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62"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0216E42-7BC4-4A53-BD91-B1BF43032FE4}">
          <p14:sldIdLst>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100" d="100"/>
          <a:sy n="100" d="100"/>
        </p:scale>
        <p:origin x="7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124125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9179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9876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1494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97669AF7-7BEB-44E4-9852-375E34362B5B}" type="datetime1">
              <a:rPr lang="en-US" smtClean="0"/>
              <a:t>8/30/2021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96137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7960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8/30/2021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4820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8/30/2021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6219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8/30/2021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4212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8/30/2021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51713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4907D986-8816-4272-A432-0437A28A9828}" type="datetime1">
              <a:rPr lang="en-US" smtClean="0"/>
              <a:t>8/30/2021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7540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62D6E202-B606-4609-B914-27C9371A1F6D}" type="datetime1">
              <a:rPr lang="en-US" smtClean="0"/>
              <a:t>8/30/2021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631134086"/>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 xmlns:a16="http://schemas.microsoft.com/office/drawing/2014/main" id="{A9286AD2-18A9-4868-A4E3-7A2097A208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5400" dirty="0" smtClean="0"/>
              <a:t>Micro Credit Defaulter Analysis</a:t>
            </a:r>
            <a:endParaRPr lang="en-US" sz="5400" dirty="0"/>
          </a:p>
        </p:txBody>
      </p:sp>
      <p:sp>
        <p:nvSpPr>
          <p:cNvPr id="3" name="Subtitle 2">
            <a:extLst>
              <a:ext uri="{FF2B5EF4-FFF2-40B4-BE49-F238E27FC236}">
                <a16:creationId xmlns=""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err="1" smtClean="0">
                <a:solidFill>
                  <a:schemeClr val="tx1">
                    <a:lumMod val="85000"/>
                    <a:lumOff val="15000"/>
                  </a:schemeClr>
                </a:solidFill>
              </a:rPr>
              <a:t>Chethan</a:t>
            </a:r>
            <a:r>
              <a:rPr lang="en-US" sz="2400" dirty="0" smtClean="0">
                <a:solidFill>
                  <a:schemeClr val="tx1">
                    <a:lumMod val="85000"/>
                    <a:lumOff val="15000"/>
                  </a:schemeClr>
                </a:solidFill>
              </a:rPr>
              <a:t> B. K.</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 xmlns:a16="http://schemas.microsoft.com/office/drawing/2014/main" id="{282CF6DD-7FE8-4063-9551-1B7BBCE92A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 xmlns:a16="http://schemas.microsoft.com/office/drawing/2014/main" id="{E7A7CD63-7EC3-44F3-95D0-595C4019FF2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stretch>
            <a:fillRect/>
          </a:stretch>
        </p:blipFill>
        <p:spPr>
          <a:xfrm>
            <a:off x="5013528" y="336126"/>
            <a:ext cx="2944623" cy="2145978"/>
          </a:xfrm>
          <a:prstGeom prst="rect">
            <a:avLst/>
          </a:prstGeom>
        </p:spPr>
      </p:pic>
    </p:spTree>
    <p:extLst>
      <p:ext uri="{BB962C8B-B14F-4D97-AF65-F5344CB8AC3E}">
        <p14:creationId xmlns:p14="http://schemas.microsoft.com/office/powerpoint/2010/main" val="40437378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38175"/>
            <a:ext cx="10058400" cy="5534025"/>
          </a:xfrm>
        </p:spPr>
        <p:txBody>
          <a:bodyPr/>
          <a:lstStyle/>
          <a:p>
            <a:pPr marL="0" indent="0">
              <a:buNone/>
            </a:pPr>
            <a:r>
              <a:rPr lang="en-US" dirty="0"/>
              <a:t>The variable daily_decr30 (Daily amount spent from main account, averaged over last 30 days (in Indonesian Rupiah</a:t>
            </a:r>
            <a:r>
              <a:rPr lang="en-US" dirty="0" smtClean="0"/>
              <a:t>)) </a:t>
            </a:r>
            <a:r>
              <a:rPr lang="en-US" dirty="0"/>
              <a:t>has a correlation coefficient of </a:t>
            </a:r>
            <a:r>
              <a:rPr lang="en-US" dirty="0" smtClean="0"/>
              <a:t>0.17 </a:t>
            </a:r>
            <a:r>
              <a:rPr lang="en-US" dirty="0"/>
              <a:t>and the variable daily_decr90 (Daily amount spent from main account, averaged over last </a:t>
            </a:r>
            <a:r>
              <a:rPr lang="en-US" dirty="0" smtClean="0"/>
              <a:t>90 </a:t>
            </a:r>
            <a:r>
              <a:rPr lang="en-US" dirty="0"/>
              <a:t>days (in Indonesian Rupiah)) has a correlation coefficient of </a:t>
            </a:r>
            <a:r>
              <a:rPr lang="en-US" dirty="0" smtClean="0"/>
              <a:t>0.17 </a:t>
            </a:r>
            <a:r>
              <a:rPr lang="en-US" dirty="0"/>
              <a:t>with the Target </a:t>
            </a:r>
            <a:r>
              <a:rPr lang="en-US" dirty="0" smtClean="0"/>
              <a:t>variable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2233720"/>
            <a:ext cx="4545341" cy="34055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2275" y="2233720"/>
            <a:ext cx="4423422" cy="3391982"/>
          </a:xfrm>
          <a:prstGeom prst="rect">
            <a:avLst/>
          </a:prstGeom>
        </p:spPr>
      </p:pic>
    </p:spTree>
    <p:extLst>
      <p:ext uri="{BB962C8B-B14F-4D97-AF65-F5344CB8AC3E}">
        <p14:creationId xmlns:p14="http://schemas.microsoft.com/office/powerpoint/2010/main" val="2355703465"/>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9848" y="628650"/>
            <a:ext cx="10058400" cy="5543550"/>
          </a:xfrm>
        </p:spPr>
        <p:txBody>
          <a:bodyPr/>
          <a:lstStyle/>
          <a:p>
            <a:pPr marL="0" indent="0">
              <a:buNone/>
            </a:pPr>
            <a:r>
              <a:rPr lang="en-US" dirty="0" smtClean="0"/>
              <a:t>The </a:t>
            </a:r>
            <a:r>
              <a:rPr lang="en-US" dirty="0"/>
              <a:t>customers who took the loan in the month of </a:t>
            </a:r>
            <a:r>
              <a:rPr lang="en-US" dirty="0" smtClean="0"/>
              <a:t>August </a:t>
            </a:r>
            <a:r>
              <a:rPr lang="en-US" dirty="0"/>
              <a:t>didn’t default the loan when compared to other </a:t>
            </a:r>
            <a:r>
              <a:rPr lang="en-US" dirty="0" smtClean="0"/>
              <a:t>months</a:t>
            </a:r>
            <a:endParaRPr lang="en-US" dirty="0"/>
          </a:p>
          <a:p>
            <a:pPr marL="0" indent="0">
              <a:buNone/>
            </a:pPr>
            <a:endParaRPr lang="en-US" dirty="0"/>
          </a:p>
          <a:p>
            <a:pPr marL="0" indent="0">
              <a:buNone/>
            </a:pP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8832" y="1485246"/>
            <a:ext cx="7068536" cy="4686954"/>
          </a:xfrm>
          <a:prstGeom prst="rect">
            <a:avLst/>
          </a:prstGeom>
        </p:spPr>
      </p:pic>
    </p:spTree>
    <p:extLst>
      <p:ext uri="{BB962C8B-B14F-4D97-AF65-F5344CB8AC3E}">
        <p14:creationId xmlns:p14="http://schemas.microsoft.com/office/powerpoint/2010/main" val="1113335827"/>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09600"/>
            <a:ext cx="10058400" cy="5562600"/>
          </a:xfrm>
        </p:spPr>
        <p:txBody>
          <a:bodyPr/>
          <a:lstStyle/>
          <a:p>
            <a:pPr marL="0" indent="0">
              <a:buNone/>
            </a:pPr>
            <a:r>
              <a:rPr lang="en-US" sz="1600" dirty="0"/>
              <a:t>Now that we have </a:t>
            </a:r>
            <a:r>
              <a:rPr lang="en-US" sz="1600" dirty="0" smtClean="0"/>
              <a:t>analyzed </a:t>
            </a:r>
            <a:r>
              <a:rPr lang="en-US" sz="1600" dirty="0"/>
              <a:t>the correlation between the dependent and independent </a:t>
            </a:r>
            <a:r>
              <a:rPr lang="en-US" sz="1600" dirty="0" smtClean="0"/>
              <a:t>variables</a:t>
            </a:r>
            <a:r>
              <a:rPr lang="en-US" sz="1600" dirty="0"/>
              <a:t>, we can move forward in </a:t>
            </a:r>
            <a:r>
              <a:rPr lang="en-US" sz="1600" dirty="0" smtClean="0"/>
              <a:t>analyzing </a:t>
            </a:r>
            <a:r>
              <a:rPr lang="en-US" sz="1600" dirty="0"/>
              <a:t>the multi-collinearity.</a:t>
            </a:r>
          </a:p>
          <a:p>
            <a:pPr marL="0" indent="0">
              <a:buNone/>
            </a:pPr>
            <a:r>
              <a:rPr lang="en-US" sz="1600" dirty="0"/>
              <a:t>From the heat-map I can see that there are lot of independent variables are </a:t>
            </a:r>
            <a:r>
              <a:rPr lang="en-US" sz="1600" dirty="0" smtClean="0"/>
              <a:t>correlated </a:t>
            </a:r>
            <a:r>
              <a:rPr lang="en-US" sz="1600" dirty="0"/>
              <a:t>and I can see multi-collinearity in the dataset.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367" y="1689726"/>
            <a:ext cx="5415534" cy="4482474"/>
          </a:xfrm>
          <a:prstGeom prst="rect">
            <a:avLst/>
          </a:prstGeom>
        </p:spPr>
      </p:pic>
    </p:spTree>
    <p:extLst>
      <p:ext uri="{BB962C8B-B14F-4D97-AF65-F5344CB8AC3E}">
        <p14:creationId xmlns:p14="http://schemas.microsoft.com/office/powerpoint/2010/main" val="1502447556"/>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76275"/>
            <a:ext cx="10058400" cy="5495925"/>
          </a:xfrm>
        </p:spPr>
        <p:txBody>
          <a:bodyPr/>
          <a:lstStyle/>
          <a:p>
            <a:pPr marL="0" indent="0">
              <a:buNone/>
            </a:pPr>
            <a:r>
              <a:rPr lang="en-US" dirty="0"/>
              <a:t>Visualizing the correlated independent variable with greater than 0.8 correlation </a:t>
            </a:r>
            <a:r>
              <a:rPr lang="en-US" dirty="0" smtClean="0"/>
              <a:t>coefficient</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1314264"/>
            <a:ext cx="2842677" cy="18861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2525" y="1350492"/>
            <a:ext cx="2842677" cy="181367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202" y="1314263"/>
            <a:ext cx="2664459" cy="188613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7176" y="3386876"/>
            <a:ext cx="2908020" cy="186895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2525" y="3386876"/>
            <a:ext cx="2826849" cy="1889129"/>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3811" y="3350647"/>
            <a:ext cx="2867240" cy="1877602"/>
          </a:xfrm>
          <a:prstGeom prst="rect">
            <a:avLst/>
          </a:prstGeom>
        </p:spPr>
      </p:pic>
    </p:spTree>
    <p:extLst>
      <p:ext uri="{BB962C8B-B14F-4D97-AF65-F5344CB8AC3E}">
        <p14:creationId xmlns:p14="http://schemas.microsoft.com/office/powerpoint/2010/main" val="606470673"/>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66750"/>
            <a:ext cx="10058400" cy="5505450"/>
          </a:xfrm>
        </p:spPr>
        <p:txBody>
          <a:bodyPr/>
          <a:lstStyle/>
          <a:p>
            <a:pPr marL="0" indent="0">
              <a:buNone/>
            </a:pPr>
            <a:r>
              <a:rPr lang="en-IN" dirty="0" smtClean="0"/>
              <a:t>Continued…</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9" y="1166632"/>
            <a:ext cx="3673602" cy="242225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4151" y="1166632"/>
            <a:ext cx="3493969" cy="242225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4623" y="3588885"/>
            <a:ext cx="3568828" cy="245911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4151" y="3552459"/>
            <a:ext cx="3514496" cy="2410191"/>
          </a:xfrm>
          <a:prstGeom prst="rect">
            <a:avLst/>
          </a:prstGeom>
        </p:spPr>
      </p:pic>
    </p:spTree>
    <p:extLst>
      <p:ext uri="{BB962C8B-B14F-4D97-AF65-F5344CB8AC3E}">
        <p14:creationId xmlns:p14="http://schemas.microsoft.com/office/powerpoint/2010/main" val="4246760602"/>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590551"/>
            <a:ext cx="10058400" cy="5715444"/>
          </a:xfrm>
        </p:spPr>
        <p:txBody>
          <a:bodyPr/>
          <a:lstStyle/>
          <a:p>
            <a:pPr marL="0" indent="0">
              <a:buNone/>
            </a:pPr>
            <a:r>
              <a:rPr lang="en-IN" dirty="0" smtClean="0"/>
              <a:t>Checking for outliers using boxplot from the </a:t>
            </a:r>
            <a:r>
              <a:rPr lang="en-IN" dirty="0" err="1" smtClean="0"/>
              <a:t>seaborn</a:t>
            </a:r>
            <a:r>
              <a:rPr lang="en-IN" dirty="0" smtClean="0"/>
              <a:t> documentation</a:t>
            </a:r>
          </a:p>
          <a:p>
            <a:pPr marL="0" indent="0">
              <a:buNone/>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734" y="942532"/>
            <a:ext cx="4977313" cy="264839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733" y="3624263"/>
            <a:ext cx="4977313" cy="264839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5048" y="942532"/>
            <a:ext cx="4254606" cy="258171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5048" y="3607817"/>
            <a:ext cx="4254606" cy="2614611"/>
          </a:xfrm>
          <a:prstGeom prst="rect">
            <a:avLst/>
          </a:prstGeom>
        </p:spPr>
      </p:pic>
    </p:spTree>
    <p:extLst>
      <p:ext uri="{BB962C8B-B14F-4D97-AF65-F5344CB8AC3E}">
        <p14:creationId xmlns:p14="http://schemas.microsoft.com/office/powerpoint/2010/main" val="2572019428"/>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85800"/>
            <a:ext cx="10058400" cy="5486400"/>
          </a:xfrm>
        </p:spPr>
        <p:txBody>
          <a:bodyPr/>
          <a:lstStyle/>
          <a:p>
            <a:r>
              <a:rPr lang="en-IN" dirty="0" smtClean="0"/>
              <a:t>The previous slide clearly implies that lot of variables has outliers in the data </a:t>
            </a:r>
            <a:r>
              <a:rPr lang="en-US" dirty="0"/>
              <a:t> and we can remove them using the statistics.</a:t>
            </a:r>
          </a:p>
          <a:p>
            <a:r>
              <a:rPr lang="en-US" dirty="0"/>
              <a:t>First we find the p-value of each and every data point and we take only data with </a:t>
            </a:r>
            <a:r>
              <a:rPr lang="en-US" dirty="0" smtClean="0"/>
              <a:t>less </a:t>
            </a:r>
            <a:r>
              <a:rPr lang="en-US" dirty="0"/>
              <a:t>than 2.8 p-value</a:t>
            </a:r>
            <a:r>
              <a:rPr lang="en-US" dirty="0" smtClean="0"/>
              <a:t>.</a:t>
            </a:r>
          </a:p>
          <a:p>
            <a:r>
              <a:rPr lang="en-US" dirty="0"/>
              <a:t>It is assumed that close to 99.7% data lies between -3 to +3 standard deviation. We </a:t>
            </a:r>
            <a:r>
              <a:rPr lang="en-US" dirty="0" smtClean="0"/>
              <a:t>can </a:t>
            </a:r>
            <a:r>
              <a:rPr lang="en-US" dirty="0"/>
              <a:t>consider the remaining data (0.03) to be outlier. </a:t>
            </a:r>
          </a:p>
          <a:p>
            <a:r>
              <a:rPr lang="en-US" dirty="0"/>
              <a:t>Therefore using the z-score method, I’m taking the data within the range of -2.8 to </a:t>
            </a:r>
            <a:r>
              <a:rPr lang="en-US" dirty="0" smtClean="0"/>
              <a:t>+</a:t>
            </a:r>
            <a:r>
              <a:rPr lang="en-US" dirty="0"/>
              <a:t>2.8 standard deviation to control the outlier.</a:t>
            </a:r>
            <a:endParaRPr lang="en-IN" dirty="0" smtClean="0"/>
          </a:p>
        </p:txBody>
      </p:sp>
      <p:pic>
        <p:nvPicPr>
          <p:cNvPr id="4" name="Picture 3"/>
          <p:cNvPicPr>
            <a:picLocks noChangeAspect="1"/>
          </p:cNvPicPr>
          <p:nvPr/>
        </p:nvPicPr>
        <p:blipFill>
          <a:blip r:embed="rId2"/>
          <a:stretch>
            <a:fillRect/>
          </a:stretch>
        </p:blipFill>
        <p:spPr>
          <a:xfrm>
            <a:off x="4421009" y="3429000"/>
            <a:ext cx="3356077" cy="2438400"/>
          </a:xfrm>
          <a:prstGeom prst="rect">
            <a:avLst/>
          </a:prstGeom>
        </p:spPr>
      </p:pic>
    </p:spTree>
    <p:extLst>
      <p:ext uri="{BB962C8B-B14F-4D97-AF65-F5344CB8AC3E}">
        <p14:creationId xmlns:p14="http://schemas.microsoft.com/office/powerpoint/2010/main" val="1951768333"/>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47701"/>
            <a:ext cx="10058400" cy="5524500"/>
          </a:xfrm>
        </p:spPr>
        <p:txBody>
          <a:bodyPr/>
          <a:lstStyle/>
          <a:p>
            <a:pPr marL="0" indent="0">
              <a:buNone/>
            </a:pPr>
            <a:r>
              <a:rPr lang="en-IN" dirty="0" smtClean="0"/>
              <a:t>Checking for skewness in the dataset using the distribution plot from a </a:t>
            </a:r>
            <a:r>
              <a:rPr lang="en-IN" dirty="0" err="1" smtClean="0"/>
              <a:t>seaborn</a:t>
            </a:r>
            <a:r>
              <a:rPr lang="en-IN" dirty="0" smtClean="0"/>
              <a:t> library</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843" y="1352137"/>
            <a:ext cx="5041205" cy="45771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048" y="1352137"/>
            <a:ext cx="4968617" cy="4577176"/>
          </a:xfrm>
          <a:prstGeom prst="rect">
            <a:avLst/>
          </a:prstGeom>
        </p:spPr>
      </p:pic>
    </p:spTree>
    <p:extLst>
      <p:ext uri="{BB962C8B-B14F-4D97-AF65-F5344CB8AC3E}">
        <p14:creationId xmlns:p14="http://schemas.microsoft.com/office/powerpoint/2010/main" val="3686721157"/>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95325"/>
            <a:ext cx="10058400" cy="5476875"/>
          </a:xfrm>
        </p:spPr>
        <p:txBody>
          <a:bodyPr/>
          <a:lstStyle/>
          <a:p>
            <a:pPr marL="0" indent="0">
              <a:buNone/>
            </a:pPr>
            <a:r>
              <a:rPr lang="en-IN" dirty="0" smtClean="0"/>
              <a:t>Continued…</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30" y="1092771"/>
            <a:ext cx="4991118" cy="468198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676" y="1092771"/>
            <a:ext cx="4806599" cy="4681982"/>
          </a:xfrm>
          <a:prstGeom prst="rect">
            <a:avLst/>
          </a:prstGeom>
        </p:spPr>
      </p:pic>
    </p:spTree>
    <p:extLst>
      <p:ext uri="{BB962C8B-B14F-4D97-AF65-F5344CB8AC3E}">
        <p14:creationId xmlns:p14="http://schemas.microsoft.com/office/powerpoint/2010/main" val="1991930285"/>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42950"/>
            <a:ext cx="10058400" cy="5429250"/>
          </a:xfrm>
        </p:spPr>
        <p:txBody>
          <a:bodyPr/>
          <a:lstStyle/>
          <a:p>
            <a:pPr marL="0" indent="0">
              <a:buNone/>
            </a:pPr>
            <a:r>
              <a:rPr lang="en-IN" dirty="0" smtClean="0"/>
              <a:t>Continued…</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1080753"/>
            <a:ext cx="4883144" cy="331027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2280" y="976093"/>
            <a:ext cx="2556679" cy="4962964"/>
          </a:xfrm>
          <a:prstGeom prst="rect">
            <a:avLst/>
          </a:prstGeom>
        </p:spPr>
      </p:pic>
    </p:spTree>
    <p:extLst>
      <p:ext uri="{BB962C8B-B14F-4D97-AF65-F5344CB8AC3E}">
        <p14:creationId xmlns:p14="http://schemas.microsoft.com/office/powerpoint/2010/main" val="3701346621"/>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of Contents	</a:t>
            </a:r>
            <a:endParaRPr lang="en-IN" dirty="0"/>
          </a:p>
        </p:txBody>
      </p:sp>
      <p:sp>
        <p:nvSpPr>
          <p:cNvPr id="3" name="Content Placeholder 2"/>
          <p:cNvSpPr>
            <a:spLocks noGrp="1"/>
          </p:cNvSpPr>
          <p:nvPr>
            <p:ph idx="1"/>
          </p:nvPr>
        </p:nvSpPr>
        <p:spPr/>
        <p:txBody>
          <a:bodyPr/>
          <a:lstStyle/>
          <a:p>
            <a:r>
              <a:rPr lang="en-IN" dirty="0" smtClean="0"/>
              <a:t>Introduction</a:t>
            </a:r>
          </a:p>
          <a:p>
            <a:r>
              <a:rPr lang="en-IN" dirty="0" smtClean="0"/>
              <a:t>Analytical Problem Framing</a:t>
            </a:r>
          </a:p>
          <a:p>
            <a:r>
              <a:rPr lang="en-IN" dirty="0" smtClean="0"/>
              <a:t>Data Analysis</a:t>
            </a:r>
          </a:p>
          <a:p>
            <a:r>
              <a:rPr lang="en-IN" dirty="0" smtClean="0"/>
              <a:t>Assumptions</a:t>
            </a:r>
          </a:p>
          <a:p>
            <a:r>
              <a:rPr lang="en-IN" dirty="0" smtClean="0"/>
              <a:t>Machine Learning Models</a:t>
            </a:r>
          </a:p>
          <a:p>
            <a:r>
              <a:rPr lang="en-IN" dirty="0" smtClean="0"/>
              <a:t>Results and Conclusion</a:t>
            </a:r>
          </a:p>
          <a:p>
            <a:r>
              <a:rPr lang="en-IN" dirty="0" smtClean="0"/>
              <a:t>Limitations and Scope for Future Work</a:t>
            </a:r>
          </a:p>
        </p:txBody>
      </p:sp>
    </p:spTree>
    <p:extLst>
      <p:ext uri="{BB962C8B-B14F-4D97-AF65-F5344CB8AC3E}">
        <p14:creationId xmlns:p14="http://schemas.microsoft.com/office/powerpoint/2010/main" val="184179309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76275"/>
            <a:ext cx="10058400" cy="5495925"/>
          </a:xfrm>
        </p:spPr>
        <p:txBody>
          <a:bodyPr>
            <a:normAutofit/>
          </a:bodyPr>
          <a:lstStyle/>
          <a:p>
            <a:pPr algn="just"/>
            <a:r>
              <a:rPr lang="en-US" dirty="0"/>
              <a:t>From the </a:t>
            </a:r>
            <a:r>
              <a:rPr lang="en-US" dirty="0" smtClean="0"/>
              <a:t>previous slides, </a:t>
            </a:r>
            <a:r>
              <a:rPr lang="en-US" dirty="0"/>
              <a:t>we can clearly see that there are few ordinal variables, </a:t>
            </a:r>
            <a:r>
              <a:rPr lang="en-US" dirty="0" smtClean="0"/>
              <a:t>few </a:t>
            </a:r>
            <a:r>
              <a:rPr lang="en-US" dirty="0"/>
              <a:t>discrete variables and most part with continuous variable.</a:t>
            </a:r>
          </a:p>
          <a:p>
            <a:pPr algn="just"/>
            <a:r>
              <a:rPr lang="en-US" dirty="0"/>
              <a:t>In order to be a good dataset, we assume that all the continuous variables follow </a:t>
            </a:r>
            <a:r>
              <a:rPr lang="en-US" dirty="0" smtClean="0"/>
              <a:t>normal </a:t>
            </a:r>
            <a:r>
              <a:rPr lang="en-US" dirty="0"/>
              <a:t>distribution. However I can see that the continuous columns are skewed </a:t>
            </a:r>
            <a:r>
              <a:rPr lang="en-US" dirty="0" smtClean="0"/>
              <a:t>and </a:t>
            </a:r>
            <a:r>
              <a:rPr lang="en-US" dirty="0"/>
              <a:t>we will have to control skewness to make data follow normal distribution</a:t>
            </a:r>
            <a:r>
              <a:rPr lang="en-US" dirty="0" smtClean="0"/>
              <a:t>.</a:t>
            </a:r>
          </a:p>
          <a:p>
            <a:pPr algn="just"/>
            <a:r>
              <a:rPr lang="en-US" dirty="0"/>
              <a:t>I</a:t>
            </a:r>
            <a:r>
              <a:rPr lang="en-US" dirty="0" smtClean="0"/>
              <a:t>t </a:t>
            </a:r>
            <a:r>
              <a:rPr lang="en-US" dirty="0"/>
              <a:t>is </a:t>
            </a:r>
            <a:r>
              <a:rPr lang="en-US" dirty="0" smtClean="0"/>
              <a:t>considered that </a:t>
            </a:r>
            <a:r>
              <a:rPr lang="en-US" dirty="0"/>
              <a:t>the skewness co-efficient within the range of -0.5 to +0.5 is </a:t>
            </a:r>
            <a:r>
              <a:rPr lang="en-US" dirty="0" smtClean="0"/>
              <a:t>acceptable</a:t>
            </a:r>
            <a:r>
              <a:rPr lang="en-US" dirty="0"/>
              <a:t>. Proceeding with the same assumption to get the skewness under </a:t>
            </a:r>
            <a:r>
              <a:rPr lang="en-US" dirty="0" smtClean="0"/>
              <a:t>control</a:t>
            </a:r>
            <a:r>
              <a:rPr lang="en-US" dirty="0"/>
              <a:t>.</a:t>
            </a:r>
          </a:p>
          <a:p>
            <a:pPr algn="just"/>
            <a:r>
              <a:rPr lang="en-US" dirty="0"/>
              <a:t>In order to perform the same we are using power transformation using ‘yeo-</a:t>
            </a:r>
            <a:r>
              <a:rPr lang="en-US" dirty="0" err="1"/>
              <a:t>johnson</a:t>
            </a:r>
            <a:r>
              <a:rPr lang="en-US" dirty="0"/>
              <a:t>’ </a:t>
            </a:r>
            <a:r>
              <a:rPr lang="en-US" dirty="0" smtClean="0"/>
              <a:t>method </a:t>
            </a:r>
            <a:r>
              <a:rPr lang="en-US" dirty="0"/>
              <a:t>and cube-root transformation on the entire dataset excluding the target </a:t>
            </a:r>
            <a:r>
              <a:rPr lang="en-US" dirty="0" smtClean="0"/>
              <a:t>variable.</a:t>
            </a:r>
            <a:endParaRPr lang="en-US" dirty="0"/>
          </a:p>
        </p:txBody>
      </p:sp>
    </p:spTree>
    <p:extLst>
      <p:ext uri="{BB962C8B-B14F-4D97-AF65-F5344CB8AC3E}">
        <p14:creationId xmlns:p14="http://schemas.microsoft.com/office/powerpoint/2010/main" val="114404934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09600"/>
            <a:ext cx="10058400" cy="5562600"/>
          </a:xfrm>
        </p:spPr>
        <p:txBody>
          <a:bodyPr/>
          <a:lstStyle/>
          <a:p>
            <a:pPr marL="0" indent="0" algn="just">
              <a:buNone/>
            </a:pPr>
            <a:r>
              <a:rPr lang="en-US" dirty="0" smtClean="0"/>
              <a:t>Most </a:t>
            </a:r>
            <a:r>
              <a:rPr lang="en-US" dirty="0"/>
              <a:t>of the skewness are under control except few and we are </a:t>
            </a:r>
            <a:r>
              <a:rPr lang="en-US" dirty="0" smtClean="0"/>
              <a:t>proceeding </a:t>
            </a:r>
            <a:r>
              <a:rPr lang="en-US" dirty="0"/>
              <a:t>with the model building assuming that outliers is not the cause of the </a:t>
            </a:r>
            <a:r>
              <a:rPr lang="en-US" dirty="0" smtClean="0"/>
              <a:t>skewness </a:t>
            </a:r>
            <a:r>
              <a:rPr lang="en-US" dirty="0"/>
              <a:t>in the </a:t>
            </a:r>
            <a:r>
              <a:rPr lang="en-US" dirty="0" smtClean="0"/>
              <a:t>dataset</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1706" y="1476159"/>
            <a:ext cx="2686294" cy="4534331"/>
          </a:xfrm>
          <a:prstGeom prst="rect">
            <a:avLst/>
          </a:prstGeom>
        </p:spPr>
      </p:pic>
    </p:spTree>
    <p:extLst>
      <p:ext uri="{BB962C8B-B14F-4D97-AF65-F5344CB8AC3E}">
        <p14:creationId xmlns:p14="http://schemas.microsoft.com/office/powerpoint/2010/main" val="1036942824"/>
      </p:ext>
    </p:extLst>
  </p:cSld>
  <p:clrMapOvr>
    <a:masterClrMapping/>
  </p:clrMapOvr>
  <p:transition spd="slow">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Assumptions</a:t>
            </a:r>
            <a:endParaRPr lang="en-IN" dirty="0"/>
          </a:p>
        </p:txBody>
      </p:sp>
      <p:sp>
        <p:nvSpPr>
          <p:cNvPr id="3" name="Content Placeholder 2"/>
          <p:cNvSpPr>
            <a:spLocks noGrp="1"/>
          </p:cNvSpPr>
          <p:nvPr>
            <p:ph idx="1"/>
          </p:nvPr>
        </p:nvSpPr>
        <p:spPr/>
        <p:txBody>
          <a:bodyPr/>
          <a:lstStyle/>
          <a:p>
            <a:pPr algn="just"/>
            <a:r>
              <a:rPr lang="en-US" dirty="0"/>
              <a:t>Although there is skewness present in some of the variables post </a:t>
            </a:r>
            <a:r>
              <a:rPr lang="en-US" dirty="0" smtClean="0"/>
              <a:t>transformation</a:t>
            </a:r>
            <a:r>
              <a:rPr lang="en-US" dirty="0"/>
              <a:t>, we assume that this is not because of the presence of outliers, </a:t>
            </a:r>
            <a:r>
              <a:rPr lang="en-US" dirty="0" smtClean="0"/>
              <a:t>however </a:t>
            </a:r>
            <a:r>
              <a:rPr lang="en-US" dirty="0"/>
              <a:t>it is the shape of the data itself </a:t>
            </a:r>
          </a:p>
          <a:p>
            <a:pPr algn="just"/>
            <a:r>
              <a:rPr lang="en-US" dirty="0" smtClean="0"/>
              <a:t>We </a:t>
            </a:r>
            <a:r>
              <a:rPr lang="en-US" dirty="0"/>
              <a:t>assume that all the variables follow normal distribution</a:t>
            </a:r>
          </a:p>
          <a:p>
            <a:pPr algn="just"/>
            <a:r>
              <a:rPr lang="en-US" dirty="0" smtClean="0"/>
              <a:t>The </a:t>
            </a:r>
            <a:r>
              <a:rPr lang="en-US" dirty="0"/>
              <a:t>multi-collinearity in the dataset will not affect the prediction.</a:t>
            </a:r>
          </a:p>
          <a:p>
            <a:pPr algn="just"/>
            <a:r>
              <a:rPr lang="en-US" dirty="0" smtClean="0"/>
              <a:t>Scaling </a:t>
            </a:r>
            <a:r>
              <a:rPr lang="en-US" dirty="0"/>
              <a:t>the data in order to keep all the variables with in the desired </a:t>
            </a:r>
            <a:r>
              <a:rPr lang="en-US" dirty="0" smtClean="0"/>
              <a:t>numerical </a:t>
            </a:r>
            <a:r>
              <a:rPr lang="en-US" dirty="0"/>
              <a:t>range.</a:t>
            </a:r>
            <a:endParaRPr lang="en-IN" dirty="0"/>
          </a:p>
        </p:txBody>
      </p:sp>
    </p:spTree>
    <p:extLst>
      <p:ext uri="{BB962C8B-B14F-4D97-AF65-F5344CB8AC3E}">
        <p14:creationId xmlns:p14="http://schemas.microsoft.com/office/powerpoint/2010/main" val="373017652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95325"/>
            <a:ext cx="10058400" cy="5476875"/>
          </a:xfrm>
        </p:spPr>
        <p:txBody>
          <a:bodyPr/>
          <a:lstStyle/>
          <a:p>
            <a:pPr marL="0" indent="0" algn="just">
              <a:buNone/>
            </a:pPr>
            <a:r>
              <a:rPr lang="en-US" dirty="0"/>
              <a:t>We identified that there was class imbalance in the dataset, before proceeding with </a:t>
            </a:r>
            <a:r>
              <a:rPr lang="en-US" dirty="0" smtClean="0"/>
              <a:t>the </a:t>
            </a:r>
            <a:r>
              <a:rPr lang="en-US" dirty="0"/>
              <a:t>model building, I’m balancing the class using SMOTE over-sampling technique. </a:t>
            </a:r>
          </a:p>
          <a:p>
            <a:pPr marL="0" indent="0" algn="just">
              <a:buNone/>
            </a:pPr>
            <a:r>
              <a:rPr lang="en-US" dirty="0"/>
              <a:t>This is necessary because, if the balancing is not done the model tends to predict </a:t>
            </a:r>
            <a:r>
              <a:rPr lang="en-US" dirty="0" smtClean="0"/>
              <a:t>the </a:t>
            </a:r>
            <a:r>
              <a:rPr lang="en-US" dirty="0"/>
              <a:t>majority class better and the minority class will not be accurately predicted.</a:t>
            </a:r>
          </a:p>
          <a:p>
            <a:pPr marL="0" indent="0" algn="just">
              <a:buNone/>
            </a:pPr>
            <a:r>
              <a:rPr lang="en-US" dirty="0"/>
              <a:t>Below plots compare the class count before and after performing SMOTE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973" y="3181169"/>
            <a:ext cx="3915321" cy="259116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6188" y="3181169"/>
            <a:ext cx="3934374" cy="2534004"/>
          </a:xfrm>
          <a:prstGeom prst="rect">
            <a:avLst/>
          </a:prstGeom>
        </p:spPr>
      </p:pic>
    </p:spTree>
    <p:extLst>
      <p:ext uri="{BB962C8B-B14F-4D97-AF65-F5344CB8AC3E}">
        <p14:creationId xmlns:p14="http://schemas.microsoft.com/office/powerpoint/2010/main" val="347015913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Machine Learning  Models</a:t>
            </a:r>
            <a:endParaRPr lang="en-IN" dirty="0"/>
          </a:p>
        </p:txBody>
      </p:sp>
      <p:sp>
        <p:nvSpPr>
          <p:cNvPr id="3" name="Content Placeholder 2"/>
          <p:cNvSpPr>
            <a:spLocks noGrp="1"/>
          </p:cNvSpPr>
          <p:nvPr>
            <p:ph idx="1"/>
          </p:nvPr>
        </p:nvSpPr>
        <p:spPr/>
        <p:txBody>
          <a:bodyPr/>
          <a:lstStyle/>
          <a:p>
            <a:pPr marL="0" indent="0">
              <a:buNone/>
            </a:pPr>
            <a:r>
              <a:rPr lang="en-IN" dirty="0" smtClean="0"/>
              <a:t>Below are the details of the machine learning model used</a:t>
            </a:r>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521137138"/>
              </p:ext>
            </p:extLst>
          </p:nvPr>
        </p:nvGraphicFramePr>
        <p:xfrm>
          <a:off x="1158875" y="2828925"/>
          <a:ext cx="9328150" cy="2867024"/>
        </p:xfrm>
        <a:graphic>
          <a:graphicData uri="http://schemas.openxmlformats.org/drawingml/2006/table">
            <a:tbl>
              <a:tblPr>
                <a:tableStyleId>{5C22544A-7EE6-4342-B048-85BDC9FD1C3A}</a:tableStyleId>
              </a:tblPr>
              <a:tblGrid>
                <a:gridCol w="2082861"/>
                <a:gridCol w="1669696"/>
                <a:gridCol w="1056339"/>
                <a:gridCol w="817810"/>
                <a:gridCol w="1022263"/>
                <a:gridCol w="1162824"/>
                <a:gridCol w="1516357"/>
              </a:tblGrid>
              <a:tr h="650763">
                <a:tc>
                  <a:txBody>
                    <a:bodyPr/>
                    <a:lstStyle/>
                    <a:p>
                      <a:pPr algn="l" fontAlgn="b"/>
                      <a:r>
                        <a:rPr lang="en-IN" sz="1400" b="1" u="none" strike="noStrike" dirty="0">
                          <a:effectLst/>
                        </a:rPr>
                        <a:t>ML Model</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dirty="0">
                          <a:effectLst/>
                        </a:rPr>
                        <a:t>Accuracy Score</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dirty="0">
                          <a:effectLst/>
                        </a:rPr>
                        <a:t>Precision</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dirty="0">
                          <a:effectLst/>
                        </a:rPr>
                        <a:t>Recall</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dirty="0">
                          <a:effectLst/>
                        </a:rPr>
                        <a:t>F1 Score </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dirty="0">
                          <a:effectLst/>
                        </a:rPr>
                        <a:t>AUC Score</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dirty="0">
                          <a:effectLst/>
                        </a:rPr>
                        <a:t>Accuracy (CV)</a:t>
                      </a:r>
                      <a:endParaRPr lang="en-IN" sz="1400" b="1" i="0" u="none" strike="noStrike" dirty="0">
                        <a:solidFill>
                          <a:srgbClr val="000000"/>
                        </a:solidFill>
                        <a:effectLst/>
                        <a:latin typeface="Calibri" panose="020F0502020204030204" pitchFamily="34" charset="0"/>
                      </a:endParaRPr>
                    </a:p>
                  </a:txBody>
                  <a:tcPr marL="9525" marR="9525" marT="9525" marB="0" anchor="b"/>
                </a:tc>
              </a:tr>
              <a:tr h="334783">
                <a:tc>
                  <a:txBody>
                    <a:bodyPr/>
                    <a:lstStyle/>
                    <a:p>
                      <a:pPr algn="l" fontAlgn="b"/>
                      <a:r>
                        <a:rPr lang="en-IN" sz="1100" u="none" strike="noStrike">
                          <a:effectLst/>
                        </a:rPr>
                        <a:t>Logistic Regression</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0.77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0.77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0.77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0.77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0.77</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0.771</a:t>
                      </a:r>
                      <a:endParaRPr lang="en-IN" sz="1100" b="0" i="0" u="none" strike="noStrike" dirty="0">
                        <a:solidFill>
                          <a:srgbClr val="000000"/>
                        </a:solidFill>
                        <a:effectLst/>
                        <a:latin typeface="Calibri" panose="020F0502020204030204" pitchFamily="34" charset="0"/>
                      </a:endParaRPr>
                    </a:p>
                  </a:txBody>
                  <a:tcPr marL="9525" marR="9525" marT="9525" marB="0" anchor="b"/>
                </a:tc>
              </a:tr>
              <a:tr h="605956">
                <a:tc>
                  <a:txBody>
                    <a:bodyPr/>
                    <a:lstStyle/>
                    <a:p>
                      <a:pPr algn="l" fontAlgn="b"/>
                      <a:r>
                        <a:rPr lang="en-IN" sz="1100" u="none" strike="noStrike">
                          <a:effectLst/>
                        </a:rPr>
                        <a:t>Random Forest Classifier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0.95</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0.946</a:t>
                      </a:r>
                      <a:endParaRPr lang="en-IN" sz="1100" b="0" i="0" u="none" strike="noStrike">
                        <a:solidFill>
                          <a:srgbClr val="000000"/>
                        </a:solidFill>
                        <a:effectLst/>
                        <a:latin typeface="Calibri" panose="020F0502020204030204" pitchFamily="34" charset="0"/>
                      </a:endParaRPr>
                    </a:p>
                  </a:txBody>
                  <a:tcPr marL="9525" marR="9525" marT="9525" marB="0" anchor="b"/>
                </a:tc>
              </a:tr>
              <a:tr h="334783">
                <a:tc>
                  <a:txBody>
                    <a:bodyPr/>
                    <a:lstStyle/>
                    <a:p>
                      <a:pPr algn="l" fontAlgn="b"/>
                      <a:r>
                        <a:rPr lang="en-IN" sz="1100" u="none" strike="noStrike">
                          <a:effectLst/>
                        </a:rPr>
                        <a:t>Extra Trees Classifier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0.962</a:t>
                      </a:r>
                      <a:endParaRPr lang="en-IN" sz="1100" b="0" i="0" u="none" strike="noStrike">
                        <a:solidFill>
                          <a:srgbClr val="000000"/>
                        </a:solidFill>
                        <a:effectLst/>
                        <a:latin typeface="Calibri" panose="020F0502020204030204" pitchFamily="34" charset="0"/>
                      </a:endParaRPr>
                    </a:p>
                  </a:txBody>
                  <a:tcPr marL="9525" marR="9525" marT="9525" marB="0" anchor="b"/>
                </a:tc>
              </a:tr>
              <a:tr h="334783">
                <a:tc>
                  <a:txBody>
                    <a:bodyPr/>
                    <a:lstStyle/>
                    <a:p>
                      <a:pPr algn="l" fontAlgn="b"/>
                      <a:r>
                        <a:rPr lang="en-IN" sz="1100" u="none" strike="noStrike">
                          <a:effectLst/>
                        </a:rPr>
                        <a:t>XG Boost Classifier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0.932</a:t>
                      </a:r>
                      <a:endParaRPr lang="en-IN" sz="1100" b="0" i="0" u="none" strike="noStrike">
                        <a:solidFill>
                          <a:srgbClr val="000000"/>
                        </a:solidFill>
                        <a:effectLst/>
                        <a:latin typeface="Calibri" panose="020F0502020204030204" pitchFamily="34" charset="0"/>
                      </a:endParaRPr>
                    </a:p>
                  </a:txBody>
                  <a:tcPr marL="9525" marR="9525" marT="9525" marB="0" anchor="b"/>
                </a:tc>
              </a:tr>
              <a:tr h="605956">
                <a:tc>
                  <a:txBody>
                    <a:bodyPr/>
                    <a:lstStyle/>
                    <a:p>
                      <a:pPr algn="l" fontAlgn="b"/>
                      <a:r>
                        <a:rPr lang="en-IN" sz="1100" u="none" strike="noStrike">
                          <a:effectLst/>
                        </a:rPr>
                        <a:t>K - Neighbors Classifier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0.87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0.87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0.87</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0.87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0.87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0.867</a:t>
                      </a:r>
                      <a:endParaRPr lang="en-IN"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38130809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23900"/>
            <a:ext cx="10058400" cy="5448300"/>
          </a:xfrm>
        </p:spPr>
        <p:txBody>
          <a:bodyPr/>
          <a:lstStyle/>
          <a:p>
            <a:pPr marL="0" indent="0">
              <a:buNone/>
            </a:pPr>
            <a:r>
              <a:rPr lang="en-IN" dirty="0" smtClean="0"/>
              <a:t>As per the previous slide the chosen best model for the dataset is Extra Trees Classifier</a:t>
            </a:r>
          </a:p>
          <a:p>
            <a:pPr marL="0" indent="0">
              <a:buNone/>
            </a:pPr>
            <a:r>
              <a:rPr lang="en-IN" dirty="0" smtClean="0"/>
              <a:t>Below is the ROC AUC Curve</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265" y="1861760"/>
            <a:ext cx="5523847" cy="3805615"/>
          </a:xfrm>
          <a:prstGeom prst="rect">
            <a:avLst/>
          </a:prstGeom>
        </p:spPr>
      </p:pic>
    </p:spTree>
    <p:extLst>
      <p:ext uri="{BB962C8B-B14F-4D97-AF65-F5344CB8AC3E}">
        <p14:creationId xmlns:p14="http://schemas.microsoft.com/office/powerpoint/2010/main" val="345244059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 and Conclusion</a:t>
            </a:r>
          </a:p>
        </p:txBody>
      </p:sp>
      <p:sp>
        <p:nvSpPr>
          <p:cNvPr id="3" name="Content Placeholder 2"/>
          <p:cNvSpPr>
            <a:spLocks noGrp="1"/>
          </p:cNvSpPr>
          <p:nvPr>
            <p:ph idx="1"/>
          </p:nvPr>
        </p:nvSpPr>
        <p:spPr/>
        <p:txBody>
          <a:bodyPr>
            <a:normAutofit/>
          </a:bodyPr>
          <a:lstStyle/>
          <a:p>
            <a:pPr marL="0" indent="0">
              <a:buNone/>
            </a:pPr>
            <a:r>
              <a:rPr lang="en-US" dirty="0"/>
              <a:t>We have successfully built a model using multiple models and found that the Extra </a:t>
            </a:r>
          </a:p>
          <a:p>
            <a:pPr marL="0" indent="0">
              <a:buNone/>
            </a:pPr>
            <a:r>
              <a:rPr lang="en-US" dirty="0"/>
              <a:t>Trees Classifier model.</a:t>
            </a:r>
          </a:p>
          <a:p>
            <a:pPr marL="0" indent="0">
              <a:buNone/>
            </a:pPr>
            <a:r>
              <a:rPr lang="en-US" dirty="0"/>
              <a:t>Below are the details of the model’s metrics predicting the dataset</a:t>
            </a:r>
          </a:p>
          <a:p>
            <a:pPr marL="0" indent="0">
              <a:buNone/>
            </a:pPr>
            <a:r>
              <a:rPr lang="en-US" dirty="0"/>
              <a:t>1. Average precision of 0.96</a:t>
            </a:r>
          </a:p>
          <a:p>
            <a:pPr marL="0" indent="0">
              <a:buNone/>
            </a:pPr>
            <a:r>
              <a:rPr lang="en-US" dirty="0"/>
              <a:t>2. Average recall of 0.96</a:t>
            </a:r>
          </a:p>
          <a:p>
            <a:pPr marL="0" indent="0">
              <a:buNone/>
            </a:pPr>
            <a:r>
              <a:rPr lang="en-US" dirty="0"/>
              <a:t>3. F1 Score is 0.96</a:t>
            </a:r>
          </a:p>
          <a:p>
            <a:pPr marL="0" indent="0">
              <a:buNone/>
            </a:pPr>
            <a:r>
              <a:rPr lang="en-US" dirty="0"/>
              <a:t>4. The ability of a classifier to distinguish between classes (AUC) is also 0.96</a:t>
            </a:r>
            <a:r>
              <a:rPr lang="en-US" dirty="0" smtClean="0"/>
              <a:t>.</a:t>
            </a:r>
            <a:endParaRPr lang="en-US" dirty="0"/>
          </a:p>
        </p:txBody>
      </p:sp>
    </p:spTree>
    <p:extLst>
      <p:ext uri="{BB962C8B-B14F-4D97-AF65-F5344CB8AC3E}">
        <p14:creationId xmlns:p14="http://schemas.microsoft.com/office/powerpoint/2010/main" val="318541331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04850"/>
            <a:ext cx="10058400" cy="5467350"/>
          </a:xfrm>
        </p:spPr>
        <p:txBody>
          <a:bodyPr>
            <a:normAutofit fontScale="92500" lnSpcReduction="10000"/>
          </a:bodyPr>
          <a:lstStyle/>
          <a:p>
            <a:pPr marL="0" indent="0">
              <a:buNone/>
            </a:pPr>
            <a:r>
              <a:rPr lang="en-US" b="1" dirty="0"/>
              <a:t>Below are the major contributing variables for the prediction:</a:t>
            </a:r>
          </a:p>
          <a:p>
            <a:r>
              <a:rPr lang="en-US" dirty="0" smtClean="0"/>
              <a:t>cnt_ma_rech30 </a:t>
            </a:r>
            <a:r>
              <a:rPr lang="en-US" dirty="0"/>
              <a:t>- 0.237331</a:t>
            </a:r>
          </a:p>
          <a:p>
            <a:r>
              <a:rPr lang="en-US" dirty="0" smtClean="0"/>
              <a:t>cnt_ma_rech90 </a:t>
            </a:r>
            <a:r>
              <a:rPr lang="en-US" dirty="0"/>
              <a:t>- 0.236392</a:t>
            </a:r>
          </a:p>
          <a:p>
            <a:r>
              <a:rPr lang="en-US" dirty="0" smtClean="0"/>
              <a:t>sumamnt_ma_rech90 </a:t>
            </a:r>
            <a:r>
              <a:rPr lang="en-US" dirty="0"/>
              <a:t>- 0.205793</a:t>
            </a:r>
          </a:p>
          <a:p>
            <a:r>
              <a:rPr lang="en-US" dirty="0" smtClean="0"/>
              <a:t>sumamnt_ma_rech30 </a:t>
            </a:r>
            <a:r>
              <a:rPr lang="en-US" dirty="0"/>
              <a:t>- 0.202828</a:t>
            </a:r>
          </a:p>
          <a:p>
            <a:r>
              <a:rPr lang="en-US" dirty="0" smtClean="0"/>
              <a:t>amnt_loans90 </a:t>
            </a:r>
            <a:r>
              <a:rPr lang="en-US" dirty="0"/>
              <a:t>- 0.199788</a:t>
            </a:r>
          </a:p>
          <a:p>
            <a:r>
              <a:rPr lang="en-US" dirty="0" smtClean="0"/>
              <a:t>amnt_loans30 </a:t>
            </a:r>
            <a:r>
              <a:rPr lang="en-US" dirty="0"/>
              <a:t>- 0.197272</a:t>
            </a:r>
          </a:p>
          <a:p>
            <a:r>
              <a:rPr lang="en-US" dirty="0" smtClean="0"/>
              <a:t>cnt_loans30 </a:t>
            </a:r>
            <a:r>
              <a:rPr lang="en-US" dirty="0"/>
              <a:t>- 0.196283</a:t>
            </a:r>
          </a:p>
          <a:p>
            <a:r>
              <a:rPr lang="en-US" dirty="0" smtClean="0"/>
              <a:t>daily_decr30 </a:t>
            </a:r>
            <a:r>
              <a:rPr lang="en-US" dirty="0"/>
              <a:t>- 0.168298</a:t>
            </a:r>
          </a:p>
          <a:p>
            <a:r>
              <a:rPr lang="en-US" dirty="0" smtClean="0"/>
              <a:t>daily_decr90 </a:t>
            </a:r>
            <a:r>
              <a:rPr lang="en-US" dirty="0"/>
              <a:t>- 0.166150</a:t>
            </a:r>
          </a:p>
          <a:p>
            <a:r>
              <a:rPr lang="en-US" dirty="0" smtClean="0"/>
              <a:t>month </a:t>
            </a:r>
            <a:r>
              <a:rPr lang="en-US" dirty="0"/>
              <a:t>- 0.154949</a:t>
            </a:r>
          </a:p>
          <a:p>
            <a:r>
              <a:rPr lang="en-US" dirty="0" smtClean="0"/>
              <a:t>medianamnt_ma_rech30 </a:t>
            </a:r>
            <a:r>
              <a:rPr lang="en-US" dirty="0"/>
              <a:t>- 0.141490</a:t>
            </a:r>
          </a:p>
          <a:p>
            <a:r>
              <a:rPr lang="en-US" dirty="0" err="1" smtClean="0"/>
              <a:t>last_rech_amt_ma</a:t>
            </a:r>
            <a:r>
              <a:rPr lang="en-US" dirty="0" smtClean="0"/>
              <a:t> </a:t>
            </a:r>
            <a:r>
              <a:rPr lang="en-US" dirty="0"/>
              <a:t>- 0.131804</a:t>
            </a:r>
          </a:p>
          <a:p>
            <a:r>
              <a:rPr lang="en-US" dirty="0" smtClean="0"/>
              <a:t>medianamnt_ma_rech90 </a:t>
            </a:r>
            <a:r>
              <a:rPr lang="en-US" dirty="0"/>
              <a:t>- 0.120855</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56489468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Limitations and Scope for Future </a:t>
            </a:r>
            <a:r>
              <a:rPr lang="en-US" dirty="0" smtClean="0"/>
              <a:t>Work</a:t>
            </a:r>
            <a:endParaRPr lang="en-IN" dirty="0"/>
          </a:p>
        </p:txBody>
      </p:sp>
      <p:sp>
        <p:nvSpPr>
          <p:cNvPr id="3" name="Content Placeholder 2"/>
          <p:cNvSpPr>
            <a:spLocks noGrp="1"/>
          </p:cNvSpPr>
          <p:nvPr>
            <p:ph idx="1"/>
          </p:nvPr>
        </p:nvSpPr>
        <p:spPr/>
        <p:txBody>
          <a:bodyPr/>
          <a:lstStyle/>
          <a:p>
            <a:r>
              <a:rPr lang="en-US" dirty="0"/>
              <a:t>Due to the presence of lot of outlier, we are unsure whether the model is going </a:t>
            </a:r>
            <a:r>
              <a:rPr lang="en-US" dirty="0" smtClean="0"/>
              <a:t>to </a:t>
            </a:r>
            <a:r>
              <a:rPr lang="en-US" dirty="0"/>
              <a:t>perform well to a completely new dataset.</a:t>
            </a:r>
          </a:p>
          <a:p>
            <a:r>
              <a:rPr lang="en-US" dirty="0" smtClean="0"/>
              <a:t>Due </a:t>
            </a:r>
            <a:r>
              <a:rPr lang="en-US" dirty="0"/>
              <a:t>to a class imbalance, we had to rebalance the class 0. This might also </a:t>
            </a:r>
            <a:r>
              <a:rPr lang="en-US" dirty="0" smtClean="0"/>
              <a:t>have </a:t>
            </a:r>
            <a:r>
              <a:rPr lang="en-US" dirty="0"/>
              <a:t>some effect while trying to predict the outcome with completely new data</a:t>
            </a:r>
          </a:p>
          <a:p>
            <a:r>
              <a:rPr lang="en-US" dirty="0" smtClean="0"/>
              <a:t>During </a:t>
            </a:r>
            <a:r>
              <a:rPr lang="en-US" dirty="0"/>
              <a:t>data-collection, we could place limits on few continuous variables, </a:t>
            </a:r>
            <a:r>
              <a:rPr lang="en-US" dirty="0" smtClean="0"/>
              <a:t>where </a:t>
            </a:r>
            <a:r>
              <a:rPr lang="en-US" dirty="0"/>
              <a:t>the customer could enter data within a limit because the variables like </a:t>
            </a:r>
            <a:r>
              <a:rPr lang="en-US" dirty="0" smtClean="0"/>
              <a:t>age </a:t>
            </a:r>
            <a:r>
              <a:rPr lang="en-US" dirty="0"/>
              <a:t>on the network cannot be more than certain months</a:t>
            </a:r>
            <a:endParaRPr lang="en-IN" dirty="0"/>
          </a:p>
        </p:txBody>
      </p:sp>
    </p:spTree>
    <p:extLst>
      <p:ext uri="{BB962C8B-B14F-4D97-AF65-F5344CB8AC3E}">
        <p14:creationId xmlns:p14="http://schemas.microsoft.com/office/powerpoint/2010/main" val="15983622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473966" y="733425"/>
            <a:ext cx="7250417" cy="5438775"/>
          </a:xfrm>
          <a:prstGeom prst="rect">
            <a:avLst/>
          </a:prstGeom>
        </p:spPr>
      </p:pic>
    </p:spTree>
    <p:extLst>
      <p:ext uri="{BB962C8B-B14F-4D97-AF65-F5344CB8AC3E}">
        <p14:creationId xmlns:p14="http://schemas.microsoft.com/office/powerpoint/2010/main" val="73257689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lnSpcReduction="10000"/>
          </a:bodyPr>
          <a:lstStyle/>
          <a:p>
            <a:pPr algn="just"/>
            <a:r>
              <a:rPr lang="en-US" dirty="0"/>
              <a:t>A Microfinance Institution (MFI) is an organization that offers financial services to </a:t>
            </a:r>
            <a:r>
              <a:rPr lang="en-US" dirty="0" smtClean="0"/>
              <a:t>low income populations</a:t>
            </a:r>
            <a:r>
              <a:rPr lang="en-US" dirty="0"/>
              <a:t>. MFS becomes very useful when targeting especially the </a:t>
            </a:r>
            <a:r>
              <a:rPr lang="en-US" dirty="0" smtClean="0"/>
              <a:t>unbanked </a:t>
            </a:r>
            <a:r>
              <a:rPr lang="en-US" dirty="0"/>
              <a:t>poor families living in remote areas with not much sources of income. </a:t>
            </a:r>
            <a:r>
              <a:rPr lang="en-US" dirty="0" smtClean="0"/>
              <a:t>The </a:t>
            </a:r>
            <a:r>
              <a:rPr lang="en-US" dirty="0"/>
              <a:t>Microfinance services (MFS) provided by MFI are Group Loans, Agricultural </a:t>
            </a:r>
            <a:r>
              <a:rPr lang="en-US" dirty="0" smtClean="0"/>
              <a:t>Loans</a:t>
            </a:r>
            <a:r>
              <a:rPr lang="en-US" dirty="0"/>
              <a:t>, Individual Business Loans and so on. </a:t>
            </a:r>
            <a:endParaRPr lang="en-US" dirty="0" smtClean="0"/>
          </a:p>
          <a:p>
            <a:pPr algn="just"/>
            <a:r>
              <a:rPr lang="en-US" dirty="0"/>
              <a:t>They are collaborating with an MFI to provide micro-credit on mobile balances to be </a:t>
            </a:r>
            <a:r>
              <a:rPr lang="en-US" dirty="0" smtClean="0"/>
              <a:t>paid </a:t>
            </a:r>
            <a:r>
              <a:rPr lang="en-US" dirty="0"/>
              <a:t>back in 5 days. The Consumer is believed to be defaulter if he deviates from </a:t>
            </a:r>
            <a:r>
              <a:rPr lang="en-US" dirty="0" smtClean="0"/>
              <a:t>the </a:t>
            </a:r>
            <a:r>
              <a:rPr lang="en-US" dirty="0"/>
              <a:t>path of paying back the loaned amount within the time duration of 5 days. For </a:t>
            </a:r>
            <a:r>
              <a:rPr lang="en-US" dirty="0" smtClean="0"/>
              <a:t>the </a:t>
            </a:r>
            <a:r>
              <a:rPr lang="en-US" dirty="0"/>
              <a:t>loan amount of 5 (in Indonesian Rupiah), payback amount should be 6 (in </a:t>
            </a:r>
            <a:r>
              <a:rPr lang="en-US" dirty="0" smtClean="0"/>
              <a:t>Indonesian </a:t>
            </a:r>
            <a:r>
              <a:rPr lang="en-US" dirty="0"/>
              <a:t>Rupiah), while, for the loan amount of 10 (in Indonesian Rupiah), the </a:t>
            </a:r>
            <a:r>
              <a:rPr lang="en-US" dirty="0" smtClean="0"/>
              <a:t>payback </a:t>
            </a:r>
            <a:r>
              <a:rPr lang="en-US" dirty="0"/>
              <a:t>amount should be 12 (in Indonesian Rupiah). </a:t>
            </a:r>
          </a:p>
          <a:p>
            <a:pPr algn="just"/>
            <a:r>
              <a:rPr lang="en-US" dirty="0"/>
              <a:t>Using the historical data of the customer on their recharges, we will be predicting </a:t>
            </a:r>
            <a:r>
              <a:rPr lang="en-US" dirty="0" smtClean="0"/>
              <a:t>the </a:t>
            </a:r>
            <a:r>
              <a:rPr lang="en-US" dirty="0"/>
              <a:t>defaulters with the help of Machine Learning models.</a:t>
            </a:r>
            <a:endParaRPr lang="en-IN" dirty="0"/>
          </a:p>
        </p:txBody>
      </p:sp>
    </p:spTree>
    <p:extLst>
      <p:ext uri="{BB962C8B-B14F-4D97-AF65-F5344CB8AC3E}">
        <p14:creationId xmlns:p14="http://schemas.microsoft.com/office/powerpoint/2010/main" val="2885228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Analytical Problem </a:t>
            </a:r>
            <a:r>
              <a:rPr lang="en-IN" dirty="0" smtClean="0"/>
              <a:t>Framing</a:t>
            </a:r>
            <a:endParaRPr lang="en-IN" dirty="0"/>
          </a:p>
        </p:txBody>
      </p:sp>
      <p:sp>
        <p:nvSpPr>
          <p:cNvPr id="3" name="Content Placeholder 2"/>
          <p:cNvSpPr>
            <a:spLocks noGrp="1"/>
          </p:cNvSpPr>
          <p:nvPr>
            <p:ph idx="1"/>
          </p:nvPr>
        </p:nvSpPr>
        <p:spPr/>
        <p:txBody>
          <a:bodyPr>
            <a:normAutofit/>
          </a:bodyPr>
          <a:lstStyle/>
          <a:p>
            <a:pPr algn="just"/>
            <a:r>
              <a:rPr lang="en-IN" dirty="0" smtClean="0"/>
              <a:t>As explained in the introduction, we will be predicting whether the customer is going to default the loan or not using the given dataset.</a:t>
            </a:r>
          </a:p>
          <a:p>
            <a:pPr algn="just"/>
            <a:r>
              <a:rPr lang="en-IN" dirty="0" smtClean="0"/>
              <a:t>There are </a:t>
            </a:r>
            <a:r>
              <a:rPr lang="en-US" dirty="0"/>
              <a:t>209593 rows and 35 columns. Using this dataset we will be </a:t>
            </a:r>
            <a:r>
              <a:rPr lang="en-US" dirty="0" smtClean="0"/>
              <a:t>training </a:t>
            </a:r>
            <a:r>
              <a:rPr lang="en-US" dirty="0"/>
              <a:t>the Machine Learning models on 77% of the data and the models will be </a:t>
            </a:r>
            <a:r>
              <a:rPr lang="en-US" dirty="0" smtClean="0"/>
              <a:t>tested </a:t>
            </a:r>
            <a:r>
              <a:rPr lang="en-US" dirty="0"/>
              <a:t>on 33% data</a:t>
            </a:r>
            <a:r>
              <a:rPr lang="en-US" dirty="0" smtClean="0"/>
              <a:t>.</a:t>
            </a:r>
          </a:p>
          <a:p>
            <a:pPr algn="just"/>
            <a:r>
              <a:rPr lang="en-US" dirty="0" smtClean="0"/>
              <a:t>There are no null values in the dataset, however it can present us with some un-realistic data that we have to treat before building a machine learning model.</a:t>
            </a:r>
          </a:p>
          <a:p>
            <a:pPr algn="just"/>
            <a:r>
              <a:rPr lang="en-US" dirty="0" smtClean="0"/>
              <a:t>This </a:t>
            </a:r>
            <a:r>
              <a:rPr lang="en-US" dirty="0"/>
              <a:t>data was collected for the UPW telecom circle in the year 2016. Below are the </a:t>
            </a:r>
            <a:r>
              <a:rPr lang="en-US" dirty="0" smtClean="0"/>
              <a:t>definition </a:t>
            </a:r>
            <a:r>
              <a:rPr lang="en-US" dirty="0"/>
              <a:t>for each variable available on the dataset</a:t>
            </a:r>
            <a:endParaRPr lang="en-US" dirty="0" smtClean="0"/>
          </a:p>
        </p:txBody>
      </p:sp>
    </p:spTree>
    <p:extLst>
      <p:ext uri="{BB962C8B-B14F-4D97-AF65-F5344CB8AC3E}">
        <p14:creationId xmlns:p14="http://schemas.microsoft.com/office/powerpoint/2010/main" val="348236300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Analysis</a:t>
            </a:r>
            <a:endParaRPr lang="en-IN" dirty="0"/>
          </a:p>
        </p:txBody>
      </p:sp>
      <p:sp>
        <p:nvSpPr>
          <p:cNvPr id="3" name="Content Placeholder 2"/>
          <p:cNvSpPr>
            <a:spLocks noGrp="1"/>
          </p:cNvSpPr>
          <p:nvPr>
            <p:ph idx="1"/>
          </p:nvPr>
        </p:nvSpPr>
        <p:spPr/>
        <p:txBody>
          <a:bodyPr/>
          <a:lstStyle/>
          <a:p>
            <a:pPr algn="just"/>
            <a:r>
              <a:rPr lang="en-US" dirty="0" smtClean="0"/>
              <a:t>“</a:t>
            </a:r>
            <a:r>
              <a:rPr lang="en-US" dirty="0"/>
              <a:t>Unnamed:0” – This row is a dummy row just like an indexing starting from </a:t>
            </a:r>
            <a:r>
              <a:rPr lang="en-US" dirty="0" smtClean="0"/>
              <a:t>1</a:t>
            </a:r>
            <a:endParaRPr lang="en-US" dirty="0"/>
          </a:p>
          <a:p>
            <a:pPr algn="just"/>
            <a:r>
              <a:rPr lang="en-US" dirty="0" smtClean="0"/>
              <a:t>“</a:t>
            </a:r>
            <a:r>
              <a:rPr lang="en-US" dirty="0" err="1"/>
              <a:t>msisdn</a:t>
            </a:r>
            <a:r>
              <a:rPr lang="en-US" dirty="0"/>
              <a:t>” – The data definition column above clearly states that this is a </a:t>
            </a:r>
            <a:r>
              <a:rPr lang="en-US" dirty="0" smtClean="0"/>
              <a:t>subscriber </a:t>
            </a:r>
            <a:r>
              <a:rPr lang="en-US" dirty="0"/>
              <a:t>mobile number and they are randomly generated and will not have </a:t>
            </a:r>
            <a:r>
              <a:rPr lang="en-US" dirty="0" smtClean="0"/>
              <a:t>any </a:t>
            </a:r>
            <a:r>
              <a:rPr lang="en-US" dirty="0"/>
              <a:t>meaning in the prediction of credit defaulters.</a:t>
            </a:r>
          </a:p>
          <a:p>
            <a:pPr algn="just"/>
            <a:r>
              <a:rPr lang="en-US" dirty="0" smtClean="0"/>
              <a:t>“</a:t>
            </a:r>
            <a:r>
              <a:rPr lang="en-US" dirty="0" err="1"/>
              <a:t>pcircle</a:t>
            </a:r>
            <a:r>
              <a:rPr lang="en-US" dirty="0"/>
              <a:t>” – This feature is same throughout the rows (UPW) and will not have </a:t>
            </a:r>
            <a:r>
              <a:rPr lang="en-US" dirty="0" smtClean="0"/>
              <a:t>any </a:t>
            </a:r>
            <a:r>
              <a:rPr lang="en-US" dirty="0"/>
              <a:t>effect on the target </a:t>
            </a:r>
            <a:r>
              <a:rPr lang="en-US" dirty="0" smtClean="0"/>
              <a:t>variable</a:t>
            </a:r>
          </a:p>
          <a:p>
            <a:pPr algn="just"/>
            <a:r>
              <a:rPr lang="en-US" dirty="0" smtClean="0"/>
              <a:t>Most of the variables are of numeric data type, except the date column. We have extracted the information of month and day from it and we have deleted the original feature post extraction.</a:t>
            </a:r>
            <a:endParaRPr lang="en-IN" dirty="0"/>
          </a:p>
        </p:txBody>
      </p:sp>
    </p:spTree>
    <p:extLst>
      <p:ext uri="{BB962C8B-B14F-4D97-AF65-F5344CB8AC3E}">
        <p14:creationId xmlns:p14="http://schemas.microsoft.com/office/powerpoint/2010/main" val="6983917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561975"/>
            <a:ext cx="10058400" cy="5307117"/>
          </a:xfrm>
        </p:spPr>
        <p:txBody>
          <a:bodyPr>
            <a:normAutofit lnSpcReduction="10000"/>
          </a:bodyPr>
          <a:lstStyle/>
          <a:p>
            <a:pPr marL="0" indent="0" algn="just">
              <a:buNone/>
            </a:pPr>
            <a:r>
              <a:rPr lang="en-IN" dirty="0" smtClean="0"/>
              <a:t>Now, there are no null values in the dataset and all the columns contains numerical data. We can proceed with finding the correlation of the dependent variable with the independent variables.</a:t>
            </a:r>
          </a:p>
          <a:p>
            <a:pPr marL="0" indent="0">
              <a:buNone/>
            </a:pPr>
            <a:r>
              <a:rPr lang="en-IN" dirty="0" smtClean="0"/>
              <a:t>Let’s look at some of the highly correlated variables</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a:p>
          <a:p>
            <a:pPr marL="0" indent="0">
              <a:buNone/>
            </a:pPr>
            <a:r>
              <a:rPr lang="en-IN" dirty="0" smtClean="0"/>
              <a:t>The variable cnt_ma_rech30 (</a:t>
            </a:r>
            <a:r>
              <a:rPr lang="en-US" dirty="0"/>
              <a:t>Number of times main account got recharged in last 30 </a:t>
            </a:r>
            <a:r>
              <a:rPr lang="en-US" dirty="0" smtClean="0"/>
              <a:t>days) has a correlation coefficient of 0.24</a:t>
            </a:r>
            <a:endParaRPr lang="en-IN" dirty="0" smtClean="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394" y="1733220"/>
            <a:ext cx="4081881" cy="3231760"/>
          </a:xfrm>
          <a:prstGeom prst="rect">
            <a:avLst/>
          </a:prstGeom>
        </p:spPr>
      </p:pic>
    </p:spTree>
    <p:extLst>
      <p:ext uri="{BB962C8B-B14F-4D97-AF65-F5344CB8AC3E}">
        <p14:creationId xmlns:p14="http://schemas.microsoft.com/office/powerpoint/2010/main" val="3732052787"/>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00075"/>
            <a:ext cx="10058400" cy="5572125"/>
          </a:xfrm>
        </p:spPr>
        <p:txBody>
          <a:bodyPr/>
          <a:lstStyle/>
          <a:p>
            <a:pPr marL="0" indent="0" algn="just">
              <a:buNone/>
            </a:pPr>
            <a:r>
              <a:rPr lang="en-US" dirty="0"/>
              <a:t>The variable </a:t>
            </a:r>
            <a:r>
              <a:rPr lang="en-US" dirty="0" smtClean="0"/>
              <a:t>cnt_ma_rech90 </a:t>
            </a:r>
            <a:r>
              <a:rPr lang="en-US" dirty="0"/>
              <a:t>(Number of times main account got recharged in last </a:t>
            </a:r>
            <a:r>
              <a:rPr lang="en-US" dirty="0" smtClean="0"/>
              <a:t>90 </a:t>
            </a:r>
            <a:r>
              <a:rPr lang="en-US" dirty="0"/>
              <a:t>days) has a correlation coefficient of </a:t>
            </a:r>
            <a:r>
              <a:rPr lang="en-US" dirty="0" smtClean="0"/>
              <a:t>0.24 </a:t>
            </a:r>
            <a:r>
              <a:rPr lang="en-US" dirty="0"/>
              <a:t>and </a:t>
            </a:r>
            <a:r>
              <a:rPr lang="en-US" dirty="0" smtClean="0"/>
              <a:t>the variable </a:t>
            </a:r>
            <a:r>
              <a:rPr lang="en-US" dirty="0"/>
              <a:t>sumamnt_ma_rech90 (Total amount of recharge in main account over last 90 days ) has a correlation coefficient of </a:t>
            </a:r>
            <a:r>
              <a:rPr lang="en-US" dirty="0" smtClean="0"/>
              <a:t>0.206 with the target variable </a:t>
            </a:r>
          </a:p>
          <a:p>
            <a:pPr marL="0" indent="0">
              <a:buNone/>
            </a:pPr>
            <a:endParaRPr lang="en-US"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799" y="2233289"/>
            <a:ext cx="4295612" cy="33578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071" y="2233289"/>
            <a:ext cx="4342724" cy="3300739"/>
          </a:xfrm>
          <a:prstGeom prst="rect">
            <a:avLst/>
          </a:prstGeom>
        </p:spPr>
      </p:pic>
    </p:spTree>
    <p:extLst>
      <p:ext uri="{BB962C8B-B14F-4D97-AF65-F5344CB8AC3E}">
        <p14:creationId xmlns:p14="http://schemas.microsoft.com/office/powerpoint/2010/main" val="4060456799"/>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66750"/>
            <a:ext cx="10058400" cy="5505450"/>
          </a:xfrm>
        </p:spPr>
        <p:txBody>
          <a:bodyPr/>
          <a:lstStyle/>
          <a:p>
            <a:pPr marL="0" indent="0" algn="just">
              <a:buNone/>
            </a:pPr>
            <a:r>
              <a:rPr lang="en-US" dirty="0"/>
              <a:t>The variable sumamnt_ma_rech30 (Total amount of recharge in main account over last </a:t>
            </a:r>
            <a:r>
              <a:rPr lang="en-US" dirty="0" smtClean="0"/>
              <a:t>30 </a:t>
            </a:r>
            <a:r>
              <a:rPr lang="en-US" dirty="0"/>
              <a:t>days) has a correlation coefficient of </a:t>
            </a:r>
            <a:r>
              <a:rPr lang="en-US" dirty="0" smtClean="0"/>
              <a:t>0.20 </a:t>
            </a:r>
            <a:r>
              <a:rPr lang="en-US" dirty="0"/>
              <a:t>and the variable amnt_loans90 (Total amount of loans taken by user in last 90 </a:t>
            </a:r>
            <a:r>
              <a:rPr lang="en-US" dirty="0" smtClean="0"/>
              <a:t>days) </a:t>
            </a:r>
            <a:r>
              <a:rPr lang="en-US" dirty="0"/>
              <a:t>has a correlation coefficient of </a:t>
            </a:r>
            <a:r>
              <a:rPr lang="en-US" dirty="0" smtClean="0"/>
              <a:t>0.20 with the Target variable</a:t>
            </a:r>
          </a:p>
          <a:p>
            <a:pPr marL="0" indent="0">
              <a:buNone/>
            </a:pPr>
            <a:endParaRPr lang="en-US"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168" y="2166614"/>
            <a:ext cx="4392788" cy="32912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0879" y="2166614"/>
            <a:ext cx="4349446" cy="3300739"/>
          </a:xfrm>
          <a:prstGeom prst="rect">
            <a:avLst/>
          </a:prstGeom>
        </p:spPr>
      </p:pic>
    </p:spTree>
    <p:extLst>
      <p:ext uri="{BB962C8B-B14F-4D97-AF65-F5344CB8AC3E}">
        <p14:creationId xmlns:p14="http://schemas.microsoft.com/office/powerpoint/2010/main" val="3937122321"/>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09600"/>
            <a:ext cx="10058400" cy="5562600"/>
          </a:xfrm>
        </p:spPr>
        <p:txBody>
          <a:bodyPr/>
          <a:lstStyle/>
          <a:p>
            <a:pPr marL="0" indent="0" algn="just">
              <a:buNone/>
            </a:pPr>
            <a:r>
              <a:rPr lang="en-US" dirty="0"/>
              <a:t>The variable </a:t>
            </a:r>
            <a:r>
              <a:rPr lang="en-US" dirty="0" smtClean="0"/>
              <a:t>amnt_loans30 </a:t>
            </a:r>
            <a:r>
              <a:rPr lang="en-US" dirty="0"/>
              <a:t>(Total amount of loans taken by user in last </a:t>
            </a:r>
            <a:r>
              <a:rPr lang="en-US" dirty="0" smtClean="0"/>
              <a:t>30 </a:t>
            </a:r>
            <a:r>
              <a:rPr lang="en-US" dirty="0"/>
              <a:t>days) has a correlation coefficient of 0.20 and the variable cnt_loans30 (Number of loans taken by user in last 30 </a:t>
            </a:r>
            <a:r>
              <a:rPr lang="en-US" dirty="0" smtClean="0"/>
              <a:t>days) </a:t>
            </a:r>
            <a:r>
              <a:rPr lang="en-US" dirty="0"/>
              <a:t>has a correlation coefficient of 0.20 with the Target </a:t>
            </a:r>
            <a:r>
              <a:rPr lang="en-US" dirty="0" smtClean="0"/>
              <a:t>variable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585" y="2061842"/>
            <a:ext cx="4339694" cy="334835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0427" y="1995167"/>
            <a:ext cx="4269673" cy="3348358"/>
          </a:xfrm>
          <a:prstGeom prst="rect">
            <a:avLst/>
          </a:prstGeom>
        </p:spPr>
      </p:pic>
    </p:spTree>
    <p:extLst>
      <p:ext uri="{BB962C8B-B14F-4D97-AF65-F5344CB8AC3E}">
        <p14:creationId xmlns:p14="http://schemas.microsoft.com/office/powerpoint/2010/main" val="1652846784"/>
      </p:ext>
    </p:extLst>
  </p:cSld>
  <p:clrMapOvr>
    <a:masterClrMapping/>
  </p:clrMapOvr>
  <p:transition spd="slow">
    <p:cov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Wood Type</Template>
  <TotalTime>0</TotalTime>
  <Words>1534</Words>
  <Application>Microsoft Office PowerPoint</Application>
  <PresentationFormat>Widescreen</PresentationFormat>
  <Paragraphs>144</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Bookman Old Style</vt:lpstr>
      <vt:lpstr>Calibri</vt:lpstr>
      <vt:lpstr>Century Gothic</vt:lpstr>
      <vt:lpstr>Wingdings</vt:lpstr>
      <vt:lpstr>Wood Type</vt:lpstr>
      <vt:lpstr>Micro Credit Defaulter Analysis</vt:lpstr>
      <vt:lpstr>Table of Contents </vt:lpstr>
      <vt:lpstr>Introduction</vt:lpstr>
      <vt:lpstr>Analytical Problem Framing</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Assumptions</vt:lpstr>
      <vt:lpstr>PowerPoint Presentation</vt:lpstr>
      <vt:lpstr>Machine Learning  Models</vt:lpstr>
      <vt:lpstr>PowerPoint Presentation</vt:lpstr>
      <vt:lpstr>Results and Conclusion</vt:lpstr>
      <vt:lpstr>PowerPoint Presentation</vt:lpstr>
      <vt:lpstr>Limitations and Scope for Future Work</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2021-08-30T11:01:20Z</dcterms:created>
  <dcterms:modified xsi:type="dcterms:W3CDTF">2021-08-30T14:26:39Z</dcterms:modified>
</cp:coreProperties>
</file>