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00" d="100"/>
          <a:sy n="100" d="100"/>
        </p:scale>
        <p:origin x="7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0500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05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18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663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11/5/2021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19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891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16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4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746173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45249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834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11/5/2021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23030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Flight Price Prediction</a:t>
            </a:r>
            <a:endParaRPr lang="en-IN" dirty="0"/>
          </a:p>
        </p:txBody>
      </p:sp>
      <p:sp>
        <p:nvSpPr>
          <p:cNvPr id="3" name="Subtitle 2"/>
          <p:cNvSpPr>
            <a:spLocks noGrp="1"/>
          </p:cNvSpPr>
          <p:nvPr>
            <p:ph type="subTitle" idx="1"/>
          </p:nvPr>
        </p:nvSpPr>
        <p:spPr/>
        <p:txBody>
          <a:bodyPr/>
          <a:lstStyle/>
          <a:p>
            <a:r>
              <a:rPr lang="en-IN" dirty="0" err="1" smtClean="0"/>
              <a:t>Chethan</a:t>
            </a:r>
            <a:r>
              <a:rPr lang="en-IN" dirty="0" smtClean="0"/>
              <a:t> B. K.</a:t>
            </a:r>
            <a:endParaRPr lang="en-IN" dirty="0"/>
          </a:p>
        </p:txBody>
      </p:sp>
      <p:pic>
        <p:nvPicPr>
          <p:cNvPr id="4" name="Picture 3"/>
          <p:cNvPicPr>
            <a:picLocks noChangeAspect="1"/>
          </p:cNvPicPr>
          <p:nvPr/>
        </p:nvPicPr>
        <p:blipFill>
          <a:blip r:embed="rId2"/>
          <a:stretch>
            <a:fillRect/>
          </a:stretch>
        </p:blipFill>
        <p:spPr>
          <a:xfrm>
            <a:off x="832738" y="641511"/>
            <a:ext cx="2944623" cy="2145978"/>
          </a:xfrm>
          <a:prstGeom prst="rect">
            <a:avLst/>
          </a:prstGeom>
        </p:spPr>
      </p:pic>
    </p:spTree>
    <p:extLst>
      <p:ext uri="{BB962C8B-B14F-4D97-AF65-F5344CB8AC3E}">
        <p14:creationId xmlns:p14="http://schemas.microsoft.com/office/powerpoint/2010/main" val="176745614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5018"/>
            <a:ext cx="10058400" cy="5507182"/>
          </a:xfrm>
        </p:spPr>
        <p:txBody>
          <a:bodyPr/>
          <a:lstStyle/>
          <a:p>
            <a:pPr marL="0" indent="0">
              <a:buNone/>
            </a:pPr>
            <a:r>
              <a:rPr lang="en-IN" dirty="0" smtClean="0"/>
              <a:t>Class v/s price</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US" dirty="0" smtClean="0"/>
              <a:t>Business class flights </a:t>
            </a:r>
            <a:r>
              <a:rPr lang="en-US" dirty="0"/>
              <a:t>were costly when compared to </a:t>
            </a:r>
            <a:r>
              <a:rPr lang="en-US" dirty="0" smtClean="0"/>
              <a:t>other classes</a:t>
            </a:r>
            <a:endParaRPr lang="en-IN" dirty="0" smtClean="0"/>
          </a:p>
        </p:txBody>
      </p:sp>
      <p:pic>
        <p:nvPicPr>
          <p:cNvPr id="4" name="Picture 3"/>
          <p:cNvPicPr>
            <a:picLocks noChangeAspect="1"/>
          </p:cNvPicPr>
          <p:nvPr/>
        </p:nvPicPr>
        <p:blipFill>
          <a:blip r:embed="rId2"/>
          <a:stretch>
            <a:fillRect/>
          </a:stretch>
        </p:blipFill>
        <p:spPr>
          <a:xfrm>
            <a:off x="2894795" y="1442424"/>
            <a:ext cx="6106701" cy="3952370"/>
          </a:xfrm>
          <a:prstGeom prst="rect">
            <a:avLst/>
          </a:prstGeom>
        </p:spPr>
      </p:pic>
    </p:spTree>
    <p:extLst>
      <p:ext uri="{BB962C8B-B14F-4D97-AF65-F5344CB8AC3E}">
        <p14:creationId xmlns:p14="http://schemas.microsoft.com/office/powerpoint/2010/main" val="246934973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4608" y="819395"/>
            <a:ext cx="10058400" cy="5376553"/>
          </a:xfrm>
        </p:spPr>
        <p:txBody>
          <a:bodyPr>
            <a:normAutofit/>
          </a:bodyPr>
          <a:lstStyle/>
          <a:p>
            <a:pPr marL="0" indent="0">
              <a:buNone/>
            </a:pPr>
            <a:r>
              <a:rPr lang="en-IN" dirty="0" smtClean="0"/>
              <a:t>Departure hour v/s 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US" dirty="0" smtClean="0"/>
              <a:t>The </a:t>
            </a:r>
            <a:r>
              <a:rPr lang="en-US" dirty="0"/>
              <a:t>flight price were cheaper between 11 PM to 4 </a:t>
            </a:r>
            <a:r>
              <a:rPr lang="en-US" dirty="0" smtClean="0"/>
              <a:t>AM and costlier during other time periods in a day</a:t>
            </a:r>
            <a:endParaRPr lang="en-IN" dirty="0"/>
          </a:p>
        </p:txBody>
      </p:sp>
      <p:pic>
        <p:nvPicPr>
          <p:cNvPr id="4" name="Picture 3"/>
          <p:cNvPicPr>
            <a:picLocks noChangeAspect="1"/>
          </p:cNvPicPr>
          <p:nvPr/>
        </p:nvPicPr>
        <p:blipFill>
          <a:blip r:embed="rId2"/>
          <a:stretch>
            <a:fillRect/>
          </a:stretch>
        </p:blipFill>
        <p:spPr>
          <a:xfrm>
            <a:off x="2847357" y="1388763"/>
            <a:ext cx="5679126" cy="3762809"/>
          </a:xfrm>
          <a:prstGeom prst="rect">
            <a:avLst/>
          </a:prstGeom>
        </p:spPr>
      </p:pic>
    </p:spTree>
    <p:extLst>
      <p:ext uri="{BB962C8B-B14F-4D97-AF65-F5344CB8AC3E}">
        <p14:creationId xmlns:p14="http://schemas.microsoft.com/office/powerpoint/2010/main" val="1834172218"/>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19397"/>
            <a:ext cx="10058400" cy="5352803"/>
          </a:xfrm>
        </p:spPr>
        <p:txBody>
          <a:bodyPr/>
          <a:lstStyle/>
          <a:p>
            <a:pPr marL="0" indent="0">
              <a:buNone/>
            </a:pPr>
            <a:r>
              <a:rPr lang="en-IN" dirty="0" smtClean="0"/>
              <a:t>Day of week v/s 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US" dirty="0"/>
              <a:t>The flight charges were </a:t>
            </a:r>
            <a:r>
              <a:rPr lang="en-US" dirty="0" smtClean="0"/>
              <a:t>costlier during </a:t>
            </a:r>
            <a:r>
              <a:rPr lang="en-US" dirty="0"/>
              <a:t>weekends (Friday, Saturday and Sunday) and </a:t>
            </a:r>
            <a:r>
              <a:rPr lang="en-US" dirty="0" smtClean="0"/>
              <a:t>cheaper </a:t>
            </a:r>
            <a:r>
              <a:rPr lang="en-US" dirty="0"/>
              <a:t>on Mondays</a:t>
            </a: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2576450" y="1543792"/>
            <a:ext cx="5783779" cy="3731470"/>
          </a:xfrm>
          <a:prstGeom prst="rect">
            <a:avLst/>
          </a:prstGeom>
        </p:spPr>
      </p:pic>
    </p:spTree>
    <p:extLst>
      <p:ext uri="{BB962C8B-B14F-4D97-AF65-F5344CB8AC3E}">
        <p14:creationId xmlns:p14="http://schemas.microsoft.com/office/powerpoint/2010/main" val="191377986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00644"/>
            <a:ext cx="10058400" cy="5471556"/>
          </a:xfrm>
        </p:spPr>
        <p:txBody>
          <a:bodyPr>
            <a:normAutofit/>
          </a:bodyPr>
          <a:lstStyle/>
          <a:p>
            <a:pPr marL="0" indent="0">
              <a:buNone/>
            </a:pPr>
            <a:r>
              <a:rPr lang="en-IN" dirty="0" smtClean="0"/>
              <a:t>Duration in minutes v/s price</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r>
              <a:rPr lang="en-US" dirty="0" smtClean="0"/>
              <a:t>The </a:t>
            </a:r>
            <a:r>
              <a:rPr lang="en-US" dirty="0"/>
              <a:t>duration of the flight is also related to the price, here when the flight duration increases, the price also increases</a:t>
            </a:r>
          </a:p>
          <a:p>
            <a:pPr marL="0" indent="0">
              <a:buNone/>
            </a:pPr>
            <a:endParaRPr lang="en-IN" dirty="0"/>
          </a:p>
        </p:txBody>
      </p:sp>
      <p:pic>
        <p:nvPicPr>
          <p:cNvPr id="4" name="Picture 3"/>
          <p:cNvPicPr>
            <a:picLocks noChangeAspect="1"/>
          </p:cNvPicPr>
          <p:nvPr/>
        </p:nvPicPr>
        <p:blipFill>
          <a:blip r:embed="rId2"/>
          <a:stretch>
            <a:fillRect/>
          </a:stretch>
        </p:blipFill>
        <p:spPr>
          <a:xfrm>
            <a:off x="2863747" y="1500540"/>
            <a:ext cx="5995246" cy="3871763"/>
          </a:xfrm>
          <a:prstGeom prst="rect">
            <a:avLst/>
          </a:prstGeom>
        </p:spPr>
      </p:pic>
    </p:spTree>
    <p:extLst>
      <p:ext uri="{BB962C8B-B14F-4D97-AF65-F5344CB8AC3E}">
        <p14:creationId xmlns:p14="http://schemas.microsoft.com/office/powerpoint/2010/main" val="2689235643"/>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12519"/>
            <a:ext cx="10058400" cy="5459681"/>
          </a:xfrm>
        </p:spPr>
        <p:txBody>
          <a:bodyPr/>
          <a:lstStyle/>
          <a:p>
            <a:pPr marL="0" indent="0">
              <a:buNone/>
            </a:pPr>
            <a:r>
              <a:rPr lang="en-IN" dirty="0" smtClean="0"/>
              <a:t>Session in a day v/s price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US" dirty="0"/>
              <a:t> </a:t>
            </a:r>
            <a:r>
              <a:rPr lang="en-US" dirty="0" smtClean="0"/>
              <a:t>The </a:t>
            </a:r>
            <a:r>
              <a:rPr lang="en-US" dirty="0"/>
              <a:t>evening flights were costlier and late night price were cheaper</a:t>
            </a:r>
            <a:endParaRPr lang="en-IN" dirty="0"/>
          </a:p>
        </p:txBody>
      </p:sp>
      <p:pic>
        <p:nvPicPr>
          <p:cNvPr id="4" name="Picture 3"/>
          <p:cNvPicPr>
            <a:picLocks noChangeAspect="1"/>
          </p:cNvPicPr>
          <p:nvPr/>
        </p:nvPicPr>
        <p:blipFill>
          <a:blip r:embed="rId2"/>
          <a:stretch>
            <a:fillRect/>
          </a:stretch>
        </p:blipFill>
        <p:spPr>
          <a:xfrm>
            <a:off x="2661928" y="1495084"/>
            <a:ext cx="6015185" cy="3894550"/>
          </a:xfrm>
          <a:prstGeom prst="rect">
            <a:avLst/>
          </a:prstGeom>
        </p:spPr>
      </p:pic>
    </p:spTree>
    <p:extLst>
      <p:ext uri="{BB962C8B-B14F-4D97-AF65-F5344CB8AC3E}">
        <p14:creationId xmlns:p14="http://schemas.microsoft.com/office/powerpoint/2010/main" val="943309866"/>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07522"/>
            <a:ext cx="10058400" cy="5364678"/>
          </a:xfrm>
        </p:spPr>
        <p:txBody>
          <a:bodyPr/>
          <a:lstStyle/>
          <a:p>
            <a:pPr marL="0" indent="0" algn="just">
              <a:buNone/>
            </a:pPr>
            <a:r>
              <a:rPr lang="en-IN" dirty="0" smtClean="0"/>
              <a:t>Before proceeding with the further steps, I’m encoding the categorical variables so that I can find the correlation coefficients and identify the multicollinearity issue with the dataset.</a:t>
            </a:r>
          </a:p>
          <a:p>
            <a:pPr marL="0" indent="0" algn="just">
              <a:buNone/>
            </a:pPr>
            <a:r>
              <a:rPr lang="en-IN" dirty="0" smtClean="0"/>
              <a:t>In order to perform encoding, I’m using ordinal encoder to convert categorical variables into numeric variables.</a:t>
            </a:r>
          </a:p>
          <a:p>
            <a:pPr marL="0" indent="0" algn="just">
              <a:buNone/>
            </a:pPr>
            <a:endParaRPr lang="en-IN" dirty="0"/>
          </a:p>
        </p:txBody>
      </p:sp>
      <p:pic>
        <p:nvPicPr>
          <p:cNvPr id="4" name="Picture 3"/>
          <p:cNvPicPr>
            <a:picLocks noChangeAspect="1"/>
          </p:cNvPicPr>
          <p:nvPr/>
        </p:nvPicPr>
        <p:blipFill>
          <a:blip r:embed="rId2"/>
          <a:stretch>
            <a:fillRect/>
          </a:stretch>
        </p:blipFill>
        <p:spPr>
          <a:xfrm>
            <a:off x="2056154" y="2382796"/>
            <a:ext cx="8085788" cy="1215427"/>
          </a:xfrm>
          <a:prstGeom prst="rect">
            <a:avLst/>
          </a:prstGeom>
        </p:spPr>
      </p:pic>
    </p:spTree>
    <p:extLst>
      <p:ext uri="{BB962C8B-B14F-4D97-AF65-F5344CB8AC3E}">
        <p14:creationId xmlns:p14="http://schemas.microsoft.com/office/powerpoint/2010/main" val="1542633426"/>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43148"/>
            <a:ext cx="10058400" cy="5329052"/>
          </a:xfrm>
        </p:spPr>
        <p:txBody>
          <a:bodyPr/>
          <a:lstStyle/>
          <a:p>
            <a:pPr marL="0" indent="0" algn="just">
              <a:buNone/>
            </a:pPr>
            <a:r>
              <a:rPr lang="en-US" dirty="0"/>
              <a:t>Now that we have analyzed the correlation between the dependent and independent variables, we can move forward in analyzing the multi-collinearity. From the heat-map I can see some of the independent variables are correlated and I can see multi-collinearity in the dataset</a:t>
            </a:r>
            <a:r>
              <a:rPr lang="en-US" dirty="0" smtClean="0"/>
              <a:t>.</a:t>
            </a:r>
          </a:p>
          <a:p>
            <a:pPr marL="0" indent="0" algn="just">
              <a:buNone/>
            </a:pP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3652916" y="2040515"/>
            <a:ext cx="4892263" cy="3914940"/>
          </a:xfrm>
          <a:prstGeom prst="rect">
            <a:avLst/>
          </a:prstGeom>
        </p:spPr>
      </p:pic>
    </p:spTree>
    <p:extLst>
      <p:ext uri="{BB962C8B-B14F-4D97-AF65-F5344CB8AC3E}">
        <p14:creationId xmlns:p14="http://schemas.microsoft.com/office/powerpoint/2010/main" val="931433492"/>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41268"/>
            <a:ext cx="10058400" cy="5530932"/>
          </a:xfrm>
        </p:spPr>
        <p:txBody>
          <a:bodyPr/>
          <a:lstStyle/>
          <a:p>
            <a:pPr marL="0" indent="0" algn="just">
              <a:buNone/>
            </a:pPr>
            <a:r>
              <a:rPr lang="en-IN" dirty="0" smtClean="0"/>
              <a:t>There is no multi-</a:t>
            </a:r>
            <a:r>
              <a:rPr lang="en-IN" dirty="0" err="1" smtClean="0"/>
              <a:t>collinearlity</a:t>
            </a:r>
            <a:r>
              <a:rPr lang="en-IN" dirty="0" smtClean="0"/>
              <a:t> issue with the dataset, Therefore I’m proceeding with </a:t>
            </a:r>
            <a:r>
              <a:rPr lang="en-US" dirty="0" smtClean="0"/>
              <a:t>further </a:t>
            </a:r>
            <a:r>
              <a:rPr lang="en-US" dirty="0"/>
              <a:t>analysis and checking for outliers in the continuous data variables within the dataset using </a:t>
            </a:r>
            <a:r>
              <a:rPr lang="en-US" dirty="0" smtClean="0"/>
              <a:t>boxplot</a:t>
            </a:r>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r>
              <a:rPr lang="en-US" dirty="0"/>
              <a:t>I can see that there are lot of outliers in the dataset. Hence I’m proceeding with handling the outliers with the z-score method.</a:t>
            </a:r>
          </a:p>
          <a:p>
            <a:pPr marL="0" indent="0" algn="just">
              <a:buNone/>
            </a:pP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3301711" y="1444809"/>
            <a:ext cx="6257925" cy="3923849"/>
          </a:xfrm>
          <a:prstGeom prst="rect">
            <a:avLst/>
          </a:prstGeom>
        </p:spPr>
      </p:pic>
    </p:spTree>
    <p:extLst>
      <p:ext uri="{BB962C8B-B14F-4D97-AF65-F5344CB8AC3E}">
        <p14:creationId xmlns:p14="http://schemas.microsoft.com/office/powerpoint/2010/main" val="3163420001"/>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41268"/>
            <a:ext cx="10058400" cy="5530932"/>
          </a:xfrm>
        </p:spPr>
        <p:txBody>
          <a:bodyPr/>
          <a:lstStyle/>
          <a:p>
            <a:pPr marL="0" indent="0" algn="just">
              <a:buNone/>
            </a:pPr>
            <a:r>
              <a:rPr lang="en-US" dirty="0"/>
              <a:t>It is assumed that close to 99.7% data lies between -3 to +3 standard deviation. We can consider the remaining data (0.03) to be outlier. </a:t>
            </a:r>
          </a:p>
          <a:p>
            <a:pPr marL="0" indent="0" algn="just">
              <a:buNone/>
            </a:pPr>
            <a:r>
              <a:rPr lang="en-US" dirty="0"/>
              <a:t>Therefore using the z-score method, I’m taking the data within the range of -</a:t>
            </a:r>
            <a:r>
              <a:rPr lang="en-US" dirty="0" smtClean="0"/>
              <a:t>2.5 </a:t>
            </a:r>
            <a:r>
              <a:rPr lang="en-US" dirty="0"/>
              <a:t>to +</a:t>
            </a:r>
            <a:r>
              <a:rPr lang="en-US" dirty="0" smtClean="0"/>
              <a:t>2.5 </a:t>
            </a:r>
            <a:r>
              <a:rPr lang="en-US" dirty="0"/>
              <a:t>standard deviation to control the outlier.</a:t>
            </a:r>
          </a:p>
          <a:p>
            <a:pPr marL="0" indent="0">
              <a:buNone/>
            </a:pPr>
            <a:endParaRPr lang="en-IN"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3974408" y="2563471"/>
            <a:ext cx="4249280" cy="3084843"/>
          </a:xfrm>
          <a:prstGeom prst="rect">
            <a:avLst/>
          </a:prstGeom>
        </p:spPr>
      </p:pic>
    </p:spTree>
    <p:extLst>
      <p:ext uri="{BB962C8B-B14F-4D97-AF65-F5344CB8AC3E}">
        <p14:creationId xmlns:p14="http://schemas.microsoft.com/office/powerpoint/2010/main" val="2858306640"/>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71896"/>
            <a:ext cx="10058400" cy="5400304"/>
          </a:xfrm>
        </p:spPr>
        <p:txBody>
          <a:bodyPr>
            <a:normAutofit fontScale="92500" lnSpcReduction="20000"/>
          </a:bodyPr>
          <a:lstStyle/>
          <a:p>
            <a:pPr marL="0" indent="0" algn="just">
              <a:buNone/>
            </a:pPr>
            <a:r>
              <a:rPr lang="en-US" dirty="0"/>
              <a:t>Checking for skewness for continuous variables in the dataset using the distribution plot from a </a:t>
            </a:r>
            <a:r>
              <a:rPr lang="en-US" dirty="0" err="1"/>
              <a:t>seaborn</a:t>
            </a:r>
            <a:r>
              <a:rPr lang="en-US" dirty="0"/>
              <a:t> </a:t>
            </a:r>
            <a:r>
              <a:rPr lang="en-US" dirty="0" smtClean="0"/>
              <a:t>library</a:t>
            </a:r>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smtClean="0"/>
          </a:p>
          <a:p>
            <a:pPr marL="0" indent="0" algn="just">
              <a:buNone/>
            </a:pPr>
            <a:endParaRPr lang="en-US" dirty="0"/>
          </a:p>
          <a:p>
            <a:pPr marL="0" indent="0" algn="just">
              <a:buNone/>
            </a:pPr>
            <a:r>
              <a:rPr lang="en-US" dirty="0" smtClean="0"/>
              <a:t>From </a:t>
            </a:r>
            <a:r>
              <a:rPr lang="en-US" dirty="0"/>
              <a:t>the above distribution, we can clearly see that continuous data variables does contain outliers.</a:t>
            </a:r>
          </a:p>
          <a:p>
            <a:pPr marL="0" indent="0" algn="just">
              <a:buNone/>
            </a:pPr>
            <a:r>
              <a:rPr lang="en-US" dirty="0"/>
              <a:t>In order to be a good dataset, we assume that all the continuous variables follow normal distribution. However I can see that the continuous columns are skewed and we will have to control skewness to make data follow normal distribution</a:t>
            </a:r>
            <a:r>
              <a:rPr lang="en-US" dirty="0" smtClean="0"/>
              <a:t>.</a:t>
            </a:r>
            <a:endParaRPr lang="en-IN" dirty="0"/>
          </a:p>
        </p:txBody>
      </p:sp>
      <p:pic>
        <p:nvPicPr>
          <p:cNvPr id="4" name="Picture 3"/>
          <p:cNvPicPr>
            <a:picLocks noChangeAspect="1"/>
          </p:cNvPicPr>
          <p:nvPr/>
        </p:nvPicPr>
        <p:blipFill>
          <a:blip r:embed="rId2"/>
          <a:stretch>
            <a:fillRect/>
          </a:stretch>
        </p:blipFill>
        <p:spPr>
          <a:xfrm>
            <a:off x="3099176" y="1323356"/>
            <a:ext cx="5999744" cy="3369719"/>
          </a:xfrm>
          <a:prstGeom prst="rect">
            <a:avLst/>
          </a:prstGeom>
        </p:spPr>
      </p:pic>
    </p:spTree>
    <p:extLst>
      <p:ext uri="{BB962C8B-B14F-4D97-AF65-F5344CB8AC3E}">
        <p14:creationId xmlns:p14="http://schemas.microsoft.com/office/powerpoint/2010/main" val="1752260036"/>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sp>
        <p:nvSpPr>
          <p:cNvPr id="3" name="Content Placeholder 2"/>
          <p:cNvSpPr>
            <a:spLocks noGrp="1"/>
          </p:cNvSpPr>
          <p:nvPr>
            <p:ph idx="1"/>
          </p:nvPr>
        </p:nvSpPr>
        <p:spPr/>
        <p:txBody>
          <a:bodyPr/>
          <a:lstStyle/>
          <a:p>
            <a:r>
              <a:rPr lang="en-US" dirty="0"/>
              <a:t>Introduction</a:t>
            </a:r>
          </a:p>
          <a:p>
            <a:r>
              <a:rPr lang="en-US" dirty="0"/>
              <a:t>Analytical Problem Framing</a:t>
            </a:r>
          </a:p>
          <a:p>
            <a:r>
              <a:rPr lang="en-US" dirty="0"/>
              <a:t>Data Analysis</a:t>
            </a:r>
          </a:p>
          <a:p>
            <a:r>
              <a:rPr lang="en-US" dirty="0"/>
              <a:t>Assumptions</a:t>
            </a:r>
          </a:p>
          <a:p>
            <a:r>
              <a:rPr lang="en-US" dirty="0"/>
              <a:t>Machine Learning Models</a:t>
            </a:r>
          </a:p>
          <a:p>
            <a:r>
              <a:rPr lang="en-US" dirty="0"/>
              <a:t>Results and Conclusion</a:t>
            </a:r>
          </a:p>
          <a:p>
            <a:r>
              <a:rPr lang="en-US" dirty="0"/>
              <a:t>Limitations and Scope for Future </a:t>
            </a:r>
            <a:r>
              <a:rPr lang="en-US" dirty="0" smtClean="0"/>
              <a:t>Work</a:t>
            </a:r>
            <a:endParaRPr lang="en-US" dirty="0"/>
          </a:p>
        </p:txBody>
      </p:sp>
    </p:spTree>
    <p:extLst>
      <p:ext uri="{BB962C8B-B14F-4D97-AF65-F5344CB8AC3E}">
        <p14:creationId xmlns:p14="http://schemas.microsoft.com/office/powerpoint/2010/main" val="240517409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71896"/>
            <a:ext cx="10058400" cy="5400304"/>
          </a:xfrm>
        </p:spPr>
        <p:txBody>
          <a:bodyPr/>
          <a:lstStyle/>
          <a:p>
            <a:r>
              <a:rPr lang="en-US" dirty="0"/>
              <a:t>It is considered that the skewness co-efficient within the range of -0.5 to +0.5 is acceptable. Proceeding with the same assumption to get the skewness under control.</a:t>
            </a:r>
          </a:p>
          <a:p>
            <a:r>
              <a:rPr lang="en-US" dirty="0"/>
              <a:t>In order to perform the same we are using power transformation using </a:t>
            </a:r>
            <a:r>
              <a:rPr lang="en-US" dirty="0" smtClean="0"/>
              <a:t>yeo-Johnson method </a:t>
            </a:r>
            <a:r>
              <a:rPr lang="en-US" dirty="0"/>
              <a:t>on the entire dataset excluding the target variable.</a:t>
            </a:r>
          </a:p>
          <a:p>
            <a:pPr marL="0" indent="0">
              <a:buNone/>
            </a:pPr>
            <a:endParaRPr lang="en-IN" dirty="0"/>
          </a:p>
        </p:txBody>
      </p:sp>
      <p:pic>
        <p:nvPicPr>
          <p:cNvPr id="4" name="Picture 3"/>
          <p:cNvPicPr>
            <a:picLocks noChangeAspect="1"/>
          </p:cNvPicPr>
          <p:nvPr/>
        </p:nvPicPr>
        <p:blipFill>
          <a:blip r:embed="rId2"/>
          <a:stretch>
            <a:fillRect/>
          </a:stretch>
        </p:blipFill>
        <p:spPr>
          <a:xfrm>
            <a:off x="2324156" y="2242640"/>
            <a:ext cx="7549783" cy="3160634"/>
          </a:xfrm>
          <a:prstGeom prst="rect">
            <a:avLst/>
          </a:prstGeom>
        </p:spPr>
      </p:pic>
    </p:spTree>
    <p:extLst>
      <p:ext uri="{BB962C8B-B14F-4D97-AF65-F5344CB8AC3E}">
        <p14:creationId xmlns:p14="http://schemas.microsoft.com/office/powerpoint/2010/main" val="1999468222"/>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12518"/>
            <a:ext cx="10058400" cy="5459681"/>
          </a:xfrm>
        </p:spPr>
        <p:txBody>
          <a:bodyPr/>
          <a:lstStyle/>
          <a:p>
            <a:pPr marL="0" indent="0" algn="just">
              <a:buNone/>
            </a:pPr>
            <a:r>
              <a:rPr lang="en-US" dirty="0" smtClean="0"/>
              <a:t>Skewness </a:t>
            </a:r>
            <a:r>
              <a:rPr lang="en-US" dirty="0"/>
              <a:t>are under </a:t>
            </a:r>
            <a:r>
              <a:rPr lang="en-US" dirty="0" smtClean="0"/>
              <a:t>and </a:t>
            </a:r>
            <a:r>
              <a:rPr lang="en-US" dirty="0"/>
              <a:t>we are proceeding with the model </a:t>
            </a:r>
            <a:r>
              <a:rPr lang="en-US" dirty="0" smtClean="0"/>
              <a:t>building. Checking for skewness after applying transformation technique</a:t>
            </a:r>
          </a:p>
          <a:p>
            <a:pPr marL="0" indent="0">
              <a:buNone/>
            </a:pPr>
            <a:endParaRPr lang="en-IN" dirty="0"/>
          </a:p>
        </p:txBody>
      </p:sp>
      <p:pic>
        <p:nvPicPr>
          <p:cNvPr id="4" name="Picture 3"/>
          <p:cNvPicPr>
            <a:picLocks noChangeAspect="1"/>
          </p:cNvPicPr>
          <p:nvPr/>
        </p:nvPicPr>
        <p:blipFill>
          <a:blip r:embed="rId2"/>
          <a:stretch>
            <a:fillRect/>
          </a:stretch>
        </p:blipFill>
        <p:spPr>
          <a:xfrm>
            <a:off x="4604153" y="1999012"/>
            <a:ext cx="2989790" cy="2886694"/>
          </a:xfrm>
          <a:prstGeom prst="rect">
            <a:avLst/>
          </a:prstGeom>
        </p:spPr>
      </p:pic>
    </p:spTree>
    <p:extLst>
      <p:ext uri="{BB962C8B-B14F-4D97-AF65-F5344CB8AC3E}">
        <p14:creationId xmlns:p14="http://schemas.microsoft.com/office/powerpoint/2010/main" val="1569049749"/>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Assumptions</a:t>
            </a:r>
          </a:p>
        </p:txBody>
      </p:sp>
      <p:sp>
        <p:nvSpPr>
          <p:cNvPr id="3" name="Content Placeholder 2"/>
          <p:cNvSpPr>
            <a:spLocks noGrp="1"/>
          </p:cNvSpPr>
          <p:nvPr>
            <p:ph idx="1"/>
          </p:nvPr>
        </p:nvSpPr>
        <p:spPr/>
        <p:txBody>
          <a:bodyPr/>
          <a:lstStyle/>
          <a:p>
            <a:r>
              <a:rPr lang="en-US" dirty="0" smtClean="0"/>
              <a:t>We </a:t>
            </a:r>
            <a:r>
              <a:rPr lang="en-US" dirty="0"/>
              <a:t>assume that all the variables follow normal distribution</a:t>
            </a:r>
          </a:p>
          <a:p>
            <a:r>
              <a:rPr lang="en-US" dirty="0"/>
              <a:t>The multi-collinearity in the dataset will not affect the prediction</a:t>
            </a:r>
            <a:r>
              <a:rPr lang="en-US" dirty="0" smtClean="0"/>
              <a:t>.</a:t>
            </a:r>
            <a:endParaRPr lang="en-US" dirty="0"/>
          </a:p>
        </p:txBody>
      </p:sp>
    </p:spTree>
    <p:extLst>
      <p:ext uri="{BB962C8B-B14F-4D97-AF65-F5344CB8AC3E}">
        <p14:creationId xmlns:p14="http://schemas.microsoft.com/office/powerpoint/2010/main" val="40325919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Machine Learning  Models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3567056"/>
              </p:ext>
            </p:extLst>
          </p:nvPr>
        </p:nvGraphicFramePr>
        <p:xfrm>
          <a:off x="2101932" y="2423391"/>
          <a:ext cx="8003969" cy="2621332"/>
        </p:xfrm>
        <a:graphic>
          <a:graphicData uri="http://schemas.openxmlformats.org/drawingml/2006/table">
            <a:tbl>
              <a:tblPr>
                <a:tableStyleId>{5C22544A-7EE6-4342-B048-85BDC9FD1C3A}</a:tableStyleId>
              </a:tblPr>
              <a:tblGrid>
                <a:gridCol w="1710772"/>
                <a:gridCol w="1130331"/>
                <a:gridCol w="1456193"/>
                <a:gridCol w="2118099"/>
                <a:gridCol w="1588574"/>
              </a:tblGrid>
              <a:tr h="649150">
                <a:tc>
                  <a:txBody>
                    <a:bodyPr/>
                    <a:lstStyle/>
                    <a:p>
                      <a:pPr algn="l" fontAlgn="b"/>
                      <a:r>
                        <a:rPr lang="en-IN" sz="1600" b="1" u="none" strike="noStrike" dirty="0">
                          <a:effectLst/>
                        </a:rPr>
                        <a:t>Machine Learning Models</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Model's R2 score</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Cross validation score</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effectLst/>
                        </a:rPr>
                        <a:t>Root Mean Squared Error (RMSE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b="1" u="none" strike="noStrike" dirty="0">
                          <a:effectLst/>
                        </a:rPr>
                        <a:t>Difference of R2 and CV</a:t>
                      </a:r>
                      <a:endParaRPr lang="en-US" sz="1600" b="1" i="0" u="none" strike="noStrike" dirty="0">
                        <a:solidFill>
                          <a:srgbClr val="000000"/>
                        </a:solidFill>
                        <a:effectLst/>
                        <a:latin typeface="Calibri" panose="020F0502020204030204" pitchFamily="34" charset="0"/>
                      </a:endParaRPr>
                    </a:p>
                  </a:txBody>
                  <a:tcPr marL="9525" marR="9525" marT="9525" marB="0" anchor="b"/>
                </a:tc>
              </a:tr>
              <a:tr h="358647">
                <a:tc>
                  <a:txBody>
                    <a:bodyPr/>
                    <a:lstStyle/>
                    <a:p>
                      <a:pPr algn="l" fontAlgn="b"/>
                      <a:r>
                        <a:rPr lang="en-IN" sz="1400" b="1" u="none" strike="noStrike" dirty="0">
                          <a:effectLst/>
                        </a:rPr>
                        <a:t>Linear Regression</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0.56622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0.476358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8379.761671</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0.089862</a:t>
                      </a:r>
                      <a:endParaRPr lang="en-IN" sz="1100" b="0" i="0" u="none" strike="noStrike">
                        <a:solidFill>
                          <a:srgbClr val="000000"/>
                        </a:solidFill>
                        <a:effectLst/>
                        <a:latin typeface="Calibri" panose="020F0502020204030204" pitchFamily="34" charset="0"/>
                      </a:endParaRPr>
                    </a:p>
                  </a:txBody>
                  <a:tcPr marL="9525" marR="9525" marT="9525" marB="0" anchor="b"/>
                </a:tc>
              </a:tr>
              <a:tr h="649150">
                <a:tc>
                  <a:txBody>
                    <a:bodyPr/>
                    <a:lstStyle/>
                    <a:p>
                      <a:pPr algn="l" fontAlgn="b"/>
                      <a:r>
                        <a:rPr lang="en-IN" sz="1400" b="1" u="none" strike="noStrike" dirty="0">
                          <a:effectLst/>
                        </a:rPr>
                        <a:t>Random Forest </a:t>
                      </a:r>
                      <a:r>
                        <a:rPr lang="en-IN" sz="1400" b="1" u="none" strike="noStrike" dirty="0" err="1">
                          <a:effectLst/>
                        </a:rPr>
                        <a:t>Regressor</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0.951132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0.854238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2812.61413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0.096894</a:t>
                      </a:r>
                      <a:endParaRPr lang="en-IN" sz="1100" b="0" i="0" u="none" strike="noStrike">
                        <a:solidFill>
                          <a:srgbClr val="000000"/>
                        </a:solidFill>
                        <a:effectLst/>
                        <a:latin typeface="Calibri" panose="020F0502020204030204" pitchFamily="34" charset="0"/>
                      </a:endParaRPr>
                    </a:p>
                  </a:txBody>
                  <a:tcPr marL="9525" marR="9525" marT="9525" marB="0" anchor="b"/>
                </a:tc>
              </a:tr>
              <a:tr h="358647">
                <a:tc>
                  <a:txBody>
                    <a:bodyPr/>
                    <a:lstStyle/>
                    <a:p>
                      <a:pPr algn="l" fontAlgn="b"/>
                      <a:r>
                        <a:rPr lang="en-IN" sz="1400" b="1" u="none" strike="noStrike" dirty="0">
                          <a:effectLst/>
                        </a:rPr>
                        <a:t>Extra Trees </a:t>
                      </a:r>
                      <a:r>
                        <a:rPr lang="en-IN" sz="1400" b="1" u="none" strike="noStrike" dirty="0" err="1">
                          <a:effectLst/>
                        </a:rPr>
                        <a:t>Regressor</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0.956394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0.868088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2656.868135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0.088306</a:t>
                      </a:r>
                      <a:endParaRPr lang="en-IN" sz="1100" b="0" i="0" u="none" strike="noStrike">
                        <a:solidFill>
                          <a:srgbClr val="000000"/>
                        </a:solidFill>
                        <a:effectLst/>
                        <a:latin typeface="Calibri" panose="020F0502020204030204" pitchFamily="34" charset="0"/>
                      </a:endParaRPr>
                    </a:p>
                  </a:txBody>
                  <a:tcPr marL="9525" marR="9525" marT="9525" marB="0" anchor="b"/>
                </a:tc>
              </a:tr>
              <a:tr h="358647">
                <a:tc>
                  <a:txBody>
                    <a:bodyPr/>
                    <a:lstStyle/>
                    <a:p>
                      <a:pPr algn="l" fontAlgn="b"/>
                      <a:r>
                        <a:rPr lang="en-IN" sz="1400" b="1" u="none" strike="noStrike" dirty="0">
                          <a:effectLst/>
                        </a:rPr>
                        <a:t>XG Boost </a:t>
                      </a:r>
                      <a:r>
                        <a:rPr lang="en-IN" sz="1400" b="1" u="none" strike="noStrike" dirty="0" err="1">
                          <a:effectLst/>
                        </a:rPr>
                        <a:t>Regressor</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0.944636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0.871989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2993.724686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0.072647</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18657340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5018"/>
            <a:ext cx="10058400" cy="5507182"/>
          </a:xfrm>
        </p:spPr>
        <p:txBody>
          <a:bodyPr/>
          <a:lstStyle/>
          <a:p>
            <a:pPr marL="0" indent="0">
              <a:buNone/>
            </a:pPr>
            <a:r>
              <a:rPr lang="en-US" dirty="0"/>
              <a:t>As per the previous slide the chosen best model for the dataset is Extra Trees </a:t>
            </a:r>
            <a:r>
              <a:rPr lang="en-US" dirty="0" err="1"/>
              <a:t>Regressor</a:t>
            </a:r>
            <a:r>
              <a:rPr lang="en-US" dirty="0"/>
              <a:t> therefore performing Hyper Parameter Tuning on the same.</a:t>
            </a:r>
          </a:p>
          <a:p>
            <a:pPr marL="0" indent="0">
              <a:buNone/>
            </a:pPr>
            <a:r>
              <a:rPr lang="en-US" dirty="0"/>
              <a:t>Below is the plot for Actual and Predicted sale price for </a:t>
            </a:r>
            <a:r>
              <a:rPr lang="en-US" dirty="0" smtClean="0"/>
              <a:t>Hyper </a:t>
            </a:r>
            <a:r>
              <a:rPr lang="en-US" dirty="0"/>
              <a:t>Tuned Extra trees </a:t>
            </a:r>
            <a:r>
              <a:rPr lang="en-US" dirty="0" err="1"/>
              <a:t>Regressor</a:t>
            </a: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3443777" y="1954261"/>
            <a:ext cx="5310542" cy="3555890"/>
          </a:xfrm>
          <a:prstGeom prst="rect">
            <a:avLst/>
          </a:prstGeom>
        </p:spPr>
      </p:pic>
    </p:spTree>
    <p:extLst>
      <p:ext uri="{BB962C8B-B14F-4D97-AF65-F5344CB8AC3E}">
        <p14:creationId xmlns:p14="http://schemas.microsoft.com/office/powerpoint/2010/main" val="1907834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and Conclusion</a:t>
            </a:r>
          </a:p>
        </p:txBody>
      </p:sp>
      <p:sp>
        <p:nvSpPr>
          <p:cNvPr id="3" name="Content Placeholder 2"/>
          <p:cNvSpPr>
            <a:spLocks noGrp="1"/>
          </p:cNvSpPr>
          <p:nvPr>
            <p:ph idx="1"/>
          </p:nvPr>
        </p:nvSpPr>
        <p:spPr/>
        <p:txBody>
          <a:bodyPr>
            <a:normAutofit/>
          </a:bodyPr>
          <a:lstStyle/>
          <a:p>
            <a:pPr marL="0" indent="0">
              <a:buNone/>
            </a:pPr>
            <a:r>
              <a:rPr lang="en-US" dirty="0"/>
              <a:t>We have successfully built a model using multiple </a:t>
            </a:r>
            <a:r>
              <a:rPr lang="en-US" dirty="0" smtClean="0"/>
              <a:t>models, we found </a:t>
            </a:r>
            <a:r>
              <a:rPr lang="en-US" dirty="0"/>
              <a:t>that the Extra Trees </a:t>
            </a:r>
            <a:r>
              <a:rPr lang="en-US" dirty="0" err="1"/>
              <a:t>Regressor</a:t>
            </a:r>
            <a:r>
              <a:rPr lang="en-US" dirty="0"/>
              <a:t> </a:t>
            </a:r>
            <a:r>
              <a:rPr lang="en-US" dirty="0" smtClean="0"/>
              <a:t>model and performed hyper parameter tuning on the same. Below are the best parameters</a:t>
            </a:r>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Below </a:t>
            </a:r>
            <a:r>
              <a:rPr lang="en-US" dirty="0"/>
              <a:t>are the details of the model’s metrics predicting the dataset</a:t>
            </a:r>
          </a:p>
          <a:p>
            <a:pPr marL="0" indent="0">
              <a:buNone/>
            </a:pPr>
            <a:r>
              <a:rPr lang="en-US" dirty="0"/>
              <a:t>•	R2- score of </a:t>
            </a:r>
            <a:r>
              <a:rPr lang="en-US" dirty="0" smtClean="0"/>
              <a:t>0.95</a:t>
            </a:r>
            <a:endParaRPr lang="en-US" dirty="0"/>
          </a:p>
          <a:p>
            <a:pPr marL="0" indent="0">
              <a:buNone/>
            </a:pPr>
            <a:r>
              <a:rPr lang="en-US" dirty="0"/>
              <a:t>•	RMSE of </a:t>
            </a:r>
            <a:r>
              <a:rPr lang="en-US" dirty="0" smtClean="0"/>
              <a:t>2799</a:t>
            </a: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4508018" y="3180697"/>
            <a:ext cx="3182059" cy="1452995"/>
          </a:xfrm>
          <a:prstGeom prst="rect">
            <a:avLst/>
          </a:prstGeom>
        </p:spPr>
      </p:pic>
    </p:spTree>
    <p:extLst>
      <p:ext uri="{BB962C8B-B14F-4D97-AF65-F5344CB8AC3E}">
        <p14:creationId xmlns:p14="http://schemas.microsoft.com/office/powerpoint/2010/main" val="34075852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this work and Scope for Future Work.</a:t>
            </a:r>
            <a:endParaRPr lang="en-IN" dirty="0"/>
          </a:p>
        </p:txBody>
      </p:sp>
      <p:sp>
        <p:nvSpPr>
          <p:cNvPr id="3" name="Content Placeholder 2"/>
          <p:cNvSpPr>
            <a:spLocks noGrp="1"/>
          </p:cNvSpPr>
          <p:nvPr>
            <p:ph idx="1"/>
          </p:nvPr>
        </p:nvSpPr>
        <p:spPr/>
        <p:txBody>
          <a:bodyPr/>
          <a:lstStyle/>
          <a:p>
            <a:pPr marL="457200" indent="-457200">
              <a:buAutoNum type="arabicPeriod"/>
            </a:pPr>
            <a:r>
              <a:rPr lang="en-US" dirty="0" smtClean="0"/>
              <a:t>Due </a:t>
            </a:r>
            <a:r>
              <a:rPr lang="en-US" dirty="0"/>
              <a:t>to </a:t>
            </a:r>
            <a:r>
              <a:rPr lang="en-US" dirty="0" smtClean="0"/>
              <a:t>unrealistic flight prices in the website, the error might be higher for certain regions and duration of flight. For example, We can see that Bangalore to Goa flights are in the range of 5000 to 6000 and for the same date and flight there are prices greater than 10000</a:t>
            </a:r>
          </a:p>
          <a:p>
            <a:pPr marL="457200" indent="-457200">
              <a:buAutoNum type="arabicPeriod"/>
            </a:pPr>
            <a:r>
              <a:rPr lang="en-US" dirty="0" smtClean="0"/>
              <a:t>Due to this there might be good amount of difference than expected in the future prediction in a new dataset</a:t>
            </a:r>
            <a:endParaRPr lang="en-IN" dirty="0"/>
          </a:p>
        </p:txBody>
      </p:sp>
    </p:spTree>
    <p:extLst>
      <p:ext uri="{BB962C8B-B14F-4D97-AF65-F5344CB8AC3E}">
        <p14:creationId xmlns:p14="http://schemas.microsoft.com/office/powerpoint/2010/main" val="42014924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17972" y="1383228"/>
            <a:ext cx="5962405" cy="4224894"/>
          </a:xfrm>
          <a:prstGeom prst="rect">
            <a:avLst/>
          </a:prstGeom>
        </p:spPr>
      </p:pic>
    </p:spTree>
    <p:extLst>
      <p:ext uri="{BB962C8B-B14F-4D97-AF65-F5344CB8AC3E}">
        <p14:creationId xmlns:p14="http://schemas.microsoft.com/office/powerpoint/2010/main" val="21062915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pPr marL="0" indent="0" algn="just">
              <a:buNone/>
            </a:pPr>
            <a:r>
              <a:rPr lang="en-US" dirty="0"/>
              <a:t>Airline companies use complex algorithms to calculate flight prices given various conditions present at that particular time. These methods take financial, marketing, and various social factors into account to predict flight prices</a:t>
            </a:r>
            <a:r>
              <a:rPr lang="en-US" dirty="0" smtClean="0"/>
              <a:t>.</a:t>
            </a:r>
            <a:endParaRPr lang="en-US" dirty="0"/>
          </a:p>
          <a:p>
            <a:pPr marL="0" indent="0" algn="just">
              <a:buNone/>
            </a:pPr>
            <a:r>
              <a:rPr lang="en-US" dirty="0"/>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r>
              <a:rPr lang="en-US" dirty="0" smtClean="0"/>
              <a:t>.</a:t>
            </a:r>
          </a:p>
          <a:p>
            <a:pPr marL="0" indent="0" algn="just">
              <a:buNone/>
            </a:pPr>
            <a:r>
              <a:rPr lang="en-US" dirty="0" smtClean="0"/>
              <a:t>Data was collected from yatra.com for the period of two weeks for economy, premium and business classes.</a:t>
            </a:r>
            <a:endParaRPr lang="en-IN" dirty="0"/>
          </a:p>
        </p:txBody>
      </p:sp>
    </p:spTree>
    <p:extLst>
      <p:ext uri="{BB962C8B-B14F-4D97-AF65-F5344CB8AC3E}">
        <p14:creationId xmlns:p14="http://schemas.microsoft.com/office/powerpoint/2010/main" val="324642930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p:txBody>
          <a:bodyPr/>
          <a:lstStyle/>
          <a:p>
            <a:pPr algn="just"/>
            <a:r>
              <a:rPr lang="en-US" dirty="0"/>
              <a:t>In this analysis, we will be predicting the </a:t>
            </a:r>
            <a:r>
              <a:rPr lang="en-US" dirty="0" smtClean="0"/>
              <a:t>flight price for various class in domestic flights</a:t>
            </a:r>
            <a:endParaRPr lang="en-US" dirty="0"/>
          </a:p>
          <a:p>
            <a:pPr algn="just"/>
            <a:r>
              <a:rPr lang="en-US" dirty="0"/>
              <a:t>Using this as a base, I have collected the data from few websites. The data was collected the period of two </a:t>
            </a:r>
            <a:r>
              <a:rPr lang="en-US" dirty="0" smtClean="0"/>
              <a:t>weeks. I have included various features like flight class, duration, number of stops between destination and so on</a:t>
            </a:r>
          </a:p>
          <a:p>
            <a:pPr algn="just"/>
            <a:r>
              <a:rPr lang="en-US" dirty="0" smtClean="0"/>
              <a:t>Once </a:t>
            </a:r>
            <a:r>
              <a:rPr lang="en-US" dirty="0"/>
              <a:t>the data is collected, </a:t>
            </a:r>
            <a:r>
              <a:rPr lang="en-US" dirty="0" smtClean="0"/>
              <a:t>we will extract features from it, the data will </a:t>
            </a:r>
            <a:r>
              <a:rPr lang="en-US" dirty="0"/>
              <a:t>be cleaned and pre-processed with all the necessary tools and the same will be used to build machine learning models in order to predict the price of the same</a:t>
            </a:r>
          </a:p>
        </p:txBody>
      </p:sp>
    </p:spTree>
    <p:extLst>
      <p:ext uri="{BB962C8B-B14F-4D97-AF65-F5344CB8AC3E}">
        <p14:creationId xmlns:p14="http://schemas.microsoft.com/office/powerpoint/2010/main" val="27017773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a:t>
            </a:r>
          </a:p>
        </p:txBody>
      </p:sp>
      <p:sp>
        <p:nvSpPr>
          <p:cNvPr id="3" name="Content Placeholder 2"/>
          <p:cNvSpPr>
            <a:spLocks noGrp="1"/>
          </p:cNvSpPr>
          <p:nvPr>
            <p:ph idx="1"/>
          </p:nvPr>
        </p:nvSpPr>
        <p:spPr/>
        <p:txBody>
          <a:bodyPr/>
          <a:lstStyle/>
          <a:p>
            <a:r>
              <a:rPr lang="en-US" dirty="0"/>
              <a:t>The dataset has </a:t>
            </a:r>
            <a:r>
              <a:rPr lang="en-US" dirty="0" smtClean="0"/>
              <a:t>28830 rows </a:t>
            </a:r>
            <a:r>
              <a:rPr lang="en-US" dirty="0"/>
              <a:t>and </a:t>
            </a:r>
            <a:r>
              <a:rPr lang="en-US" dirty="0" smtClean="0"/>
              <a:t>10 columns</a:t>
            </a:r>
            <a:r>
              <a:rPr lang="en-US" dirty="0"/>
              <a:t>. Using this dataset we will be training the Machine Learning models on 70% of the data and the models will be tested on 30% data. </a:t>
            </a:r>
          </a:p>
          <a:p>
            <a:r>
              <a:rPr lang="en-US" dirty="0" smtClean="0"/>
              <a:t>There are no missing values in the dataset</a:t>
            </a:r>
            <a:r>
              <a:rPr lang="en-US" dirty="0"/>
              <a:t>.</a:t>
            </a:r>
            <a:r>
              <a:rPr lang="en-US" dirty="0" smtClean="0"/>
              <a:t> However, </a:t>
            </a:r>
            <a:r>
              <a:rPr lang="en-US" dirty="0"/>
              <a:t>we can expect outliers and un-realistic values for certain variables</a:t>
            </a:r>
          </a:p>
          <a:p>
            <a:r>
              <a:rPr lang="en-US" dirty="0" smtClean="0"/>
              <a:t>I’m extracting features like day of week, sessions in a day (i.e., morning, afternoon, night and so on), month, day, departure hour, departure minute and total duration in minutes.</a:t>
            </a:r>
            <a:endParaRPr lang="en-US" dirty="0"/>
          </a:p>
          <a:p>
            <a:endParaRPr lang="en-IN" dirty="0"/>
          </a:p>
        </p:txBody>
      </p:sp>
    </p:spTree>
    <p:extLst>
      <p:ext uri="{BB962C8B-B14F-4D97-AF65-F5344CB8AC3E}">
        <p14:creationId xmlns:p14="http://schemas.microsoft.com/office/powerpoint/2010/main" val="253782672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14375"/>
            <a:ext cx="10058400" cy="5457825"/>
          </a:xfrm>
        </p:spPr>
        <p:txBody>
          <a:bodyPr/>
          <a:lstStyle/>
          <a:p>
            <a:pPr marL="0" indent="0" algn="just">
              <a:buNone/>
            </a:pPr>
            <a:r>
              <a:rPr lang="en-US" dirty="0"/>
              <a:t>There are no null values in the dataset and </a:t>
            </a:r>
            <a:r>
              <a:rPr lang="en-US" dirty="0" smtClean="0"/>
              <a:t>there are some categorical data in the dataset. </a:t>
            </a:r>
            <a:r>
              <a:rPr lang="en-US" dirty="0"/>
              <a:t>Below are </a:t>
            </a:r>
            <a:r>
              <a:rPr lang="en-US" dirty="0" smtClean="0"/>
              <a:t>the final </a:t>
            </a:r>
            <a:r>
              <a:rPr lang="en-US" dirty="0"/>
              <a:t>features we gathered </a:t>
            </a:r>
            <a:r>
              <a:rPr lang="en-US" dirty="0" smtClean="0"/>
              <a:t>post feature extraction from the actual collected data</a:t>
            </a:r>
          </a:p>
          <a:p>
            <a:pPr marL="0" indent="0">
              <a:buNone/>
            </a:pPr>
            <a:endParaRPr lang="en-US" dirty="0"/>
          </a:p>
          <a:p>
            <a:pPr marL="0" inden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569232179"/>
              </p:ext>
            </p:extLst>
          </p:nvPr>
        </p:nvGraphicFramePr>
        <p:xfrm>
          <a:off x="2375064" y="1662546"/>
          <a:ext cx="7267699" cy="4105495"/>
        </p:xfrm>
        <a:graphic>
          <a:graphicData uri="http://schemas.openxmlformats.org/drawingml/2006/table">
            <a:tbl>
              <a:tblPr firstRow="1" firstCol="1" bandRow="1">
                <a:tableStyleId>{5C22544A-7EE6-4342-B048-85BDC9FD1C3A}</a:tableStyleId>
              </a:tblPr>
              <a:tblGrid>
                <a:gridCol w="1215504"/>
                <a:gridCol w="6052195"/>
              </a:tblGrid>
              <a:tr h="208416">
                <a:tc>
                  <a:txBody>
                    <a:bodyPr/>
                    <a:lstStyle/>
                    <a:p>
                      <a:pPr algn="l" fontAlgn="b"/>
                      <a:r>
                        <a:rPr lang="en-IN" sz="1400" u="none" strike="noStrike" dirty="0">
                          <a:effectLst/>
                        </a:rPr>
                        <a:t>Price</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Price of the flight</a:t>
                      </a:r>
                      <a:endParaRPr lang="en-IN" sz="1400" b="0" i="0" u="none" strike="noStrike">
                        <a:solidFill>
                          <a:srgbClr val="000000"/>
                        </a:solidFill>
                        <a:effectLst/>
                        <a:latin typeface="Calibri" panose="020F0502020204030204" pitchFamily="34" charset="0"/>
                      </a:endParaRPr>
                    </a:p>
                  </a:txBody>
                  <a:tcPr marL="9525" marR="9525" marT="9525" marB="0" anchor="b"/>
                </a:tc>
              </a:tr>
              <a:tr h="208416">
                <a:tc>
                  <a:txBody>
                    <a:bodyPr/>
                    <a:lstStyle/>
                    <a:p>
                      <a:pPr algn="l" fontAlgn="b"/>
                      <a:r>
                        <a:rPr lang="en-IN" sz="1400" u="none" strike="noStrike">
                          <a:effectLst/>
                        </a:rPr>
                        <a:t>airlines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Company name of the flight</a:t>
                      </a:r>
                      <a:endParaRPr lang="en-US" sz="1400" b="0" i="0" u="none" strike="noStrike" dirty="0">
                        <a:solidFill>
                          <a:srgbClr val="000000"/>
                        </a:solidFill>
                        <a:effectLst/>
                        <a:latin typeface="Calibri" panose="020F0502020204030204" pitchFamily="34" charset="0"/>
                      </a:endParaRPr>
                    </a:p>
                  </a:txBody>
                  <a:tcPr marL="9525" marR="9525" marT="9525" marB="0" anchor="b"/>
                </a:tc>
              </a:tr>
              <a:tr h="208416">
                <a:tc>
                  <a:txBody>
                    <a:bodyPr/>
                    <a:lstStyle/>
                    <a:p>
                      <a:pPr algn="l" fontAlgn="b"/>
                      <a:r>
                        <a:rPr lang="en-IN" sz="1400" u="none" strike="noStrike">
                          <a:effectLst/>
                        </a:rPr>
                        <a:t>stops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Number of stops to reach a destination</a:t>
                      </a:r>
                      <a:endParaRPr lang="en-US" sz="1400" b="0" i="0" u="none" strike="noStrike" dirty="0">
                        <a:solidFill>
                          <a:srgbClr val="000000"/>
                        </a:solidFill>
                        <a:effectLst/>
                        <a:latin typeface="Calibri" panose="020F0502020204030204" pitchFamily="34" charset="0"/>
                      </a:endParaRPr>
                    </a:p>
                  </a:txBody>
                  <a:tcPr marL="9525" marR="9525" marT="9525" marB="0" anchor="b"/>
                </a:tc>
              </a:tr>
              <a:tr h="377234">
                <a:tc>
                  <a:txBody>
                    <a:bodyPr/>
                    <a:lstStyle/>
                    <a:p>
                      <a:pPr algn="l" fontAlgn="b"/>
                      <a:r>
                        <a:rPr lang="en-IN" sz="1400" u="none" strike="noStrike">
                          <a:effectLst/>
                        </a:rPr>
                        <a:t>from_city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City of departure</a:t>
                      </a:r>
                      <a:endParaRPr lang="en-IN" sz="1400" b="0" i="0" u="none" strike="noStrike" dirty="0">
                        <a:solidFill>
                          <a:srgbClr val="000000"/>
                        </a:solidFill>
                        <a:effectLst/>
                        <a:latin typeface="Calibri" panose="020F0502020204030204" pitchFamily="34" charset="0"/>
                      </a:endParaRPr>
                    </a:p>
                  </a:txBody>
                  <a:tcPr marL="9525" marR="9525" marT="9525" marB="0" anchor="b"/>
                </a:tc>
              </a:tr>
              <a:tr h="208416">
                <a:tc>
                  <a:txBody>
                    <a:bodyPr/>
                    <a:lstStyle/>
                    <a:p>
                      <a:pPr algn="l" fontAlgn="b"/>
                      <a:r>
                        <a:rPr lang="en-IN" sz="1400" u="none" strike="noStrike">
                          <a:effectLst/>
                        </a:rPr>
                        <a:t>to_city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Destination city</a:t>
                      </a:r>
                      <a:endParaRPr lang="en-IN" sz="1400" b="0" i="0" u="none" strike="noStrike" dirty="0">
                        <a:solidFill>
                          <a:srgbClr val="000000"/>
                        </a:solidFill>
                        <a:effectLst/>
                        <a:latin typeface="Calibri" panose="020F0502020204030204" pitchFamily="34" charset="0"/>
                      </a:endParaRPr>
                    </a:p>
                  </a:txBody>
                  <a:tcPr marL="9525" marR="9525" marT="9525" marB="0" anchor="b"/>
                </a:tc>
              </a:tr>
              <a:tr h="208416">
                <a:tc>
                  <a:txBody>
                    <a:bodyPr/>
                    <a:lstStyle/>
                    <a:p>
                      <a:pPr algn="l" fontAlgn="b"/>
                      <a:r>
                        <a:rPr lang="en-IN" sz="1400" u="none" strike="noStrike">
                          <a:effectLst/>
                        </a:rPr>
                        <a:t>fclass</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Flight class(Economy, Premium and Business)</a:t>
                      </a:r>
                      <a:endParaRPr lang="en-US" sz="1400" b="0" i="0" u="none" strike="noStrike" dirty="0">
                        <a:solidFill>
                          <a:srgbClr val="000000"/>
                        </a:solidFill>
                        <a:effectLst/>
                        <a:latin typeface="Calibri" panose="020F0502020204030204" pitchFamily="34" charset="0"/>
                      </a:endParaRPr>
                    </a:p>
                  </a:txBody>
                  <a:tcPr marL="9525" marR="9525" marT="9525" marB="0" anchor="b"/>
                </a:tc>
              </a:tr>
              <a:tr h="377234">
                <a:tc>
                  <a:txBody>
                    <a:bodyPr/>
                    <a:lstStyle/>
                    <a:p>
                      <a:pPr algn="l" fontAlgn="b"/>
                      <a:r>
                        <a:rPr lang="en-IN" sz="1400" u="none" strike="noStrike">
                          <a:effectLst/>
                        </a:rPr>
                        <a:t>dep_hour</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Departure time (hour)</a:t>
                      </a:r>
                      <a:endParaRPr lang="en-IN" sz="1400" b="0" i="0" u="none" strike="noStrike" dirty="0">
                        <a:solidFill>
                          <a:srgbClr val="000000"/>
                        </a:solidFill>
                        <a:effectLst/>
                        <a:latin typeface="Calibri" panose="020F0502020204030204" pitchFamily="34" charset="0"/>
                      </a:endParaRPr>
                    </a:p>
                  </a:txBody>
                  <a:tcPr marL="9525" marR="9525" marT="9525" marB="0" anchor="b"/>
                </a:tc>
              </a:tr>
              <a:tr h="377234">
                <a:tc>
                  <a:txBody>
                    <a:bodyPr/>
                    <a:lstStyle/>
                    <a:p>
                      <a:pPr algn="l" fontAlgn="b"/>
                      <a:r>
                        <a:rPr lang="en-IN" sz="1400" u="none" strike="noStrike">
                          <a:effectLst/>
                        </a:rPr>
                        <a:t>dep_minute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err="1">
                          <a:effectLst/>
                        </a:rPr>
                        <a:t>Departue</a:t>
                      </a:r>
                      <a:r>
                        <a:rPr lang="en-IN" sz="1400" u="none" strike="noStrike" dirty="0">
                          <a:effectLst/>
                        </a:rPr>
                        <a:t> time (min)</a:t>
                      </a:r>
                      <a:endParaRPr lang="en-IN" sz="1400" b="0" i="0" u="none" strike="noStrike" dirty="0">
                        <a:solidFill>
                          <a:srgbClr val="000000"/>
                        </a:solidFill>
                        <a:effectLst/>
                        <a:latin typeface="Calibri" panose="020F0502020204030204" pitchFamily="34" charset="0"/>
                      </a:endParaRPr>
                    </a:p>
                  </a:txBody>
                  <a:tcPr marL="9525" marR="9525" marT="9525" marB="0" anchor="b"/>
                </a:tc>
              </a:tr>
              <a:tr h="377234">
                <a:tc>
                  <a:txBody>
                    <a:bodyPr/>
                    <a:lstStyle/>
                    <a:p>
                      <a:pPr algn="l" fontAlgn="b"/>
                      <a:r>
                        <a:rPr lang="en-IN" sz="1400" u="none" strike="noStrike">
                          <a:effectLst/>
                        </a:rPr>
                        <a:t>day_of_week</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Day of week </a:t>
                      </a:r>
                      <a:endParaRPr lang="en-IN" sz="1400" b="0" i="0" u="none" strike="noStrike" dirty="0">
                        <a:solidFill>
                          <a:srgbClr val="000000"/>
                        </a:solidFill>
                        <a:effectLst/>
                        <a:latin typeface="Calibri" panose="020F0502020204030204" pitchFamily="34" charset="0"/>
                      </a:endParaRPr>
                    </a:p>
                  </a:txBody>
                  <a:tcPr marL="9525" marR="9525" marT="9525" marB="0" anchor="b"/>
                </a:tc>
              </a:tr>
              <a:tr h="377234">
                <a:tc>
                  <a:txBody>
                    <a:bodyPr/>
                    <a:lstStyle/>
                    <a:p>
                      <a:pPr algn="l" fontAlgn="b"/>
                      <a:r>
                        <a:rPr lang="en-IN" sz="1400" u="none" strike="noStrike">
                          <a:effectLst/>
                        </a:rPr>
                        <a:t>duration_in_min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Flight duration (calculated in minutes)</a:t>
                      </a:r>
                      <a:endParaRPr lang="en-US" sz="1400" b="0" i="0" u="none" strike="noStrike" dirty="0">
                        <a:solidFill>
                          <a:srgbClr val="000000"/>
                        </a:solidFill>
                        <a:effectLst/>
                        <a:latin typeface="Calibri" panose="020F0502020204030204" pitchFamily="34" charset="0"/>
                      </a:endParaRPr>
                    </a:p>
                  </a:txBody>
                  <a:tcPr marL="9525" marR="9525" marT="9525" marB="0" anchor="b"/>
                </a:tc>
              </a:tr>
              <a:tr h="208416">
                <a:tc>
                  <a:txBody>
                    <a:bodyPr/>
                    <a:lstStyle/>
                    <a:p>
                      <a:pPr algn="l" fontAlgn="b"/>
                      <a:r>
                        <a:rPr lang="en-IN" sz="1400" u="none" strike="noStrike">
                          <a:effectLst/>
                        </a:rPr>
                        <a:t>day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Departure date (day)</a:t>
                      </a:r>
                      <a:endParaRPr lang="en-IN" sz="1400" b="0" i="0" u="none" strike="noStrike" dirty="0">
                        <a:solidFill>
                          <a:srgbClr val="000000"/>
                        </a:solidFill>
                        <a:effectLst/>
                        <a:latin typeface="Calibri" panose="020F0502020204030204" pitchFamily="34" charset="0"/>
                      </a:endParaRPr>
                    </a:p>
                  </a:txBody>
                  <a:tcPr marL="9525" marR="9525" marT="9525" marB="0" anchor="b"/>
                </a:tc>
              </a:tr>
              <a:tr h="208416">
                <a:tc>
                  <a:txBody>
                    <a:bodyPr/>
                    <a:lstStyle/>
                    <a:p>
                      <a:pPr algn="l" fontAlgn="b"/>
                      <a:r>
                        <a:rPr lang="en-IN" sz="1400" u="none" strike="noStrike">
                          <a:effectLst/>
                        </a:rPr>
                        <a:t>month</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Departure date (month)</a:t>
                      </a:r>
                      <a:endParaRPr lang="en-IN" sz="1400" b="0" i="0" u="none" strike="noStrike" dirty="0">
                        <a:solidFill>
                          <a:srgbClr val="000000"/>
                        </a:solidFill>
                        <a:effectLst/>
                        <a:latin typeface="Calibri" panose="020F0502020204030204" pitchFamily="34" charset="0"/>
                      </a:endParaRPr>
                    </a:p>
                  </a:txBody>
                  <a:tcPr marL="9525" marR="9525" marT="9525" marB="0" anchor="b"/>
                </a:tc>
              </a:tr>
              <a:tr h="208416">
                <a:tc>
                  <a:txBody>
                    <a:bodyPr/>
                    <a:lstStyle/>
                    <a:p>
                      <a:pPr algn="l" fontAlgn="b"/>
                      <a:r>
                        <a:rPr lang="en-IN" sz="1400" u="none" strike="noStrike">
                          <a:effectLst/>
                        </a:rPr>
                        <a:t>year</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Departure date (year)</a:t>
                      </a:r>
                      <a:endParaRPr lang="en-IN" sz="1400" b="0" i="0" u="none" strike="noStrike" dirty="0">
                        <a:solidFill>
                          <a:srgbClr val="000000"/>
                        </a:solidFill>
                        <a:effectLst/>
                        <a:latin typeface="Calibri" panose="020F0502020204030204" pitchFamily="34" charset="0"/>
                      </a:endParaRPr>
                    </a:p>
                  </a:txBody>
                  <a:tcPr marL="9525" marR="9525" marT="9525" marB="0" anchor="b"/>
                </a:tc>
              </a:tr>
              <a:tr h="377234">
                <a:tc>
                  <a:txBody>
                    <a:bodyPr/>
                    <a:lstStyle/>
                    <a:p>
                      <a:pPr algn="l" fontAlgn="b"/>
                      <a:r>
                        <a:rPr lang="en-IN" sz="1400" u="none" strike="noStrike">
                          <a:effectLst/>
                        </a:rPr>
                        <a:t>session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Flight Session in a Day (Ex. Morning, Evening and so on)</a:t>
                      </a:r>
                      <a:endParaRPr lang="en-US" sz="1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44915686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60021"/>
            <a:ext cx="10058400" cy="5412179"/>
          </a:xfrm>
        </p:spPr>
        <p:txBody>
          <a:bodyPr/>
          <a:lstStyle/>
          <a:p>
            <a:pPr marL="0" indent="0">
              <a:buNone/>
            </a:pPr>
            <a:r>
              <a:rPr lang="en-IN" dirty="0" smtClean="0"/>
              <a:t>Looking at the glimpse of the dataset and proceeding with visualizing the relationship between the variables</a:t>
            </a:r>
          </a:p>
          <a:p>
            <a:pPr marL="0" indent="0">
              <a:buNone/>
            </a:pPr>
            <a:endParaRPr lang="en-IN" dirty="0"/>
          </a:p>
        </p:txBody>
      </p:sp>
      <p:pic>
        <p:nvPicPr>
          <p:cNvPr id="4" name="Picture 3"/>
          <p:cNvPicPr>
            <a:picLocks noChangeAspect="1"/>
          </p:cNvPicPr>
          <p:nvPr/>
        </p:nvPicPr>
        <p:blipFill>
          <a:blip r:embed="rId2"/>
          <a:stretch>
            <a:fillRect/>
          </a:stretch>
        </p:blipFill>
        <p:spPr>
          <a:xfrm>
            <a:off x="1274079" y="1567914"/>
            <a:ext cx="9649938" cy="2704104"/>
          </a:xfrm>
          <a:prstGeom prst="rect">
            <a:avLst/>
          </a:prstGeom>
        </p:spPr>
      </p:pic>
    </p:spTree>
    <p:extLst>
      <p:ext uri="{BB962C8B-B14F-4D97-AF65-F5344CB8AC3E}">
        <p14:creationId xmlns:p14="http://schemas.microsoft.com/office/powerpoint/2010/main" val="3555006257"/>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53143"/>
            <a:ext cx="10058400" cy="5519057"/>
          </a:xfrm>
        </p:spPr>
        <p:txBody>
          <a:bodyPr/>
          <a:lstStyle/>
          <a:p>
            <a:pPr marL="0" indent="0" algn="just">
              <a:buNone/>
            </a:pPr>
            <a:r>
              <a:rPr lang="en-US" dirty="0"/>
              <a:t>We can proceed with finding the correlation of the dependent variable with the independent variables. Let’s look at some of the highly correlated </a:t>
            </a:r>
            <a:r>
              <a:rPr lang="en-US" dirty="0" smtClean="0"/>
              <a:t>variables</a:t>
            </a:r>
          </a:p>
          <a:p>
            <a:pPr marL="0" indent="0" algn="just">
              <a:buNone/>
            </a:pPr>
            <a:r>
              <a:rPr lang="en-US" dirty="0" smtClean="0"/>
              <a:t>Airlines v/s price</a:t>
            </a:r>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r>
              <a:rPr lang="en-US" dirty="0" err="1" smtClean="0"/>
              <a:t>Vistara</a:t>
            </a:r>
            <a:r>
              <a:rPr lang="en-US" dirty="0" smtClean="0"/>
              <a:t> Business has the highest price and the lowest is </a:t>
            </a:r>
            <a:r>
              <a:rPr lang="en-US" dirty="0" err="1" smtClean="0"/>
              <a:t>Trujet</a:t>
            </a:r>
            <a:r>
              <a:rPr lang="en-US" dirty="0" smtClean="0"/>
              <a:t> (Economy)</a:t>
            </a:r>
          </a:p>
          <a:p>
            <a:pPr marL="0" indent="0" algn="just">
              <a:buNone/>
            </a:pP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3193967" y="1621444"/>
            <a:ext cx="5009020" cy="4019335"/>
          </a:xfrm>
          <a:prstGeom prst="rect">
            <a:avLst/>
          </a:prstGeom>
        </p:spPr>
      </p:pic>
    </p:spTree>
    <p:extLst>
      <p:ext uri="{BB962C8B-B14F-4D97-AF65-F5344CB8AC3E}">
        <p14:creationId xmlns:p14="http://schemas.microsoft.com/office/powerpoint/2010/main" val="137406875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222" y="534389"/>
            <a:ext cx="10058400" cy="5637810"/>
          </a:xfrm>
        </p:spPr>
        <p:txBody>
          <a:bodyPr>
            <a:normAutofit fontScale="92500" lnSpcReduction="10000"/>
          </a:bodyPr>
          <a:lstStyle/>
          <a:p>
            <a:pPr marL="0" indent="0">
              <a:buNone/>
            </a:pPr>
            <a:r>
              <a:rPr lang="en-IN" dirty="0" smtClean="0"/>
              <a:t>Stops v/s price</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US" dirty="0"/>
          </a:p>
          <a:p>
            <a:pPr marL="0" indent="0">
              <a:buNone/>
            </a:pPr>
            <a:endParaRPr lang="en-US" dirty="0"/>
          </a:p>
          <a:p>
            <a:pPr marL="0" indent="0">
              <a:buNone/>
            </a:pPr>
            <a:r>
              <a:rPr lang="en-US" dirty="0" smtClean="0"/>
              <a:t>We can </a:t>
            </a:r>
            <a:r>
              <a:rPr lang="en-US" dirty="0"/>
              <a:t>see that the nonstop flights and </a:t>
            </a:r>
            <a:r>
              <a:rPr lang="en-US" dirty="0" smtClean="0"/>
              <a:t>flights with 4 stops </a:t>
            </a:r>
            <a:r>
              <a:rPr lang="en-US" dirty="0"/>
              <a:t>were cheaper when compared </a:t>
            </a:r>
            <a:r>
              <a:rPr lang="en-US" dirty="0" smtClean="0"/>
              <a:t>to flights with </a:t>
            </a:r>
            <a:r>
              <a:rPr lang="en-US" dirty="0"/>
              <a:t>1</a:t>
            </a:r>
            <a:r>
              <a:rPr lang="en-US" dirty="0" smtClean="0"/>
              <a:t>, 2 </a:t>
            </a:r>
            <a:r>
              <a:rPr lang="en-US" dirty="0"/>
              <a:t>or 3 </a:t>
            </a:r>
            <a:r>
              <a:rPr lang="en-US" dirty="0" smtClean="0"/>
              <a:t>stops before reaching the destination</a:t>
            </a:r>
            <a:endParaRPr lang="en-US" dirty="0"/>
          </a:p>
          <a:p>
            <a:pPr marL="0" indent="0">
              <a:buNone/>
            </a:pPr>
            <a:endParaRPr lang="en-IN" dirty="0" smtClean="0"/>
          </a:p>
        </p:txBody>
      </p:sp>
      <p:pic>
        <p:nvPicPr>
          <p:cNvPr id="4" name="Picture 3"/>
          <p:cNvPicPr>
            <a:picLocks noChangeAspect="1"/>
          </p:cNvPicPr>
          <p:nvPr/>
        </p:nvPicPr>
        <p:blipFill>
          <a:blip r:embed="rId2"/>
          <a:stretch>
            <a:fillRect/>
          </a:stretch>
        </p:blipFill>
        <p:spPr>
          <a:xfrm>
            <a:off x="2980848" y="1436976"/>
            <a:ext cx="5795506" cy="3832637"/>
          </a:xfrm>
          <a:prstGeom prst="rect">
            <a:avLst/>
          </a:prstGeom>
        </p:spPr>
      </p:pic>
    </p:spTree>
    <p:extLst>
      <p:ext uri="{BB962C8B-B14F-4D97-AF65-F5344CB8AC3E}">
        <p14:creationId xmlns:p14="http://schemas.microsoft.com/office/powerpoint/2010/main" val="2610558313"/>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Wood Type</Template>
  <TotalTime>96</TotalTime>
  <Words>1283</Words>
  <Application>Microsoft Office PowerPoint</Application>
  <PresentationFormat>Widescreen</PresentationFormat>
  <Paragraphs>219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Black</vt:lpstr>
      <vt:lpstr>Calibri</vt:lpstr>
      <vt:lpstr>Wingdings</vt:lpstr>
      <vt:lpstr>Wood Type</vt:lpstr>
      <vt:lpstr>Flight Price Prediction</vt:lpstr>
      <vt:lpstr>Table of Contents</vt:lpstr>
      <vt:lpstr>Introduction</vt:lpstr>
      <vt:lpstr>Analytical Problem Framing</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vt:lpstr>
      <vt:lpstr>Machine Learning  Models</vt:lpstr>
      <vt:lpstr>PowerPoint Presentation</vt:lpstr>
      <vt:lpstr>Results and Conclusion</vt:lpstr>
      <vt:lpstr>Limitations of this work and Scope for 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cp:revision>
  <dcterms:created xsi:type="dcterms:W3CDTF">2021-11-04T08:39:14Z</dcterms:created>
  <dcterms:modified xsi:type="dcterms:W3CDTF">2021-11-05T10:59:06Z</dcterms:modified>
</cp:coreProperties>
</file>