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D731BE-9860-44E2-8EB4-1E588DEC39C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38587444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1ADB2-CC69-4BA6-83A2-CBA7E6769B33}"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29018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61876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134399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411547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66655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230402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170653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418060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357160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1ADB2-CC69-4BA6-83A2-CBA7E6769B33}"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102447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01ADB2-CC69-4BA6-83A2-CBA7E6769B33}"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142165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01ADB2-CC69-4BA6-83A2-CBA7E6769B33}"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195211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01ADB2-CC69-4BA6-83A2-CBA7E6769B33}"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346485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1ADB2-CC69-4BA6-83A2-CBA7E6769B33}"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119334738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1ADB2-CC69-4BA6-83A2-CBA7E6769B33}"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35586963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1ADB2-CC69-4BA6-83A2-CBA7E6769B33}"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A65CA-1CDD-423F-A207-9F931A00C75E}" type="slidenum">
              <a:rPr lang="en-IN" smtClean="0"/>
              <a:t>‹#›</a:t>
            </a:fld>
            <a:endParaRPr lang="en-IN"/>
          </a:p>
        </p:txBody>
      </p:sp>
    </p:spTree>
    <p:extLst>
      <p:ext uri="{BB962C8B-B14F-4D97-AF65-F5344CB8AC3E}">
        <p14:creationId xmlns:p14="http://schemas.microsoft.com/office/powerpoint/2010/main" val="241534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01ADB2-CC69-4BA6-83A2-CBA7E6769B33}" type="datetimeFigureOut">
              <a:rPr lang="en-IN" smtClean="0"/>
              <a:t>30-09-2021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0A65CA-1CDD-423F-A207-9F931A00C75E}" type="slidenum">
              <a:rPr lang="en-IN" smtClean="0"/>
              <a:t>‹#›</a:t>
            </a:fld>
            <a:endParaRPr lang="en-IN"/>
          </a:p>
        </p:txBody>
      </p:sp>
    </p:spTree>
    <p:extLst>
      <p:ext uri="{BB962C8B-B14F-4D97-AF65-F5344CB8AC3E}">
        <p14:creationId xmlns:p14="http://schemas.microsoft.com/office/powerpoint/2010/main" val="803827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smtClean="0"/>
              <a:t>Car Price Prediction</a:t>
            </a:r>
            <a:endParaRPr lang="en-IN" dirty="0"/>
          </a:p>
        </p:txBody>
      </p:sp>
      <p:sp>
        <p:nvSpPr>
          <p:cNvPr id="3" name="Subtitle 2"/>
          <p:cNvSpPr>
            <a:spLocks noGrp="1"/>
          </p:cNvSpPr>
          <p:nvPr>
            <p:ph type="subTitle" idx="1"/>
          </p:nvPr>
        </p:nvSpPr>
        <p:spPr/>
        <p:txBody>
          <a:bodyPr/>
          <a:lstStyle/>
          <a:p>
            <a:r>
              <a:rPr lang="en-IN" dirty="0" err="1" smtClean="0"/>
              <a:t>Chethan</a:t>
            </a:r>
            <a:r>
              <a:rPr lang="en-IN" dirty="0" smtClean="0"/>
              <a:t> B. K.</a:t>
            </a:r>
            <a:endParaRPr lang="en-IN" dirty="0"/>
          </a:p>
        </p:txBody>
      </p:sp>
      <p:pic>
        <p:nvPicPr>
          <p:cNvPr id="4" name="Picture 3"/>
          <p:cNvPicPr>
            <a:picLocks noChangeAspect="1"/>
          </p:cNvPicPr>
          <p:nvPr/>
        </p:nvPicPr>
        <p:blipFill>
          <a:blip r:embed="rId2"/>
          <a:stretch>
            <a:fillRect/>
          </a:stretch>
        </p:blipFill>
        <p:spPr>
          <a:xfrm>
            <a:off x="4909438" y="1736886"/>
            <a:ext cx="2944623" cy="2145978"/>
          </a:xfrm>
          <a:prstGeom prst="rect">
            <a:avLst/>
          </a:prstGeom>
        </p:spPr>
      </p:pic>
    </p:spTree>
    <p:extLst>
      <p:ext uri="{BB962C8B-B14F-4D97-AF65-F5344CB8AC3E}">
        <p14:creationId xmlns:p14="http://schemas.microsoft.com/office/powerpoint/2010/main" val="101005427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95325"/>
            <a:ext cx="10018713" cy="5267325"/>
          </a:xfrm>
        </p:spPr>
        <p:txBody>
          <a:bodyPr>
            <a:normAutofit lnSpcReduction="10000"/>
          </a:bodyPr>
          <a:lstStyle/>
          <a:p>
            <a:pPr marL="0" indent="0">
              <a:buNone/>
            </a:pPr>
            <a:r>
              <a:rPr lang="en-IN" dirty="0" smtClean="0"/>
              <a:t>trans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The price of cars having automatic transmission was sold at much higher price when compared to manual transmission cars</a:t>
            </a:r>
            <a:endParaRPr lang="en-IN" dirty="0"/>
          </a:p>
        </p:txBody>
      </p:sp>
      <p:pic>
        <p:nvPicPr>
          <p:cNvPr id="4" name="Picture 3"/>
          <p:cNvPicPr>
            <a:picLocks noChangeAspect="1"/>
          </p:cNvPicPr>
          <p:nvPr/>
        </p:nvPicPr>
        <p:blipFill>
          <a:blip r:embed="rId2"/>
          <a:stretch>
            <a:fillRect/>
          </a:stretch>
        </p:blipFill>
        <p:spPr>
          <a:xfrm>
            <a:off x="3168145" y="1356580"/>
            <a:ext cx="5779509" cy="3706689"/>
          </a:xfrm>
          <a:prstGeom prst="rect">
            <a:avLst/>
          </a:prstGeom>
        </p:spPr>
      </p:pic>
    </p:spTree>
    <p:extLst>
      <p:ext uri="{BB962C8B-B14F-4D97-AF65-F5344CB8AC3E}">
        <p14:creationId xmlns:p14="http://schemas.microsoft.com/office/powerpoint/2010/main" val="150657984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33425"/>
            <a:ext cx="10018713" cy="5353050"/>
          </a:xfrm>
        </p:spPr>
        <p:txBody>
          <a:bodyPr>
            <a:normAutofit lnSpcReduction="10000"/>
          </a:bodyPr>
          <a:lstStyle/>
          <a:p>
            <a:pPr marL="0" indent="0">
              <a:buNone/>
            </a:pPr>
            <a:r>
              <a:rPr lang="en-IN" dirty="0" smtClean="0"/>
              <a:t>mile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The price of the car decreases with the increased </a:t>
            </a:r>
            <a:r>
              <a:rPr lang="en-US" dirty="0" smtClean="0"/>
              <a:t>‘</a:t>
            </a:r>
            <a:r>
              <a:rPr lang="en-US" dirty="0" err="1" smtClean="0"/>
              <a:t>Kilometres</a:t>
            </a:r>
            <a:r>
              <a:rPr lang="en-US" dirty="0" smtClean="0"/>
              <a:t> driven’ </a:t>
            </a:r>
            <a:r>
              <a:rPr lang="en-US" dirty="0"/>
              <a:t>for a used car</a:t>
            </a:r>
            <a:endParaRPr lang="en-IN" dirty="0"/>
          </a:p>
        </p:txBody>
      </p:sp>
      <p:pic>
        <p:nvPicPr>
          <p:cNvPr id="4" name="Picture 3"/>
          <p:cNvPicPr>
            <a:picLocks noChangeAspect="1"/>
          </p:cNvPicPr>
          <p:nvPr/>
        </p:nvPicPr>
        <p:blipFill>
          <a:blip r:embed="rId2"/>
          <a:stretch>
            <a:fillRect/>
          </a:stretch>
        </p:blipFill>
        <p:spPr>
          <a:xfrm>
            <a:off x="3300368" y="1360009"/>
            <a:ext cx="5419814" cy="3718882"/>
          </a:xfrm>
          <a:prstGeom prst="rect">
            <a:avLst/>
          </a:prstGeom>
        </p:spPr>
      </p:pic>
    </p:spTree>
    <p:extLst>
      <p:ext uri="{BB962C8B-B14F-4D97-AF65-F5344CB8AC3E}">
        <p14:creationId xmlns:p14="http://schemas.microsoft.com/office/powerpoint/2010/main" val="163783711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00100"/>
            <a:ext cx="10018713" cy="5200649"/>
          </a:xfrm>
        </p:spPr>
        <p:txBody>
          <a:bodyPr>
            <a:normAutofit fontScale="92500" lnSpcReduction="20000"/>
          </a:bodyPr>
          <a:lstStyle/>
          <a:p>
            <a:pPr marL="0" indent="0">
              <a:buNone/>
            </a:pPr>
            <a:r>
              <a:rPr lang="en-IN" dirty="0" smtClean="0"/>
              <a:t>owner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US" dirty="0"/>
              <a:t>I can say that the unregistered cars were sold at higher prices followed by the cars with single owners.</a:t>
            </a:r>
          </a:p>
          <a:p>
            <a:pPr marL="0" indent="0">
              <a:buNone/>
            </a:pPr>
            <a:endParaRPr lang="en-IN" dirty="0"/>
          </a:p>
        </p:txBody>
      </p:sp>
      <p:pic>
        <p:nvPicPr>
          <p:cNvPr id="4" name="Picture 3"/>
          <p:cNvPicPr>
            <a:picLocks noChangeAspect="1"/>
          </p:cNvPicPr>
          <p:nvPr/>
        </p:nvPicPr>
        <p:blipFill>
          <a:blip r:embed="rId2"/>
          <a:stretch>
            <a:fillRect/>
          </a:stretch>
        </p:blipFill>
        <p:spPr>
          <a:xfrm>
            <a:off x="3440962" y="1278105"/>
            <a:ext cx="5310076" cy="3444539"/>
          </a:xfrm>
          <a:prstGeom prst="rect">
            <a:avLst/>
          </a:prstGeom>
        </p:spPr>
      </p:pic>
    </p:spTree>
    <p:extLst>
      <p:ext uri="{BB962C8B-B14F-4D97-AF65-F5344CB8AC3E}">
        <p14:creationId xmlns:p14="http://schemas.microsoft.com/office/powerpoint/2010/main" val="95660068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71525"/>
            <a:ext cx="10018713" cy="5257800"/>
          </a:xfrm>
        </p:spPr>
        <p:txBody>
          <a:bodyPr>
            <a:normAutofit fontScale="92500"/>
          </a:bodyPr>
          <a:lstStyle/>
          <a:p>
            <a:pPr marL="0" indent="0">
              <a:buNone/>
            </a:pPr>
            <a:r>
              <a:rPr lang="en-IN" dirty="0" smtClean="0"/>
              <a:t>seating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smtClean="0"/>
              <a:t>From the </a:t>
            </a:r>
            <a:r>
              <a:rPr lang="en-US" dirty="0"/>
              <a:t>above analysis, I can say that the cars with less number of seats are sold at higher prices because most of the 2 seater cars are coupe/convertible or sports car.</a:t>
            </a:r>
            <a:endParaRPr lang="en-IN" dirty="0"/>
          </a:p>
        </p:txBody>
      </p:sp>
      <p:pic>
        <p:nvPicPr>
          <p:cNvPr id="4" name="Picture 3"/>
          <p:cNvPicPr>
            <a:picLocks noChangeAspect="1"/>
          </p:cNvPicPr>
          <p:nvPr/>
        </p:nvPicPr>
        <p:blipFill>
          <a:blip r:embed="rId2"/>
          <a:stretch>
            <a:fillRect/>
          </a:stretch>
        </p:blipFill>
        <p:spPr>
          <a:xfrm>
            <a:off x="3372772" y="1456032"/>
            <a:ext cx="5208917" cy="3535068"/>
          </a:xfrm>
          <a:prstGeom prst="rect">
            <a:avLst/>
          </a:prstGeom>
        </p:spPr>
      </p:pic>
    </p:spTree>
    <p:extLst>
      <p:ext uri="{BB962C8B-B14F-4D97-AF65-F5344CB8AC3E}">
        <p14:creationId xmlns:p14="http://schemas.microsoft.com/office/powerpoint/2010/main" val="213146246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90575"/>
            <a:ext cx="10018713" cy="5295900"/>
          </a:xfrm>
        </p:spPr>
        <p:txBody>
          <a:bodyPr>
            <a:normAutofit lnSpcReduction="10000"/>
          </a:bodyPr>
          <a:lstStyle/>
          <a:p>
            <a:pPr marL="0" indent="0">
              <a:buNone/>
            </a:pPr>
            <a:r>
              <a:rPr lang="en-IN" dirty="0" smtClean="0"/>
              <a:t>location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Cars at Mumbai, </a:t>
            </a:r>
            <a:r>
              <a:rPr lang="en-US" dirty="0" smtClean="0"/>
              <a:t>Delhi and </a:t>
            </a:r>
            <a:r>
              <a:rPr lang="en-US" dirty="0" err="1" smtClean="0"/>
              <a:t>kozhikode</a:t>
            </a:r>
            <a:r>
              <a:rPr lang="en-US" dirty="0" smtClean="0"/>
              <a:t> </a:t>
            </a:r>
            <a:r>
              <a:rPr lang="en-US" dirty="0"/>
              <a:t>were sold at higher prices when compared to other cities</a:t>
            </a:r>
            <a:endParaRPr lang="en-IN" dirty="0"/>
          </a:p>
        </p:txBody>
      </p:sp>
      <p:pic>
        <p:nvPicPr>
          <p:cNvPr id="4" name="Picture 3"/>
          <p:cNvPicPr>
            <a:picLocks noChangeAspect="1"/>
          </p:cNvPicPr>
          <p:nvPr/>
        </p:nvPicPr>
        <p:blipFill>
          <a:blip r:embed="rId2"/>
          <a:stretch>
            <a:fillRect/>
          </a:stretch>
        </p:blipFill>
        <p:spPr>
          <a:xfrm>
            <a:off x="3447058" y="1460221"/>
            <a:ext cx="5297883" cy="3499407"/>
          </a:xfrm>
          <a:prstGeom prst="rect">
            <a:avLst/>
          </a:prstGeom>
        </p:spPr>
      </p:pic>
    </p:spTree>
    <p:extLst>
      <p:ext uri="{BB962C8B-B14F-4D97-AF65-F5344CB8AC3E}">
        <p14:creationId xmlns:p14="http://schemas.microsoft.com/office/powerpoint/2010/main" val="144986975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42951"/>
            <a:ext cx="10018713" cy="5324474"/>
          </a:xfrm>
        </p:spPr>
        <p:txBody>
          <a:bodyPr/>
          <a:lstStyle/>
          <a:p>
            <a:pPr marL="0" indent="0">
              <a:buNone/>
            </a:pPr>
            <a:r>
              <a:rPr lang="en-IN" dirty="0" smtClean="0"/>
              <a:t>body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US" dirty="0"/>
              <a:t>From the above visual, I can see that coupe/convertible cars were sold at higher prices, followed by SUV, sedan and hatchback</a:t>
            </a: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484778" y="1299443"/>
            <a:ext cx="5279594" cy="3401863"/>
          </a:xfrm>
          <a:prstGeom prst="rect">
            <a:avLst/>
          </a:prstGeom>
        </p:spPr>
      </p:pic>
    </p:spTree>
    <p:extLst>
      <p:ext uri="{BB962C8B-B14F-4D97-AF65-F5344CB8AC3E}">
        <p14:creationId xmlns:p14="http://schemas.microsoft.com/office/powerpoint/2010/main" val="213854354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71525"/>
            <a:ext cx="10018713" cy="5276850"/>
          </a:xfrm>
        </p:spPr>
        <p:txBody>
          <a:bodyPr/>
          <a:lstStyle/>
          <a:p>
            <a:pPr marL="0" indent="0">
              <a:buNone/>
            </a:pPr>
            <a:r>
              <a:rPr lang="en-IN" dirty="0" smtClean="0"/>
              <a:t>make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215390" y="1276925"/>
            <a:ext cx="5761219" cy="4304149"/>
          </a:xfrm>
          <a:prstGeom prst="rect">
            <a:avLst/>
          </a:prstGeom>
        </p:spPr>
      </p:pic>
    </p:spTree>
    <p:extLst>
      <p:ext uri="{BB962C8B-B14F-4D97-AF65-F5344CB8AC3E}">
        <p14:creationId xmlns:p14="http://schemas.microsoft.com/office/powerpoint/2010/main" val="252876539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00100"/>
            <a:ext cx="10018713" cy="5562599"/>
          </a:xfrm>
        </p:spPr>
        <p:txBody>
          <a:bodyPr/>
          <a:lstStyle/>
          <a:p>
            <a:pPr marL="0" indent="0">
              <a:buNone/>
            </a:pPr>
            <a:r>
              <a:rPr lang="en-US" sz="1800" dirty="0"/>
              <a:t>Now that we have analyzed the correlation between the dependent and independent variables, we can move forward in analyzing the </a:t>
            </a:r>
            <a:r>
              <a:rPr lang="en-US" sz="1800" dirty="0" smtClean="0"/>
              <a:t>multi-collinearity. From </a:t>
            </a:r>
            <a:r>
              <a:rPr lang="en-US" sz="1800" dirty="0"/>
              <a:t>the heat-map I can see </a:t>
            </a:r>
            <a:r>
              <a:rPr lang="en-US" sz="1800" dirty="0" smtClean="0"/>
              <a:t>some of the </a:t>
            </a:r>
            <a:r>
              <a:rPr lang="en-US" sz="1800" dirty="0"/>
              <a:t>independent variables are correlated and I can see multi-collinearity in the dataset</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IN" dirty="0"/>
          </a:p>
        </p:txBody>
      </p:sp>
      <p:pic>
        <p:nvPicPr>
          <p:cNvPr id="4" name="Picture 3"/>
          <p:cNvPicPr>
            <a:picLocks noChangeAspect="1"/>
          </p:cNvPicPr>
          <p:nvPr/>
        </p:nvPicPr>
        <p:blipFill>
          <a:blip r:embed="rId2"/>
          <a:stretch>
            <a:fillRect/>
          </a:stretch>
        </p:blipFill>
        <p:spPr>
          <a:xfrm>
            <a:off x="3706862" y="1761907"/>
            <a:ext cx="5133031" cy="4172168"/>
          </a:xfrm>
          <a:prstGeom prst="rect">
            <a:avLst/>
          </a:prstGeom>
        </p:spPr>
      </p:pic>
    </p:spTree>
    <p:extLst>
      <p:ext uri="{BB962C8B-B14F-4D97-AF65-F5344CB8AC3E}">
        <p14:creationId xmlns:p14="http://schemas.microsoft.com/office/powerpoint/2010/main" val="149317257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42950"/>
            <a:ext cx="10018713" cy="5333999"/>
          </a:xfrm>
        </p:spPr>
        <p:txBody>
          <a:bodyPr/>
          <a:lstStyle/>
          <a:p>
            <a:pPr marL="0" indent="0">
              <a:buNone/>
            </a:pPr>
            <a:r>
              <a:rPr lang="en-US" sz="2000" dirty="0" smtClean="0"/>
              <a:t>Although, there </a:t>
            </a:r>
            <a:r>
              <a:rPr lang="en-US" sz="2000" dirty="0"/>
              <a:t>are few independent variables which are highly correlated with each other. However, I’m not removing them at this stage because multi-collinearity in a dataset will not affect the prediction in any manner.</a:t>
            </a:r>
          </a:p>
          <a:p>
            <a:pPr marL="0" indent="0">
              <a:buNone/>
            </a:pPr>
            <a:r>
              <a:rPr lang="en-US" sz="2000" dirty="0"/>
              <a:t>Now I’m proceeding with further analysis and checking for outliers in the continuous data variables within the dataset using </a:t>
            </a:r>
            <a:r>
              <a:rPr lang="en-US" sz="2000" dirty="0" smtClean="0"/>
              <a:t>boxplot</a:t>
            </a:r>
          </a:p>
          <a:p>
            <a:pPr marL="0" indent="0">
              <a:buNone/>
            </a:pPr>
            <a:endParaRPr lang="en-US" sz="2000"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a:t>I can see that there are lot of outliers in the dataset. Hence I’m proceeding with handling the outliers with the z-score method.</a:t>
            </a:r>
          </a:p>
          <a:p>
            <a:pPr marL="0" indent="0">
              <a:buNone/>
            </a:pPr>
            <a:endParaRPr lang="en-IN" dirty="0"/>
          </a:p>
        </p:txBody>
      </p:sp>
      <p:pic>
        <p:nvPicPr>
          <p:cNvPr id="4" name="Picture 3"/>
          <p:cNvPicPr>
            <a:picLocks noChangeAspect="1"/>
          </p:cNvPicPr>
          <p:nvPr/>
        </p:nvPicPr>
        <p:blipFill>
          <a:blip r:embed="rId2"/>
          <a:stretch>
            <a:fillRect/>
          </a:stretch>
        </p:blipFill>
        <p:spPr>
          <a:xfrm>
            <a:off x="2696946" y="2498886"/>
            <a:ext cx="6151779" cy="2442778"/>
          </a:xfrm>
          <a:prstGeom prst="rect">
            <a:avLst/>
          </a:prstGeom>
        </p:spPr>
      </p:pic>
    </p:spTree>
    <p:extLst>
      <p:ext uri="{BB962C8B-B14F-4D97-AF65-F5344CB8AC3E}">
        <p14:creationId xmlns:p14="http://schemas.microsoft.com/office/powerpoint/2010/main" val="1029259562"/>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09625"/>
            <a:ext cx="10018713" cy="5248275"/>
          </a:xfrm>
        </p:spPr>
        <p:txBody>
          <a:bodyPr/>
          <a:lstStyle/>
          <a:p>
            <a:pPr marL="0" indent="0">
              <a:buNone/>
            </a:pPr>
            <a:r>
              <a:rPr lang="en-US" dirty="0"/>
              <a:t>It is assumed that close to 99.7% data lies between -3 to +3 standard deviation. We can consider the remaining data (0.03) to be outlier. </a:t>
            </a:r>
          </a:p>
          <a:p>
            <a:pPr marL="0" indent="0">
              <a:buNone/>
            </a:pPr>
            <a:r>
              <a:rPr lang="en-US" dirty="0"/>
              <a:t>Therefore using the z-score method, I’m taking the data within the range of -2.1 to +2.1 standard deviation to control the outlier.</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990410" y="2810503"/>
            <a:ext cx="4249280" cy="3084843"/>
          </a:xfrm>
          <a:prstGeom prst="rect">
            <a:avLst/>
          </a:prstGeom>
        </p:spPr>
      </p:pic>
    </p:spTree>
    <p:extLst>
      <p:ext uri="{BB962C8B-B14F-4D97-AF65-F5344CB8AC3E}">
        <p14:creationId xmlns:p14="http://schemas.microsoft.com/office/powerpoint/2010/main" val="49472422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a:t>
            </a:r>
            <a:r>
              <a:rPr lang="en-IN" dirty="0" smtClean="0"/>
              <a:t>Contents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a:t>
            </a:r>
            <a:r>
              <a:rPr lang="en-US" dirty="0" smtClean="0"/>
              <a:t>Work</a:t>
            </a:r>
            <a:endParaRPr lang="en-US" dirty="0"/>
          </a:p>
        </p:txBody>
      </p:sp>
    </p:spTree>
    <p:extLst>
      <p:ext uri="{BB962C8B-B14F-4D97-AF65-F5344CB8AC3E}">
        <p14:creationId xmlns:p14="http://schemas.microsoft.com/office/powerpoint/2010/main" val="20134062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38201"/>
            <a:ext cx="10018713" cy="5276849"/>
          </a:xfrm>
        </p:spPr>
        <p:txBody>
          <a:bodyPr>
            <a:normAutofit fontScale="85000" lnSpcReduction="20000"/>
          </a:bodyPr>
          <a:lstStyle/>
          <a:p>
            <a:pPr marL="0" indent="0">
              <a:buNone/>
            </a:pPr>
            <a:r>
              <a:rPr lang="en-US" sz="2200" dirty="0"/>
              <a:t>Checking for </a:t>
            </a:r>
            <a:r>
              <a:rPr lang="en-US" sz="2200" dirty="0" smtClean="0"/>
              <a:t>skewness for continuous variables </a:t>
            </a:r>
            <a:r>
              <a:rPr lang="en-US" sz="2200" dirty="0"/>
              <a:t>in the dataset using the distribution plot from a </a:t>
            </a:r>
            <a:r>
              <a:rPr lang="en-US" sz="2200" dirty="0" err="1"/>
              <a:t>seaborn</a:t>
            </a:r>
            <a:r>
              <a:rPr lang="en-US" sz="2200" dirty="0"/>
              <a:t> </a:t>
            </a:r>
            <a:r>
              <a:rPr lang="en-US" sz="2200" dirty="0" smtClean="0"/>
              <a:t>library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sz="2200" dirty="0"/>
              <a:t>From the above distribution, we can clearly see that continuous data variables does contain outliers.</a:t>
            </a:r>
          </a:p>
          <a:p>
            <a:pPr marL="0" indent="0">
              <a:buNone/>
            </a:pPr>
            <a:r>
              <a:rPr lang="en-US" sz="2200" dirty="0"/>
              <a:t>In order to be a good dataset, we assume that all the continuous variables follow normal distribution. However I can see that the continuous columns are skewed and we will have to control skewness to make data follow normal distribution</a:t>
            </a:r>
            <a:r>
              <a:rPr lang="en-US" sz="2200" dirty="0" smtClean="0"/>
              <a:t>.</a:t>
            </a:r>
            <a:endParaRPr lang="en-IN" dirty="0"/>
          </a:p>
        </p:txBody>
      </p:sp>
      <p:pic>
        <p:nvPicPr>
          <p:cNvPr id="4" name="Picture 3"/>
          <p:cNvPicPr>
            <a:picLocks noChangeAspect="1"/>
          </p:cNvPicPr>
          <p:nvPr/>
        </p:nvPicPr>
        <p:blipFill>
          <a:blip r:embed="rId2"/>
          <a:stretch>
            <a:fillRect/>
          </a:stretch>
        </p:blipFill>
        <p:spPr>
          <a:xfrm>
            <a:off x="3617934" y="1410009"/>
            <a:ext cx="5751463" cy="3150556"/>
          </a:xfrm>
          <a:prstGeom prst="rect">
            <a:avLst/>
          </a:prstGeom>
        </p:spPr>
      </p:pic>
    </p:spTree>
    <p:extLst>
      <p:ext uri="{BB962C8B-B14F-4D97-AF65-F5344CB8AC3E}">
        <p14:creationId xmlns:p14="http://schemas.microsoft.com/office/powerpoint/2010/main" val="388113720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14375"/>
            <a:ext cx="10018713" cy="5248275"/>
          </a:xfrm>
        </p:spPr>
        <p:txBody>
          <a:bodyPr/>
          <a:lstStyle/>
          <a:p>
            <a:r>
              <a:rPr lang="en-US" dirty="0"/>
              <a:t>It is considered that the skewness co-efficient within the range of -0.5 to +0.5 is acceptable. Proceeding with the same assumption to get the skewness under control.</a:t>
            </a:r>
          </a:p>
          <a:p>
            <a:r>
              <a:rPr lang="en-US" dirty="0"/>
              <a:t>In order to perform the same we are using power transformation using </a:t>
            </a:r>
            <a:r>
              <a:rPr lang="en-US" dirty="0" smtClean="0"/>
              <a:t>cube-root </a:t>
            </a:r>
            <a:r>
              <a:rPr lang="en-US" dirty="0"/>
              <a:t>transformation on the entire dataset excluding the target variable</a:t>
            </a:r>
            <a:r>
              <a:rPr lang="en-US" dirty="0" smtClean="0"/>
              <a:t>.</a:t>
            </a:r>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1944831299"/>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00074"/>
            <a:ext cx="10018713" cy="5553075"/>
          </a:xfrm>
        </p:spPr>
        <p:txBody>
          <a:bodyPr/>
          <a:lstStyle/>
          <a:p>
            <a:pPr marL="0" indent="0">
              <a:buNone/>
            </a:pPr>
            <a:r>
              <a:rPr lang="en-US" dirty="0"/>
              <a:t>Most of the skewness are under control except few and we are proceeding with the model building assuming that outliers </a:t>
            </a:r>
            <a:r>
              <a:rPr lang="en-US" dirty="0" smtClean="0"/>
              <a:t>is not the </a:t>
            </a:r>
            <a:r>
              <a:rPr lang="en-US" dirty="0"/>
              <a:t>cause of the skewness in the </a:t>
            </a:r>
            <a:r>
              <a:rPr lang="en-US" dirty="0" smtClean="0"/>
              <a:t>dataset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IN" dirty="0"/>
          </a:p>
        </p:txBody>
      </p:sp>
      <p:pic>
        <p:nvPicPr>
          <p:cNvPr id="4" name="Picture 3"/>
          <p:cNvPicPr>
            <a:picLocks noChangeAspect="1"/>
          </p:cNvPicPr>
          <p:nvPr/>
        </p:nvPicPr>
        <p:blipFill>
          <a:blip r:embed="rId2"/>
          <a:stretch>
            <a:fillRect/>
          </a:stretch>
        </p:blipFill>
        <p:spPr>
          <a:xfrm>
            <a:off x="5343525" y="1541026"/>
            <a:ext cx="1911325" cy="4612123"/>
          </a:xfrm>
          <a:prstGeom prst="rect">
            <a:avLst/>
          </a:prstGeom>
        </p:spPr>
      </p:pic>
    </p:spTree>
    <p:extLst>
      <p:ext uri="{BB962C8B-B14F-4D97-AF65-F5344CB8AC3E}">
        <p14:creationId xmlns:p14="http://schemas.microsoft.com/office/powerpoint/2010/main" val="267902866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a:xfrm>
            <a:off x="1484310" y="2533651"/>
            <a:ext cx="10018713" cy="3257550"/>
          </a:xfrm>
        </p:spPr>
        <p:txBody>
          <a:bodyPr>
            <a:normAutofit/>
          </a:bodyPr>
          <a:lstStyle/>
          <a:p>
            <a:r>
              <a:rPr lang="en-US" dirty="0"/>
              <a:t>Although there is skewness present in some of the variables post transformation, we assume that this is not because of the presence of outliers, however it is the shape of the data itself </a:t>
            </a:r>
          </a:p>
          <a:p>
            <a:r>
              <a:rPr lang="en-US" dirty="0"/>
              <a:t>We assume that all the variables follow normal distribution</a:t>
            </a:r>
          </a:p>
          <a:p>
            <a:r>
              <a:rPr lang="en-US" dirty="0"/>
              <a:t>The multi-collinearity in the dataset will not affect the prediction</a:t>
            </a:r>
            <a:r>
              <a:rPr lang="en-US" dirty="0" smtClean="0"/>
              <a:t>.</a:t>
            </a:r>
          </a:p>
          <a:p>
            <a:endParaRPr lang="en-US" dirty="0"/>
          </a:p>
          <a:p>
            <a:endParaRPr lang="en-US" dirty="0"/>
          </a:p>
        </p:txBody>
      </p:sp>
    </p:spTree>
    <p:extLst>
      <p:ext uri="{BB962C8B-B14F-4D97-AF65-F5344CB8AC3E}">
        <p14:creationId xmlns:p14="http://schemas.microsoft.com/office/powerpoint/2010/main" val="16379334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sp>
        <p:nvSpPr>
          <p:cNvPr id="3" name="Content Placeholder 2"/>
          <p:cNvSpPr>
            <a:spLocks noGrp="1"/>
          </p:cNvSpPr>
          <p:nvPr>
            <p:ph idx="1"/>
          </p:nvPr>
        </p:nvSpPr>
        <p:spPr>
          <a:xfrm>
            <a:off x="1484310" y="2543175"/>
            <a:ext cx="10018713" cy="3248025"/>
          </a:xfrm>
        </p:spPr>
        <p:txBody>
          <a:bodyPr/>
          <a:lstStyle/>
          <a:p>
            <a:pPr marL="0" indent="0">
              <a:buNone/>
            </a:pPr>
            <a:r>
              <a:rPr lang="en-US" dirty="0"/>
              <a:t>Below are the details of the machine learning model </a:t>
            </a:r>
            <a:r>
              <a:rPr lang="en-US" dirty="0" smtClean="0"/>
              <a:t>used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27497727"/>
              </p:ext>
            </p:extLst>
          </p:nvPr>
        </p:nvGraphicFramePr>
        <p:xfrm>
          <a:off x="2247900" y="3238499"/>
          <a:ext cx="8484391" cy="1922145"/>
        </p:xfrm>
        <a:graphic>
          <a:graphicData uri="http://schemas.openxmlformats.org/drawingml/2006/table">
            <a:tbl>
              <a:tblPr>
                <a:tableStyleId>{5C22544A-7EE6-4342-B048-85BDC9FD1C3A}</a:tableStyleId>
              </a:tblPr>
              <a:tblGrid>
                <a:gridCol w="1819071"/>
                <a:gridCol w="1197169"/>
                <a:gridCol w="1542299"/>
                <a:gridCol w="2243344"/>
                <a:gridCol w="1682508"/>
              </a:tblGrid>
              <a:tr h="371475">
                <a:tc>
                  <a:txBody>
                    <a:bodyPr/>
                    <a:lstStyle/>
                    <a:p>
                      <a:pPr algn="l" fontAlgn="b"/>
                      <a:r>
                        <a:rPr lang="en-IN" sz="1400" u="none" strike="noStrike" dirty="0">
                          <a:effectLst/>
                        </a:rPr>
                        <a:t>Machine Learning Models</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Model's R2 score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Cross validation score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Root Mean Squared Error (RMSE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Difference of R2 and CV</a:t>
                      </a:r>
                      <a:endParaRPr lang="en-US" sz="1400" b="0" i="0" u="none" strike="noStrike" dirty="0">
                        <a:solidFill>
                          <a:srgbClr val="000000"/>
                        </a:solidFill>
                        <a:effectLst/>
                        <a:latin typeface="Calibri" panose="020F0502020204030204" pitchFamily="34" charset="0"/>
                      </a:endParaRPr>
                    </a:p>
                  </a:txBody>
                  <a:tcPr marL="9525" marR="9525" marT="9525" marB="0" anchor="b"/>
                </a:tc>
              </a:tr>
              <a:tr h="371475">
                <a:tc>
                  <a:txBody>
                    <a:bodyPr/>
                    <a:lstStyle/>
                    <a:p>
                      <a:pPr algn="l" fontAlgn="b"/>
                      <a:r>
                        <a:rPr lang="en-IN" sz="1100" u="none" strike="noStrike">
                          <a:effectLst/>
                        </a:rPr>
                        <a:t>Linear Regression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0.649705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0.598677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692726.9643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0.051029</a:t>
                      </a:r>
                      <a:endParaRPr lang="en-IN" sz="1100" b="0" i="0" u="none" strike="noStrike">
                        <a:solidFill>
                          <a:srgbClr val="000000"/>
                        </a:solidFill>
                        <a:effectLst/>
                        <a:latin typeface="Calibri" panose="020F0502020204030204" pitchFamily="34" charset="0"/>
                      </a:endParaRPr>
                    </a:p>
                  </a:txBody>
                  <a:tcPr marL="9525" marR="9525" marT="9525" marB="0" anchor="b"/>
                </a:tc>
              </a:tr>
              <a:tr h="371475">
                <a:tc>
                  <a:txBody>
                    <a:bodyPr/>
                    <a:lstStyle/>
                    <a:p>
                      <a:pPr algn="l" fontAlgn="b"/>
                      <a:r>
                        <a:rPr lang="en-IN" sz="1100" u="none" strike="noStrike">
                          <a:effectLst/>
                        </a:rPr>
                        <a:t>Random Forest Regressor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0.926831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0.825579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316599.595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0.101251</a:t>
                      </a:r>
                      <a:endParaRPr lang="en-IN" sz="1100" b="0" i="0" u="none" strike="noStrike">
                        <a:solidFill>
                          <a:srgbClr val="000000"/>
                        </a:solidFill>
                        <a:effectLst/>
                        <a:latin typeface="Calibri" panose="020F0502020204030204" pitchFamily="34" charset="0"/>
                      </a:endParaRPr>
                    </a:p>
                  </a:txBody>
                  <a:tcPr marL="9525" marR="9525" marT="9525" marB="0" anchor="b"/>
                </a:tc>
              </a:tr>
              <a:tr h="371475">
                <a:tc>
                  <a:txBody>
                    <a:bodyPr/>
                    <a:lstStyle/>
                    <a:p>
                      <a:pPr algn="l" fontAlgn="b"/>
                      <a:r>
                        <a:rPr lang="en-IN" sz="1100" u="none" strike="noStrike">
                          <a:effectLst/>
                        </a:rPr>
                        <a:t>Extra Trees Regressor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0.941396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0.87313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283341.9102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0.068266</a:t>
                      </a:r>
                      <a:endParaRPr lang="en-IN" sz="1100" b="0" i="0" u="none" strike="noStrike">
                        <a:solidFill>
                          <a:srgbClr val="000000"/>
                        </a:solidFill>
                        <a:effectLst/>
                        <a:latin typeface="Calibri" panose="020F0502020204030204" pitchFamily="34" charset="0"/>
                      </a:endParaRPr>
                    </a:p>
                  </a:txBody>
                  <a:tcPr marL="9525" marR="9525" marT="9525" marB="0" anchor="b"/>
                </a:tc>
              </a:tr>
              <a:tr h="371475">
                <a:tc>
                  <a:txBody>
                    <a:bodyPr/>
                    <a:lstStyle/>
                    <a:p>
                      <a:pPr algn="l" fontAlgn="b"/>
                      <a:r>
                        <a:rPr lang="en-IN" sz="1100" u="none" strike="noStrike">
                          <a:effectLst/>
                        </a:rPr>
                        <a:t>XG Boost Regressor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0.947447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0.846206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268314.4239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0.101241</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587399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57251"/>
            <a:ext cx="10018713" cy="4933950"/>
          </a:xfrm>
        </p:spPr>
        <p:txBody>
          <a:bodyPr>
            <a:normAutofit lnSpcReduction="10000"/>
          </a:bodyPr>
          <a:lstStyle/>
          <a:p>
            <a:pPr marL="0" indent="0">
              <a:buNone/>
            </a:pPr>
            <a:r>
              <a:rPr lang="en-US" sz="2000" dirty="0"/>
              <a:t>As per the previous slide the chosen best model for the dataset is Extra Trees </a:t>
            </a:r>
            <a:r>
              <a:rPr lang="en-US" sz="2000" dirty="0" err="1" smtClean="0"/>
              <a:t>Regressor</a:t>
            </a:r>
            <a:r>
              <a:rPr lang="en-US" sz="2000" dirty="0" smtClean="0"/>
              <a:t> therefore performing Hyper Parameter Tuning on the same.</a:t>
            </a:r>
            <a:endParaRPr lang="en-US" sz="2000" dirty="0"/>
          </a:p>
          <a:p>
            <a:pPr marL="0" indent="0">
              <a:buNone/>
            </a:pPr>
            <a:r>
              <a:rPr lang="en-US" sz="2000" dirty="0"/>
              <a:t>Below is the </a:t>
            </a:r>
            <a:r>
              <a:rPr lang="en-US" sz="2000" dirty="0" smtClean="0"/>
              <a:t>plot for Actual and Predicted sale price for base and Hyper Tuned Extra trees </a:t>
            </a:r>
            <a:r>
              <a:rPr lang="en-US" sz="2000" dirty="0" err="1" smtClean="0"/>
              <a:t>Regressor</a:t>
            </a:r>
            <a:endParaRPr lang="en-US" sz="2000"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IN" dirty="0" smtClean="0"/>
          </a:p>
          <a:p>
            <a:pPr marL="0" indent="0">
              <a:buNone/>
            </a:pPr>
            <a:r>
              <a:rPr lang="en-IN" dirty="0" smtClean="0"/>
              <a:t>         Base </a:t>
            </a:r>
            <a:r>
              <a:rPr lang="en-IN" dirty="0"/>
              <a:t>E</a:t>
            </a:r>
            <a:r>
              <a:rPr lang="en-IN" dirty="0" smtClean="0"/>
              <a:t>xtra </a:t>
            </a:r>
            <a:r>
              <a:rPr lang="en-IN" dirty="0"/>
              <a:t>T</a:t>
            </a:r>
            <a:r>
              <a:rPr lang="en-IN" dirty="0" smtClean="0"/>
              <a:t>rees model                                 Hyper-Tuned Extra Trees Model</a:t>
            </a:r>
            <a:endParaRPr lang="en-IN" dirty="0"/>
          </a:p>
        </p:txBody>
      </p:sp>
      <p:pic>
        <p:nvPicPr>
          <p:cNvPr id="4" name="Picture 3"/>
          <p:cNvPicPr>
            <a:picLocks noChangeAspect="1"/>
          </p:cNvPicPr>
          <p:nvPr/>
        </p:nvPicPr>
        <p:blipFill>
          <a:blip r:embed="rId2"/>
          <a:stretch>
            <a:fillRect/>
          </a:stretch>
        </p:blipFill>
        <p:spPr>
          <a:xfrm>
            <a:off x="1803383" y="2295786"/>
            <a:ext cx="4371211" cy="2761727"/>
          </a:xfrm>
          <a:prstGeom prst="rect">
            <a:avLst/>
          </a:prstGeom>
        </p:spPr>
      </p:pic>
      <p:pic>
        <p:nvPicPr>
          <p:cNvPr id="5" name="Picture 4"/>
          <p:cNvPicPr>
            <a:picLocks noChangeAspect="1"/>
          </p:cNvPicPr>
          <p:nvPr/>
        </p:nvPicPr>
        <p:blipFill>
          <a:blip r:embed="rId3"/>
          <a:stretch>
            <a:fillRect/>
          </a:stretch>
        </p:blipFill>
        <p:spPr>
          <a:xfrm>
            <a:off x="6500790" y="2295786"/>
            <a:ext cx="4676037" cy="2761727"/>
          </a:xfrm>
          <a:prstGeom prst="rect">
            <a:avLst/>
          </a:prstGeom>
        </p:spPr>
      </p:pic>
    </p:spTree>
    <p:extLst>
      <p:ext uri="{BB962C8B-B14F-4D97-AF65-F5344CB8AC3E}">
        <p14:creationId xmlns:p14="http://schemas.microsoft.com/office/powerpoint/2010/main" val="500473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Conclusion</a:t>
            </a:r>
          </a:p>
        </p:txBody>
      </p:sp>
      <p:sp>
        <p:nvSpPr>
          <p:cNvPr id="3" name="Content Placeholder 2"/>
          <p:cNvSpPr>
            <a:spLocks noGrp="1"/>
          </p:cNvSpPr>
          <p:nvPr>
            <p:ph idx="1"/>
          </p:nvPr>
        </p:nvSpPr>
        <p:spPr/>
        <p:txBody>
          <a:bodyPr/>
          <a:lstStyle/>
          <a:p>
            <a:pPr marL="0" indent="0">
              <a:buNone/>
            </a:pPr>
            <a:r>
              <a:rPr lang="en-US" dirty="0"/>
              <a:t>We have successfully built a model using multiple models and found that the Extra </a:t>
            </a:r>
            <a:r>
              <a:rPr lang="en-US" dirty="0" smtClean="0"/>
              <a:t>Trees </a:t>
            </a:r>
            <a:r>
              <a:rPr lang="en-US" dirty="0" err="1" smtClean="0"/>
              <a:t>Regressor</a:t>
            </a:r>
            <a:r>
              <a:rPr lang="en-US" dirty="0" smtClean="0"/>
              <a:t> model</a:t>
            </a:r>
            <a:r>
              <a:rPr lang="en-US" dirty="0"/>
              <a:t>.</a:t>
            </a:r>
          </a:p>
          <a:p>
            <a:pPr marL="0" indent="0">
              <a:buNone/>
            </a:pPr>
            <a:r>
              <a:rPr lang="en-US" dirty="0"/>
              <a:t>Below are the details of the model’s metrics predicting the </a:t>
            </a:r>
            <a:r>
              <a:rPr lang="en-US" dirty="0" smtClean="0"/>
              <a:t>dataset</a:t>
            </a:r>
          </a:p>
          <a:p>
            <a:r>
              <a:rPr lang="en-US" dirty="0"/>
              <a:t>•	R2- score of 0.92</a:t>
            </a:r>
          </a:p>
          <a:p>
            <a:r>
              <a:rPr lang="en-US" dirty="0"/>
              <a:t>•	RMSE of 320828</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851850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this work and Scope for Future Work.</a:t>
            </a:r>
            <a:endParaRPr lang="en-IN" dirty="0"/>
          </a:p>
        </p:txBody>
      </p:sp>
      <p:sp>
        <p:nvSpPr>
          <p:cNvPr id="3" name="Content Placeholder 2"/>
          <p:cNvSpPr>
            <a:spLocks noGrp="1"/>
          </p:cNvSpPr>
          <p:nvPr>
            <p:ph idx="1"/>
          </p:nvPr>
        </p:nvSpPr>
        <p:spPr/>
        <p:txBody>
          <a:bodyPr/>
          <a:lstStyle/>
          <a:p>
            <a:r>
              <a:rPr lang="en-US" dirty="0"/>
              <a:t>1.	Due to the presence of lot of outlier, we are unsure whether the model is going to perform well to a completely new dataset.</a:t>
            </a:r>
          </a:p>
          <a:p>
            <a:r>
              <a:rPr lang="en-US" dirty="0"/>
              <a:t>2.	During data-collection, there are certain websites that do not provide the necessary information on the used car due to which the data collected was limited to ~6000 data points.</a:t>
            </a:r>
          </a:p>
          <a:p>
            <a:pPr marL="0" indent="0">
              <a:buNone/>
            </a:pPr>
            <a:r>
              <a:rPr lang="en-US" dirty="0"/>
              <a:t>Other than these above limitations, I couldn’t find more scope for improvement</a:t>
            </a:r>
            <a:r>
              <a:rPr lang="en-US" dirty="0" smtClean="0"/>
              <a:t>.</a:t>
            </a:r>
            <a:endParaRPr lang="en-IN" dirty="0"/>
          </a:p>
        </p:txBody>
      </p:sp>
    </p:spTree>
    <p:extLst>
      <p:ext uri="{BB962C8B-B14F-4D97-AF65-F5344CB8AC3E}">
        <p14:creationId xmlns:p14="http://schemas.microsoft.com/office/powerpoint/2010/main" val="19762201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12344" y="1123950"/>
            <a:ext cx="5962650" cy="4219575"/>
          </a:xfrm>
          <a:prstGeom prst="rect">
            <a:avLst/>
          </a:prstGeom>
        </p:spPr>
      </p:pic>
    </p:spTree>
    <p:extLst>
      <p:ext uri="{BB962C8B-B14F-4D97-AF65-F5344CB8AC3E}">
        <p14:creationId xmlns:p14="http://schemas.microsoft.com/office/powerpoint/2010/main" val="1571127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a:t>
            </a:r>
          </a:p>
          <a:p>
            <a:pPr marL="0" indent="0" algn="just">
              <a:buNone/>
            </a:pPr>
            <a:r>
              <a:rPr lang="en-US" dirty="0"/>
              <a:t>The market value is based on a number of factors, including demand, supply, options, and incentives. The market value of a vehicle usually falls somewhere between the sticker price and the invoice price. Because the market value is an average, some people will pay more than that amount, while others will pay </a:t>
            </a:r>
            <a:r>
              <a:rPr lang="en-US" dirty="0" smtClean="0"/>
              <a:t>less</a:t>
            </a:r>
            <a:endParaRPr lang="en-US" dirty="0"/>
          </a:p>
          <a:p>
            <a:pPr marL="0" indent="0" algn="just">
              <a:buNone/>
            </a:pPr>
            <a:r>
              <a:rPr lang="en-US" dirty="0"/>
              <a:t>A car's value is determined by many factors: the popularity of the make and model of your car, vehicle specifications, trim levels, physical appearance, mileage, consistent maintenance and working </a:t>
            </a:r>
            <a:r>
              <a:rPr lang="en-US" dirty="0" smtClean="0"/>
              <a:t>condition</a:t>
            </a:r>
            <a:endParaRPr lang="en-US" dirty="0"/>
          </a:p>
          <a:p>
            <a:pPr marL="0" indent="0">
              <a:buNone/>
            </a:pPr>
            <a:endParaRPr lang="en-IN" dirty="0"/>
          </a:p>
        </p:txBody>
      </p:sp>
    </p:spTree>
    <p:extLst>
      <p:ext uri="{BB962C8B-B14F-4D97-AF65-F5344CB8AC3E}">
        <p14:creationId xmlns:p14="http://schemas.microsoft.com/office/powerpoint/2010/main" val="115208203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normAutofit lnSpcReduction="10000"/>
          </a:bodyPr>
          <a:lstStyle/>
          <a:p>
            <a:r>
              <a:rPr lang="en-US" dirty="0" smtClean="0"/>
              <a:t>In this analysis, </a:t>
            </a:r>
            <a:r>
              <a:rPr lang="en-US" dirty="0"/>
              <a:t>we will be predicting </a:t>
            </a:r>
            <a:r>
              <a:rPr lang="en-US" dirty="0" smtClean="0"/>
              <a:t>the sale price of a used car in Indian market</a:t>
            </a:r>
          </a:p>
          <a:p>
            <a:r>
              <a:rPr lang="en-US" dirty="0"/>
              <a:t>Using this as a base, I have collected the data from few websites. The data was collected for the car body types like sedan, SUV/MUV, hatchback, minivan, </a:t>
            </a:r>
            <a:r>
              <a:rPr lang="en-US" dirty="0" smtClean="0"/>
              <a:t>coupe/convertibles</a:t>
            </a:r>
          </a:p>
          <a:p>
            <a:r>
              <a:rPr lang="en-US" dirty="0"/>
              <a:t>Once the data is collected, the data will be cleaned and pre-processed with all the necessary tools and the same will be used to build machine learning models in order to predict the price of the same</a:t>
            </a:r>
            <a:endParaRPr lang="en-IN" dirty="0"/>
          </a:p>
        </p:txBody>
      </p:sp>
    </p:spTree>
    <p:extLst>
      <p:ext uri="{BB962C8B-B14F-4D97-AF65-F5344CB8AC3E}">
        <p14:creationId xmlns:p14="http://schemas.microsoft.com/office/powerpoint/2010/main" val="110743188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normAutofit lnSpcReduction="10000"/>
          </a:bodyPr>
          <a:lstStyle/>
          <a:p>
            <a:r>
              <a:rPr lang="en-US" dirty="0"/>
              <a:t>The dataset has </a:t>
            </a:r>
            <a:r>
              <a:rPr lang="en-US" dirty="0" smtClean="0"/>
              <a:t>6590 </a:t>
            </a:r>
            <a:r>
              <a:rPr lang="en-US" dirty="0"/>
              <a:t>rows and 13 columns. Using this dataset we will be training the Machine Learning models on 70% of the data and the models will be tested on 30% data. </a:t>
            </a:r>
          </a:p>
          <a:p>
            <a:r>
              <a:rPr lang="en-US" dirty="0"/>
              <a:t>Since we have removed the null values from the dataset during the data collection stage, we can expect outliers and un-realistic values for certain </a:t>
            </a:r>
            <a:r>
              <a:rPr lang="en-US" dirty="0" smtClean="0"/>
              <a:t>variables</a:t>
            </a:r>
          </a:p>
          <a:p>
            <a:r>
              <a:rPr lang="en-US" dirty="0"/>
              <a:t>I can see that there are few repeated categories in </a:t>
            </a:r>
            <a:r>
              <a:rPr lang="en-US" dirty="0" smtClean="0"/>
              <a:t>some variables, </a:t>
            </a:r>
            <a:r>
              <a:rPr lang="en-US" dirty="0"/>
              <a:t>which needs to be handled before we can proceed with further steps.</a:t>
            </a:r>
          </a:p>
          <a:p>
            <a:endParaRPr lang="en-IN" dirty="0"/>
          </a:p>
        </p:txBody>
      </p:sp>
    </p:spTree>
    <p:extLst>
      <p:ext uri="{BB962C8B-B14F-4D97-AF65-F5344CB8AC3E}">
        <p14:creationId xmlns:p14="http://schemas.microsoft.com/office/powerpoint/2010/main" val="336235319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42950"/>
            <a:ext cx="10018713" cy="5314949"/>
          </a:xfrm>
        </p:spPr>
        <p:txBody>
          <a:bodyPr/>
          <a:lstStyle/>
          <a:p>
            <a:pPr marL="0" indent="0">
              <a:buNone/>
            </a:pPr>
            <a:r>
              <a:rPr lang="en-US" dirty="0"/>
              <a:t>T</a:t>
            </a:r>
            <a:r>
              <a:rPr lang="en-US" dirty="0" smtClean="0"/>
              <a:t>here </a:t>
            </a:r>
            <a:r>
              <a:rPr lang="en-US" dirty="0"/>
              <a:t>are no null values in the dataset and all the columns contains numerical data. </a:t>
            </a:r>
            <a:r>
              <a:rPr lang="en-US" dirty="0" smtClean="0"/>
              <a:t>Below are the features we gathered from used car websites.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8423569"/>
              </p:ext>
            </p:extLst>
          </p:nvPr>
        </p:nvGraphicFramePr>
        <p:xfrm>
          <a:off x="1897539" y="1890204"/>
          <a:ext cx="7560786" cy="3615248"/>
        </p:xfrm>
        <a:graphic>
          <a:graphicData uri="http://schemas.openxmlformats.org/drawingml/2006/table">
            <a:tbl>
              <a:tblPr firstRow="1" firstCol="1" bandRow="1">
                <a:tableStyleId>{5C22544A-7EE6-4342-B048-85BDC9FD1C3A}</a:tableStyleId>
              </a:tblPr>
              <a:tblGrid>
                <a:gridCol w="2248977"/>
                <a:gridCol w="5311809"/>
              </a:tblGrid>
              <a:tr h="278096">
                <a:tc>
                  <a:txBody>
                    <a:bodyPr/>
                    <a:lstStyle/>
                    <a:p>
                      <a:pPr algn="just">
                        <a:lnSpc>
                          <a:spcPct val="107000"/>
                        </a:lnSpc>
                        <a:spcAft>
                          <a:spcPts val="0"/>
                        </a:spcAft>
                      </a:pPr>
                      <a:r>
                        <a:rPr lang="en-IN" sz="1200">
                          <a:effectLst/>
                        </a:rPr>
                        <a:t>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Listed Price of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Year of manufacturing of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fuel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Type of fuel used in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trans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Type of transmission in a car (Automatic/Manual)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mile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Number of Kilometres driven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color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Color of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owner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Number of previous owner for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engine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Engine size of the car in CC (Cubic Centimetre)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seating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Seating capacity of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Car’s 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Body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Type of car (ex. SUV, sedane, hatchback)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make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Brand name of the car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8096">
                <a:tc>
                  <a:txBody>
                    <a:bodyPr/>
                    <a:lstStyle/>
                    <a:p>
                      <a:pPr algn="just">
                        <a:lnSpc>
                          <a:spcPct val="107000"/>
                        </a:lnSpc>
                        <a:spcAft>
                          <a:spcPts val="0"/>
                        </a:spcAft>
                      </a:pPr>
                      <a:r>
                        <a:rPr lang="en-IN" sz="12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dirty="0">
                          <a:effectLst/>
                        </a:rPr>
                        <a:t>Car’s model/variant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421836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90575"/>
            <a:ext cx="10018713" cy="5362575"/>
          </a:xfrm>
        </p:spPr>
        <p:txBody>
          <a:bodyPr/>
          <a:lstStyle/>
          <a:p>
            <a:r>
              <a:rPr lang="en-US" dirty="0"/>
              <a:t>I can see that there are few repeated categories in the ‘fuel</a:t>
            </a:r>
            <a:r>
              <a:rPr lang="en-US" dirty="0" smtClean="0"/>
              <a:t>’ and ‘owner’ columns, </a:t>
            </a:r>
            <a:r>
              <a:rPr lang="en-US" dirty="0"/>
              <a:t>which needs to be handled before we can proceed with further steps.</a:t>
            </a:r>
          </a:p>
          <a:p>
            <a:r>
              <a:rPr lang="en-US" dirty="0"/>
              <a:t>I’m using </a:t>
            </a:r>
            <a:r>
              <a:rPr lang="en-US" dirty="0" err="1"/>
              <a:t>numpy</a:t>
            </a:r>
            <a:r>
              <a:rPr lang="en-US" dirty="0"/>
              <a:t> to handle the repeated categories in the ‘fuel’ column</a:t>
            </a:r>
            <a:r>
              <a:rPr lang="en-US" dirty="0" smtClean="0"/>
              <a:t>.</a:t>
            </a:r>
          </a:p>
          <a:p>
            <a:endParaRPr lang="en-US" dirty="0"/>
          </a:p>
          <a:p>
            <a:endParaRPr lang="en-US" dirty="0" smtClean="0"/>
          </a:p>
          <a:p>
            <a:endParaRPr lang="en-US" dirty="0"/>
          </a:p>
          <a:p>
            <a:pPr marL="0" indent="0">
              <a:buNone/>
            </a:pPr>
            <a:endParaRPr lang="en-US" dirty="0" smtClean="0"/>
          </a:p>
          <a:p>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1789295" y="2556297"/>
            <a:ext cx="4334121" cy="3520653"/>
          </a:xfrm>
          <a:prstGeom prst="rect">
            <a:avLst/>
          </a:prstGeom>
        </p:spPr>
      </p:pic>
      <p:pic>
        <p:nvPicPr>
          <p:cNvPr id="5" name="Picture 4"/>
          <p:cNvPicPr>
            <a:picLocks noChangeAspect="1"/>
          </p:cNvPicPr>
          <p:nvPr/>
        </p:nvPicPr>
        <p:blipFill>
          <a:blip r:embed="rId3"/>
          <a:stretch>
            <a:fillRect/>
          </a:stretch>
        </p:blipFill>
        <p:spPr>
          <a:xfrm>
            <a:off x="6237717" y="2556297"/>
            <a:ext cx="4792234" cy="1076482"/>
          </a:xfrm>
          <a:prstGeom prst="rect">
            <a:avLst/>
          </a:prstGeom>
        </p:spPr>
      </p:pic>
    </p:spTree>
    <p:extLst>
      <p:ext uri="{BB962C8B-B14F-4D97-AF65-F5344CB8AC3E}">
        <p14:creationId xmlns:p14="http://schemas.microsoft.com/office/powerpoint/2010/main" val="171942506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81051"/>
            <a:ext cx="10018713" cy="5353049"/>
          </a:xfrm>
        </p:spPr>
        <p:txBody>
          <a:bodyPr>
            <a:normAutofit lnSpcReduction="10000"/>
          </a:bodyPr>
          <a:lstStyle/>
          <a:p>
            <a:pPr marL="0" indent="0">
              <a:buNone/>
            </a:pPr>
            <a:r>
              <a:rPr lang="en-US" dirty="0"/>
              <a:t>We can proceed with finding the correlation of the dependent variable with the independent </a:t>
            </a:r>
            <a:r>
              <a:rPr lang="en-US" dirty="0" smtClean="0"/>
              <a:t>variables. Let’s </a:t>
            </a:r>
            <a:r>
              <a:rPr lang="en-US" dirty="0"/>
              <a:t>look at some of the highly correlated </a:t>
            </a:r>
            <a:r>
              <a:rPr lang="en-US" dirty="0" smtClean="0"/>
              <a:t>variables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I can say that there is a positive relationship between manufacturing year and the list price. Newer cars were sold at higher </a:t>
            </a:r>
            <a:r>
              <a:rPr lang="en-US" dirty="0" smtClean="0"/>
              <a:t>prices</a:t>
            </a:r>
            <a:endParaRPr lang="en-US" dirty="0"/>
          </a:p>
        </p:txBody>
      </p:sp>
      <p:pic>
        <p:nvPicPr>
          <p:cNvPr id="4" name="Picture 3"/>
          <p:cNvPicPr>
            <a:picLocks noChangeAspect="1"/>
          </p:cNvPicPr>
          <p:nvPr/>
        </p:nvPicPr>
        <p:blipFill>
          <a:blip r:embed="rId2"/>
          <a:stretch>
            <a:fillRect/>
          </a:stretch>
        </p:blipFill>
        <p:spPr>
          <a:xfrm>
            <a:off x="3325862" y="1572480"/>
            <a:ext cx="5122813" cy="3770189"/>
          </a:xfrm>
          <a:prstGeom prst="rect">
            <a:avLst/>
          </a:prstGeom>
        </p:spPr>
      </p:pic>
    </p:spTree>
    <p:extLst>
      <p:ext uri="{BB962C8B-B14F-4D97-AF65-F5344CB8AC3E}">
        <p14:creationId xmlns:p14="http://schemas.microsoft.com/office/powerpoint/2010/main" val="274465128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81050"/>
            <a:ext cx="10018713" cy="5295899"/>
          </a:xfrm>
        </p:spPr>
        <p:txBody>
          <a:bodyPr>
            <a:normAutofit lnSpcReduction="10000"/>
          </a:bodyPr>
          <a:lstStyle/>
          <a:p>
            <a:pPr marL="0" indent="0">
              <a:buNone/>
            </a:pPr>
            <a:r>
              <a:rPr lang="en-IN" dirty="0" smtClean="0"/>
              <a:t>fuel </a:t>
            </a:r>
            <a:r>
              <a:rPr lang="en-IN" dirty="0"/>
              <a:t>v/s </a:t>
            </a:r>
            <a:r>
              <a:rPr lang="en-IN" dirty="0" smtClean="0"/>
              <a:t>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Hybrid cars were sold at higher prices followed by cars that used diesel as fuel when compared to others.</a:t>
            </a:r>
            <a:endParaRPr lang="en-IN" dirty="0"/>
          </a:p>
        </p:txBody>
      </p:sp>
      <p:pic>
        <p:nvPicPr>
          <p:cNvPr id="4" name="Picture 3"/>
          <p:cNvPicPr>
            <a:picLocks noChangeAspect="1"/>
          </p:cNvPicPr>
          <p:nvPr/>
        </p:nvPicPr>
        <p:blipFill>
          <a:blip r:embed="rId2"/>
          <a:stretch>
            <a:fillRect/>
          </a:stretch>
        </p:blipFill>
        <p:spPr>
          <a:xfrm>
            <a:off x="3333886" y="1542130"/>
            <a:ext cx="5657578" cy="3621338"/>
          </a:xfrm>
          <a:prstGeom prst="rect">
            <a:avLst/>
          </a:prstGeom>
        </p:spPr>
      </p:pic>
    </p:spTree>
    <p:extLst>
      <p:ext uri="{BB962C8B-B14F-4D97-AF65-F5344CB8AC3E}">
        <p14:creationId xmlns:p14="http://schemas.microsoft.com/office/powerpoint/2010/main" val="1881467846"/>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76</TotalTime>
  <Words>1298</Words>
  <Application>Microsoft Office PowerPoint</Application>
  <PresentationFormat>Widescreen</PresentationFormat>
  <Paragraphs>247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Times New Roman</vt:lpstr>
      <vt:lpstr>Parallax</vt:lpstr>
      <vt:lpstr> Car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Machine Learning  Models</vt:lpstr>
      <vt:lpstr>PowerPoint Presentation</vt:lpstr>
      <vt:lpstr>Results and Conclusion</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Windows User</dc:creator>
  <cp:lastModifiedBy>Windows User</cp:lastModifiedBy>
  <cp:revision>10</cp:revision>
  <dcterms:created xsi:type="dcterms:W3CDTF">2021-09-30T16:38:46Z</dcterms:created>
  <dcterms:modified xsi:type="dcterms:W3CDTF">2021-09-30T17:55:35Z</dcterms:modified>
</cp:coreProperties>
</file>