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aleway" panose="020B0604020202020204" charset="0"/>
      <p:regular r:id="rId23"/>
      <p:bold r:id="rId24"/>
      <p:italic r:id="rId25"/>
      <p:boldItalic r:id="rId26"/>
    </p:embeddedFont>
    <p:embeddedFont>
      <p:font typeface="Source Sans Pro" panose="020B0503030403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D60AD3-CA35-6BD3-0F69-AD1BB46947E6}" v="298" dt="2019-09-08T18:38:28.195"/>
    <p1510:client id="{7773068C-AE8F-80D0-C17C-6BE03F1AF676}" v="52" dt="2019-09-08T18:57:49.3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05685040d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05685040d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05685040d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05685040d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05685040d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05685040d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05685040d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05685040d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605685040d_1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605685040d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05685040d_1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05685040d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05685040d_1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05685040d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605685040d_1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605685040d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605685040d_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605685040d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05685040d_1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05685040d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5edf7f325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5edf7f325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edf7f32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edf7f32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edf7f325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edf7f325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edf7f325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edf7f325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df7f325a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df7f325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05685040d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05685040d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05685040d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05685040d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05685040d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05685040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www.javatpoint.com/cpp-tutorial"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Object Oriented Programming</a:t>
            </a:r>
            <a:endParaRPr/>
          </a:p>
        </p:txBody>
      </p:sp>
      <p:sp>
        <p:nvSpPr>
          <p:cNvPr id="59" name="Google Shape;59;p13"/>
          <p:cNvSpPr txBox="1">
            <a:spLocks noGrp="1"/>
          </p:cNvSpPr>
          <p:nvPr>
            <p:ph type="subTitle" idx="1"/>
          </p:nvPr>
        </p:nvSpPr>
        <p:spPr>
          <a:xfrm>
            <a:off x="525019" y="2802787"/>
            <a:ext cx="8183700" cy="1996171"/>
          </a:xfrm>
          <a:prstGeom prst="rect">
            <a:avLst/>
          </a:prstGeom>
        </p:spPr>
        <p:txBody>
          <a:bodyPr spcFirstLastPara="1" wrap="square" lIns="91425" tIns="91425" rIns="91425" bIns="91425" anchor="t" anchorCtr="0">
            <a:noAutofit/>
          </a:bodyPr>
          <a:lstStyle/>
          <a:p>
            <a:r>
              <a:rPr lang="en-US" dirty="0">
                <a:solidFill>
                  <a:schemeClr val="bg1"/>
                </a:solidFill>
              </a:rPr>
              <a:t>MAS Foundations Course WS-19</a:t>
            </a:r>
          </a:p>
          <a:p>
            <a:r>
              <a:rPr lang="en-US" b="1" dirty="0">
                <a:solidFill>
                  <a:schemeClr val="bg1"/>
                </a:solidFill>
              </a:rPr>
              <a:t>Hochschule Bonn-Rhein-Sieg</a:t>
            </a:r>
          </a:p>
          <a:p>
            <a:endParaRPr lang="en-US" dirty="0">
              <a:solidFill>
                <a:schemeClr val="bg1"/>
              </a:solidFill>
            </a:endParaRPr>
          </a:p>
          <a:p>
            <a:endParaRPr lang="en-US" dirty="0">
              <a:solidFill>
                <a:schemeClr val="bg1"/>
              </a:solidFill>
            </a:endParaRPr>
          </a:p>
          <a:p>
            <a:pPr marL="0" indent="0"/>
            <a:r>
              <a:rPr lang="en-US" sz="1600" dirty="0">
                <a:solidFill>
                  <a:schemeClr val="bg1"/>
                </a:solidFill>
              </a:rPr>
              <a:t>  Lokesh Veeramacheneni</a:t>
            </a:r>
            <a:endParaRPr sz="16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17057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Hierarchical Inheritance:</a:t>
            </a:r>
            <a:endParaRPr/>
          </a:p>
        </p:txBody>
      </p:sp>
      <p:sp>
        <p:nvSpPr>
          <p:cNvPr id="124" name="Google Shape;124;p2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25" name="Google Shape;125;p22"/>
          <p:cNvPicPr preferRelativeResize="0"/>
          <p:nvPr/>
        </p:nvPicPr>
        <p:blipFill>
          <a:blip r:embed="rId3">
            <a:alphaModFix/>
          </a:blip>
          <a:stretch>
            <a:fillRect/>
          </a:stretch>
        </p:blipFill>
        <p:spPr>
          <a:xfrm>
            <a:off x="152400" y="1932375"/>
            <a:ext cx="3214250" cy="2028825"/>
          </a:xfrm>
          <a:prstGeom prst="rect">
            <a:avLst/>
          </a:prstGeom>
          <a:noFill/>
          <a:ln>
            <a:noFill/>
          </a:ln>
        </p:spPr>
      </p:pic>
      <p:pic>
        <p:nvPicPr>
          <p:cNvPr id="126" name="Google Shape;126;p22"/>
          <p:cNvPicPr preferRelativeResize="0"/>
          <p:nvPr/>
        </p:nvPicPr>
        <p:blipFill>
          <a:blip r:embed="rId4">
            <a:alphaModFix/>
          </a:blip>
          <a:stretch>
            <a:fillRect/>
          </a:stretch>
        </p:blipFill>
        <p:spPr>
          <a:xfrm>
            <a:off x="3519050" y="793975"/>
            <a:ext cx="5472551" cy="2724898"/>
          </a:xfrm>
          <a:prstGeom prst="rect">
            <a:avLst/>
          </a:prstGeom>
          <a:noFill/>
          <a:ln>
            <a:noFill/>
          </a:ln>
        </p:spPr>
      </p:pic>
      <p:pic>
        <p:nvPicPr>
          <p:cNvPr id="127" name="Google Shape;127;p22"/>
          <p:cNvPicPr preferRelativeResize="0"/>
          <p:nvPr/>
        </p:nvPicPr>
        <p:blipFill>
          <a:blip r:embed="rId5">
            <a:alphaModFix/>
          </a:blip>
          <a:stretch>
            <a:fillRect/>
          </a:stretch>
        </p:blipFill>
        <p:spPr>
          <a:xfrm>
            <a:off x="3519050" y="3518875"/>
            <a:ext cx="5472549" cy="1504550"/>
          </a:xfrm>
          <a:prstGeom prst="rect">
            <a:avLst/>
          </a:prstGeom>
          <a:noFill/>
          <a:ln>
            <a:noFill/>
          </a:ln>
        </p:spPr>
      </p:pic>
      <p:sp>
        <p:nvSpPr>
          <p:cNvPr id="2" name="TextBox 1">
            <a:extLst>
              <a:ext uri="{FF2B5EF4-FFF2-40B4-BE49-F238E27FC236}">
                <a16:creationId xmlns:a16="http://schemas.microsoft.com/office/drawing/2014/main" id="{AFF65B20-1862-4E5C-A157-73053156EF15}"/>
              </a:ext>
            </a:extLst>
          </p:cNvPr>
          <p:cNvSpPr txBox="1"/>
          <p:nvPr/>
        </p:nvSpPr>
        <p:spPr>
          <a:xfrm>
            <a:off x="217640" y="4770066"/>
            <a:ext cx="870871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err="1"/>
              <a:t>Hochsule</a:t>
            </a:r>
            <a:r>
              <a:rPr lang="en-US" sz="800" dirty="0"/>
              <a:t> Bonn-Rhein-Sieg                                                                                                                                                                                                Object Oriented Programming – Lokesh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0"/>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Inheritance:</a:t>
            </a:r>
            <a:endParaRPr/>
          </a:p>
        </p:txBody>
      </p:sp>
      <p:sp>
        <p:nvSpPr>
          <p:cNvPr id="133" name="Google Shape;133;p2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000000"/>
                </a:solidFill>
              </a:rPr>
              <a:t>11</a:t>
            </a:fld>
            <a:endParaRPr>
              <a:solidFill>
                <a:srgbClr val="000000"/>
              </a:solidFill>
            </a:endParaRPr>
          </a:p>
        </p:txBody>
      </p:sp>
      <p:pic>
        <p:nvPicPr>
          <p:cNvPr id="134" name="Google Shape;134;p23"/>
          <p:cNvPicPr preferRelativeResize="0"/>
          <p:nvPr/>
        </p:nvPicPr>
        <p:blipFill>
          <a:blip r:embed="rId3">
            <a:alphaModFix/>
          </a:blip>
          <a:stretch>
            <a:fillRect/>
          </a:stretch>
        </p:blipFill>
        <p:spPr>
          <a:xfrm>
            <a:off x="243950" y="1618300"/>
            <a:ext cx="3166900" cy="2433425"/>
          </a:xfrm>
          <a:prstGeom prst="rect">
            <a:avLst/>
          </a:prstGeom>
          <a:noFill/>
          <a:ln>
            <a:noFill/>
          </a:ln>
        </p:spPr>
      </p:pic>
      <p:pic>
        <p:nvPicPr>
          <p:cNvPr id="135" name="Google Shape;135;p23"/>
          <p:cNvPicPr preferRelativeResize="0"/>
          <p:nvPr/>
        </p:nvPicPr>
        <p:blipFill>
          <a:blip r:embed="rId4">
            <a:alphaModFix/>
          </a:blip>
          <a:stretch>
            <a:fillRect/>
          </a:stretch>
        </p:blipFill>
        <p:spPr>
          <a:xfrm>
            <a:off x="3883050" y="689200"/>
            <a:ext cx="5210124" cy="1140425"/>
          </a:xfrm>
          <a:prstGeom prst="rect">
            <a:avLst/>
          </a:prstGeom>
          <a:noFill/>
          <a:ln>
            <a:noFill/>
          </a:ln>
        </p:spPr>
      </p:pic>
      <p:pic>
        <p:nvPicPr>
          <p:cNvPr id="136" name="Google Shape;136;p23"/>
          <p:cNvPicPr preferRelativeResize="0"/>
          <p:nvPr/>
        </p:nvPicPr>
        <p:blipFill>
          <a:blip r:embed="rId5">
            <a:alphaModFix/>
          </a:blip>
          <a:stretch>
            <a:fillRect/>
          </a:stretch>
        </p:blipFill>
        <p:spPr>
          <a:xfrm>
            <a:off x="3883050" y="1829625"/>
            <a:ext cx="5210124" cy="2927600"/>
          </a:xfrm>
          <a:prstGeom prst="rect">
            <a:avLst/>
          </a:prstGeom>
          <a:noFill/>
          <a:ln>
            <a:noFill/>
          </a:ln>
        </p:spPr>
      </p:pic>
      <p:sp>
        <p:nvSpPr>
          <p:cNvPr id="2" name="TextBox 1">
            <a:extLst>
              <a:ext uri="{FF2B5EF4-FFF2-40B4-BE49-F238E27FC236}">
                <a16:creationId xmlns:a16="http://schemas.microsoft.com/office/drawing/2014/main" id="{CF625508-3CCD-4FBF-82A2-C1B29F634871}"/>
              </a:ext>
            </a:extLst>
          </p:cNvPr>
          <p:cNvSpPr txBox="1"/>
          <p:nvPr/>
        </p:nvSpPr>
        <p:spPr>
          <a:xfrm>
            <a:off x="217640" y="4770066"/>
            <a:ext cx="870871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err="1"/>
              <a:t>Hochsule</a:t>
            </a:r>
            <a:r>
              <a:rPr lang="en-US" sz="800" dirty="0"/>
              <a:t> Bonn-Rhein-Sieg                                                                                                                                                                                                Object Oriented Programming – Lokesh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2112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Hybrid Inheritance:</a:t>
            </a:r>
            <a:endParaRPr/>
          </a:p>
        </p:txBody>
      </p:sp>
      <p:sp>
        <p:nvSpPr>
          <p:cNvPr id="142" name="Google Shape;142;p2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000000"/>
                </a:solidFill>
              </a:rPr>
              <a:t>12</a:t>
            </a:fld>
            <a:endParaRPr>
              <a:solidFill>
                <a:srgbClr val="000000"/>
              </a:solidFill>
            </a:endParaRPr>
          </a:p>
        </p:txBody>
      </p:sp>
      <p:pic>
        <p:nvPicPr>
          <p:cNvPr id="143" name="Google Shape;143;p24"/>
          <p:cNvPicPr preferRelativeResize="0"/>
          <p:nvPr/>
        </p:nvPicPr>
        <p:blipFill>
          <a:blip r:embed="rId3">
            <a:alphaModFix/>
          </a:blip>
          <a:stretch>
            <a:fillRect/>
          </a:stretch>
        </p:blipFill>
        <p:spPr>
          <a:xfrm>
            <a:off x="2700338" y="1091488"/>
            <a:ext cx="3743325" cy="3362325"/>
          </a:xfrm>
          <a:prstGeom prst="rect">
            <a:avLst/>
          </a:prstGeom>
          <a:noFill/>
          <a:ln>
            <a:noFill/>
          </a:ln>
        </p:spPr>
      </p:pic>
      <p:sp>
        <p:nvSpPr>
          <p:cNvPr id="2" name="TextBox 1">
            <a:extLst>
              <a:ext uri="{FF2B5EF4-FFF2-40B4-BE49-F238E27FC236}">
                <a16:creationId xmlns:a16="http://schemas.microsoft.com/office/drawing/2014/main" id="{A48C72B4-71AD-45A3-BB3D-A994E9B6FD13}"/>
              </a:ext>
            </a:extLst>
          </p:cNvPr>
          <p:cNvSpPr txBox="1"/>
          <p:nvPr/>
        </p:nvSpPr>
        <p:spPr>
          <a:xfrm>
            <a:off x="217640" y="4770066"/>
            <a:ext cx="870871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err="1"/>
              <a:t>Hochsule</a:t>
            </a:r>
            <a:r>
              <a:rPr lang="en-US" sz="800" dirty="0"/>
              <a:t> Bonn-Rhein-Sieg                                                                                                                                                                                                Object Oriented Programming – Lokesh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t>Polymorphism</a:t>
            </a:r>
            <a:endParaRPr u="sng"/>
          </a:p>
        </p:txBody>
      </p:sp>
      <p:sp>
        <p:nvSpPr>
          <p:cNvPr id="149" name="Google Shape;14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Char char="●"/>
            </a:pPr>
            <a:r>
              <a:rPr lang="en">
                <a:solidFill>
                  <a:srgbClr val="000000"/>
                </a:solidFill>
              </a:rPr>
              <a:t>Informally, polymorphism is one in many forms. For Example, A function can have different behaviours with same function name.</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There are two kinds of polymorphism:</a:t>
            </a:r>
            <a:endParaRPr>
              <a:solidFill>
                <a:srgbClr val="000000"/>
              </a:solidFill>
            </a:endParaRPr>
          </a:p>
          <a:p>
            <a:pPr marL="914400" lvl="0" indent="-342900" algn="just" rtl="0">
              <a:spcBef>
                <a:spcPts val="0"/>
              </a:spcBef>
              <a:spcAft>
                <a:spcPts val="0"/>
              </a:spcAft>
              <a:buClr>
                <a:srgbClr val="000000"/>
              </a:buClr>
              <a:buSzPts val="1800"/>
              <a:buAutoNum type="arabicPeriod"/>
            </a:pPr>
            <a:r>
              <a:rPr lang="en">
                <a:solidFill>
                  <a:srgbClr val="000000"/>
                </a:solidFill>
              </a:rPr>
              <a:t>Static Polymorphism</a:t>
            </a:r>
            <a:endParaRPr>
              <a:solidFill>
                <a:srgbClr val="000000"/>
              </a:solidFill>
            </a:endParaRPr>
          </a:p>
          <a:p>
            <a:pPr marL="914400" lvl="0" indent="-342900" algn="just" rtl="0">
              <a:spcBef>
                <a:spcPts val="0"/>
              </a:spcBef>
              <a:spcAft>
                <a:spcPts val="0"/>
              </a:spcAft>
              <a:buClr>
                <a:srgbClr val="000000"/>
              </a:buClr>
              <a:buSzPts val="1800"/>
              <a:buAutoNum type="arabicPeriod"/>
            </a:pPr>
            <a:r>
              <a:rPr lang="en">
                <a:solidFill>
                  <a:srgbClr val="000000"/>
                </a:solidFill>
              </a:rPr>
              <a:t>Dynamic Polymorphism</a:t>
            </a:r>
            <a:endParaRPr>
              <a:solidFill>
                <a:srgbClr val="000000"/>
              </a:solidFill>
            </a:endParaRPr>
          </a:p>
          <a:p>
            <a:pPr marL="457200" lvl="0" indent="-342900" algn="just" rtl="0">
              <a:spcBef>
                <a:spcPts val="0"/>
              </a:spcBef>
              <a:spcAft>
                <a:spcPts val="0"/>
              </a:spcAft>
              <a:buClr>
                <a:srgbClr val="000000"/>
              </a:buClr>
              <a:buSzPts val="1800"/>
              <a:buChar char="●"/>
            </a:pPr>
            <a:r>
              <a:rPr lang="en" b="1">
                <a:solidFill>
                  <a:srgbClr val="000000"/>
                </a:solidFill>
              </a:rPr>
              <a:t>Static Polymorphism</a:t>
            </a:r>
            <a:r>
              <a:rPr lang="en">
                <a:solidFill>
                  <a:srgbClr val="000000"/>
                </a:solidFill>
              </a:rPr>
              <a:t> is achieved by </a:t>
            </a:r>
            <a:r>
              <a:rPr lang="en" b="1">
                <a:solidFill>
                  <a:srgbClr val="000000"/>
                </a:solidFill>
              </a:rPr>
              <a:t>Function Overloading</a:t>
            </a:r>
            <a:r>
              <a:rPr lang="en">
                <a:solidFill>
                  <a:srgbClr val="000000"/>
                </a:solidFill>
              </a:rPr>
              <a:t>. Function overloading is having the same function in same class with different function signatures.</a:t>
            </a:r>
            <a:endParaRPr>
              <a:solidFill>
                <a:srgbClr val="000000"/>
              </a:solidFill>
            </a:endParaRPr>
          </a:p>
          <a:p>
            <a:pPr marL="457200" lvl="0" indent="-342900" algn="just" rtl="0">
              <a:spcBef>
                <a:spcPts val="0"/>
              </a:spcBef>
              <a:spcAft>
                <a:spcPts val="0"/>
              </a:spcAft>
              <a:buClr>
                <a:srgbClr val="000000"/>
              </a:buClr>
              <a:buSzPts val="1800"/>
              <a:buChar char="●"/>
            </a:pPr>
            <a:r>
              <a:rPr lang="en" b="1">
                <a:solidFill>
                  <a:srgbClr val="000000"/>
                </a:solidFill>
              </a:rPr>
              <a:t>Dynamic Polymorphism </a:t>
            </a:r>
            <a:r>
              <a:rPr lang="en">
                <a:solidFill>
                  <a:srgbClr val="000000"/>
                </a:solidFill>
              </a:rPr>
              <a:t> is achieved by </a:t>
            </a:r>
            <a:r>
              <a:rPr lang="en" b="1">
                <a:solidFill>
                  <a:srgbClr val="000000"/>
                </a:solidFill>
              </a:rPr>
              <a:t>Function Overriding. </a:t>
            </a:r>
            <a:r>
              <a:rPr lang="en">
                <a:solidFill>
                  <a:srgbClr val="000000"/>
                </a:solidFill>
              </a:rPr>
              <a:t>Function overriding is having the same function and function signature in both parent and child classes.</a:t>
            </a:r>
            <a:endParaRPr>
              <a:solidFill>
                <a:srgbClr val="000000"/>
              </a:solidFill>
            </a:endParaRPr>
          </a:p>
        </p:txBody>
      </p:sp>
      <p:sp>
        <p:nvSpPr>
          <p:cNvPr id="150" name="Google Shape;150;p2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000000"/>
                </a:solidFill>
              </a:rPr>
              <a:t>13</a:t>
            </a:fld>
            <a:endParaRPr>
              <a:solidFill>
                <a:srgbClr val="000000"/>
              </a:solidFill>
            </a:endParaRPr>
          </a:p>
        </p:txBody>
      </p:sp>
      <p:sp>
        <p:nvSpPr>
          <p:cNvPr id="2" name="TextBox 1">
            <a:extLst>
              <a:ext uri="{FF2B5EF4-FFF2-40B4-BE49-F238E27FC236}">
                <a16:creationId xmlns:a16="http://schemas.microsoft.com/office/drawing/2014/main" id="{A3C0D1EA-99FA-4EAD-BEBD-83376F4EBFC3}"/>
              </a:ext>
            </a:extLst>
          </p:cNvPr>
          <p:cNvSpPr txBox="1"/>
          <p:nvPr/>
        </p:nvSpPr>
        <p:spPr>
          <a:xfrm>
            <a:off x="217640" y="4770066"/>
            <a:ext cx="870871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err="1"/>
              <a:t>Hochsule</a:t>
            </a:r>
            <a:r>
              <a:rPr lang="en-US" sz="800" dirty="0"/>
              <a:t> Bonn-Rhein-Sieg                                                                                                                                                                                                Object Oriented Programming – Lokesh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311700" y="994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Static Polymorphism:</a:t>
            </a:r>
            <a:endParaRPr/>
          </a:p>
        </p:txBody>
      </p:sp>
      <p:sp>
        <p:nvSpPr>
          <p:cNvPr id="156" name="Google Shape;156;p2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000000"/>
                </a:solidFill>
              </a:rPr>
              <a:t>14</a:t>
            </a:fld>
            <a:endParaRPr>
              <a:solidFill>
                <a:srgbClr val="000000"/>
              </a:solidFill>
            </a:endParaRPr>
          </a:p>
        </p:txBody>
      </p:sp>
      <p:sp>
        <p:nvSpPr>
          <p:cNvPr id="157" name="Google Shape;157;p26"/>
          <p:cNvSpPr txBox="1"/>
          <p:nvPr/>
        </p:nvSpPr>
        <p:spPr>
          <a:xfrm>
            <a:off x="311700" y="1087500"/>
            <a:ext cx="3893100" cy="2769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Source Sans Pro"/>
              <a:buChar char="●"/>
            </a:pPr>
            <a:r>
              <a:rPr lang="en" sz="1800">
                <a:latin typeface="Source Sans Pro"/>
                <a:ea typeface="Source Sans Pro"/>
                <a:cs typeface="Source Sans Pro"/>
                <a:sym typeface="Source Sans Pro"/>
              </a:rPr>
              <a:t>In this example, the </a:t>
            </a:r>
            <a:r>
              <a:rPr lang="en" sz="1800" b="1">
                <a:latin typeface="Source Sans Pro"/>
                <a:ea typeface="Source Sans Pro"/>
                <a:cs typeface="Source Sans Pro"/>
                <a:sym typeface="Source Sans Pro"/>
              </a:rPr>
              <a:t>Animal</a:t>
            </a:r>
            <a:r>
              <a:rPr lang="en" sz="1800">
                <a:latin typeface="Source Sans Pro"/>
                <a:ea typeface="Source Sans Pro"/>
                <a:cs typeface="Source Sans Pro"/>
                <a:sym typeface="Source Sans Pro"/>
              </a:rPr>
              <a:t> class has two functions </a:t>
            </a:r>
            <a:r>
              <a:rPr lang="en" sz="1800" b="1">
                <a:latin typeface="Source Sans Pro"/>
                <a:ea typeface="Source Sans Pro"/>
                <a:cs typeface="Source Sans Pro"/>
                <a:sym typeface="Source Sans Pro"/>
              </a:rPr>
              <a:t>eat </a:t>
            </a:r>
            <a:r>
              <a:rPr lang="en" sz="1800">
                <a:latin typeface="Source Sans Pro"/>
                <a:ea typeface="Source Sans Pro"/>
                <a:cs typeface="Source Sans Pro"/>
                <a:sym typeface="Source Sans Pro"/>
              </a:rPr>
              <a:t>which are differed by their function signature where one function has </a:t>
            </a:r>
            <a:r>
              <a:rPr lang="en" sz="1800" b="1">
                <a:latin typeface="Source Sans Pro"/>
                <a:ea typeface="Source Sans Pro"/>
                <a:cs typeface="Source Sans Pro"/>
                <a:sym typeface="Source Sans Pro"/>
              </a:rPr>
              <a:t>no arguments</a:t>
            </a:r>
            <a:r>
              <a:rPr lang="en" sz="1800">
                <a:latin typeface="Source Sans Pro"/>
                <a:ea typeface="Source Sans Pro"/>
                <a:cs typeface="Source Sans Pro"/>
                <a:sym typeface="Source Sans Pro"/>
              </a:rPr>
              <a:t> and </a:t>
            </a:r>
            <a:r>
              <a:rPr lang="en" sz="1800" b="1">
                <a:latin typeface="Source Sans Pro"/>
                <a:ea typeface="Source Sans Pro"/>
                <a:cs typeface="Source Sans Pro"/>
                <a:sym typeface="Source Sans Pro"/>
              </a:rPr>
              <a:t>no return type.</a:t>
            </a:r>
            <a:endParaRPr sz="1800" b="1">
              <a:latin typeface="Source Sans Pro"/>
              <a:ea typeface="Source Sans Pro"/>
              <a:cs typeface="Source Sans Pro"/>
              <a:sym typeface="Source Sans Pro"/>
            </a:endParaRPr>
          </a:p>
          <a:p>
            <a:pPr marL="457200" lvl="0" indent="-342900" algn="l" rtl="0">
              <a:spcBef>
                <a:spcPts val="0"/>
              </a:spcBef>
              <a:spcAft>
                <a:spcPts val="0"/>
              </a:spcAft>
              <a:buSzPts val="1800"/>
              <a:buFont typeface="Source Sans Pro"/>
              <a:buChar char="●"/>
            </a:pPr>
            <a:r>
              <a:rPr lang="en" sz="1800">
                <a:latin typeface="Source Sans Pro"/>
                <a:ea typeface="Source Sans Pro"/>
                <a:cs typeface="Source Sans Pro"/>
                <a:sym typeface="Source Sans Pro"/>
              </a:rPr>
              <a:t>The other </a:t>
            </a:r>
            <a:r>
              <a:rPr lang="en" sz="1800" b="1">
                <a:latin typeface="Source Sans Pro"/>
                <a:ea typeface="Source Sans Pro"/>
                <a:cs typeface="Source Sans Pro"/>
                <a:sym typeface="Source Sans Pro"/>
              </a:rPr>
              <a:t>eat</a:t>
            </a:r>
            <a:r>
              <a:rPr lang="en" sz="1800">
                <a:latin typeface="Source Sans Pro"/>
                <a:ea typeface="Source Sans Pro"/>
                <a:cs typeface="Source Sans Pro"/>
                <a:sym typeface="Source Sans Pro"/>
              </a:rPr>
              <a:t> function accepts a </a:t>
            </a:r>
            <a:r>
              <a:rPr lang="en" sz="1800" b="1">
                <a:latin typeface="Source Sans Pro"/>
                <a:ea typeface="Source Sans Pro"/>
                <a:cs typeface="Source Sans Pro"/>
                <a:sym typeface="Source Sans Pro"/>
              </a:rPr>
              <a:t>String argument</a:t>
            </a:r>
            <a:r>
              <a:rPr lang="en" sz="1800">
                <a:latin typeface="Source Sans Pro"/>
                <a:ea typeface="Source Sans Pro"/>
                <a:cs typeface="Source Sans Pro"/>
                <a:sym typeface="Source Sans Pro"/>
              </a:rPr>
              <a:t> and </a:t>
            </a:r>
            <a:r>
              <a:rPr lang="en" sz="1800" b="1">
                <a:latin typeface="Source Sans Pro"/>
                <a:ea typeface="Source Sans Pro"/>
                <a:cs typeface="Source Sans Pro"/>
                <a:sym typeface="Source Sans Pro"/>
              </a:rPr>
              <a:t>returns an integer value.</a:t>
            </a:r>
            <a:endParaRPr sz="1800" b="1">
              <a:latin typeface="Source Sans Pro"/>
              <a:ea typeface="Source Sans Pro"/>
              <a:cs typeface="Source Sans Pro"/>
              <a:sym typeface="Source Sans Pro"/>
            </a:endParaRPr>
          </a:p>
        </p:txBody>
      </p:sp>
      <p:pic>
        <p:nvPicPr>
          <p:cNvPr id="158" name="Google Shape;158;p26"/>
          <p:cNvPicPr preferRelativeResize="0"/>
          <p:nvPr/>
        </p:nvPicPr>
        <p:blipFill>
          <a:blip r:embed="rId3">
            <a:alphaModFix/>
          </a:blip>
          <a:stretch>
            <a:fillRect/>
          </a:stretch>
        </p:blipFill>
        <p:spPr>
          <a:xfrm>
            <a:off x="4357200" y="875225"/>
            <a:ext cx="4634399" cy="3813525"/>
          </a:xfrm>
          <a:prstGeom prst="rect">
            <a:avLst/>
          </a:prstGeom>
          <a:noFill/>
          <a:ln>
            <a:noFill/>
          </a:ln>
        </p:spPr>
      </p:pic>
      <p:sp>
        <p:nvSpPr>
          <p:cNvPr id="2" name="TextBox 1">
            <a:extLst>
              <a:ext uri="{FF2B5EF4-FFF2-40B4-BE49-F238E27FC236}">
                <a16:creationId xmlns:a16="http://schemas.microsoft.com/office/drawing/2014/main" id="{EC2CFE0E-764D-492A-A8EB-1545CF114CB0}"/>
              </a:ext>
            </a:extLst>
          </p:cNvPr>
          <p:cNvSpPr txBox="1"/>
          <p:nvPr/>
        </p:nvSpPr>
        <p:spPr>
          <a:xfrm>
            <a:off x="217640" y="4770066"/>
            <a:ext cx="870871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err="1"/>
              <a:t>Hochsule</a:t>
            </a:r>
            <a:r>
              <a:rPr lang="en-US" sz="800" dirty="0"/>
              <a:t> Bonn-Rhein-Sieg                                                                                                                                                                                                Object Oriented Programming – Lokesh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311700" y="160400"/>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Dynamic Polymorphism:</a:t>
            </a:r>
            <a:endParaRPr/>
          </a:p>
        </p:txBody>
      </p:sp>
      <p:sp>
        <p:nvSpPr>
          <p:cNvPr id="164" name="Google Shape;164;p2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000000"/>
                </a:solidFill>
              </a:rPr>
              <a:t>15</a:t>
            </a:fld>
            <a:endParaRPr>
              <a:solidFill>
                <a:srgbClr val="000000"/>
              </a:solidFill>
            </a:endParaRPr>
          </a:p>
        </p:txBody>
      </p:sp>
      <p:sp>
        <p:nvSpPr>
          <p:cNvPr id="165" name="Google Shape;165;p27"/>
          <p:cNvSpPr txBox="1"/>
          <p:nvPr/>
        </p:nvSpPr>
        <p:spPr>
          <a:xfrm>
            <a:off x="398475" y="1185250"/>
            <a:ext cx="3679800" cy="2134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Source Sans Pro"/>
              <a:buChar char="●"/>
            </a:pPr>
            <a:r>
              <a:rPr lang="en" sz="1800">
                <a:latin typeface="Source Sans Pro"/>
                <a:ea typeface="Source Sans Pro"/>
                <a:cs typeface="Source Sans Pro"/>
                <a:sym typeface="Source Sans Pro"/>
              </a:rPr>
              <a:t>There exists two </a:t>
            </a:r>
            <a:r>
              <a:rPr lang="en" sz="1800" b="1">
                <a:latin typeface="Source Sans Pro"/>
                <a:ea typeface="Source Sans Pro"/>
                <a:cs typeface="Source Sans Pro"/>
                <a:sym typeface="Source Sans Pro"/>
              </a:rPr>
              <a:t>eat</a:t>
            </a:r>
            <a:r>
              <a:rPr lang="en" sz="1800">
                <a:latin typeface="Source Sans Pro"/>
                <a:ea typeface="Source Sans Pro"/>
                <a:cs typeface="Source Sans Pro"/>
                <a:sym typeface="Source Sans Pro"/>
              </a:rPr>
              <a:t> functions one in Animal and other in its child class.</a:t>
            </a:r>
            <a:endParaRPr sz="1800">
              <a:latin typeface="Source Sans Pro"/>
              <a:ea typeface="Source Sans Pro"/>
              <a:cs typeface="Source Sans Pro"/>
              <a:sym typeface="Source Sans Pro"/>
            </a:endParaRPr>
          </a:p>
          <a:p>
            <a:pPr marL="457200" lvl="0" indent="-342900" algn="l" rtl="0">
              <a:spcBef>
                <a:spcPts val="0"/>
              </a:spcBef>
              <a:spcAft>
                <a:spcPts val="0"/>
              </a:spcAft>
              <a:buSzPts val="1800"/>
              <a:buFont typeface="Source Sans Pro"/>
              <a:buChar char="●"/>
            </a:pPr>
            <a:r>
              <a:rPr lang="en" sz="1800">
                <a:latin typeface="Source Sans Pro"/>
                <a:ea typeface="Source Sans Pro"/>
                <a:cs typeface="Source Sans Pro"/>
                <a:sym typeface="Source Sans Pro"/>
              </a:rPr>
              <a:t>Both the methods have </a:t>
            </a:r>
            <a:r>
              <a:rPr lang="en" sz="1800" b="1">
                <a:latin typeface="Source Sans Pro"/>
                <a:ea typeface="Source Sans Pro"/>
                <a:cs typeface="Source Sans Pro"/>
                <a:sym typeface="Source Sans Pro"/>
              </a:rPr>
              <a:t>same function signature</a:t>
            </a:r>
            <a:r>
              <a:rPr lang="en" sz="1800">
                <a:latin typeface="Source Sans Pro"/>
                <a:ea typeface="Source Sans Pro"/>
                <a:cs typeface="Source Sans Pro"/>
                <a:sym typeface="Source Sans Pro"/>
              </a:rPr>
              <a:t> but they behave according to the object which called it.</a:t>
            </a:r>
            <a:endParaRPr sz="1800">
              <a:latin typeface="Source Sans Pro"/>
              <a:ea typeface="Source Sans Pro"/>
              <a:cs typeface="Source Sans Pro"/>
              <a:sym typeface="Source Sans Pro"/>
            </a:endParaRPr>
          </a:p>
        </p:txBody>
      </p:sp>
      <p:pic>
        <p:nvPicPr>
          <p:cNvPr id="166" name="Google Shape;166;p27"/>
          <p:cNvPicPr preferRelativeResize="0"/>
          <p:nvPr/>
        </p:nvPicPr>
        <p:blipFill>
          <a:blip r:embed="rId3">
            <a:alphaModFix/>
          </a:blip>
          <a:stretch>
            <a:fillRect/>
          </a:stretch>
        </p:blipFill>
        <p:spPr>
          <a:xfrm>
            <a:off x="4298350" y="705800"/>
            <a:ext cx="4748349" cy="2008250"/>
          </a:xfrm>
          <a:prstGeom prst="rect">
            <a:avLst/>
          </a:prstGeom>
          <a:noFill/>
          <a:ln>
            <a:noFill/>
          </a:ln>
        </p:spPr>
      </p:pic>
      <p:pic>
        <p:nvPicPr>
          <p:cNvPr id="167" name="Google Shape;167;p27"/>
          <p:cNvPicPr preferRelativeResize="0"/>
          <p:nvPr/>
        </p:nvPicPr>
        <p:blipFill>
          <a:blip r:embed="rId4">
            <a:alphaModFix/>
          </a:blip>
          <a:stretch>
            <a:fillRect/>
          </a:stretch>
        </p:blipFill>
        <p:spPr>
          <a:xfrm>
            <a:off x="4298350" y="2714049"/>
            <a:ext cx="4748351" cy="1573148"/>
          </a:xfrm>
          <a:prstGeom prst="rect">
            <a:avLst/>
          </a:prstGeom>
          <a:noFill/>
          <a:ln>
            <a:noFill/>
          </a:ln>
        </p:spPr>
      </p:pic>
      <p:sp>
        <p:nvSpPr>
          <p:cNvPr id="2" name="TextBox 1">
            <a:extLst>
              <a:ext uri="{FF2B5EF4-FFF2-40B4-BE49-F238E27FC236}">
                <a16:creationId xmlns:a16="http://schemas.microsoft.com/office/drawing/2014/main" id="{6A58FBA5-34B6-4A97-AE83-247B9B6827F2}"/>
              </a:ext>
            </a:extLst>
          </p:cNvPr>
          <p:cNvSpPr txBox="1"/>
          <p:nvPr/>
        </p:nvSpPr>
        <p:spPr>
          <a:xfrm>
            <a:off x="217640" y="4770066"/>
            <a:ext cx="870871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err="1"/>
              <a:t>Hochsule</a:t>
            </a:r>
            <a:r>
              <a:rPr lang="en-US" sz="800" dirty="0"/>
              <a:t> Bonn-Rhein-Sieg                                                                                                                                                                                                Object Oriented Programming – Lokesh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311700" y="201050"/>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Virtual Functions:</a:t>
            </a:r>
            <a:endParaRPr/>
          </a:p>
        </p:txBody>
      </p:sp>
      <p:sp>
        <p:nvSpPr>
          <p:cNvPr id="173" name="Google Shape;173;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Virtual Functions can also be used for achieving Dynamic Polymorphism.</a:t>
            </a:r>
            <a:endParaRPr>
              <a:solidFill>
                <a:srgbClr val="000000"/>
              </a:solidFill>
            </a:endParaRPr>
          </a:p>
          <a:p>
            <a:pPr marL="0" lvl="0" indent="0" algn="l" rtl="0">
              <a:spcBef>
                <a:spcPts val="1600"/>
              </a:spcBef>
              <a:spcAft>
                <a:spcPts val="0"/>
              </a:spcAft>
              <a:buNone/>
            </a:pPr>
            <a:r>
              <a:rPr lang="en" b="1" u="sng">
                <a:solidFill>
                  <a:srgbClr val="CC0000"/>
                </a:solidFill>
              </a:rPr>
              <a:t>Why Virtual Functions are needed?</a:t>
            </a:r>
            <a:endParaRPr b="1" u="sng">
              <a:solidFill>
                <a:srgbClr val="CC0000"/>
              </a:solidFill>
            </a:endParaRPr>
          </a:p>
          <a:p>
            <a:pPr marL="457200" lvl="0" indent="-342900" algn="l" rtl="0">
              <a:spcBef>
                <a:spcPts val="1600"/>
              </a:spcBef>
              <a:spcAft>
                <a:spcPts val="0"/>
              </a:spcAft>
              <a:buClr>
                <a:srgbClr val="000000"/>
              </a:buClr>
              <a:buSzPts val="1800"/>
              <a:buChar char="●"/>
            </a:pPr>
            <a:r>
              <a:rPr lang="en">
                <a:solidFill>
                  <a:srgbClr val="000000"/>
                </a:solidFill>
              </a:rPr>
              <a:t>Virtual Functions are used for late binding that is implementation of the method is determined by the compiler at the runtime where as in previous implementation the method which must be called is decided at compile time (early binding).</a:t>
            </a:r>
            <a:endParaRPr>
              <a:solidFill>
                <a:srgbClr val="000000"/>
              </a:solidFill>
            </a:endParaRPr>
          </a:p>
          <a:p>
            <a:pPr marL="0" lvl="0" indent="0" algn="l" rtl="0">
              <a:spcBef>
                <a:spcPts val="1600"/>
              </a:spcBef>
              <a:spcAft>
                <a:spcPts val="1600"/>
              </a:spcAft>
              <a:buNone/>
            </a:pPr>
            <a:endParaRPr b="1" u="sng">
              <a:solidFill>
                <a:srgbClr val="000000"/>
              </a:solidFill>
            </a:endParaRPr>
          </a:p>
        </p:txBody>
      </p:sp>
      <p:sp>
        <p:nvSpPr>
          <p:cNvPr id="174" name="Google Shape;174;p2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000000"/>
                </a:solidFill>
              </a:rPr>
              <a:t>16</a:t>
            </a:fld>
            <a:endParaRPr>
              <a:solidFill>
                <a:srgbClr val="000000"/>
              </a:solidFill>
            </a:endParaRPr>
          </a:p>
        </p:txBody>
      </p:sp>
      <p:sp>
        <p:nvSpPr>
          <p:cNvPr id="2" name="TextBox 1">
            <a:extLst>
              <a:ext uri="{FF2B5EF4-FFF2-40B4-BE49-F238E27FC236}">
                <a16:creationId xmlns:a16="http://schemas.microsoft.com/office/drawing/2014/main" id="{569A0ECE-62B2-4C24-A6CC-933A886DFD78}"/>
              </a:ext>
            </a:extLst>
          </p:cNvPr>
          <p:cNvSpPr txBox="1"/>
          <p:nvPr/>
        </p:nvSpPr>
        <p:spPr>
          <a:xfrm>
            <a:off x="217640" y="4770066"/>
            <a:ext cx="870871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err="1"/>
              <a:t>Hochsule</a:t>
            </a:r>
            <a:r>
              <a:rPr lang="en-US" sz="800" dirty="0"/>
              <a:t> Bonn-Rhein-Sieg                                                                                                                                                                                                Object Oriented Programming – Lokesh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311700" y="1502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Need for Virtual Functions:</a:t>
            </a:r>
            <a:endParaRPr/>
          </a:p>
        </p:txBody>
      </p:sp>
      <p:sp>
        <p:nvSpPr>
          <p:cNvPr id="180" name="Google Shape;180;p2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181" name="Google Shape;181;p29"/>
          <p:cNvPicPr preferRelativeResize="0"/>
          <p:nvPr/>
        </p:nvPicPr>
        <p:blipFill>
          <a:blip r:embed="rId3">
            <a:alphaModFix/>
          </a:blip>
          <a:stretch>
            <a:fillRect/>
          </a:stretch>
        </p:blipFill>
        <p:spPr>
          <a:xfrm>
            <a:off x="3822200" y="865025"/>
            <a:ext cx="5224505" cy="4065075"/>
          </a:xfrm>
          <a:prstGeom prst="rect">
            <a:avLst/>
          </a:prstGeom>
          <a:noFill/>
          <a:ln>
            <a:noFill/>
          </a:ln>
        </p:spPr>
      </p:pic>
      <p:sp>
        <p:nvSpPr>
          <p:cNvPr id="182" name="Google Shape;182;p29"/>
          <p:cNvSpPr txBox="1"/>
          <p:nvPr/>
        </p:nvSpPr>
        <p:spPr>
          <a:xfrm>
            <a:off x="154700" y="1286900"/>
            <a:ext cx="3667500" cy="29682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SzPts val="1800"/>
              <a:buFont typeface="Source Sans Pro"/>
              <a:buChar char="●"/>
            </a:pPr>
            <a:r>
              <a:rPr lang="en" sz="1800">
                <a:latin typeface="Source Sans Pro"/>
                <a:ea typeface="Source Sans Pro"/>
                <a:cs typeface="Source Sans Pro"/>
                <a:sym typeface="Source Sans Pro"/>
              </a:rPr>
              <a:t>In this kind of implementation when the </a:t>
            </a:r>
            <a:r>
              <a:rPr lang="en" sz="1800" b="1">
                <a:latin typeface="Source Sans Pro"/>
                <a:ea typeface="Source Sans Pro"/>
                <a:cs typeface="Source Sans Pro"/>
                <a:sym typeface="Source Sans Pro"/>
              </a:rPr>
              <a:t>Animal</a:t>
            </a:r>
            <a:r>
              <a:rPr lang="en" sz="1800">
                <a:latin typeface="Source Sans Pro"/>
                <a:ea typeface="Source Sans Pro"/>
                <a:cs typeface="Source Sans Pro"/>
                <a:sym typeface="Source Sans Pro"/>
              </a:rPr>
              <a:t> </a:t>
            </a:r>
            <a:r>
              <a:rPr lang="en" sz="1800" b="1">
                <a:latin typeface="Source Sans Pro"/>
                <a:ea typeface="Source Sans Pro"/>
                <a:cs typeface="Source Sans Pro"/>
                <a:sym typeface="Source Sans Pro"/>
              </a:rPr>
              <a:t>object pointer</a:t>
            </a:r>
            <a:r>
              <a:rPr lang="en" sz="1800">
                <a:latin typeface="Source Sans Pro"/>
                <a:ea typeface="Source Sans Pro"/>
                <a:cs typeface="Source Sans Pro"/>
                <a:sym typeface="Source Sans Pro"/>
              </a:rPr>
              <a:t> and </a:t>
            </a:r>
            <a:r>
              <a:rPr lang="en" sz="1800" b="1">
                <a:latin typeface="Source Sans Pro"/>
                <a:ea typeface="Source Sans Pro"/>
                <a:cs typeface="Source Sans Pro"/>
                <a:sym typeface="Source Sans Pro"/>
              </a:rPr>
              <a:t>Carnivorous object pointer</a:t>
            </a:r>
            <a:r>
              <a:rPr lang="en" sz="1800">
                <a:latin typeface="Source Sans Pro"/>
                <a:ea typeface="Source Sans Pro"/>
                <a:cs typeface="Source Sans Pro"/>
                <a:sym typeface="Source Sans Pro"/>
              </a:rPr>
              <a:t> is sent as argument.</a:t>
            </a:r>
            <a:endParaRPr sz="1800">
              <a:latin typeface="Source Sans Pro"/>
              <a:ea typeface="Source Sans Pro"/>
              <a:cs typeface="Source Sans Pro"/>
              <a:sym typeface="Source Sans Pro"/>
            </a:endParaRPr>
          </a:p>
          <a:p>
            <a:pPr marL="457200" lvl="0" indent="-342900" algn="just" rtl="0">
              <a:spcBef>
                <a:spcPts val="0"/>
              </a:spcBef>
              <a:spcAft>
                <a:spcPts val="0"/>
              </a:spcAft>
              <a:buSzPts val="1800"/>
              <a:buFont typeface="Source Sans Pro"/>
              <a:buChar char="●"/>
            </a:pPr>
            <a:r>
              <a:rPr lang="en" sz="1800">
                <a:latin typeface="Source Sans Pro"/>
                <a:ea typeface="Source Sans Pro"/>
                <a:cs typeface="Source Sans Pro"/>
                <a:sym typeface="Source Sans Pro"/>
              </a:rPr>
              <a:t>When this </a:t>
            </a:r>
            <a:r>
              <a:rPr lang="en" sz="1800" b="1">
                <a:latin typeface="Source Sans Pro"/>
                <a:ea typeface="Source Sans Pro"/>
                <a:cs typeface="Source Sans Pro"/>
                <a:sym typeface="Source Sans Pro"/>
              </a:rPr>
              <a:t>function</a:t>
            </a:r>
            <a:r>
              <a:rPr lang="en" sz="1800">
                <a:latin typeface="Source Sans Pro"/>
                <a:ea typeface="Source Sans Pro"/>
                <a:cs typeface="Source Sans Pro"/>
                <a:sym typeface="Source Sans Pro"/>
              </a:rPr>
              <a:t> in </a:t>
            </a:r>
            <a:r>
              <a:rPr lang="en" sz="1800" b="1">
                <a:latin typeface="Source Sans Pro"/>
                <a:ea typeface="Source Sans Pro"/>
                <a:cs typeface="Source Sans Pro"/>
                <a:sym typeface="Source Sans Pro"/>
              </a:rPr>
              <a:t>need_virtual class</a:t>
            </a:r>
            <a:r>
              <a:rPr lang="en" sz="1800">
                <a:latin typeface="Source Sans Pro"/>
                <a:ea typeface="Source Sans Pro"/>
                <a:cs typeface="Source Sans Pro"/>
                <a:sym typeface="Source Sans Pro"/>
              </a:rPr>
              <a:t> is called the result is the execution of </a:t>
            </a:r>
            <a:r>
              <a:rPr lang="en" sz="1800" b="1">
                <a:latin typeface="Source Sans Pro"/>
                <a:ea typeface="Source Sans Pro"/>
                <a:cs typeface="Source Sans Pro"/>
                <a:sym typeface="Source Sans Pro"/>
              </a:rPr>
              <a:t>eat function</a:t>
            </a:r>
            <a:r>
              <a:rPr lang="en" sz="1800">
                <a:latin typeface="Source Sans Pro"/>
                <a:ea typeface="Source Sans Pro"/>
                <a:cs typeface="Source Sans Pro"/>
                <a:sym typeface="Source Sans Pro"/>
              </a:rPr>
              <a:t> in</a:t>
            </a:r>
            <a:r>
              <a:rPr lang="en" sz="1800" b="1">
                <a:latin typeface="Source Sans Pro"/>
                <a:ea typeface="Source Sans Pro"/>
                <a:cs typeface="Source Sans Pro"/>
                <a:sym typeface="Source Sans Pro"/>
              </a:rPr>
              <a:t> Animal class.</a:t>
            </a:r>
            <a:endParaRPr sz="1800" b="1">
              <a:latin typeface="Source Sans Pro"/>
              <a:ea typeface="Source Sans Pro"/>
              <a:cs typeface="Source Sans Pro"/>
              <a:sym typeface="Source Sans Pro"/>
            </a:endParaRPr>
          </a:p>
        </p:txBody>
      </p:sp>
      <p:sp>
        <p:nvSpPr>
          <p:cNvPr id="2" name="TextBox 1">
            <a:extLst>
              <a:ext uri="{FF2B5EF4-FFF2-40B4-BE49-F238E27FC236}">
                <a16:creationId xmlns:a16="http://schemas.microsoft.com/office/drawing/2014/main" id="{9824C533-563A-46F7-8429-5FAB7A0D30D8}"/>
              </a:ext>
            </a:extLst>
          </p:cNvPr>
          <p:cNvSpPr txBox="1"/>
          <p:nvPr/>
        </p:nvSpPr>
        <p:spPr>
          <a:xfrm>
            <a:off x="217640" y="4770066"/>
            <a:ext cx="870871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err="1"/>
              <a:t>Hochsule</a:t>
            </a:r>
            <a:r>
              <a:rPr lang="en-US" sz="800" dirty="0"/>
              <a:t> Bonn-Rhein-Sieg                                                                                                                                                                                                Object Oriented Programming – Lokesh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311700" y="251900"/>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a:t>
            </a:r>
            <a:endParaRPr/>
          </a:p>
        </p:txBody>
      </p:sp>
      <p:sp>
        <p:nvSpPr>
          <p:cNvPr id="188" name="Google Shape;188;p3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000000"/>
                </a:solidFill>
              </a:rPr>
              <a:t>18</a:t>
            </a:fld>
            <a:endParaRPr>
              <a:solidFill>
                <a:srgbClr val="000000"/>
              </a:solidFill>
            </a:endParaRPr>
          </a:p>
        </p:txBody>
      </p:sp>
      <p:pic>
        <p:nvPicPr>
          <p:cNvPr id="189" name="Google Shape;189;p30"/>
          <p:cNvPicPr preferRelativeResize="0"/>
          <p:nvPr/>
        </p:nvPicPr>
        <p:blipFill>
          <a:blip r:embed="rId3">
            <a:alphaModFix/>
          </a:blip>
          <a:stretch>
            <a:fillRect/>
          </a:stretch>
        </p:blipFill>
        <p:spPr>
          <a:xfrm>
            <a:off x="311700" y="875300"/>
            <a:ext cx="6849024" cy="4217451"/>
          </a:xfrm>
          <a:prstGeom prst="rect">
            <a:avLst/>
          </a:prstGeom>
          <a:noFill/>
          <a:ln>
            <a:noFill/>
          </a:ln>
        </p:spPr>
      </p:pic>
      <p:sp>
        <p:nvSpPr>
          <p:cNvPr id="2" name="TextBox 1">
            <a:extLst>
              <a:ext uri="{FF2B5EF4-FFF2-40B4-BE49-F238E27FC236}">
                <a16:creationId xmlns:a16="http://schemas.microsoft.com/office/drawing/2014/main" id="{F0B1132E-C082-4743-8CD1-FE12BA8C2712}"/>
              </a:ext>
            </a:extLst>
          </p:cNvPr>
          <p:cNvSpPr txBox="1"/>
          <p:nvPr/>
        </p:nvSpPr>
        <p:spPr>
          <a:xfrm>
            <a:off x="217640" y="4770066"/>
            <a:ext cx="870871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                                                                                                                                                                                                                                          Object Oriented Programming – Lokesh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311700" y="0"/>
            <a:ext cx="85206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Abstraction</a:t>
            </a:r>
            <a:endParaRPr dirty="0"/>
          </a:p>
        </p:txBody>
      </p:sp>
      <p:sp>
        <p:nvSpPr>
          <p:cNvPr id="195" name="Google Shape;195;p31"/>
          <p:cNvSpPr txBox="1">
            <a:spLocks noGrp="1"/>
          </p:cNvSpPr>
          <p:nvPr>
            <p:ph type="body" idx="1"/>
          </p:nvPr>
        </p:nvSpPr>
        <p:spPr>
          <a:xfrm>
            <a:off x="311700" y="665125"/>
            <a:ext cx="4427100" cy="39036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Char char="●"/>
            </a:pPr>
            <a:r>
              <a:rPr lang="en">
                <a:solidFill>
                  <a:srgbClr val="000000"/>
                </a:solidFill>
                <a:latin typeface="Raleway"/>
                <a:ea typeface="Raleway"/>
                <a:cs typeface="Raleway"/>
                <a:sym typeface="Raleway"/>
              </a:rPr>
              <a:t>Abstraction is hiding the details and showing necessary details to the end-user.</a:t>
            </a:r>
            <a:endParaRPr>
              <a:solidFill>
                <a:srgbClr val="000000"/>
              </a:solidFill>
              <a:latin typeface="Raleway"/>
              <a:ea typeface="Raleway"/>
              <a:cs typeface="Raleway"/>
              <a:sym typeface="Raleway"/>
            </a:endParaRPr>
          </a:p>
          <a:p>
            <a:pPr marL="457200" lvl="0" indent="-342900" algn="just" rtl="0">
              <a:spcBef>
                <a:spcPts val="0"/>
              </a:spcBef>
              <a:spcAft>
                <a:spcPts val="0"/>
              </a:spcAft>
              <a:buClr>
                <a:srgbClr val="000000"/>
              </a:buClr>
              <a:buSzPts val="1800"/>
              <a:buChar char="●"/>
            </a:pPr>
            <a:r>
              <a:rPr lang="en">
                <a:solidFill>
                  <a:srgbClr val="000000"/>
                </a:solidFill>
                <a:latin typeface="Raleway"/>
                <a:ea typeface="Raleway"/>
                <a:cs typeface="Raleway"/>
                <a:sym typeface="Raleway"/>
              </a:rPr>
              <a:t>Abstraction helps in code reusability and also provide some level security since implementation to end-user is unknown.</a:t>
            </a:r>
            <a:endParaRPr>
              <a:solidFill>
                <a:srgbClr val="000000"/>
              </a:solidFill>
              <a:latin typeface="Raleway"/>
              <a:ea typeface="Raleway"/>
              <a:cs typeface="Raleway"/>
              <a:sym typeface="Raleway"/>
            </a:endParaRPr>
          </a:p>
          <a:p>
            <a:pPr marL="457200" lvl="0" indent="-342900" algn="just" rtl="0">
              <a:spcBef>
                <a:spcPts val="0"/>
              </a:spcBef>
              <a:spcAft>
                <a:spcPts val="0"/>
              </a:spcAft>
              <a:buClr>
                <a:srgbClr val="000000"/>
              </a:buClr>
              <a:buSzPts val="1800"/>
              <a:buFont typeface="Raleway"/>
              <a:buChar char="●"/>
            </a:pPr>
            <a:r>
              <a:rPr lang="en">
                <a:solidFill>
                  <a:srgbClr val="000000"/>
                </a:solidFill>
                <a:latin typeface="Raleway"/>
                <a:ea typeface="Raleway"/>
                <a:cs typeface="Raleway"/>
                <a:sym typeface="Raleway"/>
              </a:rPr>
              <a:t>In the side example the car number and car model are not accessible directly the user can only register a car and get details.</a:t>
            </a:r>
            <a:endParaRPr>
              <a:solidFill>
                <a:srgbClr val="000000"/>
              </a:solidFill>
              <a:latin typeface="Raleway"/>
              <a:ea typeface="Raleway"/>
              <a:cs typeface="Raleway"/>
              <a:sym typeface="Raleway"/>
            </a:endParaRPr>
          </a:p>
        </p:txBody>
      </p:sp>
      <p:sp>
        <p:nvSpPr>
          <p:cNvPr id="196" name="Google Shape;196;p3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000000"/>
                </a:solidFill>
              </a:rPr>
              <a:t>19</a:t>
            </a:fld>
            <a:endParaRPr>
              <a:solidFill>
                <a:srgbClr val="000000"/>
              </a:solidFill>
            </a:endParaRPr>
          </a:p>
        </p:txBody>
      </p:sp>
      <p:pic>
        <p:nvPicPr>
          <p:cNvPr id="197" name="Google Shape;197;p31"/>
          <p:cNvPicPr preferRelativeResize="0"/>
          <p:nvPr/>
        </p:nvPicPr>
        <p:blipFill>
          <a:blip r:embed="rId3">
            <a:alphaModFix/>
          </a:blip>
          <a:stretch>
            <a:fillRect/>
          </a:stretch>
        </p:blipFill>
        <p:spPr>
          <a:xfrm>
            <a:off x="4955625" y="753325"/>
            <a:ext cx="3876675" cy="3903600"/>
          </a:xfrm>
          <a:prstGeom prst="rect">
            <a:avLst/>
          </a:prstGeom>
          <a:noFill/>
          <a:ln>
            <a:noFill/>
          </a:ln>
        </p:spPr>
      </p:pic>
      <p:sp>
        <p:nvSpPr>
          <p:cNvPr id="2" name="TextBox 1">
            <a:extLst>
              <a:ext uri="{FF2B5EF4-FFF2-40B4-BE49-F238E27FC236}">
                <a16:creationId xmlns:a16="http://schemas.microsoft.com/office/drawing/2014/main" id="{1A5BB2EB-80F6-406D-A483-5F1931E6A82E}"/>
              </a:ext>
            </a:extLst>
          </p:cNvPr>
          <p:cNvSpPr txBox="1"/>
          <p:nvPr/>
        </p:nvSpPr>
        <p:spPr>
          <a:xfrm>
            <a:off x="217640" y="4770066"/>
            <a:ext cx="870871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err="1"/>
              <a:t>Hochsule</a:t>
            </a:r>
            <a:r>
              <a:rPr lang="en-US" sz="800" dirty="0"/>
              <a:t> Bonn-Rhein-Sieg                                                                                                                                                                                                Object Oriented Programming – Lokesh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t>Outline</a:t>
            </a:r>
            <a:endParaRPr u="sng"/>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Object Oriented Programming</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Principles of Object Oriented Programming</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Inheritance</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Polymorphism</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Abstraction</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Encapsulation</a:t>
            </a:r>
            <a:endParaRPr>
              <a:solidFill>
                <a:srgbClr val="000000"/>
              </a:solidFill>
            </a:endParaRPr>
          </a:p>
        </p:txBody>
      </p:sp>
      <p:sp>
        <p:nvSpPr>
          <p:cNvPr id="66" name="Google Shape;66;p1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000000"/>
                </a:solidFill>
              </a:rPr>
              <a:t>2</a:t>
            </a:fld>
            <a:endParaRPr>
              <a:solidFill>
                <a:srgbClr val="000000"/>
              </a:solidFill>
            </a:endParaRPr>
          </a:p>
        </p:txBody>
      </p:sp>
      <p:sp>
        <p:nvSpPr>
          <p:cNvPr id="2" name="TextBox 1">
            <a:extLst>
              <a:ext uri="{FF2B5EF4-FFF2-40B4-BE49-F238E27FC236}">
                <a16:creationId xmlns:a16="http://schemas.microsoft.com/office/drawing/2014/main" id="{10704538-D308-44E7-AA2C-C25D4A6DF55E}"/>
              </a:ext>
            </a:extLst>
          </p:cNvPr>
          <p:cNvSpPr txBox="1"/>
          <p:nvPr/>
        </p:nvSpPr>
        <p:spPr>
          <a:xfrm>
            <a:off x="217640" y="4770066"/>
            <a:ext cx="870871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err="1"/>
              <a:t>Hochsule</a:t>
            </a:r>
            <a:r>
              <a:rPr lang="en-US" sz="800" dirty="0"/>
              <a:t> Bonn-Rhein-Sieg                                                                                                                                                                                                Object Oriented Programming – Lokesh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E2F9-0E7D-45DF-9181-440D77F5D0A4}"/>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E40F3EED-BB25-45F9-BC44-B00D5FDC1503}"/>
              </a:ext>
            </a:extLst>
          </p:cNvPr>
          <p:cNvSpPr>
            <a:spLocks noGrp="1"/>
          </p:cNvSpPr>
          <p:nvPr>
            <p:ph type="body" idx="1"/>
          </p:nvPr>
        </p:nvSpPr>
        <p:spPr/>
        <p:txBody>
          <a:bodyPr/>
          <a:lstStyle/>
          <a:p>
            <a:r>
              <a:rPr lang="en-US" dirty="0">
                <a:solidFill>
                  <a:schemeClr val="bg2"/>
                </a:solidFill>
                <a:hlinkClick r:id="rId2"/>
              </a:rPr>
              <a:t>C++ Tutorial</a:t>
            </a:r>
            <a:r>
              <a:rPr lang="en-US" dirty="0">
                <a:solidFill>
                  <a:schemeClr val="bg2"/>
                </a:solidFill>
              </a:rPr>
              <a:t> - </a:t>
            </a:r>
            <a:r>
              <a:rPr lang="en-US" dirty="0" err="1">
                <a:solidFill>
                  <a:schemeClr val="bg2"/>
                </a:solidFill>
              </a:rPr>
              <a:t>javatpoint</a:t>
            </a:r>
          </a:p>
          <a:p>
            <a:pPr>
              <a:lnSpc>
                <a:spcPct val="114999"/>
              </a:lnSpc>
            </a:pPr>
            <a:r>
              <a:rPr lang="en-US" dirty="0">
                <a:solidFill>
                  <a:schemeClr val="bg2"/>
                </a:solidFill>
              </a:rPr>
              <a:t>Programming: Principles and Practice using C++ - Bjarne </a:t>
            </a:r>
            <a:r>
              <a:rPr lang="en-US" dirty="0" err="1">
                <a:solidFill>
                  <a:schemeClr val="bg2"/>
                </a:solidFill>
              </a:rPr>
              <a:t>Stroustrup</a:t>
            </a:r>
          </a:p>
        </p:txBody>
      </p:sp>
      <p:sp>
        <p:nvSpPr>
          <p:cNvPr id="4" name="Slide Number Placeholder 3">
            <a:extLst>
              <a:ext uri="{FF2B5EF4-FFF2-40B4-BE49-F238E27FC236}">
                <a16:creationId xmlns:a16="http://schemas.microsoft.com/office/drawing/2014/main" id="{BDC7BC80-EAD2-4C3A-8A6C-B80A6D99D4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20</a:t>
            </a:fld>
            <a:endParaRPr lang="en"/>
          </a:p>
        </p:txBody>
      </p:sp>
      <p:sp>
        <p:nvSpPr>
          <p:cNvPr id="8" name="TextBox 7">
            <a:extLst>
              <a:ext uri="{FF2B5EF4-FFF2-40B4-BE49-F238E27FC236}">
                <a16:creationId xmlns:a16="http://schemas.microsoft.com/office/drawing/2014/main" id="{911817CE-D3BD-4952-BF36-D43715791E50}"/>
              </a:ext>
            </a:extLst>
          </p:cNvPr>
          <p:cNvSpPr txBox="1"/>
          <p:nvPr/>
        </p:nvSpPr>
        <p:spPr>
          <a:xfrm>
            <a:off x="217640" y="4770066"/>
            <a:ext cx="870871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err="1"/>
              <a:t>Hochsule</a:t>
            </a:r>
            <a:r>
              <a:rPr lang="en-US" sz="800" dirty="0"/>
              <a:t> Bonn-Rhein-Sieg                                                                                                                                                                                                Object Oriented Programming – Lokesh</a:t>
            </a:r>
          </a:p>
        </p:txBody>
      </p:sp>
    </p:spTree>
    <p:extLst>
      <p:ext uri="{BB962C8B-B14F-4D97-AF65-F5344CB8AC3E}">
        <p14:creationId xmlns:p14="http://schemas.microsoft.com/office/powerpoint/2010/main" val="946387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Object Oriented Programming?</a:t>
            </a:r>
            <a:endParaRPr/>
          </a:p>
        </p:txBody>
      </p:sp>
      <p:sp>
        <p:nvSpPr>
          <p:cNvPr id="72" name="Google Shape;72;p15"/>
          <p:cNvSpPr txBox="1">
            <a:spLocks noGrp="1"/>
          </p:cNvSpPr>
          <p:nvPr>
            <p:ph type="body" idx="1"/>
          </p:nvPr>
        </p:nvSpPr>
        <p:spPr>
          <a:xfrm>
            <a:off x="210025" y="1975825"/>
            <a:ext cx="8520600" cy="2116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Real world Modelling can be done with ease.</a:t>
            </a:r>
            <a:endParaRPr>
              <a:solidFill>
                <a:srgbClr val="000000"/>
              </a:solidFill>
              <a:latin typeface="Times New Roman"/>
              <a:ea typeface="Times New Roman"/>
              <a:cs typeface="Times New Roman"/>
              <a:sym typeface="Times New Roman"/>
            </a:endParaRPr>
          </a:p>
          <a:p>
            <a:pPr marL="914400" lvl="0" indent="-342900" algn="l" rtl="0">
              <a:spcBef>
                <a:spcPts val="0"/>
              </a:spcBef>
              <a:spcAft>
                <a:spcPts val="0"/>
              </a:spcAft>
              <a:buClr>
                <a:srgbClr val="000000"/>
              </a:buClr>
              <a:buSzPts val="1800"/>
              <a:buFont typeface="Times New Roman"/>
              <a:buAutoNum type="alphaLcPeriod"/>
            </a:pPr>
            <a:r>
              <a:rPr lang="en">
                <a:solidFill>
                  <a:srgbClr val="000000"/>
                </a:solidFill>
                <a:latin typeface="Times New Roman"/>
                <a:ea typeface="Times New Roman"/>
                <a:cs typeface="Times New Roman"/>
                <a:sym typeface="Times New Roman"/>
              </a:rPr>
              <a:t>Entities in real world has attributes and behaviours of their own.</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Restricted Access to data can be achieved.</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It makes the code modular and easy to maintain.</a:t>
            </a:r>
            <a:endParaRPr>
              <a:solidFill>
                <a:srgbClr val="000000"/>
              </a:solidFill>
              <a:latin typeface="Times New Roman"/>
              <a:ea typeface="Times New Roman"/>
              <a:cs typeface="Times New Roman"/>
              <a:sym typeface="Times New Roman"/>
            </a:endParaRPr>
          </a:p>
        </p:txBody>
      </p:sp>
      <p:sp>
        <p:nvSpPr>
          <p:cNvPr id="73" name="Google Shape;73;p1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000000"/>
                </a:solidFill>
              </a:rPr>
              <a:t>3</a:t>
            </a:fld>
            <a:endParaRPr>
              <a:solidFill>
                <a:srgbClr val="000000"/>
              </a:solidFill>
            </a:endParaRPr>
          </a:p>
        </p:txBody>
      </p:sp>
      <p:sp>
        <p:nvSpPr>
          <p:cNvPr id="3" name="TextBox 2">
            <a:extLst>
              <a:ext uri="{FF2B5EF4-FFF2-40B4-BE49-F238E27FC236}">
                <a16:creationId xmlns:a16="http://schemas.microsoft.com/office/drawing/2014/main" id="{3799AC15-A55F-4670-857A-1AEC70A6FA85}"/>
              </a:ext>
            </a:extLst>
          </p:cNvPr>
          <p:cNvSpPr txBox="1"/>
          <p:nvPr/>
        </p:nvSpPr>
        <p:spPr>
          <a:xfrm>
            <a:off x="217640" y="4770066"/>
            <a:ext cx="870871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err="1"/>
              <a:t>Hochsule</a:t>
            </a:r>
            <a:r>
              <a:rPr lang="en-US" sz="800" dirty="0"/>
              <a:t> Bonn-Rhein-Sieg                                                                                                                                                                                                Object Oriented Programming – Lokesh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 Oriented Programming</a:t>
            </a:r>
            <a:endParaRPr/>
          </a:p>
        </p:txBody>
      </p:sp>
      <p:sp>
        <p:nvSpPr>
          <p:cNvPr id="79" name="Google Shape;79;p16"/>
          <p:cNvSpPr txBox="1">
            <a:spLocks noGrp="1"/>
          </p:cNvSpPr>
          <p:nvPr>
            <p:ph type="body" idx="1"/>
          </p:nvPr>
        </p:nvSpPr>
        <p:spPr>
          <a:xfrm>
            <a:off x="311700" y="2169050"/>
            <a:ext cx="8520600" cy="2519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Basic parts of Object Oriented Programming includes:</a:t>
            </a:r>
            <a:endParaRPr>
              <a:solidFill>
                <a:srgbClr val="000000"/>
              </a:solidFill>
            </a:endParaRPr>
          </a:p>
          <a:p>
            <a:pPr marL="914400" lvl="0" indent="-342900" algn="l" rtl="0">
              <a:spcBef>
                <a:spcPts val="0"/>
              </a:spcBef>
              <a:spcAft>
                <a:spcPts val="0"/>
              </a:spcAft>
              <a:buClr>
                <a:srgbClr val="000000"/>
              </a:buClr>
              <a:buSzPts val="1800"/>
              <a:buAutoNum type="arabicPeriod"/>
            </a:pPr>
            <a:r>
              <a:rPr lang="en" b="1" u="sng">
                <a:solidFill>
                  <a:srgbClr val="000000"/>
                </a:solidFill>
              </a:rPr>
              <a:t>Class:</a:t>
            </a:r>
            <a:r>
              <a:rPr lang="en">
                <a:solidFill>
                  <a:srgbClr val="000000"/>
                </a:solidFill>
              </a:rPr>
              <a:t> It defines the template of object, i.e. What type of data must it store and typically consists of what each function does.  It consists of Instance members and functions.</a:t>
            </a:r>
            <a:endParaRPr>
              <a:solidFill>
                <a:srgbClr val="000000"/>
              </a:solidFill>
            </a:endParaRPr>
          </a:p>
          <a:p>
            <a:pPr marL="914400" lvl="0" indent="-342900" algn="l" rtl="0">
              <a:spcBef>
                <a:spcPts val="0"/>
              </a:spcBef>
              <a:spcAft>
                <a:spcPts val="0"/>
              </a:spcAft>
              <a:buClr>
                <a:srgbClr val="000000"/>
              </a:buClr>
              <a:buSzPts val="1800"/>
              <a:buAutoNum type="arabicPeriod"/>
            </a:pPr>
            <a:r>
              <a:rPr lang="en" b="1" u="sng">
                <a:solidFill>
                  <a:srgbClr val="000000"/>
                </a:solidFill>
              </a:rPr>
              <a:t>Object:</a:t>
            </a:r>
            <a:r>
              <a:rPr lang="en">
                <a:solidFill>
                  <a:srgbClr val="000000"/>
                </a:solidFill>
              </a:rPr>
              <a:t> It is the instance of class. They store the data when the program is executed.</a:t>
            </a:r>
            <a:endParaRPr>
              <a:solidFill>
                <a:srgbClr val="FF0000"/>
              </a:solidFill>
            </a:endParaRPr>
          </a:p>
        </p:txBody>
      </p:sp>
      <p:sp>
        <p:nvSpPr>
          <p:cNvPr id="80" name="Google Shape;80;p1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000000"/>
                </a:solidFill>
              </a:rPr>
              <a:t>4</a:t>
            </a:fld>
            <a:endParaRPr>
              <a:solidFill>
                <a:srgbClr val="000000"/>
              </a:solidFill>
            </a:endParaRPr>
          </a:p>
        </p:txBody>
      </p:sp>
      <p:sp>
        <p:nvSpPr>
          <p:cNvPr id="2" name="TextBox 1">
            <a:extLst>
              <a:ext uri="{FF2B5EF4-FFF2-40B4-BE49-F238E27FC236}">
                <a16:creationId xmlns:a16="http://schemas.microsoft.com/office/drawing/2014/main" id="{01C12DED-7E8C-44D4-9884-3A798EC52521}"/>
              </a:ext>
            </a:extLst>
          </p:cNvPr>
          <p:cNvSpPr txBox="1"/>
          <p:nvPr/>
        </p:nvSpPr>
        <p:spPr>
          <a:xfrm>
            <a:off x="217640" y="4770066"/>
            <a:ext cx="870871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err="1"/>
              <a:t>Hochsule</a:t>
            </a:r>
            <a:r>
              <a:rPr lang="en-US" sz="800" dirty="0"/>
              <a:t> Bonn-Rhein-Sieg                                                                                                                                                                                                Object Oriented Programming – Lokesh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solidFill>
                <a:srgbClr val="FF0000"/>
              </a:solidFill>
            </a:endParaRPr>
          </a:p>
        </p:txBody>
      </p:sp>
      <p:sp>
        <p:nvSpPr>
          <p:cNvPr id="86" name="Google Shape;86;p1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000000"/>
                </a:solidFill>
              </a:rPr>
              <a:t>5</a:t>
            </a:fld>
            <a:endParaRPr>
              <a:solidFill>
                <a:srgbClr val="000000"/>
              </a:solidFill>
            </a:endParaRPr>
          </a:p>
        </p:txBody>
      </p:sp>
      <p:pic>
        <p:nvPicPr>
          <p:cNvPr id="87" name="Google Shape;87;p17"/>
          <p:cNvPicPr preferRelativeResize="0"/>
          <p:nvPr/>
        </p:nvPicPr>
        <p:blipFill>
          <a:blip r:embed="rId3">
            <a:alphaModFix/>
          </a:blip>
          <a:stretch>
            <a:fillRect/>
          </a:stretch>
        </p:blipFill>
        <p:spPr>
          <a:xfrm>
            <a:off x="309550" y="866638"/>
            <a:ext cx="8524875" cy="4162425"/>
          </a:xfrm>
          <a:prstGeom prst="rect">
            <a:avLst/>
          </a:prstGeom>
          <a:noFill/>
          <a:ln>
            <a:noFill/>
          </a:ln>
        </p:spPr>
      </p:pic>
      <p:sp>
        <p:nvSpPr>
          <p:cNvPr id="88" name="Google Shape;88;p17"/>
          <p:cNvSpPr txBox="1"/>
          <p:nvPr/>
        </p:nvSpPr>
        <p:spPr>
          <a:xfrm>
            <a:off x="306975" y="168750"/>
            <a:ext cx="8190900" cy="4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Source Sans Pro"/>
                <a:ea typeface="Source Sans Pro"/>
                <a:cs typeface="Source Sans Pro"/>
                <a:sym typeface="Source Sans Pro"/>
              </a:rPr>
              <a:t>Example:</a:t>
            </a:r>
            <a:endParaRPr sz="2400" b="1" u="sng">
              <a:latin typeface="Source Sans Pro"/>
              <a:ea typeface="Source Sans Pro"/>
              <a:cs typeface="Source Sans Pro"/>
              <a:sym typeface="Source Sans Pro"/>
            </a:endParaRPr>
          </a:p>
        </p:txBody>
      </p:sp>
      <p:sp>
        <p:nvSpPr>
          <p:cNvPr id="2" name="TextBox 1">
            <a:extLst>
              <a:ext uri="{FF2B5EF4-FFF2-40B4-BE49-F238E27FC236}">
                <a16:creationId xmlns:a16="http://schemas.microsoft.com/office/drawing/2014/main" id="{40EDD689-89A0-4B94-BEFC-F8DC6697B842}"/>
              </a:ext>
            </a:extLst>
          </p:cNvPr>
          <p:cNvSpPr txBox="1"/>
          <p:nvPr/>
        </p:nvSpPr>
        <p:spPr>
          <a:xfrm>
            <a:off x="217640" y="4770066"/>
            <a:ext cx="870871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err="1"/>
              <a:t>Hochsule</a:t>
            </a:r>
            <a:r>
              <a:rPr lang="en-US" sz="800" dirty="0"/>
              <a:t> Bonn-Rhein-Sieg                                                                                                                                                                                                Object Oriented Programming – Lokesh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Principles of Object Oriented Programming:</a:t>
            </a:r>
            <a:endParaRPr/>
          </a:p>
        </p:txBody>
      </p:sp>
      <p:sp>
        <p:nvSpPr>
          <p:cNvPr id="94" name="Google Shape;94;p18"/>
          <p:cNvSpPr txBox="1">
            <a:spLocks noGrp="1"/>
          </p:cNvSpPr>
          <p:nvPr>
            <p:ph type="body" idx="1"/>
          </p:nvPr>
        </p:nvSpPr>
        <p:spPr>
          <a:xfrm>
            <a:off x="311700" y="14980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There are four major principles of Object Oriented Programming (OOP).</a:t>
            </a:r>
            <a:endParaRPr>
              <a:solidFill>
                <a:srgbClr val="000000"/>
              </a:solidFill>
            </a:endParaRPr>
          </a:p>
          <a:p>
            <a:pPr marL="457200" lvl="0" indent="-342900" algn="l" rtl="0">
              <a:spcBef>
                <a:spcPts val="1600"/>
              </a:spcBef>
              <a:spcAft>
                <a:spcPts val="0"/>
              </a:spcAft>
              <a:buClr>
                <a:srgbClr val="000000"/>
              </a:buClr>
              <a:buSzPts val="1800"/>
              <a:buAutoNum type="arabicPeriod"/>
            </a:pPr>
            <a:r>
              <a:rPr lang="en">
                <a:solidFill>
                  <a:srgbClr val="000000"/>
                </a:solidFill>
              </a:rPr>
              <a:t>Inheritance</a:t>
            </a:r>
            <a:endParaRPr>
              <a:solidFill>
                <a:srgbClr val="000000"/>
              </a:solidFill>
            </a:endParaRPr>
          </a:p>
          <a:p>
            <a:pPr marL="457200" lvl="0" indent="-342900" algn="l" rtl="0">
              <a:spcBef>
                <a:spcPts val="0"/>
              </a:spcBef>
              <a:spcAft>
                <a:spcPts val="0"/>
              </a:spcAft>
              <a:buClr>
                <a:srgbClr val="000000"/>
              </a:buClr>
              <a:buSzPts val="1800"/>
              <a:buAutoNum type="arabicPeriod"/>
            </a:pPr>
            <a:r>
              <a:rPr lang="en">
                <a:solidFill>
                  <a:srgbClr val="000000"/>
                </a:solidFill>
              </a:rPr>
              <a:t>Polymorphism</a:t>
            </a:r>
            <a:endParaRPr>
              <a:solidFill>
                <a:srgbClr val="000000"/>
              </a:solidFill>
            </a:endParaRPr>
          </a:p>
          <a:p>
            <a:pPr marL="457200" lvl="0" indent="-342900" algn="l" rtl="0">
              <a:spcBef>
                <a:spcPts val="0"/>
              </a:spcBef>
              <a:spcAft>
                <a:spcPts val="0"/>
              </a:spcAft>
              <a:buClr>
                <a:srgbClr val="000000"/>
              </a:buClr>
              <a:buSzPts val="1800"/>
              <a:buAutoNum type="arabicPeriod"/>
            </a:pPr>
            <a:r>
              <a:rPr lang="en">
                <a:solidFill>
                  <a:srgbClr val="000000"/>
                </a:solidFill>
              </a:rPr>
              <a:t>Abstraction</a:t>
            </a:r>
            <a:endParaRPr>
              <a:solidFill>
                <a:srgbClr val="000000"/>
              </a:solidFill>
            </a:endParaRPr>
          </a:p>
          <a:p>
            <a:pPr marL="457200" lvl="0" indent="-342900" algn="l" rtl="0">
              <a:spcBef>
                <a:spcPts val="0"/>
              </a:spcBef>
              <a:spcAft>
                <a:spcPts val="0"/>
              </a:spcAft>
              <a:buClr>
                <a:srgbClr val="000000"/>
              </a:buClr>
              <a:buSzPts val="1800"/>
              <a:buAutoNum type="arabicPeriod"/>
            </a:pPr>
            <a:r>
              <a:rPr lang="en">
                <a:solidFill>
                  <a:srgbClr val="000000"/>
                </a:solidFill>
              </a:rPr>
              <a:t>Encapsulation</a:t>
            </a:r>
            <a:endParaRPr>
              <a:solidFill>
                <a:srgbClr val="000000"/>
              </a:solidFill>
            </a:endParaRPr>
          </a:p>
        </p:txBody>
      </p:sp>
      <p:sp>
        <p:nvSpPr>
          <p:cNvPr id="95" name="Google Shape;95;p1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000000"/>
                </a:solidFill>
              </a:rPr>
              <a:t>6</a:t>
            </a:fld>
            <a:endParaRPr>
              <a:solidFill>
                <a:srgbClr val="000000"/>
              </a:solidFill>
            </a:endParaRPr>
          </a:p>
        </p:txBody>
      </p:sp>
      <p:sp>
        <p:nvSpPr>
          <p:cNvPr id="2" name="TextBox 1">
            <a:extLst>
              <a:ext uri="{FF2B5EF4-FFF2-40B4-BE49-F238E27FC236}">
                <a16:creationId xmlns:a16="http://schemas.microsoft.com/office/drawing/2014/main" id="{A5305B84-4128-493E-92E8-300BEB7E059A}"/>
              </a:ext>
            </a:extLst>
          </p:cNvPr>
          <p:cNvSpPr txBox="1"/>
          <p:nvPr/>
        </p:nvSpPr>
        <p:spPr>
          <a:xfrm>
            <a:off x="217640" y="4770066"/>
            <a:ext cx="870871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err="1"/>
              <a:t>Hochsule</a:t>
            </a:r>
            <a:r>
              <a:rPr lang="en-US" sz="800" dirty="0"/>
              <a:t> Bonn-Rhein-Sieg                                                                                                                                                                                                Object Oriented Programming – Lokesh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221400"/>
            <a:ext cx="85206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t>Inheritance</a:t>
            </a:r>
            <a:endParaRPr u="sng"/>
          </a:p>
        </p:txBody>
      </p:sp>
      <p:sp>
        <p:nvSpPr>
          <p:cNvPr id="101" name="Google Shape;101;p19"/>
          <p:cNvSpPr txBox="1">
            <a:spLocks noGrp="1"/>
          </p:cNvSpPr>
          <p:nvPr>
            <p:ph type="body" idx="1"/>
          </p:nvPr>
        </p:nvSpPr>
        <p:spPr>
          <a:xfrm>
            <a:off x="311700" y="1027775"/>
            <a:ext cx="8520600" cy="4010100"/>
          </a:xfrm>
          <a:prstGeom prst="rect">
            <a:avLst/>
          </a:prstGeom>
        </p:spPr>
        <p:txBody>
          <a:bodyPr spcFirstLastPara="1" wrap="square" lIns="91425" tIns="91425" rIns="91425" bIns="91425" anchor="t" anchorCtr="0">
            <a:noAutofit/>
          </a:bodyPr>
          <a:lstStyle/>
          <a:p>
            <a:pPr marL="457200" lvl="0" indent="-342900" algn="just" rtl="0">
              <a:lnSpc>
                <a:spcPct val="100000"/>
              </a:lnSpc>
              <a:spcBef>
                <a:spcPts val="0"/>
              </a:spcBef>
              <a:spcAft>
                <a:spcPts val="0"/>
              </a:spcAft>
              <a:buClr>
                <a:srgbClr val="000000"/>
              </a:buClr>
              <a:buSzPts val="1800"/>
              <a:buChar char="●"/>
            </a:pPr>
            <a:r>
              <a:rPr lang="en" dirty="0">
                <a:solidFill>
                  <a:srgbClr val="000000"/>
                </a:solidFill>
              </a:rPr>
              <a:t>Inheritance is the process where one object acquires the properties(public and protected) of all its parent class object.</a:t>
            </a:r>
            <a:endParaRPr dirty="0">
              <a:solidFill>
                <a:srgbClr val="000000"/>
              </a:solidFill>
            </a:endParaRPr>
          </a:p>
          <a:p>
            <a:pPr marL="0" lvl="0" indent="0" algn="just" rtl="0">
              <a:lnSpc>
                <a:spcPct val="100000"/>
              </a:lnSpc>
              <a:spcBef>
                <a:spcPts val="1600"/>
              </a:spcBef>
              <a:spcAft>
                <a:spcPts val="0"/>
              </a:spcAft>
              <a:buNone/>
            </a:pPr>
            <a:r>
              <a:rPr lang="en" b="1" u="sng" dirty="0">
                <a:solidFill>
                  <a:srgbClr val="CC0000"/>
                </a:solidFill>
              </a:rPr>
              <a:t>Why Inheritance:</a:t>
            </a:r>
            <a:endParaRPr b="1" u="sng" dirty="0">
              <a:solidFill>
                <a:srgbClr val="CC0000"/>
              </a:solidFill>
            </a:endParaRPr>
          </a:p>
          <a:p>
            <a:pPr marL="457200" lvl="0" indent="-342900" algn="just" rtl="0">
              <a:lnSpc>
                <a:spcPct val="100000"/>
              </a:lnSpc>
              <a:spcBef>
                <a:spcPts val="1600"/>
              </a:spcBef>
              <a:spcAft>
                <a:spcPts val="0"/>
              </a:spcAft>
              <a:buClr>
                <a:srgbClr val="000000"/>
              </a:buClr>
              <a:buSzPts val="1800"/>
              <a:buChar char="●"/>
            </a:pPr>
            <a:r>
              <a:rPr lang="en" dirty="0">
                <a:solidFill>
                  <a:srgbClr val="000000"/>
                </a:solidFill>
              </a:rPr>
              <a:t>Inheritance helps in code reusability i.e. the parent class members can be used in child class without declaring them in child class once again.</a:t>
            </a:r>
            <a:endParaRPr dirty="0">
              <a:solidFill>
                <a:srgbClr val="000000"/>
              </a:solidFill>
            </a:endParaRPr>
          </a:p>
          <a:p>
            <a:pPr marL="0" lvl="0" indent="0" algn="just" rtl="0">
              <a:lnSpc>
                <a:spcPct val="100000"/>
              </a:lnSpc>
              <a:spcBef>
                <a:spcPts val="1600"/>
              </a:spcBef>
              <a:spcAft>
                <a:spcPts val="0"/>
              </a:spcAft>
              <a:buNone/>
            </a:pPr>
            <a:r>
              <a:rPr lang="en" b="1" u="sng" dirty="0">
                <a:solidFill>
                  <a:srgbClr val="000000"/>
                </a:solidFill>
              </a:rPr>
              <a:t>Types of Inheritance:</a:t>
            </a:r>
            <a:endParaRPr b="1" u="sng" dirty="0">
              <a:solidFill>
                <a:srgbClr val="000000"/>
              </a:solidFill>
            </a:endParaRPr>
          </a:p>
          <a:p>
            <a:pPr marL="457200" lvl="0" indent="-342900" algn="just" rtl="0">
              <a:lnSpc>
                <a:spcPct val="100000"/>
              </a:lnSpc>
              <a:spcBef>
                <a:spcPts val="1600"/>
              </a:spcBef>
              <a:spcAft>
                <a:spcPts val="0"/>
              </a:spcAft>
              <a:buClr>
                <a:srgbClr val="000000"/>
              </a:buClr>
              <a:buSzPts val="1800"/>
              <a:buAutoNum type="arabicPeriod"/>
            </a:pPr>
            <a:r>
              <a:rPr lang="en" sz="1600" dirty="0">
                <a:solidFill>
                  <a:srgbClr val="000000"/>
                </a:solidFill>
              </a:rPr>
              <a:t>Single Inheritance</a:t>
            </a:r>
            <a:endParaRPr sz="1600" dirty="0">
              <a:solidFill>
                <a:srgbClr val="000000"/>
              </a:solidFill>
            </a:endParaRPr>
          </a:p>
          <a:p>
            <a:pPr marL="457200" lvl="0" indent="-342900" algn="just" rtl="0">
              <a:lnSpc>
                <a:spcPct val="100000"/>
              </a:lnSpc>
              <a:spcBef>
                <a:spcPts val="0"/>
              </a:spcBef>
              <a:spcAft>
                <a:spcPts val="0"/>
              </a:spcAft>
              <a:buClr>
                <a:srgbClr val="000000"/>
              </a:buClr>
              <a:buSzPts val="1800"/>
              <a:buAutoNum type="arabicPeriod"/>
            </a:pPr>
            <a:r>
              <a:rPr lang="en" sz="1600" dirty="0">
                <a:solidFill>
                  <a:srgbClr val="000000"/>
                </a:solidFill>
              </a:rPr>
              <a:t>Multiple Inheritance</a:t>
            </a:r>
            <a:endParaRPr sz="1600" dirty="0">
              <a:solidFill>
                <a:srgbClr val="000000"/>
              </a:solidFill>
            </a:endParaRPr>
          </a:p>
          <a:p>
            <a:pPr marL="457200" lvl="0" indent="-342900" algn="just" rtl="0">
              <a:lnSpc>
                <a:spcPct val="100000"/>
              </a:lnSpc>
              <a:spcBef>
                <a:spcPts val="0"/>
              </a:spcBef>
              <a:spcAft>
                <a:spcPts val="0"/>
              </a:spcAft>
              <a:buClr>
                <a:srgbClr val="000000"/>
              </a:buClr>
              <a:buSzPts val="1800"/>
              <a:buAutoNum type="arabicPeriod"/>
            </a:pPr>
            <a:r>
              <a:rPr lang="en" sz="1600" dirty="0">
                <a:solidFill>
                  <a:srgbClr val="000000"/>
                </a:solidFill>
              </a:rPr>
              <a:t>Multi-level Inheritance</a:t>
            </a:r>
            <a:endParaRPr sz="1600" dirty="0">
              <a:solidFill>
                <a:srgbClr val="000000"/>
              </a:solidFill>
            </a:endParaRPr>
          </a:p>
          <a:p>
            <a:pPr marL="457200" lvl="0" indent="-342900" algn="just" rtl="0">
              <a:lnSpc>
                <a:spcPct val="100000"/>
              </a:lnSpc>
              <a:spcBef>
                <a:spcPts val="0"/>
              </a:spcBef>
              <a:spcAft>
                <a:spcPts val="0"/>
              </a:spcAft>
              <a:buClr>
                <a:srgbClr val="000000"/>
              </a:buClr>
              <a:buSzPts val="1800"/>
              <a:buAutoNum type="arabicPeriod"/>
            </a:pPr>
            <a:r>
              <a:rPr lang="en" sz="1600" dirty="0">
                <a:solidFill>
                  <a:srgbClr val="000000"/>
                </a:solidFill>
              </a:rPr>
              <a:t>Hierarchical Inheritance</a:t>
            </a:r>
            <a:endParaRPr sz="1600" dirty="0">
              <a:solidFill>
                <a:srgbClr val="000000"/>
              </a:solidFill>
            </a:endParaRPr>
          </a:p>
          <a:p>
            <a:pPr marL="457200" lvl="0" indent="-342900" algn="just" rtl="0">
              <a:lnSpc>
                <a:spcPct val="100000"/>
              </a:lnSpc>
              <a:spcBef>
                <a:spcPts val="0"/>
              </a:spcBef>
              <a:spcAft>
                <a:spcPts val="0"/>
              </a:spcAft>
              <a:buClr>
                <a:srgbClr val="000000"/>
              </a:buClr>
              <a:buSzPts val="1800"/>
              <a:buAutoNum type="arabicPeriod"/>
            </a:pPr>
            <a:r>
              <a:rPr lang="en" sz="1600" dirty="0">
                <a:solidFill>
                  <a:srgbClr val="000000"/>
                </a:solidFill>
              </a:rPr>
              <a:t>Hybrid Inheritance</a:t>
            </a:r>
            <a:endParaRPr sz="1600" dirty="0">
              <a:solidFill>
                <a:srgbClr val="000000"/>
              </a:solidFill>
            </a:endParaRPr>
          </a:p>
          <a:p>
            <a:pPr marL="0" lvl="0" indent="0" algn="just" rtl="0">
              <a:lnSpc>
                <a:spcPct val="100000"/>
              </a:lnSpc>
              <a:spcBef>
                <a:spcPts val="1600"/>
              </a:spcBef>
              <a:spcAft>
                <a:spcPts val="1600"/>
              </a:spcAft>
              <a:buNone/>
            </a:pPr>
            <a:endParaRPr>
              <a:solidFill>
                <a:srgbClr val="000000"/>
              </a:solidFill>
            </a:endParaRPr>
          </a:p>
        </p:txBody>
      </p:sp>
      <p:sp>
        <p:nvSpPr>
          <p:cNvPr id="102" name="Google Shape;102;p1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000000"/>
                </a:solidFill>
              </a:rPr>
              <a:t>7</a:t>
            </a:fld>
            <a:endParaRPr>
              <a:solidFill>
                <a:srgbClr val="000000"/>
              </a:solidFill>
            </a:endParaRPr>
          </a:p>
        </p:txBody>
      </p:sp>
      <p:sp>
        <p:nvSpPr>
          <p:cNvPr id="2" name="TextBox 1">
            <a:extLst>
              <a:ext uri="{FF2B5EF4-FFF2-40B4-BE49-F238E27FC236}">
                <a16:creationId xmlns:a16="http://schemas.microsoft.com/office/drawing/2014/main" id="{D45FB66E-E6BC-4761-824F-FFAE9BF15643}"/>
              </a:ext>
            </a:extLst>
          </p:cNvPr>
          <p:cNvSpPr txBox="1"/>
          <p:nvPr/>
        </p:nvSpPr>
        <p:spPr>
          <a:xfrm>
            <a:off x="217640" y="4770066"/>
            <a:ext cx="870871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err="1"/>
              <a:t>Hochsule</a:t>
            </a:r>
            <a:r>
              <a:rPr lang="en-US" sz="800" dirty="0"/>
              <a:t> Bonn-Rhein-Sieg                                                                                                                                                                                                Object Oriented Programming – Lokesh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1197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Single Inheritance:</a:t>
            </a:r>
            <a:endParaRPr/>
          </a:p>
        </p:txBody>
      </p:sp>
      <p:sp>
        <p:nvSpPr>
          <p:cNvPr id="108" name="Google Shape;108;p2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000000"/>
                </a:solidFill>
              </a:rPr>
              <a:t>8</a:t>
            </a:fld>
            <a:endParaRPr>
              <a:solidFill>
                <a:srgbClr val="000000"/>
              </a:solidFill>
            </a:endParaRPr>
          </a:p>
        </p:txBody>
      </p:sp>
      <p:pic>
        <p:nvPicPr>
          <p:cNvPr id="109" name="Google Shape;109;p20"/>
          <p:cNvPicPr preferRelativeResize="0"/>
          <p:nvPr/>
        </p:nvPicPr>
        <p:blipFill>
          <a:blip r:embed="rId3">
            <a:alphaModFix/>
          </a:blip>
          <a:stretch>
            <a:fillRect/>
          </a:stretch>
        </p:blipFill>
        <p:spPr>
          <a:xfrm>
            <a:off x="1158750" y="1419050"/>
            <a:ext cx="1720000" cy="2572675"/>
          </a:xfrm>
          <a:prstGeom prst="rect">
            <a:avLst/>
          </a:prstGeom>
          <a:noFill/>
          <a:ln>
            <a:noFill/>
          </a:ln>
        </p:spPr>
      </p:pic>
      <p:pic>
        <p:nvPicPr>
          <p:cNvPr id="110" name="Google Shape;110;p20"/>
          <p:cNvPicPr preferRelativeResize="0"/>
          <p:nvPr/>
        </p:nvPicPr>
        <p:blipFill>
          <a:blip r:embed="rId4">
            <a:alphaModFix/>
          </a:blip>
          <a:stretch>
            <a:fillRect/>
          </a:stretch>
        </p:blipFill>
        <p:spPr>
          <a:xfrm>
            <a:off x="3303625" y="1087850"/>
            <a:ext cx="5677801" cy="2967825"/>
          </a:xfrm>
          <a:prstGeom prst="rect">
            <a:avLst/>
          </a:prstGeom>
          <a:noFill/>
          <a:ln>
            <a:noFill/>
          </a:ln>
        </p:spPr>
      </p:pic>
      <p:sp>
        <p:nvSpPr>
          <p:cNvPr id="2" name="TextBox 1">
            <a:extLst>
              <a:ext uri="{FF2B5EF4-FFF2-40B4-BE49-F238E27FC236}">
                <a16:creationId xmlns:a16="http://schemas.microsoft.com/office/drawing/2014/main" id="{C8E8EA17-5AF0-4DBA-AFC6-4C6D5423059D}"/>
              </a:ext>
            </a:extLst>
          </p:cNvPr>
          <p:cNvSpPr txBox="1"/>
          <p:nvPr/>
        </p:nvSpPr>
        <p:spPr>
          <a:xfrm>
            <a:off x="217640" y="4770066"/>
            <a:ext cx="870871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err="1"/>
              <a:t>Hochsule</a:t>
            </a:r>
            <a:r>
              <a:rPr lang="en-US" sz="800" dirty="0"/>
              <a:t> Bonn-Rhein-Sieg                                                                                                                                                                                                Object Oriented Programming – Lokesh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129900"/>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Multi-level Inheritance:</a:t>
            </a:r>
            <a:endParaRPr/>
          </a:p>
        </p:txBody>
      </p:sp>
      <p:sp>
        <p:nvSpPr>
          <p:cNvPr id="116" name="Google Shape;116;p2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17" name="Google Shape;117;p21"/>
          <p:cNvPicPr preferRelativeResize="0"/>
          <p:nvPr/>
        </p:nvPicPr>
        <p:blipFill>
          <a:blip r:embed="rId3">
            <a:alphaModFix/>
          </a:blip>
          <a:stretch>
            <a:fillRect/>
          </a:stretch>
        </p:blipFill>
        <p:spPr>
          <a:xfrm>
            <a:off x="833450" y="1170000"/>
            <a:ext cx="1552575" cy="3171825"/>
          </a:xfrm>
          <a:prstGeom prst="rect">
            <a:avLst/>
          </a:prstGeom>
          <a:noFill/>
          <a:ln>
            <a:noFill/>
          </a:ln>
        </p:spPr>
      </p:pic>
      <p:pic>
        <p:nvPicPr>
          <p:cNvPr id="118" name="Google Shape;118;p21"/>
          <p:cNvPicPr preferRelativeResize="0"/>
          <p:nvPr/>
        </p:nvPicPr>
        <p:blipFill>
          <a:blip r:embed="rId4">
            <a:alphaModFix/>
          </a:blip>
          <a:stretch>
            <a:fillRect/>
          </a:stretch>
        </p:blipFill>
        <p:spPr>
          <a:xfrm>
            <a:off x="3612675" y="996950"/>
            <a:ext cx="5434033" cy="4085400"/>
          </a:xfrm>
          <a:prstGeom prst="rect">
            <a:avLst/>
          </a:prstGeom>
          <a:noFill/>
          <a:ln>
            <a:noFill/>
          </a:ln>
        </p:spPr>
      </p:pic>
      <p:sp>
        <p:nvSpPr>
          <p:cNvPr id="2" name="TextBox 1">
            <a:extLst>
              <a:ext uri="{FF2B5EF4-FFF2-40B4-BE49-F238E27FC236}">
                <a16:creationId xmlns:a16="http://schemas.microsoft.com/office/drawing/2014/main" id="{31258BBD-E73A-4DAF-BBE6-37EED386CEC7}"/>
              </a:ext>
            </a:extLst>
          </p:cNvPr>
          <p:cNvSpPr txBox="1"/>
          <p:nvPr/>
        </p:nvSpPr>
        <p:spPr>
          <a:xfrm>
            <a:off x="217640" y="4770066"/>
            <a:ext cx="870871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err="1"/>
              <a:t>Hochsule</a:t>
            </a:r>
            <a:r>
              <a:rPr lang="en-US" sz="800" dirty="0"/>
              <a:t> Bonn-Rhein-Sieg                                                                                                                                                                                                Object Oriented Programming – Lokesh</a:t>
            </a:r>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20</Slides>
  <Notes>19</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Plum</vt:lpstr>
      <vt:lpstr>Object Oriented Programming</vt:lpstr>
      <vt:lpstr>Outline</vt:lpstr>
      <vt:lpstr>Why Object Oriented Programming?</vt:lpstr>
      <vt:lpstr>Object Oriented Programming</vt:lpstr>
      <vt:lpstr>PowerPoint Presentation</vt:lpstr>
      <vt:lpstr>Principles of Object Oriented Programming:</vt:lpstr>
      <vt:lpstr>Inheritance</vt:lpstr>
      <vt:lpstr>Single Inheritance:</vt:lpstr>
      <vt:lpstr>Multi-level Inheritance:</vt:lpstr>
      <vt:lpstr>Hierarchical Inheritance:</vt:lpstr>
      <vt:lpstr>Multiple Inheritance:</vt:lpstr>
      <vt:lpstr>Hybrid Inheritance:</vt:lpstr>
      <vt:lpstr>Polymorphism</vt:lpstr>
      <vt:lpstr>Static Polymorphism:</vt:lpstr>
      <vt:lpstr>Dynamic Polymorphism:</vt:lpstr>
      <vt:lpstr>Virtual Functions:</vt:lpstr>
      <vt:lpstr>Need for Virtual Functions:</vt:lpstr>
      <vt:lpstr>Implementation:</vt:lpstr>
      <vt:lpstr>Abstraction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cp:revision>91</cp:revision>
  <dcterms:modified xsi:type="dcterms:W3CDTF">2019-09-08T18:59:18Z</dcterms:modified>
</cp:coreProperties>
</file>