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656d254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f656d2545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f656d2545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f656d2545_3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f656d2545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f656d2545_3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f656d2545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1f656d2545_3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f656d2545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1f656d2545_3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f656d2545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1f656d2545_3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f656d2545_3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1f656d2545_3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f656d2545_3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1f656d2545_3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f656d2545_3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1f656d2545_3_2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1" Type="http://schemas.openxmlformats.org/officeDocument/2006/relationships/image" Target="../media/image13.jpg"/><Relationship Id="rId10" Type="http://schemas.openxmlformats.org/officeDocument/2006/relationships/hyperlink" Target="http://drive.google.com/file/d/1dS9LHDHt3oQhAoknRu4qfXmpQ6bS-a9r/view" TargetMode="External"/><Relationship Id="rId9" Type="http://schemas.openxmlformats.org/officeDocument/2006/relationships/hyperlink" Target="https://github.com/Alphacode14052004/BridgeSense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hyperlink" Target="https://www.canva.com/design/DAGZVDnfrfE/22HM4m2wA-nC9T6yRdb-lA/watch?utm_content=DAGZVDnfrfE&amp;utm_campaign=share_your_design&amp;utm_medium=link&amp;utm_source=shareyourdesignpane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C39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-591280" y="0"/>
            <a:ext cx="9735280" cy="5373428"/>
            <a:chOff x="0" y="0"/>
            <a:chExt cx="25960746" cy="14329141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" name="Google Shape;131;p25"/>
            <p:cNvSpPr/>
            <p:nvPr/>
          </p:nvSpPr>
          <p:spPr>
            <a:xfrm>
              <a:off x="11631605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32" name="Google Shape;132;p25"/>
          <p:cNvGrpSpPr/>
          <p:nvPr/>
        </p:nvGrpSpPr>
        <p:grpSpPr>
          <a:xfrm>
            <a:off x="514350" y="465158"/>
            <a:ext cx="8115300" cy="3981738"/>
            <a:chOff x="0" y="-38100"/>
            <a:chExt cx="6285487" cy="3083948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6285487" cy="3045848"/>
            </a:xfrm>
            <a:custGeom>
              <a:rect b="b" l="l" r="r" t="t"/>
              <a:pathLst>
                <a:path extrusionOk="0" h="3045848" w="6285487">
                  <a:moveTo>
                    <a:pt x="7155" y="0"/>
                  </a:moveTo>
                  <a:lnTo>
                    <a:pt x="6278332" y="0"/>
                  </a:lnTo>
                  <a:cubicBezTo>
                    <a:pt x="6280230" y="0"/>
                    <a:pt x="6282050" y="754"/>
                    <a:pt x="6283392" y="2096"/>
                  </a:cubicBezTo>
                  <a:cubicBezTo>
                    <a:pt x="6284733" y="3437"/>
                    <a:pt x="6285487" y="5257"/>
                    <a:pt x="6285487" y="7155"/>
                  </a:cubicBezTo>
                  <a:lnTo>
                    <a:pt x="6285487" y="3038693"/>
                  </a:lnTo>
                  <a:cubicBezTo>
                    <a:pt x="6285487" y="3040591"/>
                    <a:pt x="6284733" y="3042411"/>
                    <a:pt x="6283392" y="3043753"/>
                  </a:cubicBezTo>
                  <a:cubicBezTo>
                    <a:pt x="6282050" y="3045094"/>
                    <a:pt x="6280230" y="3045848"/>
                    <a:pt x="6278332" y="3045848"/>
                  </a:cubicBezTo>
                  <a:lnTo>
                    <a:pt x="7155" y="3045848"/>
                  </a:lnTo>
                  <a:cubicBezTo>
                    <a:pt x="5257" y="3045848"/>
                    <a:pt x="3437" y="3045094"/>
                    <a:pt x="2096" y="3043753"/>
                  </a:cubicBezTo>
                  <a:cubicBezTo>
                    <a:pt x="754" y="3042411"/>
                    <a:pt x="0" y="3040591"/>
                    <a:pt x="0" y="3038693"/>
                  </a:cubicBezTo>
                  <a:lnTo>
                    <a:pt x="0" y="7155"/>
                  </a:lnTo>
                  <a:cubicBezTo>
                    <a:pt x="0" y="5257"/>
                    <a:pt x="754" y="3437"/>
                    <a:pt x="2096" y="2096"/>
                  </a:cubicBezTo>
                  <a:cubicBezTo>
                    <a:pt x="3437" y="754"/>
                    <a:pt x="5257" y="0"/>
                    <a:pt x="715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28575">
              <a:solidFill>
                <a:srgbClr val="6D4CA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0" y="-38100"/>
              <a:ext cx="6285487" cy="3083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500" lIns="23500" spcFirstLastPara="1" rIns="23500" wrap="square" tIns="23500">
              <a:noAutofit/>
            </a:bodyPr>
            <a:lstStyle/>
            <a:p>
              <a:pPr indent="0" lvl="0" marL="0" marR="0" rtl="0" algn="ctr">
                <a:lnSpc>
                  <a:spcPct val="10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/>
          <p:nvPr/>
        </p:nvSpPr>
        <p:spPr>
          <a:xfrm>
            <a:off x="5280621" y="763516"/>
            <a:ext cx="5750831" cy="5113012"/>
          </a:xfrm>
          <a:custGeom>
            <a:rect b="b" l="l" r="r" t="t"/>
            <a:pathLst>
              <a:path extrusionOk="0" h="10226023" w="11501662">
                <a:moveTo>
                  <a:pt x="0" y="0"/>
                </a:moveTo>
                <a:lnTo>
                  <a:pt x="11501662" y="0"/>
                </a:lnTo>
                <a:lnTo>
                  <a:pt x="11501662" y="10226023"/>
                </a:lnTo>
                <a:lnTo>
                  <a:pt x="0" y="102260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25"/>
          <p:cNvSpPr/>
          <p:nvPr/>
        </p:nvSpPr>
        <p:spPr>
          <a:xfrm>
            <a:off x="765159" y="1015379"/>
            <a:ext cx="2972215" cy="646355"/>
          </a:xfrm>
          <a:custGeom>
            <a:rect b="b" l="l" r="r" t="t"/>
            <a:pathLst>
              <a:path extrusionOk="0" h="483870" w="2225040">
                <a:moveTo>
                  <a:pt x="40640" y="135890"/>
                </a:moveTo>
                <a:cubicBezTo>
                  <a:pt x="1261110" y="96520"/>
                  <a:pt x="2048510" y="0"/>
                  <a:pt x="2172970" y="130810"/>
                </a:cubicBezTo>
                <a:cubicBezTo>
                  <a:pt x="2225040" y="185420"/>
                  <a:pt x="2222500" y="307340"/>
                  <a:pt x="2167890" y="359410"/>
                </a:cubicBezTo>
                <a:cubicBezTo>
                  <a:pt x="2037080" y="483870"/>
                  <a:pt x="1259840" y="325120"/>
                  <a:pt x="877570" y="328930"/>
                </a:cubicBezTo>
                <a:cubicBezTo>
                  <a:pt x="571500" y="332740"/>
                  <a:pt x="153670" y="455930"/>
                  <a:pt x="53340" y="365760"/>
                </a:cubicBezTo>
                <a:cubicBezTo>
                  <a:pt x="0" y="317500"/>
                  <a:pt x="40640" y="135890"/>
                  <a:pt x="40640" y="135890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758373" y="1672163"/>
            <a:ext cx="4047777" cy="737965"/>
          </a:xfrm>
          <a:custGeom>
            <a:rect b="b" l="l" r="r" t="t"/>
            <a:pathLst>
              <a:path extrusionOk="0" h="552450" w="3030220">
                <a:moveTo>
                  <a:pt x="45720" y="215900"/>
                </a:moveTo>
                <a:cubicBezTo>
                  <a:pt x="1623060" y="156210"/>
                  <a:pt x="2813050" y="0"/>
                  <a:pt x="2974340" y="161290"/>
                </a:cubicBezTo>
                <a:cubicBezTo>
                  <a:pt x="3030220" y="217170"/>
                  <a:pt x="3030220" y="332740"/>
                  <a:pt x="2973070" y="389890"/>
                </a:cubicBezTo>
                <a:cubicBezTo>
                  <a:pt x="2810510" y="552450"/>
                  <a:pt x="1630680" y="383540"/>
                  <a:pt x="1097280" y="397510"/>
                </a:cubicBezTo>
                <a:cubicBezTo>
                  <a:pt x="698500" y="407670"/>
                  <a:pt x="170180" y="551180"/>
                  <a:pt x="54610" y="445770"/>
                </a:cubicBezTo>
                <a:cubicBezTo>
                  <a:pt x="0" y="396240"/>
                  <a:pt x="45720" y="215900"/>
                  <a:pt x="45720" y="215900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 rot="-7470320">
            <a:off x="5551448" y="1810556"/>
            <a:ext cx="1958236" cy="1177389"/>
          </a:xfrm>
          <a:custGeom>
            <a:rect b="b" l="l" r="r" t="t"/>
            <a:pathLst>
              <a:path extrusionOk="0" h="2354778" w="3916471">
                <a:moveTo>
                  <a:pt x="0" y="0"/>
                </a:moveTo>
                <a:lnTo>
                  <a:pt x="3916471" y="0"/>
                </a:lnTo>
                <a:lnTo>
                  <a:pt x="3916471" y="2354778"/>
                </a:lnTo>
                <a:lnTo>
                  <a:pt x="0" y="2354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25"/>
          <p:cNvSpPr/>
          <p:nvPr/>
        </p:nvSpPr>
        <p:spPr>
          <a:xfrm>
            <a:off x="6701643" y="2848665"/>
            <a:ext cx="2056607" cy="2069541"/>
          </a:xfrm>
          <a:custGeom>
            <a:rect b="b" l="l" r="r" t="t"/>
            <a:pathLst>
              <a:path extrusionOk="0" h="4139083" w="4113214">
                <a:moveTo>
                  <a:pt x="0" y="0"/>
                </a:moveTo>
                <a:lnTo>
                  <a:pt x="4113214" y="0"/>
                </a:lnTo>
                <a:lnTo>
                  <a:pt x="4113214" y="4139083"/>
                </a:lnTo>
                <a:lnTo>
                  <a:pt x="0" y="4139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5"/>
          <p:cNvSpPr txBox="1"/>
          <p:nvPr/>
        </p:nvSpPr>
        <p:spPr>
          <a:xfrm>
            <a:off x="934259" y="841470"/>
            <a:ext cx="4245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5200" cap="none" strike="noStrike">
                <a:solidFill>
                  <a:srgbClr val="6D4CAA"/>
                </a:solidFill>
              </a:rPr>
              <a:t>BridgeSpeak</a:t>
            </a:r>
            <a:endParaRPr b="1" i="0" sz="6100" u="sng" cap="none" strike="noStrike">
              <a:solidFill>
                <a:srgbClr val="6D4C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037354" y="1786419"/>
            <a:ext cx="3762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-GB">
                <a:solidFill>
                  <a:srgbClr val="6D4CAA"/>
                </a:solidFill>
              </a:rPr>
              <a:t>A</a:t>
            </a: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ccessible </a:t>
            </a:r>
            <a:r>
              <a:rPr b="1" lang="en-GB">
                <a:solidFill>
                  <a:srgbClr val="6D4CAA"/>
                </a:solidFill>
              </a:rPr>
              <a:t>L</a:t>
            </a: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earning </a:t>
            </a:r>
            <a:r>
              <a:rPr b="1" lang="en-GB">
                <a:solidFill>
                  <a:srgbClr val="6D4CAA"/>
                </a:solidFill>
              </a:rPr>
              <a:t>P</a:t>
            </a: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latform</a:t>
            </a:r>
            <a:endParaRPr b="1">
              <a:solidFill>
                <a:srgbClr val="6D4CAA"/>
              </a:solidFill>
            </a:endParaRPr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-GB">
                <a:solidFill>
                  <a:srgbClr val="6D4CAA"/>
                </a:solidFill>
              </a:rPr>
              <a:t>D</a:t>
            </a: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eaf and </a:t>
            </a:r>
            <a:r>
              <a:rPr b="1" lang="en-GB">
                <a:solidFill>
                  <a:srgbClr val="6D4CAA"/>
                </a:solidFill>
              </a:rPr>
              <a:t>D</a:t>
            </a: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umb People</a:t>
            </a:r>
            <a:endParaRPr sz="500"/>
          </a:p>
        </p:txBody>
      </p:sp>
      <p:sp>
        <p:nvSpPr>
          <p:cNvPr id="142" name="Google Shape;142;p25"/>
          <p:cNvSpPr txBox="1"/>
          <p:nvPr/>
        </p:nvSpPr>
        <p:spPr>
          <a:xfrm>
            <a:off x="1033004" y="2913001"/>
            <a:ext cx="37707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D4CAA"/>
                </a:solidFill>
              </a:rPr>
              <a:t>Team Members:</a:t>
            </a:r>
            <a:endParaRPr b="1">
              <a:solidFill>
                <a:srgbClr val="6D4CAA"/>
              </a:solidFill>
            </a:endParaRPr>
          </a:p>
          <a:p>
            <a:pPr indent="-317500" lvl="0" marL="457200" marR="0" rtl="0" algn="just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400"/>
              <a:buFont typeface="Arial"/>
              <a:buChar char="●"/>
            </a:pP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Venkataraman P</a:t>
            </a:r>
            <a:endParaRPr sz="100"/>
          </a:p>
          <a:p>
            <a:pPr indent="-317500" lvl="0" marL="457200" marR="0" rtl="0" algn="just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400"/>
              <a:buFont typeface="Arial"/>
              <a:buChar char="●"/>
            </a:pP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Parasuram S</a:t>
            </a:r>
            <a:endParaRPr sz="100"/>
          </a:p>
          <a:p>
            <a:pPr indent="-317500" lvl="0" marL="457200" marR="0" rtl="0" algn="just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400"/>
              <a:buFont typeface="Arial"/>
              <a:buChar char="●"/>
            </a:pPr>
            <a:r>
              <a:rPr b="1" i="0" lang="en-GB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Nawin Viswajith B</a:t>
            </a:r>
            <a:endParaRPr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C397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6"/>
          <p:cNvGrpSpPr/>
          <p:nvPr/>
        </p:nvGrpSpPr>
        <p:grpSpPr>
          <a:xfrm>
            <a:off x="-591280" y="0"/>
            <a:ext cx="9735280" cy="5373428"/>
            <a:chOff x="0" y="0"/>
            <a:chExt cx="25960746" cy="14329141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9" name="Google Shape;149;p26"/>
            <p:cNvSpPr/>
            <p:nvPr/>
          </p:nvSpPr>
          <p:spPr>
            <a:xfrm>
              <a:off x="11631605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50" name="Google Shape;150;p26"/>
          <p:cNvGrpSpPr/>
          <p:nvPr/>
        </p:nvGrpSpPr>
        <p:grpSpPr>
          <a:xfrm>
            <a:off x="514350" y="465158"/>
            <a:ext cx="8115300" cy="3981738"/>
            <a:chOff x="0" y="-38100"/>
            <a:chExt cx="6285487" cy="3083948"/>
          </a:xfrm>
        </p:grpSpPr>
        <p:sp>
          <p:nvSpPr>
            <p:cNvPr id="151" name="Google Shape;151;p26"/>
            <p:cNvSpPr/>
            <p:nvPr/>
          </p:nvSpPr>
          <p:spPr>
            <a:xfrm>
              <a:off x="0" y="0"/>
              <a:ext cx="6285487" cy="3045848"/>
            </a:xfrm>
            <a:custGeom>
              <a:rect b="b" l="l" r="r" t="t"/>
              <a:pathLst>
                <a:path extrusionOk="0" h="3045848" w="6285487">
                  <a:moveTo>
                    <a:pt x="7155" y="0"/>
                  </a:moveTo>
                  <a:lnTo>
                    <a:pt x="6278332" y="0"/>
                  </a:lnTo>
                  <a:cubicBezTo>
                    <a:pt x="6280230" y="0"/>
                    <a:pt x="6282050" y="754"/>
                    <a:pt x="6283392" y="2096"/>
                  </a:cubicBezTo>
                  <a:cubicBezTo>
                    <a:pt x="6284733" y="3437"/>
                    <a:pt x="6285487" y="5257"/>
                    <a:pt x="6285487" y="7155"/>
                  </a:cubicBezTo>
                  <a:lnTo>
                    <a:pt x="6285487" y="3038693"/>
                  </a:lnTo>
                  <a:cubicBezTo>
                    <a:pt x="6285487" y="3040591"/>
                    <a:pt x="6284733" y="3042411"/>
                    <a:pt x="6283392" y="3043753"/>
                  </a:cubicBezTo>
                  <a:cubicBezTo>
                    <a:pt x="6282050" y="3045094"/>
                    <a:pt x="6280230" y="3045848"/>
                    <a:pt x="6278332" y="3045848"/>
                  </a:cubicBezTo>
                  <a:lnTo>
                    <a:pt x="7155" y="3045848"/>
                  </a:lnTo>
                  <a:cubicBezTo>
                    <a:pt x="5257" y="3045848"/>
                    <a:pt x="3437" y="3045094"/>
                    <a:pt x="2096" y="3043753"/>
                  </a:cubicBezTo>
                  <a:cubicBezTo>
                    <a:pt x="754" y="3042411"/>
                    <a:pt x="0" y="3040591"/>
                    <a:pt x="0" y="3038693"/>
                  </a:cubicBezTo>
                  <a:lnTo>
                    <a:pt x="0" y="7155"/>
                  </a:lnTo>
                  <a:cubicBezTo>
                    <a:pt x="0" y="5257"/>
                    <a:pt x="754" y="3437"/>
                    <a:pt x="2096" y="2096"/>
                  </a:cubicBezTo>
                  <a:cubicBezTo>
                    <a:pt x="3437" y="754"/>
                    <a:pt x="5257" y="0"/>
                    <a:pt x="715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28575">
              <a:solidFill>
                <a:srgbClr val="6D4CA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0" y="-38100"/>
              <a:ext cx="6285487" cy="3083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500" lIns="23500" spcFirstLastPara="1" rIns="23500" wrap="square" tIns="23500">
              <a:noAutofit/>
            </a:bodyPr>
            <a:lstStyle/>
            <a:p>
              <a:pPr indent="0" lvl="0" marL="0" marR="0" rtl="0" algn="ctr">
                <a:lnSpc>
                  <a:spcPct val="10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26"/>
          <p:cNvSpPr/>
          <p:nvPr/>
        </p:nvSpPr>
        <p:spPr>
          <a:xfrm rot="1290543">
            <a:off x="-1269335" y="2114636"/>
            <a:ext cx="5139362" cy="4569360"/>
          </a:xfrm>
          <a:custGeom>
            <a:rect b="b" l="l" r="r" t="t"/>
            <a:pathLst>
              <a:path extrusionOk="0" h="9138719" w="10278723">
                <a:moveTo>
                  <a:pt x="0" y="0"/>
                </a:moveTo>
                <a:lnTo>
                  <a:pt x="10278723" y="0"/>
                </a:lnTo>
                <a:lnTo>
                  <a:pt x="10278723" y="9138719"/>
                </a:lnTo>
                <a:lnTo>
                  <a:pt x="0" y="9138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26"/>
          <p:cNvSpPr/>
          <p:nvPr/>
        </p:nvSpPr>
        <p:spPr>
          <a:xfrm>
            <a:off x="751469" y="939179"/>
            <a:ext cx="4185870" cy="646355"/>
          </a:xfrm>
          <a:custGeom>
            <a:rect b="b" l="l" r="r" t="t"/>
            <a:pathLst>
              <a:path extrusionOk="0" h="483870" w="3133598">
                <a:moveTo>
                  <a:pt x="57244" y="135890"/>
                </a:moveTo>
                <a:cubicBezTo>
                  <a:pt x="1776358" y="96520"/>
                  <a:pt x="2885463" y="0"/>
                  <a:pt x="3060773" y="130810"/>
                </a:cubicBezTo>
                <a:cubicBezTo>
                  <a:pt x="3133598" y="185420"/>
                  <a:pt x="3130539" y="307340"/>
                  <a:pt x="3053618" y="359410"/>
                </a:cubicBezTo>
                <a:cubicBezTo>
                  <a:pt x="2869363" y="483870"/>
                  <a:pt x="1774569" y="325120"/>
                  <a:pt x="1236116" y="328930"/>
                </a:cubicBezTo>
                <a:cubicBezTo>
                  <a:pt x="804996" y="332740"/>
                  <a:pt x="216454" y="455930"/>
                  <a:pt x="75133" y="365760"/>
                </a:cubicBezTo>
                <a:cubicBezTo>
                  <a:pt x="0" y="317500"/>
                  <a:pt x="57244" y="135890"/>
                  <a:pt x="57244" y="135890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804418" y="1386413"/>
            <a:ext cx="2703833" cy="737965"/>
          </a:xfrm>
          <a:custGeom>
            <a:rect b="b" l="l" r="r" t="t"/>
            <a:pathLst>
              <a:path extrusionOk="0" h="552450" w="2024126">
                <a:moveTo>
                  <a:pt x="30514" y="215900"/>
                </a:moveTo>
                <a:cubicBezTo>
                  <a:pt x="1083266" y="156210"/>
                  <a:pt x="1877492" y="0"/>
                  <a:pt x="1985141" y="161290"/>
                </a:cubicBezTo>
                <a:cubicBezTo>
                  <a:pt x="2024126" y="217170"/>
                  <a:pt x="2024126" y="332740"/>
                  <a:pt x="1984293" y="389890"/>
                </a:cubicBezTo>
                <a:cubicBezTo>
                  <a:pt x="1875797" y="552450"/>
                  <a:pt x="1088352" y="383540"/>
                  <a:pt x="732349" y="397510"/>
                </a:cubicBezTo>
                <a:cubicBezTo>
                  <a:pt x="466194" y="407670"/>
                  <a:pt x="113582" y="551180"/>
                  <a:pt x="36448" y="445770"/>
                </a:cubicBezTo>
                <a:cubicBezTo>
                  <a:pt x="0" y="396240"/>
                  <a:pt x="30514" y="215900"/>
                  <a:pt x="30514" y="215900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2876643" y="2744693"/>
            <a:ext cx="736039" cy="771731"/>
          </a:xfrm>
          <a:custGeom>
            <a:rect b="b" l="l" r="r" t="t"/>
            <a:pathLst>
              <a:path extrusionOk="0" h="1543462" w="1472077">
                <a:moveTo>
                  <a:pt x="0" y="0"/>
                </a:moveTo>
                <a:lnTo>
                  <a:pt x="1472077" y="0"/>
                </a:lnTo>
                <a:lnTo>
                  <a:pt x="1472077" y="1543462"/>
                </a:lnTo>
                <a:lnTo>
                  <a:pt x="0" y="1543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26"/>
          <p:cNvSpPr/>
          <p:nvPr/>
        </p:nvSpPr>
        <p:spPr>
          <a:xfrm>
            <a:off x="881338" y="2900590"/>
            <a:ext cx="1952660" cy="2057400"/>
          </a:xfrm>
          <a:custGeom>
            <a:rect b="b" l="l" r="r" t="t"/>
            <a:pathLst>
              <a:path extrusionOk="0"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26"/>
          <p:cNvSpPr txBox="1"/>
          <p:nvPr/>
        </p:nvSpPr>
        <p:spPr>
          <a:xfrm>
            <a:off x="3869875" y="1574400"/>
            <a:ext cx="45504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8750" lvl="1" marL="34290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Globally, over 700 million individuals experience hearing impairments. Despite this significant number, there is no unified platform dedicated to converting and learning sign language.</a:t>
            </a:r>
            <a:endParaRPr b="0" i="0" sz="1500" u="none" cap="none" strike="noStrike">
              <a:solidFill>
                <a:srgbClr val="6D4C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D4CAA"/>
              </a:solidFill>
            </a:endParaRPr>
          </a:p>
          <a:p>
            <a:pPr indent="-158750" lvl="1" marL="34290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In India, 1-2% of children are born with hearing impairments. Among them, only 20% receive formal sign language education, while the remaining majority lack access to learning opportunities.</a:t>
            </a:r>
            <a:endParaRPr sz="600"/>
          </a:p>
        </p:txBody>
      </p:sp>
      <p:sp>
        <p:nvSpPr>
          <p:cNvPr id="159" name="Google Shape;159;p26"/>
          <p:cNvSpPr txBox="1"/>
          <p:nvPr/>
        </p:nvSpPr>
        <p:spPr>
          <a:xfrm>
            <a:off x="948252" y="877941"/>
            <a:ext cx="4629844" cy="5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C397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7"/>
          <p:cNvGrpSpPr/>
          <p:nvPr/>
        </p:nvGrpSpPr>
        <p:grpSpPr>
          <a:xfrm>
            <a:off x="-591280" y="0"/>
            <a:ext cx="9735280" cy="5373428"/>
            <a:chOff x="0" y="0"/>
            <a:chExt cx="25960746" cy="14329141"/>
          </a:xfrm>
        </p:grpSpPr>
        <p:sp>
          <p:nvSpPr>
            <p:cNvPr id="165" name="Google Shape;165;p27"/>
            <p:cNvSpPr/>
            <p:nvPr/>
          </p:nvSpPr>
          <p:spPr>
            <a:xfrm>
              <a:off x="0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6" name="Google Shape;166;p27"/>
            <p:cNvSpPr/>
            <p:nvPr/>
          </p:nvSpPr>
          <p:spPr>
            <a:xfrm>
              <a:off x="11631605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67" name="Google Shape;167;p27"/>
          <p:cNvGrpSpPr/>
          <p:nvPr/>
        </p:nvGrpSpPr>
        <p:grpSpPr>
          <a:xfrm>
            <a:off x="514350" y="465158"/>
            <a:ext cx="8115300" cy="3981738"/>
            <a:chOff x="0" y="-38100"/>
            <a:chExt cx="6285487" cy="3083948"/>
          </a:xfrm>
        </p:grpSpPr>
        <p:sp>
          <p:nvSpPr>
            <p:cNvPr id="168" name="Google Shape;168;p27"/>
            <p:cNvSpPr/>
            <p:nvPr/>
          </p:nvSpPr>
          <p:spPr>
            <a:xfrm>
              <a:off x="0" y="0"/>
              <a:ext cx="6285487" cy="3045848"/>
            </a:xfrm>
            <a:custGeom>
              <a:rect b="b" l="l" r="r" t="t"/>
              <a:pathLst>
                <a:path extrusionOk="0" h="3045848" w="6285487">
                  <a:moveTo>
                    <a:pt x="7155" y="0"/>
                  </a:moveTo>
                  <a:lnTo>
                    <a:pt x="6278332" y="0"/>
                  </a:lnTo>
                  <a:cubicBezTo>
                    <a:pt x="6280230" y="0"/>
                    <a:pt x="6282050" y="754"/>
                    <a:pt x="6283392" y="2096"/>
                  </a:cubicBezTo>
                  <a:cubicBezTo>
                    <a:pt x="6284733" y="3437"/>
                    <a:pt x="6285487" y="5257"/>
                    <a:pt x="6285487" y="7155"/>
                  </a:cubicBezTo>
                  <a:lnTo>
                    <a:pt x="6285487" y="3038693"/>
                  </a:lnTo>
                  <a:cubicBezTo>
                    <a:pt x="6285487" y="3040591"/>
                    <a:pt x="6284733" y="3042411"/>
                    <a:pt x="6283392" y="3043753"/>
                  </a:cubicBezTo>
                  <a:cubicBezTo>
                    <a:pt x="6282050" y="3045094"/>
                    <a:pt x="6280230" y="3045848"/>
                    <a:pt x="6278332" y="3045848"/>
                  </a:cubicBezTo>
                  <a:lnTo>
                    <a:pt x="7155" y="3045848"/>
                  </a:lnTo>
                  <a:cubicBezTo>
                    <a:pt x="5257" y="3045848"/>
                    <a:pt x="3437" y="3045094"/>
                    <a:pt x="2096" y="3043753"/>
                  </a:cubicBezTo>
                  <a:cubicBezTo>
                    <a:pt x="754" y="3042411"/>
                    <a:pt x="0" y="3040591"/>
                    <a:pt x="0" y="3038693"/>
                  </a:cubicBezTo>
                  <a:lnTo>
                    <a:pt x="0" y="7155"/>
                  </a:lnTo>
                  <a:cubicBezTo>
                    <a:pt x="0" y="5257"/>
                    <a:pt x="754" y="3437"/>
                    <a:pt x="2096" y="2096"/>
                  </a:cubicBezTo>
                  <a:cubicBezTo>
                    <a:pt x="3437" y="754"/>
                    <a:pt x="5257" y="0"/>
                    <a:pt x="715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28575">
              <a:solidFill>
                <a:srgbClr val="6D4CA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0" y="-38100"/>
              <a:ext cx="6285487" cy="3083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500" lIns="23500" spcFirstLastPara="1" rIns="23500" wrap="square" tIns="23500">
              <a:noAutofit/>
            </a:bodyPr>
            <a:lstStyle/>
            <a:p>
              <a:pPr indent="0" lvl="0" marL="0" marR="0" rtl="0" algn="ctr">
                <a:lnSpc>
                  <a:spcPct val="10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27"/>
          <p:cNvSpPr/>
          <p:nvPr/>
        </p:nvSpPr>
        <p:spPr>
          <a:xfrm rot="4101526">
            <a:off x="35998" y="2017892"/>
            <a:ext cx="5464019" cy="4858009"/>
          </a:xfrm>
          <a:custGeom>
            <a:rect b="b" l="l" r="r" t="t"/>
            <a:pathLst>
              <a:path extrusionOk="0" h="9716018" w="10928037">
                <a:moveTo>
                  <a:pt x="0" y="0"/>
                </a:moveTo>
                <a:lnTo>
                  <a:pt x="10928037" y="0"/>
                </a:lnTo>
                <a:lnTo>
                  <a:pt x="10928037" y="9716018"/>
                </a:lnTo>
                <a:lnTo>
                  <a:pt x="0" y="9716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27"/>
          <p:cNvSpPr txBox="1"/>
          <p:nvPr/>
        </p:nvSpPr>
        <p:spPr>
          <a:xfrm>
            <a:off x="3367775" y="633125"/>
            <a:ext cx="51384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A Comprehensive Sign Language Conversion and Learning Platform</a:t>
            </a:r>
            <a:endParaRPr sz="700"/>
          </a:p>
          <a:p>
            <a:pPr indent="0" lvl="0" marL="0" marR="0" rtl="0" algn="l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en-GB" sz="12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Audio-to-Sign Language Conversion:</a:t>
            </a:r>
            <a:endParaRPr sz="700"/>
          </a:p>
          <a:p>
            <a:pPr indent="-127000" lvl="1" marL="254000" marR="0" rtl="0" algn="just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Upload audio files and have them automatically converted into sign language using a 3D VRM model, ensuring seamless interpretation.</a:t>
            </a:r>
            <a:endParaRPr sz="700"/>
          </a:p>
          <a:p>
            <a:pPr indent="0" lvl="0" marL="0" marR="0" rtl="0" algn="l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GB" sz="12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Video &amp; Audio Integration:</a:t>
            </a:r>
            <a:endParaRPr sz="700"/>
          </a:p>
          <a:p>
            <a:pPr indent="-127000" lvl="1" marL="254000" marR="0" rtl="0" algn="just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Experience real-time conversion of uploaded audio and video content into sign language, enhancing accessibility for hearing-impaired individuals.</a:t>
            </a:r>
            <a:endParaRPr sz="700"/>
          </a:p>
          <a:p>
            <a:pPr indent="0" lvl="0" marL="0" marR="0" rtl="0" algn="l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n-GB" sz="12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Interactive Learning Module:</a:t>
            </a:r>
            <a:endParaRPr sz="700"/>
          </a:p>
          <a:p>
            <a:pPr indent="-127000" lvl="1" marL="254000" marR="0" rtl="0" algn="just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Access an extensive library featuring over 100 commonly used words and 26 letters for finger spelling, enabling immersive learning through engaging 3D models.</a:t>
            </a:r>
            <a:endParaRPr sz="700"/>
          </a:p>
          <a:p>
            <a:pPr indent="0" lvl="0" marL="0" marR="0" rtl="0" algn="l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0" lang="en-GB" sz="12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Word Exploration Tool:</a:t>
            </a:r>
            <a:endParaRPr sz="700"/>
          </a:p>
          <a:p>
            <a:pPr indent="-127000" lvl="1" marL="254000" marR="0" rtl="0" algn="just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Discover and practice sign language through an interactive 3D environment that demonstrates accurate sign execution and contextual meanings.</a:t>
            </a:r>
            <a:endParaRPr sz="700"/>
          </a:p>
        </p:txBody>
      </p:sp>
      <p:sp>
        <p:nvSpPr>
          <p:cNvPr id="172" name="Google Shape;172;p27"/>
          <p:cNvSpPr/>
          <p:nvPr/>
        </p:nvSpPr>
        <p:spPr>
          <a:xfrm>
            <a:off x="767800" y="1053479"/>
            <a:ext cx="2201039" cy="468555"/>
          </a:xfrm>
          <a:custGeom>
            <a:rect b="b" l="l" r="r" t="t"/>
            <a:pathLst>
              <a:path extrusionOk="0" h="350767" w="1647727">
                <a:moveTo>
                  <a:pt x="30090" y="104572"/>
                </a:moveTo>
                <a:cubicBezTo>
                  <a:pt x="933713" y="79479"/>
                  <a:pt x="1516697" y="0"/>
                  <a:pt x="1608845" y="101334"/>
                </a:cubicBezTo>
                <a:cubicBezTo>
                  <a:pt x="1647727" y="136139"/>
                  <a:pt x="1645517" y="213845"/>
                  <a:pt x="1605084" y="247032"/>
                </a:cubicBezTo>
                <a:cubicBezTo>
                  <a:pt x="1508234" y="350767"/>
                  <a:pt x="932773" y="225177"/>
                  <a:pt x="649744" y="227606"/>
                </a:cubicBezTo>
                <a:cubicBezTo>
                  <a:pt x="423133" y="230034"/>
                  <a:pt x="113776" y="322827"/>
                  <a:pt x="39493" y="251079"/>
                </a:cubicBezTo>
                <a:cubicBezTo>
                  <a:pt x="0" y="220321"/>
                  <a:pt x="30090" y="104572"/>
                  <a:pt x="30090" y="104572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804694" y="1467375"/>
            <a:ext cx="2868657" cy="504599"/>
          </a:xfrm>
          <a:custGeom>
            <a:rect b="b" l="l" r="r" t="t"/>
            <a:pathLst>
              <a:path extrusionOk="0" h="377749" w="2147515">
                <a:moveTo>
                  <a:pt x="32379" y="168202"/>
                </a:moveTo>
                <a:cubicBezTo>
                  <a:pt x="1149467" y="135522"/>
                  <a:pt x="1992230" y="0"/>
                  <a:pt x="2106458" y="138303"/>
                </a:cubicBezTo>
                <a:cubicBezTo>
                  <a:pt x="2147515" y="168897"/>
                  <a:pt x="2147515" y="232172"/>
                  <a:pt x="2105558" y="263462"/>
                </a:cubicBezTo>
                <a:cubicBezTo>
                  <a:pt x="1990432" y="377749"/>
                  <a:pt x="1154864" y="259985"/>
                  <a:pt x="777105" y="267634"/>
                </a:cubicBezTo>
                <a:cubicBezTo>
                  <a:pt x="494685" y="273196"/>
                  <a:pt x="120523" y="376479"/>
                  <a:pt x="38675" y="294056"/>
                </a:cubicBezTo>
                <a:cubicBezTo>
                  <a:pt x="0" y="266938"/>
                  <a:pt x="32379" y="168202"/>
                  <a:pt x="32379" y="168202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804407" y="1977455"/>
            <a:ext cx="2697494" cy="504599"/>
          </a:xfrm>
          <a:custGeom>
            <a:rect b="b" l="l" r="r" t="t"/>
            <a:pathLst>
              <a:path extrusionOk="0" h="377749" w="2019380">
                <a:moveTo>
                  <a:pt x="30442" y="168202"/>
                </a:moveTo>
                <a:cubicBezTo>
                  <a:pt x="1080720" y="135522"/>
                  <a:pt x="1873079" y="0"/>
                  <a:pt x="1980475" y="138303"/>
                </a:cubicBezTo>
                <a:cubicBezTo>
                  <a:pt x="2019380" y="168897"/>
                  <a:pt x="2019380" y="232172"/>
                  <a:pt x="1979629" y="263462"/>
                </a:cubicBezTo>
                <a:cubicBezTo>
                  <a:pt x="1871388" y="377749"/>
                  <a:pt x="1085794" y="259985"/>
                  <a:pt x="730628" y="267634"/>
                </a:cubicBezTo>
                <a:cubicBezTo>
                  <a:pt x="465098" y="273196"/>
                  <a:pt x="113315" y="376479"/>
                  <a:pt x="36362" y="294056"/>
                </a:cubicBezTo>
                <a:cubicBezTo>
                  <a:pt x="0" y="266938"/>
                  <a:pt x="30442" y="168202"/>
                  <a:pt x="30442" y="168202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819378" y="2686714"/>
            <a:ext cx="2086139" cy="2161803"/>
          </a:xfrm>
          <a:custGeom>
            <a:rect b="b" l="l" r="r" t="t"/>
            <a:pathLst>
              <a:path extrusionOk="0" h="4323605" w="4172278">
                <a:moveTo>
                  <a:pt x="0" y="0"/>
                </a:moveTo>
                <a:lnTo>
                  <a:pt x="4172279" y="0"/>
                </a:lnTo>
                <a:lnTo>
                  <a:pt x="4172279" y="4323604"/>
                </a:lnTo>
                <a:lnTo>
                  <a:pt x="0" y="4323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7"/>
          <p:cNvSpPr txBox="1"/>
          <p:nvPr/>
        </p:nvSpPr>
        <p:spPr>
          <a:xfrm>
            <a:off x="1037618" y="1544902"/>
            <a:ext cx="3238742" cy="51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C39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8"/>
          <p:cNvGrpSpPr/>
          <p:nvPr/>
        </p:nvGrpSpPr>
        <p:grpSpPr>
          <a:xfrm>
            <a:off x="-591280" y="0"/>
            <a:ext cx="9735280" cy="5373428"/>
            <a:chOff x="0" y="0"/>
            <a:chExt cx="25960746" cy="14329141"/>
          </a:xfrm>
        </p:grpSpPr>
        <p:sp>
          <p:nvSpPr>
            <p:cNvPr id="182" name="Google Shape;182;p28"/>
            <p:cNvSpPr/>
            <p:nvPr/>
          </p:nvSpPr>
          <p:spPr>
            <a:xfrm>
              <a:off x="0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3" name="Google Shape;183;p28"/>
            <p:cNvSpPr/>
            <p:nvPr/>
          </p:nvSpPr>
          <p:spPr>
            <a:xfrm>
              <a:off x="11631605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84" name="Google Shape;184;p28"/>
          <p:cNvGrpSpPr/>
          <p:nvPr/>
        </p:nvGrpSpPr>
        <p:grpSpPr>
          <a:xfrm>
            <a:off x="514350" y="465158"/>
            <a:ext cx="8115300" cy="3981738"/>
            <a:chOff x="0" y="-38100"/>
            <a:chExt cx="6285487" cy="3083948"/>
          </a:xfrm>
        </p:grpSpPr>
        <p:sp>
          <p:nvSpPr>
            <p:cNvPr id="185" name="Google Shape;185;p28"/>
            <p:cNvSpPr/>
            <p:nvPr/>
          </p:nvSpPr>
          <p:spPr>
            <a:xfrm>
              <a:off x="0" y="0"/>
              <a:ext cx="6285487" cy="3045848"/>
            </a:xfrm>
            <a:custGeom>
              <a:rect b="b" l="l" r="r" t="t"/>
              <a:pathLst>
                <a:path extrusionOk="0" h="3045848" w="6285487">
                  <a:moveTo>
                    <a:pt x="7155" y="0"/>
                  </a:moveTo>
                  <a:lnTo>
                    <a:pt x="6278332" y="0"/>
                  </a:lnTo>
                  <a:cubicBezTo>
                    <a:pt x="6280230" y="0"/>
                    <a:pt x="6282050" y="754"/>
                    <a:pt x="6283392" y="2096"/>
                  </a:cubicBezTo>
                  <a:cubicBezTo>
                    <a:pt x="6284733" y="3437"/>
                    <a:pt x="6285487" y="5257"/>
                    <a:pt x="6285487" y="7155"/>
                  </a:cubicBezTo>
                  <a:lnTo>
                    <a:pt x="6285487" y="3038693"/>
                  </a:lnTo>
                  <a:cubicBezTo>
                    <a:pt x="6285487" y="3040591"/>
                    <a:pt x="6284733" y="3042411"/>
                    <a:pt x="6283392" y="3043753"/>
                  </a:cubicBezTo>
                  <a:cubicBezTo>
                    <a:pt x="6282050" y="3045094"/>
                    <a:pt x="6280230" y="3045848"/>
                    <a:pt x="6278332" y="3045848"/>
                  </a:cubicBezTo>
                  <a:lnTo>
                    <a:pt x="7155" y="3045848"/>
                  </a:lnTo>
                  <a:cubicBezTo>
                    <a:pt x="5257" y="3045848"/>
                    <a:pt x="3437" y="3045094"/>
                    <a:pt x="2096" y="3043753"/>
                  </a:cubicBezTo>
                  <a:cubicBezTo>
                    <a:pt x="754" y="3042411"/>
                    <a:pt x="0" y="3040591"/>
                    <a:pt x="0" y="3038693"/>
                  </a:cubicBezTo>
                  <a:lnTo>
                    <a:pt x="0" y="7155"/>
                  </a:lnTo>
                  <a:cubicBezTo>
                    <a:pt x="0" y="5257"/>
                    <a:pt x="754" y="3437"/>
                    <a:pt x="2096" y="2096"/>
                  </a:cubicBezTo>
                  <a:cubicBezTo>
                    <a:pt x="3437" y="754"/>
                    <a:pt x="5257" y="0"/>
                    <a:pt x="715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28575">
              <a:solidFill>
                <a:srgbClr val="6D4CA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0" y="-38100"/>
              <a:ext cx="6285487" cy="3083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500" lIns="23500" spcFirstLastPara="1" rIns="23500" wrap="square" tIns="23500">
              <a:noAutofit/>
            </a:bodyPr>
            <a:lstStyle/>
            <a:p>
              <a:pPr indent="0" lvl="0" marL="0" marR="0" rtl="0" algn="ctr">
                <a:lnSpc>
                  <a:spcPct val="10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8"/>
          <p:cNvSpPr/>
          <p:nvPr/>
        </p:nvSpPr>
        <p:spPr>
          <a:xfrm rot="1290543">
            <a:off x="-1269335" y="2114636"/>
            <a:ext cx="5139362" cy="4569360"/>
          </a:xfrm>
          <a:custGeom>
            <a:rect b="b" l="l" r="r" t="t"/>
            <a:pathLst>
              <a:path extrusionOk="0" h="9138719" w="10278723">
                <a:moveTo>
                  <a:pt x="0" y="0"/>
                </a:moveTo>
                <a:lnTo>
                  <a:pt x="10278723" y="0"/>
                </a:lnTo>
                <a:lnTo>
                  <a:pt x="10278723" y="9138719"/>
                </a:lnTo>
                <a:lnTo>
                  <a:pt x="0" y="9138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8"/>
          <p:cNvSpPr/>
          <p:nvPr/>
        </p:nvSpPr>
        <p:spPr>
          <a:xfrm>
            <a:off x="751469" y="939179"/>
            <a:ext cx="4185870" cy="646355"/>
          </a:xfrm>
          <a:custGeom>
            <a:rect b="b" l="l" r="r" t="t"/>
            <a:pathLst>
              <a:path extrusionOk="0" h="483870" w="3133598">
                <a:moveTo>
                  <a:pt x="57244" y="135890"/>
                </a:moveTo>
                <a:cubicBezTo>
                  <a:pt x="1776358" y="96520"/>
                  <a:pt x="2885463" y="0"/>
                  <a:pt x="3060773" y="130810"/>
                </a:cubicBezTo>
                <a:cubicBezTo>
                  <a:pt x="3133598" y="185420"/>
                  <a:pt x="3130539" y="307340"/>
                  <a:pt x="3053618" y="359410"/>
                </a:cubicBezTo>
                <a:cubicBezTo>
                  <a:pt x="2869363" y="483870"/>
                  <a:pt x="1774569" y="325120"/>
                  <a:pt x="1236116" y="328930"/>
                </a:cubicBezTo>
                <a:cubicBezTo>
                  <a:pt x="804996" y="332740"/>
                  <a:pt x="216454" y="455930"/>
                  <a:pt x="75133" y="365760"/>
                </a:cubicBezTo>
                <a:cubicBezTo>
                  <a:pt x="0" y="317500"/>
                  <a:pt x="57244" y="135890"/>
                  <a:pt x="57244" y="135890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804418" y="1386413"/>
            <a:ext cx="2703833" cy="737965"/>
          </a:xfrm>
          <a:custGeom>
            <a:rect b="b" l="l" r="r" t="t"/>
            <a:pathLst>
              <a:path extrusionOk="0" h="552450" w="2024126">
                <a:moveTo>
                  <a:pt x="30514" y="215900"/>
                </a:moveTo>
                <a:cubicBezTo>
                  <a:pt x="1083266" y="156210"/>
                  <a:pt x="1877492" y="0"/>
                  <a:pt x="1985141" y="161290"/>
                </a:cubicBezTo>
                <a:cubicBezTo>
                  <a:pt x="2024126" y="217170"/>
                  <a:pt x="2024126" y="332740"/>
                  <a:pt x="1984293" y="389890"/>
                </a:cubicBezTo>
                <a:cubicBezTo>
                  <a:pt x="1875797" y="552450"/>
                  <a:pt x="1088352" y="383540"/>
                  <a:pt x="732349" y="397510"/>
                </a:cubicBezTo>
                <a:cubicBezTo>
                  <a:pt x="466194" y="407670"/>
                  <a:pt x="113582" y="551180"/>
                  <a:pt x="36448" y="445770"/>
                </a:cubicBezTo>
                <a:cubicBezTo>
                  <a:pt x="0" y="396240"/>
                  <a:pt x="30514" y="215900"/>
                  <a:pt x="30514" y="215900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2876643" y="2744693"/>
            <a:ext cx="736039" cy="771731"/>
          </a:xfrm>
          <a:custGeom>
            <a:rect b="b" l="l" r="r" t="t"/>
            <a:pathLst>
              <a:path extrusionOk="0" h="1543462" w="1472077">
                <a:moveTo>
                  <a:pt x="0" y="0"/>
                </a:moveTo>
                <a:lnTo>
                  <a:pt x="1472077" y="0"/>
                </a:lnTo>
                <a:lnTo>
                  <a:pt x="1472077" y="1543462"/>
                </a:lnTo>
                <a:lnTo>
                  <a:pt x="0" y="1543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8"/>
          <p:cNvSpPr/>
          <p:nvPr/>
        </p:nvSpPr>
        <p:spPr>
          <a:xfrm>
            <a:off x="322309" y="2630199"/>
            <a:ext cx="2554334" cy="2057400"/>
          </a:xfrm>
          <a:custGeom>
            <a:rect b="b" l="l" r="r" t="t"/>
            <a:pathLst>
              <a:path extrusionOk="0" h="4114800" w="5108668">
                <a:moveTo>
                  <a:pt x="0" y="0"/>
                </a:moveTo>
                <a:lnTo>
                  <a:pt x="5108668" y="0"/>
                </a:lnTo>
                <a:lnTo>
                  <a:pt x="51086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28"/>
          <p:cNvSpPr txBox="1"/>
          <p:nvPr/>
        </p:nvSpPr>
        <p:spPr>
          <a:xfrm>
            <a:off x="948252" y="877940"/>
            <a:ext cx="4629844" cy="100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Technical </a:t>
            </a:r>
            <a:endParaRPr sz="700"/>
          </a:p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Overview :</a:t>
            </a:r>
            <a:endParaRPr sz="700"/>
          </a:p>
        </p:txBody>
      </p:sp>
      <p:sp>
        <p:nvSpPr>
          <p:cNvPr id="193" name="Google Shape;193;p28"/>
          <p:cNvSpPr txBox="1"/>
          <p:nvPr/>
        </p:nvSpPr>
        <p:spPr>
          <a:xfrm>
            <a:off x="4399903" y="986292"/>
            <a:ext cx="3918900" cy="3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b="1" lang="en-GB" sz="1600">
                <a:solidFill>
                  <a:srgbClr val="6D4CAA"/>
                </a:solidFill>
              </a:rPr>
              <a:t>:</a:t>
            </a:r>
            <a:endParaRPr sz="1600"/>
          </a:p>
          <a:p>
            <a:pPr indent="-190500" lvl="1" marL="393700" marR="0" rtl="0" algn="l">
              <a:lnSpc>
                <a:spcPct val="12898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Flask (Python), MoviePy for media processing, Sysmocap for 3D VRM model generation.</a:t>
            </a:r>
            <a:endParaRPr sz="1600"/>
          </a:p>
          <a:p>
            <a:pPr indent="0" lvl="0" marL="0" marR="0" rtl="0" algn="l">
              <a:lnSpc>
                <a:spcPct val="128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Audio-to-Text:</a:t>
            </a:r>
            <a:endParaRPr sz="1600"/>
          </a:p>
          <a:p>
            <a:pPr indent="-190500" lvl="1" marL="393700" marR="0" rtl="0" algn="l">
              <a:lnSpc>
                <a:spcPct val="12898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Google SpeechRecognition (upgrading to Whisper for production).</a:t>
            </a:r>
            <a:endParaRPr sz="1600"/>
          </a:p>
          <a:p>
            <a:pPr indent="0" lvl="0" marL="0" marR="0" rtl="0" algn="l">
              <a:lnSpc>
                <a:spcPct val="128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endParaRPr sz="1600"/>
          </a:p>
          <a:p>
            <a:pPr indent="-190500" lvl="1" marL="393700" marR="0" rtl="0" algn="l">
              <a:lnSpc>
                <a:spcPct val="12898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HTML, CSS, JavaScript for responsive and interactive UI.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C39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9"/>
          <p:cNvGrpSpPr/>
          <p:nvPr/>
        </p:nvGrpSpPr>
        <p:grpSpPr>
          <a:xfrm>
            <a:off x="-591280" y="0"/>
            <a:ext cx="9735280" cy="5373428"/>
            <a:chOff x="0" y="0"/>
            <a:chExt cx="25960746" cy="14329141"/>
          </a:xfrm>
        </p:grpSpPr>
        <p:sp>
          <p:nvSpPr>
            <p:cNvPr id="199" name="Google Shape;199;p29"/>
            <p:cNvSpPr/>
            <p:nvPr/>
          </p:nvSpPr>
          <p:spPr>
            <a:xfrm>
              <a:off x="0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0" name="Google Shape;200;p29"/>
            <p:cNvSpPr/>
            <p:nvPr/>
          </p:nvSpPr>
          <p:spPr>
            <a:xfrm>
              <a:off x="11631605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01" name="Google Shape;201;p29"/>
          <p:cNvGrpSpPr/>
          <p:nvPr/>
        </p:nvGrpSpPr>
        <p:grpSpPr>
          <a:xfrm>
            <a:off x="514350" y="465158"/>
            <a:ext cx="8115300" cy="4163992"/>
            <a:chOff x="0" y="-38100"/>
            <a:chExt cx="6285487" cy="3225108"/>
          </a:xfrm>
        </p:grpSpPr>
        <p:sp>
          <p:nvSpPr>
            <p:cNvPr id="202" name="Google Shape;202;p29"/>
            <p:cNvSpPr/>
            <p:nvPr/>
          </p:nvSpPr>
          <p:spPr>
            <a:xfrm>
              <a:off x="0" y="0"/>
              <a:ext cx="6285487" cy="3187008"/>
            </a:xfrm>
            <a:custGeom>
              <a:rect b="b" l="l" r="r" t="t"/>
              <a:pathLst>
                <a:path extrusionOk="0" h="3187008" w="6285487">
                  <a:moveTo>
                    <a:pt x="7155" y="0"/>
                  </a:moveTo>
                  <a:lnTo>
                    <a:pt x="6278332" y="0"/>
                  </a:lnTo>
                  <a:cubicBezTo>
                    <a:pt x="6280230" y="0"/>
                    <a:pt x="6282050" y="754"/>
                    <a:pt x="6283392" y="2096"/>
                  </a:cubicBezTo>
                  <a:cubicBezTo>
                    <a:pt x="6284733" y="3437"/>
                    <a:pt x="6285487" y="5257"/>
                    <a:pt x="6285487" y="7155"/>
                  </a:cubicBezTo>
                  <a:lnTo>
                    <a:pt x="6285487" y="3179853"/>
                  </a:lnTo>
                  <a:cubicBezTo>
                    <a:pt x="6285487" y="3181751"/>
                    <a:pt x="6284733" y="3183570"/>
                    <a:pt x="6283392" y="3184912"/>
                  </a:cubicBezTo>
                  <a:cubicBezTo>
                    <a:pt x="6282050" y="3186254"/>
                    <a:pt x="6280230" y="3187008"/>
                    <a:pt x="6278332" y="3187008"/>
                  </a:cubicBezTo>
                  <a:lnTo>
                    <a:pt x="7155" y="3187008"/>
                  </a:lnTo>
                  <a:cubicBezTo>
                    <a:pt x="5257" y="3187008"/>
                    <a:pt x="3437" y="3186254"/>
                    <a:pt x="2096" y="3184912"/>
                  </a:cubicBezTo>
                  <a:cubicBezTo>
                    <a:pt x="754" y="3183570"/>
                    <a:pt x="0" y="3181751"/>
                    <a:pt x="0" y="3179853"/>
                  </a:cubicBezTo>
                  <a:lnTo>
                    <a:pt x="0" y="7155"/>
                  </a:lnTo>
                  <a:cubicBezTo>
                    <a:pt x="0" y="5257"/>
                    <a:pt x="754" y="3437"/>
                    <a:pt x="2096" y="2096"/>
                  </a:cubicBezTo>
                  <a:cubicBezTo>
                    <a:pt x="3437" y="754"/>
                    <a:pt x="5257" y="0"/>
                    <a:pt x="715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28575">
              <a:solidFill>
                <a:srgbClr val="6D4CA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0" y="-38100"/>
              <a:ext cx="6285487" cy="3225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500" lIns="23500" spcFirstLastPara="1" rIns="23500" wrap="square" tIns="23500">
              <a:noAutofit/>
            </a:bodyPr>
            <a:lstStyle/>
            <a:p>
              <a:pPr indent="0" lvl="0" marL="0" marR="0" rtl="0" algn="ctr">
                <a:lnSpc>
                  <a:spcPct val="10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9"/>
          <p:cNvSpPr/>
          <p:nvPr/>
        </p:nvSpPr>
        <p:spPr>
          <a:xfrm rot="1290543">
            <a:off x="-2849794" y="2344471"/>
            <a:ext cx="5139362" cy="4569360"/>
          </a:xfrm>
          <a:custGeom>
            <a:rect b="b" l="l" r="r" t="t"/>
            <a:pathLst>
              <a:path extrusionOk="0" h="9138719" w="10278723">
                <a:moveTo>
                  <a:pt x="0" y="0"/>
                </a:moveTo>
                <a:lnTo>
                  <a:pt x="10278723" y="0"/>
                </a:lnTo>
                <a:lnTo>
                  <a:pt x="10278723" y="9138718"/>
                </a:lnTo>
                <a:lnTo>
                  <a:pt x="0" y="91387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29"/>
          <p:cNvSpPr/>
          <p:nvPr/>
        </p:nvSpPr>
        <p:spPr>
          <a:xfrm>
            <a:off x="798065" y="635098"/>
            <a:ext cx="3135113" cy="940084"/>
          </a:xfrm>
          <a:custGeom>
            <a:rect b="b" l="l" r="r" t="t"/>
            <a:pathLst>
              <a:path extrusionOk="0" h="703759" w="2346987">
                <a:moveTo>
                  <a:pt x="35394" y="257211"/>
                </a:moveTo>
                <a:cubicBezTo>
                  <a:pt x="1256489" y="174128"/>
                  <a:pt x="2177718" y="0"/>
                  <a:pt x="2302580" y="181199"/>
                </a:cubicBezTo>
                <a:cubicBezTo>
                  <a:pt x="2346987" y="258979"/>
                  <a:pt x="2346987" y="419842"/>
                  <a:pt x="2301597" y="499390"/>
                </a:cubicBezTo>
                <a:cubicBezTo>
                  <a:pt x="2175752" y="703759"/>
                  <a:pt x="1262388" y="490551"/>
                  <a:pt x="849457" y="509996"/>
                </a:cubicBezTo>
                <a:cubicBezTo>
                  <a:pt x="540742" y="524138"/>
                  <a:pt x="131744" y="702489"/>
                  <a:pt x="42276" y="577170"/>
                </a:cubicBezTo>
                <a:cubicBezTo>
                  <a:pt x="0" y="508229"/>
                  <a:pt x="35394" y="257211"/>
                  <a:pt x="35394" y="257211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678723" y="2028226"/>
            <a:ext cx="5285991" cy="1950673"/>
          </a:xfrm>
          <a:custGeom>
            <a:rect b="b" l="l" r="r" t="t"/>
            <a:pathLst>
              <a:path extrusionOk="0" h="3901347" w="10571981">
                <a:moveTo>
                  <a:pt x="0" y="0"/>
                </a:moveTo>
                <a:lnTo>
                  <a:pt x="10571981" y="0"/>
                </a:lnTo>
                <a:lnTo>
                  <a:pt x="10571981" y="3901347"/>
                </a:lnTo>
                <a:lnTo>
                  <a:pt x="0" y="39013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29"/>
          <p:cNvSpPr txBox="1"/>
          <p:nvPr/>
        </p:nvSpPr>
        <p:spPr>
          <a:xfrm>
            <a:off x="798074" y="930375"/>
            <a:ext cx="299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Architecture </a:t>
            </a:r>
            <a:endParaRPr sz="700"/>
          </a:p>
        </p:txBody>
      </p:sp>
      <p:sp>
        <p:nvSpPr>
          <p:cNvPr id="208" name="Google Shape;208;p29"/>
          <p:cNvSpPr txBox="1"/>
          <p:nvPr/>
        </p:nvSpPr>
        <p:spPr>
          <a:xfrm>
            <a:off x="6270430" y="2225387"/>
            <a:ext cx="1976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3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User flow for Learning</a:t>
            </a:r>
            <a:endParaRPr sz="1300"/>
          </a:p>
        </p:txBody>
      </p:sp>
      <p:sp>
        <p:nvSpPr>
          <p:cNvPr id="209" name="Google Shape;209;p29"/>
          <p:cNvSpPr txBox="1"/>
          <p:nvPr/>
        </p:nvSpPr>
        <p:spPr>
          <a:xfrm>
            <a:off x="2077798" y="4012800"/>
            <a:ext cx="2220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3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1300"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9900" y="635100"/>
            <a:ext cx="2510000" cy="15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C397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0"/>
          <p:cNvGrpSpPr/>
          <p:nvPr/>
        </p:nvGrpSpPr>
        <p:grpSpPr>
          <a:xfrm>
            <a:off x="-591280" y="0"/>
            <a:ext cx="9735280" cy="5373428"/>
            <a:chOff x="0" y="0"/>
            <a:chExt cx="25960746" cy="14329141"/>
          </a:xfrm>
        </p:grpSpPr>
        <p:sp>
          <p:nvSpPr>
            <p:cNvPr id="216" name="Google Shape;216;p30"/>
            <p:cNvSpPr/>
            <p:nvPr/>
          </p:nvSpPr>
          <p:spPr>
            <a:xfrm>
              <a:off x="0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7" name="Google Shape;217;p30"/>
            <p:cNvSpPr/>
            <p:nvPr/>
          </p:nvSpPr>
          <p:spPr>
            <a:xfrm>
              <a:off x="11631605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18" name="Google Shape;218;p30"/>
          <p:cNvGrpSpPr/>
          <p:nvPr/>
        </p:nvGrpSpPr>
        <p:grpSpPr>
          <a:xfrm>
            <a:off x="514350" y="465158"/>
            <a:ext cx="8115300" cy="3981738"/>
            <a:chOff x="0" y="-38100"/>
            <a:chExt cx="6285487" cy="3083948"/>
          </a:xfrm>
        </p:grpSpPr>
        <p:sp>
          <p:nvSpPr>
            <p:cNvPr id="219" name="Google Shape;219;p30"/>
            <p:cNvSpPr/>
            <p:nvPr/>
          </p:nvSpPr>
          <p:spPr>
            <a:xfrm>
              <a:off x="0" y="0"/>
              <a:ext cx="6285487" cy="3045848"/>
            </a:xfrm>
            <a:custGeom>
              <a:rect b="b" l="l" r="r" t="t"/>
              <a:pathLst>
                <a:path extrusionOk="0" h="3045848" w="6285487">
                  <a:moveTo>
                    <a:pt x="7155" y="0"/>
                  </a:moveTo>
                  <a:lnTo>
                    <a:pt x="6278332" y="0"/>
                  </a:lnTo>
                  <a:cubicBezTo>
                    <a:pt x="6280230" y="0"/>
                    <a:pt x="6282050" y="754"/>
                    <a:pt x="6283392" y="2096"/>
                  </a:cubicBezTo>
                  <a:cubicBezTo>
                    <a:pt x="6284733" y="3437"/>
                    <a:pt x="6285487" y="5257"/>
                    <a:pt x="6285487" y="7155"/>
                  </a:cubicBezTo>
                  <a:lnTo>
                    <a:pt x="6285487" y="3038693"/>
                  </a:lnTo>
                  <a:cubicBezTo>
                    <a:pt x="6285487" y="3040591"/>
                    <a:pt x="6284733" y="3042411"/>
                    <a:pt x="6283392" y="3043753"/>
                  </a:cubicBezTo>
                  <a:cubicBezTo>
                    <a:pt x="6282050" y="3045094"/>
                    <a:pt x="6280230" y="3045848"/>
                    <a:pt x="6278332" y="3045848"/>
                  </a:cubicBezTo>
                  <a:lnTo>
                    <a:pt x="7155" y="3045848"/>
                  </a:lnTo>
                  <a:cubicBezTo>
                    <a:pt x="5257" y="3045848"/>
                    <a:pt x="3437" y="3045094"/>
                    <a:pt x="2096" y="3043753"/>
                  </a:cubicBezTo>
                  <a:cubicBezTo>
                    <a:pt x="754" y="3042411"/>
                    <a:pt x="0" y="3040591"/>
                    <a:pt x="0" y="3038693"/>
                  </a:cubicBezTo>
                  <a:lnTo>
                    <a:pt x="0" y="7155"/>
                  </a:lnTo>
                  <a:cubicBezTo>
                    <a:pt x="0" y="5257"/>
                    <a:pt x="754" y="3437"/>
                    <a:pt x="2096" y="2096"/>
                  </a:cubicBezTo>
                  <a:cubicBezTo>
                    <a:pt x="3437" y="754"/>
                    <a:pt x="5257" y="0"/>
                    <a:pt x="715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28575">
              <a:solidFill>
                <a:srgbClr val="6D4CA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 txBox="1"/>
            <p:nvPr/>
          </p:nvSpPr>
          <p:spPr>
            <a:xfrm>
              <a:off x="0" y="-38100"/>
              <a:ext cx="6285487" cy="3083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500" lIns="23500" spcFirstLastPara="1" rIns="23500" wrap="square" tIns="23500">
              <a:noAutofit/>
            </a:bodyPr>
            <a:lstStyle/>
            <a:p>
              <a:pPr indent="0" lvl="0" marL="0" marR="0" rtl="0" algn="ctr">
                <a:lnSpc>
                  <a:spcPct val="10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30"/>
          <p:cNvSpPr/>
          <p:nvPr/>
        </p:nvSpPr>
        <p:spPr>
          <a:xfrm rot="4101526">
            <a:off x="35998" y="2017892"/>
            <a:ext cx="5464019" cy="4858009"/>
          </a:xfrm>
          <a:custGeom>
            <a:rect b="b" l="l" r="r" t="t"/>
            <a:pathLst>
              <a:path extrusionOk="0" h="9716018" w="10928037">
                <a:moveTo>
                  <a:pt x="0" y="0"/>
                </a:moveTo>
                <a:lnTo>
                  <a:pt x="10928037" y="0"/>
                </a:lnTo>
                <a:lnTo>
                  <a:pt x="10928037" y="9716018"/>
                </a:lnTo>
                <a:lnTo>
                  <a:pt x="0" y="9716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30"/>
          <p:cNvSpPr txBox="1"/>
          <p:nvPr/>
        </p:nvSpPr>
        <p:spPr>
          <a:xfrm>
            <a:off x="3673351" y="560950"/>
            <a:ext cx="4794900" cy="3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5100" lvl="1" marL="34290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Globally, over 30 million deaf individuals actively access the internet daily. Offering tools and interpreters can significantly enhance their digital experience while driving business growth.</a:t>
            </a:r>
            <a:endParaRPr sz="1600"/>
          </a:p>
          <a:p>
            <a:pPr indent="0" lvl="0" marL="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6D4C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34290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In India, numerous public and private schools provide opportunities for children to learn sign languages. A platform supporting multiple sign languages, including ASL (American Sign Language) and ISL (Indian Sign Language), can bridge communication gaps and expand accessibility.</a:t>
            </a:r>
            <a:endParaRPr sz="1600"/>
          </a:p>
        </p:txBody>
      </p:sp>
      <p:sp>
        <p:nvSpPr>
          <p:cNvPr id="223" name="Google Shape;223;p30"/>
          <p:cNvSpPr/>
          <p:nvPr/>
        </p:nvSpPr>
        <p:spPr>
          <a:xfrm>
            <a:off x="767800" y="1053479"/>
            <a:ext cx="2201039" cy="468555"/>
          </a:xfrm>
          <a:custGeom>
            <a:rect b="b" l="l" r="r" t="t"/>
            <a:pathLst>
              <a:path extrusionOk="0" h="350767" w="1647727">
                <a:moveTo>
                  <a:pt x="30090" y="104572"/>
                </a:moveTo>
                <a:cubicBezTo>
                  <a:pt x="933713" y="79479"/>
                  <a:pt x="1516697" y="0"/>
                  <a:pt x="1608845" y="101334"/>
                </a:cubicBezTo>
                <a:cubicBezTo>
                  <a:pt x="1647727" y="136139"/>
                  <a:pt x="1645517" y="213845"/>
                  <a:pt x="1605084" y="247032"/>
                </a:cubicBezTo>
                <a:cubicBezTo>
                  <a:pt x="1508234" y="350767"/>
                  <a:pt x="932773" y="225177"/>
                  <a:pt x="649744" y="227606"/>
                </a:cubicBezTo>
                <a:cubicBezTo>
                  <a:pt x="423133" y="230034"/>
                  <a:pt x="113776" y="322827"/>
                  <a:pt x="39493" y="251079"/>
                </a:cubicBezTo>
                <a:cubicBezTo>
                  <a:pt x="0" y="220321"/>
                  <a:pt x="30090" y="104572"/>
                  <a:pt x="30090" y="104572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804694" y="1467375"/>
            <a:ext cx="2868657" cy="504599"/>
          </a:xfrm>
          <a:custGeom>
            <a:rect b="b" l="l" r="r" t="t"/>
            <a:pathLst>
              <a:path extrusionOk="0" h="377749" w="2147515">
                <a:moveTo>
                  <a:pt x="32379" y="168202"/>
                </a:moveTo>
                <a:cubicBezTo>
                  <a:pt x="1149467" y="135522"/>
                  <a:pt x="1992230" y="0"/>
                  <a:pt x="2106458" y="138303"/>
                </a:cubicBezTo>
                <a:cubicBezTo>
                  <a:pt x="2147515" y="168897"/>
                  <a:pt x="2147515" y="232172"/>
                  <a:pt x="2105558" y="263462"/>
                </a:cubicBezTo>
                <a:cubicBezTo>
                  <a:pt x="1990432" y="377749"/>
                  <a:pt x="1154864" y="259985"/>
                  <a:pt x="777105" y="267634"/>
                </a:cubicBezTo>
                <a:cubicBezTo>
                  <a:pt x="494685" y="273196"/>
                  <a:pt x="120523" y="376479"/>
                  <a:pt x="38675" y="294056"/>
                </a:cubicBezTo>
                <a:cubicBezTo>
                  <a:pt x="0" y="266938"/>
                  <a:pt x="32379" y="168202"/>
                  <a:pt x="32379" y="168202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1141980" y="2859066"/>
            <a:ext cx="1952660" cy="2057400"/>
          </a:xfrm>
          <a:custGeom>
            <a:rect b="b" l="l" r="r" t="t"/>
            <a:pathLst>
              <a:path extrusionOk="0" h="4114800" w="3905319">
                <a:moveTo>
                  <a:pt x="0" y="0"/>
                </a:moveTo>
                <a:lnTo>
                  <a:pt x="3905320" y="0"/>
                </a:lnTo>
                <a:lnTo>
                  <a:pt x="390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30"/>
          <p:cNvSpPr txBox="1"/>
          <p:nvPr/>
        </p:nvSpPr>
        <p:spPr>
          <a:xfrm>
            <a:off x="948252" y="877940"/>
            <a:ext cx="3238742" cy="100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700"/>
          </a:p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Potential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C397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1"/>
          <p:cNvGrpSpPr/>
          <p:nvPr/>
        </p:nvGrpSpPr>
        <p:grpSpPr>
          <a:xfrm>
            <a:off x="-591280" y="0"/>
            <a:ext cx="9735280" cy="5373428"/>
            <a:chOff x="0" y="0"/>
            <a:chExt cx="25960746" cy="14329141"/>
          </a:xfrm>
        </p:grpSpPr>
        <p:sp>
          <p:nvSpPr>
            <p:cNvPr id="232" name="Google Shape;232;p31"/>
            <p:cNvSpPr/>
            <p:nvPr/>
          </p:nvSpPr>
          <p:spPr>
            <a:xfrm>
              <a:off x="0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3" name="Google Shape;233;p31"/>
            <p:cNvSpPr/>
            <p:nvPr/>
          </p:nvSpPr>
          <p:spPr>
            <a:xfrm>
              <a:off x="11631605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34" name="Google Shape;234;p31"/>
          <p:cNvGrpSpPr/>
          <p:nvPr/>
        </p:nvGrpSpPr>
        <p:grpSpPr>
          <a:xfrm>
            <a:off x="514350" y="465158"/>
            <a:ext cx="8115300" cy="3981738"/>
            <a:chOff x="0" y="-38100"/>
            <a:chExt cx="6285487" cy="3083948"/>
          </a:xfrm>
        </p:grpSpPr>
        <p:sp>
          <p:nvSpPr>
            <p:cNvPr id="235" name="Google Shape;235;p31"/>
            <p:cNvSpPr/>
            <p:nvPr/>
          </p:nvSpPr>
          <p:spPr>
            <a:xfrm>
              <a:off x="0" y="0"/>
              <a:ext cx="6285487" cy="3045848"/>
            </a:xfrm>
            <a:custGeom>
              <a:rect b="b" l="l" r="r" t="t"/>
              <a:pathLst>
                <a:path extrusionOk="0" h="3045848" w="6285487">
                  <a:moveTo>
                    <a:pt x="7155" y="0"/>
                  </a:moveTo>
                  <a:lnTo>
                    <a:pt x="6278332" y="0"/>
                  </a:lnTo>
                  <a:cubicBezTo>
                    <a:pt x="6280230" y="0"/>
                    <a:pt x="6282050" y="754"/>
                    <a:pt x="6283392" y="2096"/>
                  </a:cubicBezTo>
                  <a:cubicBezTo>
                    <a:pt x="6284733" y="3437"/>
                    <a:pt x="6285487" y="5257"/>
                    <a:pt x="6285487" y="7155"/>
                  </a:cubicBezTo>
                  <a:lnTo>
                    <a:pt x="6285487" y="3038693"/>
                  </a:lnTo>
                  <a:cubicBezTo>
                    <a:pt x="6285487" y="3040591"/>
                    <a:pt x="6284733" y="3042411"/>
                    <a:pt x="6283392" y="3043753"/>
                  </a:cubicBezTo>
                  <a:cubicBezTo>
                    <a:pt x="6282050" y="3045094"/>
                    <a:pt x="6280230" y="3045848"/>
                    <a:pt x="6278332" y="3045848"/>
                  </a:cubicBezTo>
                  <a:lnTo>
                    <a:pt x="7155" y="3045848"/>
                  </a:lnTo>
                  <a:cubicBezTo>
                    <a:pt x="5257" y="3045848"/>
                    <a:pt x="3437" y="3045094"/>
                    <a:pt x="2096" y="3043753"/>
                  </a:cubicBezTo>
                  <a:cubicBezTo>
                    <a:pt x="754" y="3042411"/>
                    <a:pt x="0" y="3040591"/>
                    <a:pt x="0" y="3038693"/>
                  </a:cubicBezTo>
                  <a:lnTo>
                    <a:pt x="0" y="7155"/>
                  </a:lnTo>
                  <a:cubicBezTo>
                    <a:pt x="0" y="5257"/>
                    <a:pt x="754" y="3437"/>
                    <a:pt x="2096" y="2096"/>
                  </a:cubicBezTo>
                  <a:cubicBezTo>
                    <a:pt x="3437" y="754"/>
                    <a:pt x="5257" y="0"/>
                    <a:pt x="715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28575">
              <a:solidFill>
                <a:srgbClr val="6D4CA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 txBox="1"/>
            <p:nvPr/>
          </p:nvSpPr>
          <p:spPr>
            <a:xfrm>
              <a:off x="0" y="-38100"/>
              <a:ext cx="6285487" cy="3083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500" lIns="23500" spcFirstLastPara="1" rIns="23500" wrap="square" tIns="23500">
              <a:noAutofit/>
            </a:bodyPr>
            <a:lstStyle/>
            <a:p>
              <a:pPr indent="0" lvl="0" marL="0" marR="0" rtl="0" algn="ctr">
                <a:lnSpc>
                  <a:spcPct val="10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31"/>
          <p:cNvSpPr/>
          <p:nvPr/>
        </p:nvSpPr>
        <p:spPr>
          <a:xfrm rot="1290543">
            <a:off x="4261786" y="-2381729"/>
            <a:ext cx="5139362" cy="4569360"/>
          </a:xfrm>
          <a:custGeom>
            <a:rect b="b" l="l" r="r" t="t"/>
            <a:pathLst>
              <a:path extrusionOk="0" h="9138719" w="10278723">
                <a:moveTo>
                  <a:pt x="0" y="0"/>
                </a:moveTo>
                <a:lnTo>
                  <a:pt x="10278722" y="0"/>
                </a:lnTo>
                <a:lnTo>
                  <a:pt x="10278722" y="9138719"/>
                </a:lnTo>
                <a:lnTo>
                  <a:pt x="0" y="9138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31"/>
          <p:cNvSpPr txBox="1"/>
          <p:nvPr/>
        </p:nvSpPr>
        <p:spPr>
          <a:xfrm>
            <a:off x="517283" y="1785071"/>
            <a:ext cx="78378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1" marL="355600" marR="0" rtl="0" algn="just">
              <a:lnSpc>
                <a:spcPct val="129003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Freemium Model:</a:t>
            </a: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Offer a free plan with essential features and premium plans for advanced functionalities.</a:t>
            </a:r>
            <a:endParaRPr sz="700"/>
          </a:p>
          <a:p>
            <a:pPr indent="-177800" lvl="1" marL="355600" marR="0" rtl="0" algn="just">
              <a:lnSpc>
                <a:spcPct val="129003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Character Customization:</a:t>
            </a: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Generate revenue through in-app purchases for character personalization.</a:t>
            </a:r>
            <a:endParaRPr sz="700"/>
          </a:p>
          <a:p>
            <a:pPr indent="-177800" lvl="1" marL="355600" marR="0" rtl="0" algn="just">
              <a:lnSpc>
                <a:spcPct val="129003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Advertising:</a:t>
            </a: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Monetize with targeted ads based on customer segments.</a:t>
            </a:r>
            <a:endParaRPr sz="700"/>
          </a:p>
          <a:p>
            <a:pPr indent="-177800" lvl="1" marL="355600" marR="0" rtl="0" algn="just">
              <a:lnSpc>
                <a:spcPct val="129003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Licensing:</a:t>
            </a: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License the product to other platforms for broader accessibility.</a:t>
            </a:r>
            <a:endParaRPr sz="700"/>
          </a:p>
          <a:p>
            <a:pPr indent="-177800" lvl="1" marL="355600" marR="0" rtl="0" algn="just">
              <a:lnSpc>
                <a:spcPct val="129003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600"/>
              <a:buFont typeface="Arial"/>
              <a:buChar char="•"/>
            </a:pPr>
            <a:r>
              <a:rPr b="0" i="0" lang="en-GB" sz="16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B2B Opportunities:</a:t>
            </a:r>
            <a:r>
              <a:rPr b="0" i="0" lang="en-GB" sz="16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Provide virtual character technology to other products, creating business partnerships.</a:t>
            </a:r>
            <a:endParaRPr sz="700"/>
          </a:p>
        </p:txBody>
      </p:sp>
      <p:sp>
        <p:nvSpPr>
          <p:cNvPr id="239" name="Google Shape;239;p31"/>
          <p:cNvSpPr/>
          <p:nvPr/>
        </p:nvSpPr>
        <p:spPr>
          <a:xfrm>
            <a:off x="767800" y="1053479"/>
            <a:ext cx="2201039" cy="468555"/>
          </a:xfrm>
          <a:custGeom>
            <a:rect b="b" l="l" r="r" t="t"/>
            <a:pathLst>
              <a:path extrusionOk="0" h="350767" w="1647727">
                <a:moveTo>
                  <a:pt x="30090" y="104572"/>
                </a:moveTo>
                <a:cubicBezTo>
                  <a:pt x="933713" y="79479"/>
                  <a:pt x="1516697" y="0"/>
                  <a:pt x="1608845" y="101334"/>
                </a:cubicBezTo>
                <a:cubicBezTo>
                  <a:pt x="1647727" y="136139"/>
                  <a:pt x="1645517" y="213845"/>
                  <a:pt x="1605084" y="247032"/>
                </a:cubicBezTo>
                <a:cubicBezTo>
                  <a:pt x="1508234" y="350767"/>
                  <a:pt x="932773" y="225177"/>
                  <a:pt x="649744" y="227606"/>
                </a:cubicBezTo>
                <a:cubicBezTo>
                  <a:pt x="423133" y="230034"/>
                  <a:pt x="113776" y="322827"/>
                  <a:pt x="39493" y="251079"/>
                </a:cubicBezTo>
                <a:cubicBezTo>
                  <a:pt x="0" y="220321"/>
                  <a:pt x="30090" y="104572"/>
                  <a:pt x="30090" y="104572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802735" y="1467375"/>
            <a:ext cx="1702216" cy="504599"/>
          </a:xfrm>
          <a:custGeom>
            <a:rect b="b" l="l" r="r" t="t"/>
            <a:pathLst>
              <a:path extrusionOk="0" h="377749" w="1274302">
                <a:moveTo>
                  <a:pt x="19183" y="168202"/>
                </a:moveTo>
                <a:cubicBezTo>
                  <a:pt x="680968" y="135522"/>
                  <a:pt x="1180238" y="0"/>
                  <a:pt x="1247908" y="138303"/>
                </a:cubicBezTo>
                <a:cubicBezTo>
                  <a:pt x="1274302" y="168897"/>
                  <a:pt x="1274302" y="232172"/>
                  <a:pt x="1247376" y="263462"/>
                </a:cubicBezTo>
                <a:cubicBezTo>
                  <a:pt x="1179172" y="377749"/>
                  <a:pt x="684165" y="259985"/>
                  <a:pt x="460373" y="267634"/>
                </a:cubicBezTo>
                <a:cubicBezTo>
                  <a:pt x="293062" y="273196"/>
                  <a:pt x="71401" y="376479"/>
                  <a:pt x="22912" y="294056"/>
                </a:cubicBezTo>
                <a:cubicBezTo>
                  <a:pt x="0" y="266938"/>
                  <a:pt x="19183" y="168202"/>
                  <a:pt x="19183" y="168202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948250" y="877950"/>
            <a:ext cx="386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lang="en-GB" sz="700"/>
              <a:t> </a:t>
            </a:r>
            <a:r>
              <a:rPr b="1" i="0" lang="en-GB" sz="40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 sz="700"/>
          </a:p>
        </p:txBody>
      </p:sp>
      <p:sp>
        <p:nvSpPr>
          <p:cNvPr id="242" name="Google Shape;242;p31"/>
          <p:cNvSpPr/>
          <p:nvPr/>
        </p:nvSpPr>
        <p:spPr>
          <a:xfrm>
            <a:off x="5724207" y="46832"/>
            <a:ext cx="807497" cy="962739"/>
          </a:xfrm>
          <a:custGeom>
            <a:rect b="b" l="l" r="r" t="t"/>
            <a:pathLst>
              <a:path extrusionOk="0" h="1925477" w="1614994">
                <a:moveTo>
                  <a:pt x="0" y="0"/>
                </a:moveTo>
                <a:lnTo>
                  <a:pt x="1614994" y="0"/>
                </a:lnTo>
                <a:lnTo>
                  <a:pt x="1614994" y="1925478"/>
                </a:lnTo>
                <a:lnTo>
                  <a:pt x="0" y="19254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31"/>
          <p:cNvSpPr/>
          <p:nvPr/>
        </p:nvSpPr>
        <p:spPr>
          <a:xfrm>
            <a:off x="6708679" y="75621"/>
            <a:ext cx="2435321" cy="1442928"/>
          </a:xfrm>
          <a:custGeom>
            <a:rect b="b" l="l" r="r" t="t"/>
            <a:pathLst>
              <a:path extrusionOk="0" h="2885856" w="4870642">
                <a:moveTo>
                  <a:pt x="0" y="0"/>
                </a:moveTo>
                <a:lnTo>
                  <a:pt x="4870642" y="0"/>
                </a:lnTo>
                <a:lnTo>
                  <a:pt x="4870642" y="2885856"/>
                </a:lnTo>
                <a:lnTo>
                  <a:pt x="0" y="2885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C39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2"/>
          <p:cNvGrpSpPr/>
          <p:nvPr/>
        </p:nvGrpSpPr>
        <p:grpSpPr>
          <a:xfrm>
            <a:off x="-591280" y="0"/>
            <a:ext cx="9735280" cy="5373428"/>
            <a:chOff x="0" y="0"/>
            <a:chExt cx="25960746" cy="14329141"/>
          </a:xfrm>
        </p:grpSpPr>
        <p:sp>
          <p:nvSpPr>
            <p:cNvPr id="249" name="Google Shape;249;p32"/>
            <p:cNvSpPr/>
            <p:nvPr/>
          </p:nvSpPr>
          <p:spPr>
            <a:xfrm>
              <a:off x="0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0" name="Google Shape;250;p32"/>
            <p:cNvSpPr/>
            <p:nvPr/>
          </p:nvSpPr>
          <p:spPr>
            <a:xfrm>
              <a:off x="11631605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51" name="Google Shape;251;p32"/>
          <p:cNvGrpSpPr/>
          <p:nvPr/>
        </p:nvGrpSpPr>
        <p:grpSpPr>
          <a:xfrm>
            <a:off x="514350" y="465158"/>
            <a:ext cx="8115300" cy="3981738"/>
            <a:chOff x="0" y="-38100"/>
            <a:chExt cx="6285487" cy="3083948"/>
          </a:xfrm>
        </p:grpSpPr>
        <p:sp>
          <p:nvSpPr>
            <p:cNvPr id="252" name="Google Shape;252;p32"/>
            <p:cNvSpPr/>
            <p:nvPr/>
          </p:nvSpPr>
          <p:spPr>
            <a:xfrm>
              <a:off x="0" y="0"/>
              <a:ext cx="6285487" cy="3045848"/>
            </a:xfrm>
            <a:custGeom>
              <a:rect b="b" l="l" r="r" t="t"/>
              <a:pathLst>
                <a:path extrusionOk="0" h="3045848" w="6285487">
                  <a:moveTo>
                    <a:pt x="7155" y="0"/>
                  </a:moveTo>
                  <a:lnTo>
                    <a:pt x="6278332" y="0"/>
                  </a:lnTo>
                  <a:cubicBezTo>
                    <a:pt x="6280230" y="0"/>
                    <a:pt x="6282050" y="754"/>
                    <a:pt x="6283392" y="2096"/>
                  </a:cubicBezTo>
                  <a:cubicBezTo>
                    <a:pt x="6284733" y="3437"/>
                    <a:pt x="6285487" y="5257"/>
                    <a:pt x="6285487" y="7155"/>
                  </a:cubicBezTo>
                  <a:lnTo>
                    <a:pt x="6285487" y="3038693"/>
                  </a:lnTo>
                  <a:cubicBezTo>
                    <a:pt x="6285487" y="3040591"/>
                    <a:pt x="6284733" y="3042411"/>
                    <a:pt x="6283392" y="3043753"/>
                  </a:cubicBezTo>
                  <a:cubicBezTo>
                    <a:pt x="6282050" y="3045094"/>
                    <a:pt x="6280230" y="3045848"/>
                    <a:pt x="6278332" y="3045848"/>
                  </a:cubicBezTo>
                  <a:lnTo>
                    <a:pt x="7155" y="3045848"/>
                  </a:lnTo>
                  <a:cubicBezTo>
                    <a:pt x="5257" y="3045848"/>
                    <a:pt x="3437" y="3045094"/>
                    <a:pt x="2096" y="3043753"/>
                  </a:cubicBezTo>
                  <a:cubicBezTo>
                    <a:pt x="754" y="3042411"/>
                    <a:pt x="0" y="3040591"/>
                    <a:pt x="0" y="3038693"/>
                  </a:cubicBezTo>
                  <a:lnTo>
                    <a:pt x="0" y="7155"/>
                  </a:lnTo>
                  <a:cubicBezTo>
                    <a:pt x="0" y="5257"/>
                    <a:pt x="754" y="3437"/>
                    <a:pt x="2096" y="2096"/>
                  </a:cubicBezTo>
                  <a:cubicBezTo>
                    <a:pt x="3437" y="754"/>
                    <a:pt x="5257" y="0"/>
                    <a:pt x="715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28575">
              <a:solidFill>
                <a:srgbClr val="6D4CA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 txBox="1"/>
            <p:nvPr/>
          </p:nvSpPr>
          <p:spPr>
            <a:xfrm>
              <a:off x="0" y="-38100"/>
              <a:ext cx="6285487" cy="3083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500" lIns="23500" spcFirstLastPara="1" rIns="23500" wrap="square" tIns="23500">
              <a:noAutofit/>
            </a:bodyPr>
            <a:lstStyle/>
            <a:p>
              <a:pPr indent="0" lvl="0" marL="0" marR="0" rtl="0" algn="ctr">
                <a:lnSpc>
                  <a:spcPct val="10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32"/>
          <p:cNvSpPr/>
          <p:nvPr/>
        </p:nvSpPr>
        <p:spPr>
          <a:xfrm>
            <a:off x="694803" y="411599"/>
            <a:ext cx="2703833" cy="737965"/>
          </a:xfrm>
          <a:custGeom>
            <a:rect b="b" l="l" r="r" t="t"/>
            <a:pathLst>
              <a:path extrusionOk="0" h="552450" w="2024126">
                <a:moveTo>
                  <a:pt x="30514" y="215900"/>
                </a:moveTo>
                <a:cubicBezTo>
                  <a:pt x="1083266" y="156210"/>
                  <a:pt x="1877492" y="0"/>
                  <a:pt x="1985141" y="161290"/>
                </a:cubicBezTo>
                <a:cubicBezTo>
                  <a:pt x="2024126" y="217170"/>
                  <a:pt x="2024126" y="332740"/>
                  <a:pt x="1984293" y="389890"/>
                </a:cubicBezTo>
                <a:cubicBezTo>
                  <a:pt x="1875797" y="552450"/>
                  <a:pt x="1088352" y="383540"/>
                  <a:pt x="732349" y="397510"/>
                </a:cubicBezTo>
                <a:cubicBezTo>
                  <a:pt x="466194" y="407670"/>
                  <a:pt x="113582" y="551180"/>
                  <a:pt x="36448" y="445770"/>
                </a:cubicBezTo>
                <a:cubicBezTo>
                  <a:pt x="0" y="396240"/>
                  <a:pt x="30514" y="215900"/>
                  <a:pt x="30514" y="215900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3215927" y="817055"/>
            <a:ext cx="2723738" cy="1610410"/>
          </a:xfrm>
          <a:custGeom>
            <a:rect b="b" l="l" r="r" t="t"/>
            <a:pathLst>
              <a:path extrusionOk="0" h="3220819" w="5447475">
                <a:moveTo>
                  <a:pt x="0" y="0"/>
                </a:moveTo>
                <a:lnTo>
                  <a:pt x="5447475" y="0"/>
                </a:lnTo>
                <a:lnTo>
                  <a:pt x="5447475" y="3220819"/>
                </a:lnTo>
                <a:lnTo>
                  <a:pt x="0" y="32208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32"/>
          <p:cNvSpPr/>
          <p:nvPr/>
        </p:nvSpPr>
        <p:spPr>
          <a:xfrm>
            <a:off x="3637249" y="2824978"/>
            <a:ext cx="2302416" cy="1177035"/>
          </a:xfrm>
          <a:custGeom>
            <a:rect b="b" l="l" r="r" t="t"/>
            <a:pathLst>
              <a:path extrusionOk="0" h="2354069" w="4604832">
                <a:moveTo>
                  <a:pt x="0" y="0"/>
                </a:moveTo>
                <a:lnTo>
                  <a:pt x="4604832" y="0"/>
                </a:lnTo>
                <a:lnTo>
                  <a:pt x="4604832" y="2354069"/>
                </a:lnTo>
                <a:lnTo>
                  <a:pt x="0" y="23540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731" t="0"/>
            </a:stretch>
          </a:blipFill>
          <a:ln>
            <a:noFill/>
          </a:ln>
        </p:spPr>
      </p:sp>
      <p:sp>
        <p:nvSpPr>
          <p:cNvPr id="257" name="Google Shape;257;p32"/>
          <p:cNvSpPr/>
          <p:nvPr/>
        </p:nvSpPr>
        <p:spPr>
          <a:xfrm>
            <a:off x="6105452" y="2571750"/>
            <a:ext cx="2174317" cy="1127927"/>
          </a:xfrm>
          <a:custGeom>
            <a:rect b="b" l="l" r="r" t="t"/>
            <a:pathLst>
              <a:path extrusionOk="0" h="2255854" w="4348634">
                <a:moveTo>
                  <a:pt x="0" y="0"/>
                </a:moveTo>
                <a:lnTo>
                  <a:pt x="4348634" y="0"/>
                </a:lnTo>
                <a:lnTo>
                  <a:pt x="4348634" y="2255854"/>
                </a:lnTo>
                <a:lnTo>
                  <a:pt x="0" y="2255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32"/>
          <p:cNvSpPr/>
          <p:nvPr/>
        </p:nvSpPr>
        <p:spPr>
          <a:xfrm>
            <a:off x="6006339" y="908877"/>
            <a:ext cx="2372541" cy="1227790"/>
          </a:xfrm>
          <a:custGeom>
            <a:rect b="b" l="l" r="r" t="t"/>
            <a:pathLst>
              <a:path extrusionOk="0" h="2455580" w="4745082">
                <a:moveTo>
                  <a:pt x="0" y="0"/>
                </a:moveTo>
                <a:lnTo>
                  <a:pt x="4745082" y="0"/>
                </a:lnTo>
                <a:lnTo>
                  <a:pt x="4745082" y="2455580"/>
                </a:lnTo>
                <a:lnTo>
                  <a:pt x="0" y="2455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32"/>
          <p:cNvSpPr txBox="1"/>
          <p:nvPr/>
        </p:nvSpPr>
        <p:spPr>
          <a:xfrm>
            <a:off x="590550" y="458323"/>
            <a:ext cx="27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 sz="700"/>
          </a:p>
        </p:txBody>
      </p:sp>
      <p:sp>
        <p:nvSpPr>
          <p:cNvPr id="260" name="Google Shape;260;p32"/>
          <p:cNvSpPr txBox="1"/>
          <p:nvPr/>
        </p:nvSpPr>
        <p:spPr>
          <a:xfrm>
            <a:off x="3910664" y="2483916"/>
            <a:ext cx="1114110" cy="305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Video is</a:t>
            </a:r>
            <a:endParaRPr sz="700"/>
          </a:p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being generated</a:t>
            </a:r>
            <a:endParaRPr sz="700"/>
          </a:p>
        </p:txBody>
      </p:sp>
      <p:sp>
        <p:nvSpPr>
          <p:cNvPr id="261" name="Google Shape;261;p32"/>
          <p:cNvSpPr txBox="1"/>
          <p:nvPr/>
        </p:nvSpPr>
        <p:spPr>
          <a:xfrm>
            <a:off x="4093150" y="3982963"/>
            <a:ext cx="1540643" cy="4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BridgeSense</a:t>
            </a:r>
            <a:endParaRPr sz="700"/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Learning Platform</a:t>
            </a:r>
            <a:endParaRPr sz="700"/>
          </a:p>
        </p:txBody>
      </p:sp>
      <p:sp>
        <p:nvSpPr>
          <p:cNvPr id="262" name="Google Shape;262;p32"/>
          <p:cNvSpPr txBox="1"/>
          <p:nvPr/>
        </p:nvSpPr>
        <p:spPr>
          <a:xfrm>
            <a:off x="6315285" y="3816848"/>
            <a:ext cx="1869488" cy="4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Try Doing it and Store it for further Reference</a:t>
            </a:r>
            <a:endParaRPr sz="700"/>
          </a:p>
        </p:txBody>
      </p:sp>
      <p:sp>
        <p:nvSpPr>
          <p:cNvPr id="263" name="Google Shape;263;p32"/>
          <p:cNvSpPr txBox="1"/>
          <p:nvPr/>
        </p:nvSpPr>
        <p:spPr>
          <a:xfrm>
            <a:off x="6486392" y="2266057"/>
            <a:ext cx="1527274" cy="148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Generated video</a:t>
            </a:r>
            <a:endParaRPr sz="700"/>
          </a:p>
        </p:txBody>
      </p:sp>
      <p:sp>
        <p:nvSpPr>
          <p:cNvPr id="264" name="Google Shape;264;p32"/>
          <p:cNvSpPr txBox="1"/>
          <p:nvPr/>
        </p:nvSpPr>
        <p:spPr>
          <a:xfrm>
            <a:off x="690273" y="1515898"/>
            <a:ext cx="238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Model Prototype Video</a:t>
            </a:r>
            <a:endParaRPr sz="600"/>
          </a:p>
        </p:txBody>
      </p:sp>
      <p:sp>
        <p:nvSpPr>
          <p:cNvPr id="265" name="Google Shape;265;p32"/>
          <p:cNvSpPr txBox="1"/>
          <p:nvPr/>
        </p:nvSpPr>
        <p:spPr>
          <a:xfrm>
            <a:off x="1206532" y="1799319"/>
            <a:ext cx="1242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Video Link</a:t>
            </a:r>
            <a:endParaRPr sz="700"/>
          </a:p>
        </p:txBody>
      </p:sp>
      <p:sp>
        <p:nvSpPr>
          <p:cNvPr id="266" name="Google Shape;266;p32"/>
          <p:cNvSpPr txBox="1"/>
          <p:nvPr/>
        </p:nvSpPr>
        <p:spPr>
          <a:xfrm>
            <a:off x="690273" y="3608280"/>
            <a:ext cx="238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sz="700"/>
          </a:p>
        </p:txBody>
      </p:sp>
      <p:sp>
        <p:nvSpPr>
          <p:cNvPr id="267" name="Google Shape;267;p32"/>
          <p:cNvSpPr txBox="1"/>
          <p:nvPr/>
        </p:nvSpPr>
        <p:spPr>
          <a:xfrm>
            <a:off x="1206532" y="3901226"/>
            <a:ext cx="1242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Link</a:t>
            </a:r>
            <a:endParaRPr sz="700"/>
          </a:p>
        </p:txBody>
      </p:sp>
      <p:pic>
        <p:nvPicPr>
          <p:cNvPr id="268" name="Google Shape;268;p32" title="Bridge Sense.mp4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8000" y="2092875"/>
            <a:ext cx="2606040" cy="128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C397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3"/>
          <p:cNvGrpSpPr/>
          <p:nvPr/>
        </p:nvGrpSpPr>
        <p:grpSpPr>
          <a:xfrm>
            <a:off x="-591280" y="0"/>
            <a:ext cx="9735280" cy="5373428"/>
            <a:chOff x="0" y="0"/>
            <a:chExt cx="25960746" cy="14329141"/>
          </a:xfrm>
        </p:grpSpPr>
        <p:sp>
          <p:nvSpPr>
            <p:cNvPr id="274" name="Google Shape;274;p33"/>
            <p:cNvSpPr/>
            <p:nvPr/>
          </p:nvSpPr>
          <p:spPr>
            <a:xfrm>
              <a:off x="0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5" name="Google Shape;275;p33"/>
            <p:cNvSpPr/>
            <p:nvPr/>
          </p:nvSpPr>
          <p:spPr>
            <a:xfrm>
              <a:off x="11631605" y="0"/>
              <a:ext cx="14329141" cy="14329141"/>
            </a:xfrm>
            <a:custGeom>
              <a:rect b="b" l="l" r="r" t="t"/>
              <a:pathLst>
                <a:path extrusionOk="0" h="14329141" w="14329141">
                  <a:moveTo>
                    <a:pt x="0" y="0"/>
                  </a:moveTo>
                  <a:lnTo>
                    <a:pt x="14329141" y="0"/>
                  </a:lnTo>
                  <a:lnTo>
                    <a:pt x="14329141" y="14329141"/>
                  </a:lnTo>
                  <a:lnTo>
                    <a:pt x="0" y="143291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76" name="Google Shape;276;p33"/>
          <p:cNvGrpSpPr/>
          <p:nvPr/>
        </p:nvGrpSpPr>
        <p:grpSpPr>
          <a:xfrm>
            <a:off x="514350" y="465158"/>
            <a:ext cx="8115300" cy="3981738"/>
            <a:chOff x="0" y="-38100"/>
            <a:chExt cx="6285487" cy="3083948"/>
          </a:xfrm>
        </p:grpSpPr>
        <p:sp>
          <p:nvSpPr>
            <p:cNvPr id="277" name="Google Shape;277;p33"/>
            <p:cNvSpPr/>
            <p:nvPr/>
          </p:nvSpPr>
          <p:spPr>
            <a:xfrm>
              <a:off x="0" y="0"/>
              <a:ext cx="6285487" cy="3045848"/>
            </a:xfrm>
            <a:custGeom>
              <a:rect b="b" l="l" r="r" t="t"/>
              <a:pathLst>
                <a:path extrusionOk="0" h="3045848" w="6285487">
                  <a:moveTo>
                    <a:pt x="7155" y="0"/>
                  </a:moveTo>
                  <a:lnTo>
                    <a:pt x="6278332" y="0"/>
                  </a:lnTo>
                  <a:cubicBezTo>
                    <a:pt x="6280230" y="0"/>
                    <a:pt x="6282050" y="754"/>
                    <a:pt x="6283392" y="2096"/>
                  </a:cubicBezTo>
                  <a:cubicBezTo>
                    <a:pt x="6284733" y="3437"/>
                    <a:pt x="6285487" y="5257"/>
                    <a:pt x="6285487" y="7155"/>
                  </a:cubicBezTo>
                  <a:lnTo>
                    <a:pt x="6285487" y="3038693"/>
                  </a:lnTo>
                  <a:cubicBezTo>
                    <a:pt x="6285487" y="3040591"/>
                    <a:pt x="6284733" y="3042411"/>
                    <a:pt x="6283392" y="3043753"/>
                  </a:cubicBezTo>
                  <a:cubicBezTo>
                    <a:pt x="6282050" y="3045094"/>
                    <a:pt x="6280230" y="3045848"/>
                    <a:pt x="6278332" y="3045848"/>
                  </a:cubicBezTo>
                  <a:lnTo>
                    <a:pt x="7155" y="3045848"/>
                  </a:lnTo>
                  <a:cubicBezTo>
                    <a:pt x="5257" y="3045848"/>
                    <a:pt x="3437" y="3045094"/>
                    <a:pt x="2096" y="3043753"/>
                  </a:cubicBezTo>
                  <a:cubicBezTo>
                    <a:pt x="754" y="3042411"/>
                    <a:pt x="0" y="3040591"/>
                    <a:pt x="0" y="3038693"/>
                  </a:cubicBezTo>
                  <a:lnTo>
                    <a:pt x="0" y="7155"/>
                  </a:lnTo>
                  <a:cubicBezTo>
                    <a:pt x="0" y="5257"/>
                    <a:pt x="754" y="3437"/>
                    <a:pt x="2096" y="2096"/>
                  </a:cubicBezTo>
                  <a:cubicBezTo>
                    <a:pt x="3437" y="754"/>
                    <a:pt x="5257" y="0"/>
                    <a:pt x="7155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28575">
              <a:solidFill>
                <a:srgbClr val="6D4CA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 txBox="1"/>
            <p:nvPr/>
          </p:nvSpPr>
          <p:spPr>
            <a:xfrm>
              <a:off x="0" y="-38100"/>
              <a:ext cx="6285487" cy="3083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500" lIns="23500" spcFirstLastPara="1" rIns="23500" wrap="square" tIns="23500">
              <a:noAutofit/>
            </a:bodyPr>
            <a:lstStyle/>
            <a:p>
              <a:pPr indent="0" lvl="0" marL="0" marR="0" rtl="0" algn="ctr">
                <a:lnSpc>
                  <a:spcPct val="100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33"/>
          <p:cNvSpPr/>
          <p:nvPr/>
        </p:nvSpPr>
        <p:spPr>
          <a:xfrm rot="4101526">
            <a:off x="35998" y="2017892"/>
            <a:ext cx="5464019" cy="4858009"/>
          </a:xfrm>
          <a:custGeom>
            <a:rect b="b" l="l" r="r" t="t"/>
            <a:pathLst>
              <a:path extrusionOk="0" h="9716018" w="10928037">
                <a:moveTo>
                  <a:pt x="0" y="0"/>
                </a:moveTo>
                <a:lnTo>
                  <a:pt x="10928037" y="0"/>
                </a:lnTo>
                <a:lnTo>
                  <a:pt x="10928037" y="9716018"/>
                </a:lnTo>
                <a:lnTo>
                  <a:pt x="0" y="9716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33"/>
          <p:cNvSpPr txBox="1"/>
          <p:nvPr/>
        </p:nvSpPr>
        <p:spPr>
          <a:xfrm>
            <a:off x="3742765" y="637154"/>
            <a:ext cx="48015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Future Scope:</a:t>
            </a:r>
            <a:endParaRPr sz="600"/>
          </a:p>
          <a:p>
            <a:pPr indent="-158750" lvl="1" marL="34290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500"/>
              <a:buFont typeface="Arial"/>
              <a:buChar char="•"/>
            </a:pPr>
            <a:r>
              <a:rPr b="0" i="0" lang="en-GB" sz="15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Multi-Language Integration:</a:t>
            </a:r>
            <a:r>
              <a:rPr b="0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Expand support for various sign languages to enhance learning.</a:t>
            </a:r>
            <a:endParaRPr sz="600"/>
          </a:p>
          <a:p>
            <a:pPr indent="-158750" lvl="1" marL="34290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500"/>
              <a:buFont typeface="Arial"/>
              <a:buChar char="•"/>
            </a:pPr>
            <a:r>
              <a:rPr b="0" i="0" lang="en-GB" sz="15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Language Translation:</a:t>
            </a:r>
            <a:r>
              <a:rPr b="0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Enable translation from multiple spoken languages to sign language.</a:t>
            </a:r>
            <a:endParaRPr sz="600"/>
          </a:p>
          <a:p>
            <a:pPr indent="-158750" lvl="1" marL="342900" marR="0" rtl="0" algn="just">
              <a:lnSpc>
                <a:spcPct val="129009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500"/>
              <a:buFont typeface="Arial"/>
              <a:buChar char="•"/>
            </a:pPr>
            <a:r>
              <a:rPr b="0" i="0" lang="en-GB" sz="15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Gamified Learning:</a:t>
            </a:r>
            <a:r>
              <a:rPr b="0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Incorporate gamification to improve user engagement and learning progress.</a:t>
            </a:r>
            <a:endParaRPr sz="600"/>
          </a:p>
        </p:txBody>
      </p:sp>
      <p:sp>
        <p:nvSpPr>
          <p:cNvPr id="281" name="Google Shape;281;p33"/>
          <p:cNvSpPr/>
          <p:nvPr/>
        </p:nvSpPr>
        <p:spPr>
          <a:xfrm>
            <a:off x="767800" y="1053479"/>
            <a:ext cx="2201039" cy="468555"/>
          </a:xfrm>
          <a:custGeom>
            <a:rect b="b" l="l" r="r" t="t"/>
            <a:pathLst>
              <a:path extrusionOk="0" h="350767" w="1647727">
                <a:moveTo>
                  <a:pt x="30090" y="104572"/>
                </a:moveTo>
                <a:cubicBezTo>
                  <a:pt x="933713" y="79479"/>
                  <a:pt x="1516697" y="0"/>
                  <a:pt x="1608845" y="101334"/>
                </a:cubicBezTo>
                <a:cubicBezTo>
                  <a:pt x="1647727" y="136139"/>
                  <a:pt x="1645517" y="213845"/>
                  <a:pt x="1605084" y="247032"/>
                </a:cubicBezTo>
                <a:cubicBezTo>
                  <a:pt x="1508234" y="350767"/>
                  <a:pt x="932773" y="225177"/>
                  <a:pt x="649744" y="227606"/>
                </a:cubicBezTo>
                <a:cubicBezTo>
                  <a:pt x="423133" y="230034"/>
                  <a:pt x="113776" y="322827"/>
                  <a:pt x="39493" y="251079"/>
                </a:cubicBezTo>
                <a:cubicBezTo>
                  <a:pt x="0" y="220321"/>
                  <a:pt x="30090" y="104572"/>
                  <a:pt x="30090" y="104572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804694" y="1467375"/>
            <a:ext cx="2868657" cy="504599"/>
          </a:xfrm>
          <a:custGeom>
            <a:rect b="b" l="l" r="r" t="t"/>
            <a:pathLst>
              <a:path extrusionOk="0" h="377749" w="2147515">
                <a:moveTo>
                  <a:pt x="32379" y="168202"/>
                </a:moveTo>
                <a:cubicBezTo>
                  <a:pt x="1149467" y="135522"/>
                  <a:pt x="1992230" y="0"/>
                  <a:pt x="2106458" y="138303"/>
                </a:cubicBezTo>
                <a:cubicBezTo>
                  <a:pt x="2147515" y="168897"/>
                  <a:pt x="2147515" y="232172"/>
                  <a:pt x="2105558" y="263462"/>
                </a:cubicBezTo>
                <a:cubicBezTo>
                  <a:pt x="1990432" y="377749"/>
                  <a:pt x="1154864" y="259985"/>
                  <a:pt x="777105" y="267634"/>
                </a:cubicBezTo>
                <a:cubicBezTo>
                  <a:pt x="494685" y="273196"/>
                  <a:pt x="120523" y="376479"/>
                  <a:pt x="38675" y="294056"/>
                </a:cubicBezTo>
                <a:cubicBezTo>
                  <a:pt x="0" y="266938"/>
                  <a:pt x="32379" y="168202"/>
                  <a:pt x="32379" y="168202"/>
                </a:cubicBezTo>
              </a:path>
            </a:pathLst>
          </a:custGeom>
          <a:solidFill>
            <a:srgbClr val="FF76CA">
              <a:alpha val="49803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659724" y="877950"/>
            <a:ext cx="32226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9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600"/>
          </a:p>
          <a:p>
            <a:pPr indent="0" lvl="0" marL="0" marR="0" rtl="0" algn="l">
              <a:lnSpc>
                <a:spcPct val="9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 u="sng">
                <a:solidFill>
                  <a:srgbClr val="6D4CAA"/>
                </a:solidFill>
              </a:rPr>
              <a:t>&amp; </a:t>
            </a:r>
            <a:r>
              <a:rPr b="1" i="0" lang="en-GB" sz="39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endParaRPr sz="600"/>
          </a:p>
        </p:txBody>
      </p:sp>
      <p:sp>
        <p:nvSpPr>
          <p:cNvPr id="284" name="Google Shape;284;p33"/>
          <p:cNvSpPr txBox="1"/>
          <p:nvPr/>
        </p:nvSpPr>
        <p:spPr>
          <a:xfrm>
            <a:off x="659735" y="2442905"/>
            <a:ext cx="79077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endParaRPr sz="1500"/>
          </a:p>
          <a:p>
            <a:pPr indent="-158750" lvl="1" marL="3429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500"/>
              <a:buFont typeface="Arial"/>
              <a:buChar char="•"/>
            </a:pPr>
            <a:r>
              <a:rPr b="0" i="0" lang="en-GB" sz="15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Enhanced Accessibility:</a:t>
            </a:r>
            <a:r>
              <a:rPr b="0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Facilitates communication for the deaf community through easy sign language translation.</a:t>
            </a:r>
            <a:endParaRPr sz="1500"/>
          </a:p>
          <a:p>
            <a:pPr indent="-158750" lvl="1" marL="3429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500"/>
              <a:buFont typeface="Arial"/>
              <a:buChar char="•"/>
            </a:pPr>
            <a:r>
              <a:rPr b="0" i="0" lang="en-GB" sz="15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Educational Empowerment:</a:t>
            </a:r>
            <a:r>
              <a:rPr b="0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Provides a platform for learning sign language, enhancing communication skills.</a:t>
            </a:r>
            <a:endParaRPr sz="1500"/>
          </a:p>
          <a:p>
            <a:pPr indent="-158750" lvl="1" marL="3429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D4CAA"/>
              </a:buClr>
              <a:buSzPts val="1500"/>
              <a:buFont typeface="Arial"/>
              <a:buChar char="•"/>
            </a:pPr>
            <a:r>
              <a:rPr b="0" i="0" lang="en-GB" sz="1500" u="sng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Social Inclusion:</a:t>
            </a:r>
            <a:r>
              <a:rPr b="0" i="0" lang="en-GB" sz="1500" u="none" cap="none" strike="noStrike">
                <a:solidFill>
                  <a:srgbClr val="6D4CAA"/>
                </a:solidFill>
                <a:latin typeface="Arial"/>
                <a:ea typeface="Arial"/>
                <a:cs typeface="Arial"/>
                <a:sym typeface="Arial"/>
              </a:rPr>
              <a:t> Encourages interaction between deaf individuals and the wider community, promoting inclusivity.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