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8" r:id="rId3"/>
  </p:sldMasterIdLst>
  <p:notesMasterIdLst>
    <p:notesMasterId r:id="rId27"/>
  </p:notesMasterIdLst>
  <p:sldIdLst>
    <p:sldId id="323" r:id="rId4"/>
    <p:sldId id="360" r:id="rId5"/>
    <p:sldId id="356" r:id="rId6"/>
    <p:sldId id="358" r:id="rId7"/>
    <p:sldId id="283" r:id="rId8"/>
    <p:sldId id="265" r:id="rId9"/>
    <p:sldId id="325" r:id="rId10"/>
    <p:sldId id="328" r:id="rId11"/>
    <p:sldId id="342" r:id="rId12"/>
    <p:sldId id="343" r:id="rId13"/>
    <p:sldId id="344" r:id="rId14"/>
    <p:sldId id="345" r:id="rId15"/>
    <p:sldId id="346" r:id="rId16"/>
    <p:sldId id="361" r:id="rId17"/>
    <p:sldId id="347" r:id="rId18"/>
    <p:sldId id="348" r:id="rId19"/>
    <p:sldId id="362" r:id="rId20"/>
    <p:sldId id="349" r:id="rId21"/>
    <p:sldId id="332" r:id="rId22"/>
    <p:sldId id="327" r:id="rId23"/>
    <p:sldId id="351" r:id="rId24"/>
    <p:sldId id="337" r:id="rId25"/>
    <p:sldId id="324" r:id="rId26"/>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9F3FBE4-7712-4563-BD95-CFD2384CF3DD}">
          <p14:sldIdLst>
            <p14:sldId id="323"/>
          </p14:sldIdLst>
        </p14:section>
        <p14:section name="planning" id="{98168B68-7F4D-44BA-8656-99F3173C7F16}">
          <p14:sldIdLst>
            <p14:sldId id="360"/>
            <p14:sldId id="356"/>
            <p14:sldId id="358"/>
            <p14:sldId id="283"/>
          </p14:sldIdLst>
        </p14:section>
        <p14:section name="inhoud" id="{194B3EAB-843B-4496-BC7E-5676678AB751}">
          <p14:sldIdLst>
            <p14:sldId id="265"/>
          </p14:sldIdLst>
        </p14:section>
        <p14:section name="IT Delivery Models" id="{3007EA94-7754-4F9E-A0F2-CDDAD17BFBE9}">
          <p14:sldIdLst>
            <p14:sldId id="325"/>
            <p14:sldId id="328"/>
            <p14:sldId id="342"/>
            <p14:sldId id="343"/>
            <p14:sldId id="344"/>
            <p14:sldId id="345"/>
            <p14:sldId id="346"/>
            <p14:sldId id="361"/>
            <p14:sldId id="347"/>
          </p14:sldIdLst>
        </p14:section>
        <p14:section name="DevSecOps Principles" id="{87F9EEFF-4647-44A2-8309-9D32DCBEE5F5}">
          <p14:sldIdLst>
            <p14:sldId id="348"/>
            <p14:sldId id="362"/>
            <p14:sldId id="349"/>
            <p14:sldId id="332"/>
          </p14:sldIdLst>
        </p14:section>
        <p14:section name="CI CD" id="{19A17B32-E80B-4C7D-AFD1-2C04E8D46160}">
          <p14:sldIdLst>
            <p14:sldId id="327"/>
            <p14:sldId id="351"/>
          </p14:sldIdLst>
        </p14:section>
        <p14:section name="assignment" id="{1C2447C3-900E-488F-B7F6-B73BD40EB227}">
          <p14:sldIdLst/>
        </p14:section>
        <p14:section name="further reading" id="{32D93E8D-201F-4BF6-9F15-AC148BC28638}">
          <p14:sldIdLst>
            <p14:sldId id="337"/>
            <p14:sldId id="32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632503-3727-4C01-B39B-F1BB75FD8CD2}" v="12" dt="2025-03-24T17:38:01.7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793" autoAdjust="0"/>
  </p:normalViewPr>
  <p:slideViewPr>
    <p:cSldViewPr snapToGrid="0">
      <p:cViewPr varScale="1">
        <p:scale>
          <a:sx n="96" d="100"/>
          <a:sy n="96"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uwen RMJ van, Roy" userId="052193c7-ac11-425d-92c3-1d71c60a1ce5" providerId="ADAL" clId="{A3632503-3727-4C01-B39B-F1BB75FD8CD2}"/>
    <pc:docChg chg="modSld">
      <pc:chgData name="Leeuwen RMJ van, Roy" userId="052193c7-ac11-425d-92c3-1d71c60a1ce5" providerId="ADAL" clId="{A3632503-3727-4C01-B39B-F1BB75FD8CD2}" dt="2025-03-24T17:38:01.713" v="11" actId="20577"/>
      <pc:docMkLst>
        <pc:docMk/>
      </pc:docMkLst>
      <pc:sldChg chg="modSp">
        <pc:chgData name="Leeuwen RMJ van, Roy" userId="052193c7-ac11-425d-92c3-1d71c60a1ce5" providerId="ADAL" clId="{A3632503-3727-4C01-B39B-F1BB75FD8CD2}" dt="2025-03-24T17:38:01.713" v="11" actId="20577"/>
        <pc:sldMkLst>
          <pc:docMk/>
          <pc:sldMk cId="992843741" sldId="265"/>
        </pc:sldMkLst>
        <pc:spChg chg="mod">
          <ac:chgData name="Leeuwen RMJ van, Roy" userId="052193c7-ac11-425d-92c3-1d71c60a1ce5" providerId="ADAL" clId="{A3632503-3727-4C01-B39B-F1BB75FD8CD2}" dt="2025-03-24T17:38:01.713" v="11" actId="20577"/>
          <ac:spMkLst>
            <pc:docMk/>
            <pc:sldMk cId="992843741" sldId="265"/>
            <ac:spMk id="286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6648E-7A56-4A8F-87F3-FE0ED19FC419}" type="datetimeFigureOut">
              <a:rPr lang="en-NL" smtClean="0"/>
              <a:t>24/03/2025</a:t>
            </a:fld>
            <a:endParaRPr lang="en-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NL"/>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D1097-9A4C-4365-A687-D5AA63EABB22}" type="slidenum">
              <a:rPr lang="en-NL" smtClean="0"/>
              <a:t>‹nr.›</a:t>
            </a:fld>
            <a:endParaRPr lang="en-NL"/>
          </a:p>
        </p:txBody>
      </p:sp>
    </p:spTree>
    <p:extLst>
      <p:ext uri="{BB962C8B-B14F-4D97-AF65-F5344CB8AC3E}">
        <p14:creationId xmlns:p14="http://schemas.microsoft.com/office/powerpoint/2010/main" val="3581080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a:t>
            </a:fld>
            <a:endParaRPr lang="en-NL"/>
          </a:p>
        </p:txBody>
      </p:sp>
    </p:spTree>
    <p:extLst>
      <p:ext uri="{BB962C8B-B14F-4D97-AF65-F5344CB8AC3E}">
        <p14:creationId xmlns:p14="http://schemas.microsoft.com/office/powerpoint/2010/main" val="15810621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err="1">
                <a:solidFill>
                  <a:srgbClr val="374151"/>
                </a:solidFill>
                <a:effectLst/>
                <a:latin typeface="Söhne"/>
              </a:rPr>
              <a:t>DevSecOps</a:t>
            </a:r>
            <a:r>
              <a:rPr lang="nl-NL" b="1" i="0" dirty="0">
                <a:solidFill>
                  <a:srgbClr val="374151"/>
                </a:solidFill>
                <a:effectLst/>
                <a:latin typeface="Söhne"/>
              </a:rPr>
              <a:t>:</a:t>
            </a:r>
          </a:p>
          <a:p>
            <a:pPr algn="l"/>
            <a:r>
              <a:rPr lang="nl-NL" b="0" i="0" dirty="0" err="1">
                <a:solidFill>
                  <a:srgbClr val="374151"/>
                </a:solidFill>
                <a:effectLst/>
                <a:latin typeface="Söhne"/>
              </a:rPr>
              <a:t>DevSecOps</a:t>
            </a:r>
            <a:r>
              <a:rPr lang="nl-NL" b="0" i="0" dirty="0">
                <a:solidFill>
                  <a:srgbClr val="374151"/>
                </a:solidFill>
                <a:effectLst/>
                <a:latin typeface="Söhne"/>
              </a:rPr>
              <a:t> is een moderne softwareontwikkelingsbenadering die de integratie van beveiliging in elke fase van de ontwikkelings- en implementatiepijplijn benadrukt. Het streeft naar een cultuur van continue samenwerking tussen ontwikkeling, beveiliging en operations, waarbij automatisering en geautomatiseerde beveiligingscontroles cruciaal zijn.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Vroegtijdige identificatie en oplossing van beveiligingsproblemen.</a:t>
            </a:r>
          </a:p>
          <a:p>
            <a:pPr algn="l">
              <a:buFont typeface="Arial" panose="020B0604020202020204" pitchFamily="34" charset="0"/>
              <a:buChar char="•"/>
            </a:pPr>
            <a:r>
              <a:rPr lang="nl-NL" b="0" i="0" dirty="0">
                <a:solidFill>
                  <a:srgbClr val="374151"/>
                </a:solidFill>
                <a:effectLst/>
                <a:latin typeface="Söhne"/>
              </a:rPr>
              <a:t>Verbeterde samenwerking tussen teams en een gedeelde verantwoordelijkheid voor beveiliging.</a:t>
            </a:r>
          </a:p>
          <a:p>
            <a:pPr algn="l">
              <a:buFont typeface="Arial" panose="020B0604020202020204" pitchFamily="34" charset="0"/>
              <a:buChar char="•"/>
            </a:pPr>
            <a:r>
              <a:rPr lang="nl-NL" b="0" i="0" dirty="0">
                <a:solidFill>
                  <a:srgbClr val="374151"/>
                </a:solidFill>
                <a:effectLst/>
                <a:latin typeface="Söhne"/>
              </a:rPr>
              <a:t>Snellere levering van veilige software met behulp van automatisering.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Vereist een cultuurverandering en betrokkenheid van het hele team.</a:t>
            </a:r>
          </a:p>
          <a:p>
            <a:pPr algn="l">
              <a:buFont typeface="Arial" panose="020B0604020202020204" pitchFamily="34" charset="0"/>
              <a:buChar char="•"/>
            </a:pPr>
            <a:r>
              <a:rPr lang="nl-NL" b="0" i="0" dirty="0">
                <a:solidFill>
                  <a:srgbClr val="374151"/>
                </a:solidFill>
                <a:effectLst/>
                <a:latin typeface="Söhne"/>
              </a:rPr>
              <a:t>Implementatie kan complex zijn, vooral in bestaande organisaties.</a:t>
            </a:r>
          </a:p>
          <a:p>
            <a:pPr algn="l">
              <a:buFont typeface="Arial" panose="020B0604020202020204" pitchFamily="34" charset="0"/>
              <a:buChar char="•"/>
            </a:pPr>
            <a:r>
              <a:rPr lang="nl-NL" b="0" i="0" dirty="0">
                <a:solidFill>
                  <a:srgbClr val="374151"/>
                </a:solidFill>
                <a:effectLst/>
                <a:latin typeface="Söhne"/>
              </a:rPr>
              <a:t>Overmatige automatisering zonder menselijke controle kan risico's met zich meebrengen.</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14</a:t>
            </a:fld>
            <a:endParaRPr lang="en-NL"/>
          </a:p>
        </p:txBody>
      </p:sp>
    </p:spTree>
    <p:extLst>
      <p:ext uri="{BB962C8B-B14F-4D97-AF65-F5344CB8AC3E}">
        <p14:creationId xmlns:p14="http://schemas.microsoft.com/office/powerpoint/2010/main" val="1344236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err="1">
                <a:solidFill>
                  <a:srgbClr val="374151"/>
                </a:solidFill>
                <a:effectLst/>
                <a:latin typeface="Söhne"/>
              </a:rPr>
              <a:t>DevSecOps</a:t>
            </a:r>
            <a:r>
              <a:rPr lang="nl-NL" b="1" i="0" dirty="0">
                <a:solidFill>
                  <a:srgbClr val="374151"/>
                </a:solidFill>
                <a:effectLst/>
                <a:latin typeface="Söhne"/>
              </a:rPr>
              <a:t>:</a:t>
            </a:r>
          </a:p>
          <a:p>
            <a:pPr algn="l"/>
            <a:r>
              <a:rPr lang="nl-NL" b="0" i="0" dirty="0" err="1">
                <a:solidFill>
                  <a:srgbClr val="374151"/>
                </a:solidFill>
                <a:effectLst/>
                <a:latin typeface="Söhne"/>
              </a:rPr>
              <a:t>DevSecOps</a:t>
            </a:r>
            <a:r>
              <a:rPr lang="nl-NL" b="0" i="0" dirty="0">
                <a:solidFill>
                  <a:srgbClr val="374151"/>
                </a:solidFill>
                <a:effectLst/>
                <a:latin typeface="Söhne"/>
              </a:rPr>
              <a:t> is een moderne softwareontwikkelingsbenadering die de integratie van beveiliging in elke fase van de ontwikkelings- en implementatiepijplijn benadrukt. Het streeft naar een cultuur van continue samenwerking tussen ontwikkeling, beveiliging en operations, waarbij automatisering en geautomatiseerde beveiligingscontroles cruciaal zijn.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Vroegtijdige identificatie en oplossing van beveiligingsproblemen.</a:t>
            </a:r>
          </a:p>
          <a:p>
            <a:pPr algn="l">
              <a:buFont typeface="Arial" panose="020B0604020202020204" pitchFamily="34" charset="0"/>
              <a:buChar char="•"/>
            </a:pPr>
            <a:r>
              <a:rPr lang="nl-NL" b="0" i="0" dirty="0">
                <a:solidFill>
                  <a:srgbClr val="374151"/>
                </a:solidFill>
                <a:effectLst/>
                <a:latin typeface="Söhne"/>
              </a:rPr>
              <a:t>Verbeterde samenwerking tussen teams en een gedeelde verantwoordelijkheid voor beveiliging.</a:t>
            </a:r>
          </a:p>
          <a:p>
            <a:pPr algn="l">
              <a:buFont typeface="Arial" panose="020B0604020202020204" pitchFamily="34" charset="0"/>
              <a:buChar char="•"/>
            </a:pPr>
            <a:r>
              <a:rPr lang="nl-NL" b="0" i="0" dirty="0">
                <a:solidFill>
                  <a:srgbClr val="374151"/>
                </a:solidFill>
                <a:effectLst/>
                <a:latin typeface="Söhne"/>
              </a:rPr>
              <a:t>Snellere levering van veilige software met behulp van automatisering.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Vereist een cultuurverandering en betrokkenheid van het hele team.</a:t>
            </a:r>
          </a:p>
          <a:p>
            <a:pPr algn="l">
              <a:buFont typeface="Arial" panose="020B0604020202020204" pitchFamily="34" charset="0"/>
              <a:buChar char="•"/>
            </a:pPr>
            <a:r>
              <a:rPr lang="nl-NL" b="0" i="0" dirty="0">
                <a:solidFill>
                  <a:srgbClr val="374151"/>
                </a:solidFill>
                <a:effectLst/>
                <a:latin typeface="Söhne"/>
              </a:rPr>
              <a:t>Implementatie kan complex zijn, vooral in bestaande organisaties.</a:t>
            </a:r>
          </a:p>
          <a:p>
            <a:pPr algn="l">
              <a:buFont typeface="Arial" panose="020B0604020202020204" pitchFamily="34" charset="0"/>
              <a:buChar char="•"/>
            </a:pPr>
            <a:r>
              <a:rPr lang="nl-NL" b="0" i="0" dirty="0">
                <a:solidFill>
                  <a:srgbClr val="374151"/>
                </a:solidFill>
                <a:effectLst/>
                <a:latin typeface="Söhne"/>
              </a:rPr>
              <a:t>Overmatige automatisering zonder menselijke controle kan risico's met zich meebrengen.</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15</a:t>
            </a:fld>
            <a:endParaRPr lang="en-NL"/>
          </a:p>
        </p:txBody>
      </p:sp>
    </p:spTree>
    <p:extLst>
      <p:ext uri="{BB962C8B-B14F-4D97-AF65-F5344CB8AC3E}">
        <p14:creationId xmlns:p14="http://schemas.microsoft.com/office/powerpoint/2010/main" val="954502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16</a:t>
            </a:fld>
            <a:endParaRPr lang="en-NL"/>
          </a:p>
        </p:txBody>
      </p:sp>
    </p:spTree>
    <p:extLst>
      <p:ext uri="{BB962C8B-B14F-4D97-AF65-F5344CB8AC3E}">
        <p14:creationId xmlns:p14="http://schemas.microsoft.com/office/powerpoint/2010/main" val="4004268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27C2-3A41-A3D3-79D2-A18D8E26BA3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B8269CF-0628-E67D-697D-5E67E1719F9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DF04AE4-7C51-366C-61B0-B8DD3A632CBA}"/>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60B88C3E-AC3C-8D3E-915B-6DAEB05B329B}"/>
              </a:ext>
            </a:extLst>
          </p:cNvPr>
          <p:cNvSpPr>
            <a:spLocks noGrp="1"/>
          </p:cNvSpPr>
          <p:nvPr>
            <p:ph type="sldNum" sz="quarter" idx="5"/>
          </p:nvPr>
        </p:nvSpPr>
        <p:spPr/>
        <p:txBody>
          <a:bodyPr/>
          <a:lstStyle/>
          <a:p>
            <a:fld id="{2A8D1097-9A4C-4365-A687-D5AA63EABB22}" type="slidenum">
              <a:rPr lang="en-NL" smtClean="0"/>
              <a:t>17</a:t>
            </a:fld>
            <a:endParaRPr lang="en-NL"/>
          </a:p>
        </p:txBody>
      </p:sp>
    </p:spTree>
    <p:extLst>
      <p:ext uri="{BB962C8B-B14F-4D97-AF65-F5344CB8AC3E}">
        <p14:creationId xmlns:p14="http://schemas.microsoft.com/office/powerpoint/2010/main" val="1375211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18</a:t>
            </a:fld>
            <a:endParaRPr lang="en-NL"/>
          </a:p>
        </p:txBody>
      </p:sp>
    </p:spTree>
    <p:extLst>
      <p:ext uri="{BB962C8B-B14F-4D97-AF65-F5344CB8AC3E}">
        <p14:creationId xmlns:p14="http://schemas.microsoft.com/office/powerpoint/2010/main" val="3635006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lvl="0" indent="0">
              <a:lnSpc>
                <a:spcPct val="107000"/>
              </a:lnSpc>
              <a:spcAft>
                <a:spcPts val="800"/>
              </a:spcAft>
              <a:buFont typeface="+mj-lt"/>
              <a:buNone/>
              <a:tabLst>
                <a:tab pos="457200" algn="l"/>
              </a:tabLst>
            </a:pPr>
            <a:r>
              <a:rPr lang="en-NL" sz="1800" dirty="0">
                <a:effectLst/>
                <a:latin typeface="Calibri" panose="020F0502020204030204" pitchFamily="34" charset="0"/>
                <a:ea typeface="Times New Roman" panose="02020603050405020304" pitchFamily="18" charset="0"/>
                <a:cs typeface="Times New Roman" panose="02020603050405020304" pitchFamily="18" charset="0"/>
              </a:rPr>
              <a:t>Collaboration is a key principle of </a:t>
            </a:r>
            <a:r>
              <a:rPr lang="en-NL" sz="1800" dirty="0" err="1">
                <a:effectLst/>
                <a:latin typeface="Calibri" panose="020F0502020204030204" pitchFamily="34" charset="0"/>
                <a:ea typeface="Times New Roman" panose="02020603050405020304" pitchFamily="18" charset="0"/>
                <a:cs typeface="Times New Roman" panose="02020603050405020304" pitchFamily="18" charset="0"/>
              </a:rPr>
              <a:t>DevSecOps</a:t>
            </a:r>
            <a:r>
              <a:rPr lang="en-NL" sz="1800" dirty="0">
                <a:effectLst/>
                <a:latin typeface="Calibri" panose="020F0502020204030204" pitchFamily="34" charset="0"/>
                <a:ea typeface="Times New Roman" panose="02020603050405020304" pitchFamily="18" charset="0"/>
                <a:cs typeface="Times New Roman" panose="02020603050405020304" pitchFamily="18" charset="0"/>
              </a:rPr>
              <a:t>. Developers, operations teams, and security professionals work together from the beginning to identify security requirements, conduct threat </a:t>
            </a:r>
            <a:r>
              <a:rPr lang="en-NL" sz="1800" dirty="0" err="1">
                <a:effectLst/>
                <a:latin typeface="Calibri" panose="020F0502020204030204" pitchFamily="34" charset="0"/>
                <a:ea typeface="Times New Roman" panose="02020603050405020304" pitchFamily="18" charset="0"/>
                <a:cs typeface="Times New Roman" panose="02020603050405020304" pitchFamily="18" charset="0"/>
              </a:rPr>
              <a:t>modeling</a:t>
            </a:r>
            <a:r>
              <a:rPr lang="en-NL" sz="1800" dirty="0">
                <a:effectLst/>
                <a:latin typeface="Calibri" panose="020F0502020204030204" pitchFamily="34" charset="0"/>
                <a:ea typeface="Times New Roman" panose="02020603050405020304" pitchFamily="18" charset="0"/>
                <a:cs typeface="Times New Roman" panose="02020603050405020304" pitchFamily="18" charset="0"/>
              </a:rPr>
              <a:t>, and address vulnerabilities.</a:t>
            </a:r>
            <a:endParaRPr lang="nl-N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Font typeface="+mj-lt"/>
              <a:buNone/>
              <a:tabLst>
                <a:tab pos="457200" algn="l"/>
              </a:tabLst>
            </a:pPr>
            <a:endParaRPr lang="nl-NL"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lvl="0" indent="0">
              <a:lnSpc>
                <a:spcPct val="107000"/>
              </a:lnSpc>
              <a:spcAft>
                <a:spcPts val="800"/>
              </a:spcAft>
              <a:buFont typeface="+mj-lt"/>
              <a:buNone/>
              <a:tabLst>
                <a:tab pos="457200" algn="l"/>
              </a:tabLst>
            </a:pPr>
            <a:r>
              <a:rPr lang="en-NL" sz="1800" b="1" dirty="0">
                <a:effectLst/>
                <a:latin typeface="Calibri" panose="020F0502020204030204" pitchFamily="34" charset="0"/>
                <a:ea typeface="Times New Roman" panose="02020603050405020304" pitchFamily="18" charset="0"/>
                <a:cs typeface="Times New Roman" panose="02020603050405020304" pitchFamily="18" charset="0"/>
              </a:rPr>
              <a:t>Example</a:t>
            </a:r>
            <a:r>
              <a:rPr lang="en-NL" sz="1800" dirty="0">
                <a:effectLst/>
                <a:latin typeface="Calibri" panose="020F0502020204030204" pitchFamily="34" charset="0"/>
                <a:ea typeface="Times New Roman" panose="02020603050405020304" pitchFamily="18" charset="0"/>
                <a:cs typeface="Times New Roman" panose="02020603050405020304" pitchFamily="18" charset="0"/>
              </a:rPr>
              <a:t>: Developers, operations teams, and security experts participate in cross-functional teams. They hold regular meetings to discuss security requirements, address vulnerabilities, and make informed decisions about the application's security posture.</a:t>
            </a:r>
            <a:endParaRPr lang="nl-NL"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19</a:t>
            </a:fld>
            <a:endParaRPr lang="en-NL"/>
          </a:p>
        </p:txBody>
      </p:sp>
    </p:spTree>
    <p:extLst>
      <p:ext uri="{BB962C8B-B14F-4D97-AF65-F5344CB8AC3E}">
        <p14:creationId xmlns:p14="http://schemas.microsoft.com/office/powerpoint/2010/main" val="3178062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20</a:t>
            </a:fld>
            <a:endParaRPr lang="en-NL"/>
          </a:p>
        </p:txBody>
      </p:sp>
    </p:spTree>
    <p:extLst>
      <p:ext uri="{BB962C8B-B14F-4D97-AF65-F5344CB8AC3E}">
        <p14:creationId xmlns:p14="http://schemas.microsoft.com/office/powerpoint/2010/main" val="1338304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21</a:t>
            </a:fld>
            <a:endParaRPr lang="en-NL"/>
          </a:p>
        </p:txBody>
      </p:sp>
    </p:spTree>
    <p:extLst>
      <p:ext uri="{BB962C8B-B14F-4D97-AF65-F5344CB8AC3E}">
        <p14:creationId xmlns:p14="http://schemas.microsoft.com/office/powerpoint/2010/main" val="2844862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3</a:t>
            </a:fld>
            <a:endParaRPr lang="en-NL"/>
          </a:p>
        </p:txBody>
      </p:sp>
    </p:spTree>
    <p:extLst>
      <p:ext uri="{BB962C8B-B14F-4D97-AF65-F5344CB8AC3E}">
        <p14:creationId xmlns:p14="http://schemas.microsoft.com/office/powerpoint/2010/main" val="3694547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1" i="0" dirty="0">
                <a:solidFill>
                  <a:srgbClr val="374151"/>
                </a:solidFill>
                <a:effectLst/>
                <a:latin typeface="Söhne"/>
              </a:rPr>
              <a:t>Waterval model:</a:t>
            </a:r>
            <a:br>
              <a:rPr lang="nl-NL" b="0" i="0" dirty="0">
                <a:solidFill>
                  <a:srgbClr val="374151"/>
                </a:solidFill>
                <a:effectLst/>
                <a:latin typeface="Söhne"/>
              </a:rPr>
            </a:br>
            <a:r>
              <a:rPr lang="nl-NL" b="0" i="0" dirty="0">
                <a:solidFill>
                  <a:srgbClr val="374151"/>
                </a:solidFill>
                <a:effectLst/>
                <a:latin typeface="Söhne"/>
              </a:rPr>
              <a:t>Het Watervalmodel is een traditioneel lineair softwareontwikkelingsmodel waarbij elke fase, zoals vereisten, ontwerp, implementatie en testen, strikt achtereenvolgens wordt afgerond. Voordelen zijn onder meer een gestructureerde aanpak en duidelijke documentatie, maar het model heeft nadelen zoals inflexibiliteit bij veranderende eisen en risico's met betrekking tot late ontdekking van problemen.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Gestandaardiseerde en goed gedefinieerde fasen.</a:t>
            </a:r>
          </a:p>
          <a:p>
            <a:pPr algn="l">
              <a:buFont typeface="Arial" panose="020B0604020202020204" pitchFamily="34" charset="0"/>
              <a:buChar char="•"/>
            </a:pPr>
            <a:r>
              <a:rPr lang="nl-NL" b="0" i="0" dirty="0">
                <a:solidFill>
                  <a:srgbClr val="374151"/>
                </a:solidFill>
                <a:effectLst/>
                <a:latin typeface="Söhne"/>
              </a:rPr>
              <a:t>Duidelijke documentatie gedurende het hele project.</a:t>
            </a:r>
          </a:p>
          <a:p>
            <a:pPr algn="l">
              <a:buFont typeface="Arial" panose="020B0604020202020204" pitchFamily="34" charset="0"/>
              <a:buChar char="•"/>
            </a:pPr>
            <a:r>
              <a:rPr lang="nl-NL" b="0" i="0" dirty="0">
                <a:solidFill>
                  <a:srgbClr val="374151"/>
                </a:solidFill>
                <a:effectLst/>
                <a:latin typeface="Söhne"/>
              </a:rPr>
              <a:t>Geschikt voor projecten met stabiele en goed begrepen vereisten.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flexibiliteit bij veranderingen in vereisten.</a:t>
            </a:r>
          </a:p>
          <a:p>
            <a:pPr algn="l">
              <a:buFont typeface="Arial" panose="020B0604020202020204" pitchFamily="34" charset="0"/>
              <a:buChar char="•"/>
            </a:pPr>
            <a:r>
              <a:rPr lang="nl-NL" b="0" i="0" dirty="0">
                <a:solidFill>
                  <a:srgbClr val="374151"/>
                </a:solidFill>
                <a:effectLst/>
                <a:latin typeface="Söhne"/>
              </a:rPr>
              <a:t>Risico van late identificatie van problemen.</a:t>
            </a:r>
          </a:p>
          <a:p>
            <a:pPr algn="l">
              <a:buFont typeface="Arial" panose="020B0604020202020204" pitchFamily="34" charset="0"/>
              <a:buChar char="•"/>
            </a:pPr>
            <a:r>
              <a:rPr lang="nl-NL" b="0" i="0" dirty="0">
                <a:solidFill>
                  <a:srgbClr val="374151"/>
                </a:solidFill>
                <a:effectLst/>
                <a:latin typeface="Söhne"/>
              </a:rPr>
              <a:t>Lange doorlooptijden en mogelijk vertraagde oplevering van software.</a:t>
            </a:r>
          </a:p>
          <a:p>
            <a:pPr algn="l">
              <a:buFont typeface="Arial" panose="020B0604020202020204" pitchFamily="34" charset="0"/>
              <a:buChar char="•"/>
            </a:pPr>
            <a:endParaRPr lang="nl-NL" b="0" i="0" dirty="0">
              <a:solidFill>
                <a:srgbClr val="374151"/>
              </a:solidFill>
              <a:effectLst/>
              <a:latin typeface="Söhne"/>
            </a:endParaRPr>
          </a:p>
          <a:p>
            <a:pPr algn="l">
              <a:buFont typeface="Arial" panose="020B0604020202020204" pitchFamily="34" charset="0"/>
              <a:buNone/>
            </a:pPr>
            <a:r>
              <a:rPr lang="nl-NL" b="1" i="0" dirty="0">
                <a:solidFill>
                  <a:srgbClr val="374151"/>
                </a:solidFill>
                <a:effectLst/>
                <a:latin typeface="Söhne"/>
              </a:rPr>
              <a:t>V-model:</a:t>
            </a:r>
          </a:p>
          <a:p>
            <a:pPr algn="l"/>
            <a:r>
              <a:rPr lang="nl-NL" b="0" i="0" dirty="0">
                <a:solidFill>
                  <a:srgbClr val="374151"/>
                </a:solidFill>
                <a:effectLst/>
                <a:latin typeface="Söhne"/>
              </a:rPr>
              <a:t>Het V-model is een softwareontwikkelingsmodel dat een gestructureerde aanpak biedt, waarbij elke ontwikkelingsfase wordt gevolgd door een bijbehorende testfase. Het model benadrukt de nauwe koppeling tussen ontwikkeling en testen, waarbij de testactiviteiten worden afgeleid van de ontwerp- en vereistenfases.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Duidelijke en systematische aanpak met een sterke focus op testen.</a:t>
            </a:r>
          </a:p>
          <a:p>
            <a:pPr algn="l">
              <a:buFont typeface="Arial" panose="020B0604020202020204" pitchFamily="34" charset="0"/>
              <a:buChar char="•"/>
            </a:pPr>
            <a:r>
              <a:rPr lang="nl-NL" b="0" i="0" dirty="0">
                <a:solidFill>
                  <a:srgbClr val="374151"/>
                </a:solidFill>
                <a:effectLst/>
                <a:latin typeface="Söhne"/>
              </a:rPr>
              <a:t>Verbeterde traceerbaarheid tussen vereisten, ontwerp, en tests.</a:t>
            </a:r>
          </a:p>
          <a:p>
            <a:pPr algn="l">
              <a:buFont typeface="Arial" panose="020B0604020202020204" pitchFamily="34" charset="0"/>
              <a:buChar char="•"/>
            </a:pPr>
            <a:r>
              <a:rPr lang="nl-NL" b="0" i="0" dirty="0">
                <a:solidFill>
                  <a:srgbClr val="374151"/>
                </a:solidFill>
                <a:effectLst/>
                <a:latin typeface="Söhne"/>
              </a:rPr>
              <a:t>Risicobeheersing door vroegtijdige identificatie van fouten.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flexibel bij veranderende vereisten.</a:t>
            </a:r>
          </a:p>
          <a:p>
            <a:pPr algn="l">
              <a:buFont typeface="Arial" panose="020B0604020202020204" pitchFamily="34" charset="0"/>
              <a:buChar char="•"/>
            </a:pPr>
            <a:r>
              <a:rPr lang="nl-NL" b="0" i="0" dirty="0">
                <a:solidFill>
                  <a:srgbClr val="374151"/>
                </a:solidFill>
                <a:effectLst/>
                <a:latin typeface="Söhne"/>
              </a:rPr>
              <a:t>Kan leiden tot langere ontwikkelingstijden vanwege uitgebreid testen.</a:t>
            </a:r>
          </a:p>
          <a:p>
            <a:pPr algn="l">
              <a:buFont typeface="Arial" panose="020B0604020202020204" pitchFamily="34" charset="0"/>
              <a:buChar char="•"/>
            </a:pPr>
            <a:r>
              <a:rPr lang="nl-NL" b="0" i="0" dirty="0">
                <a:solidFill>
                  <a:srgbClr val="374151"/>
                </a:solidFill>
                <a:effectLst/>
                <a:latin typeface="Söhne"/>
              </a:rPr>
              <a:t>De strikte volgorde kan inflexibel zijn voor sommige projecten.</a:t>
            </a:r>
          </a:p>
          <a:p>
            <a:pPr algn="l">
              <a:buFont typeface="Arial" panose="020B0604020202020204" pitchFamily="34" charset="0"/>
              <a:buChar char="•"/>
            </a:pPr>
            <a:endParaRPr lang="nl-NL" b="0" i="0" dirty="0">
              <a:solidFill>
                <a:srgbClr val="374151"/>
              </a:solidFill>
              <a:effectLst/>
              <a:latin typeface="Söhne"/>
            </a:endParaRPr>
          </a:p>
          <a:p>
            <a:pPr algn="l">
              <a:buFont typeface="Arial" panose="020B0604020202020204" pitchFamily="34" charset="0"/>
              <a:buNone/>
            </a:pPr>
            <a:r>
              <a:rPr lang="nl-NL" b="1" i="0" dirty="0">
                <a:solidFill>
                  <a:srgbClr val="374151"/>
                </a:solidFill>
                <a:effectLst/>
                <a:latin typeface="Söhne"/>
              </a:rPr>
              <a:t>Scrum:</a:t>
            </a:r>
          </a:p>
          <a:p>
            <a:pPr algn="l"/>
            <a:r>
              <a:rPr lang="nl-NL" b="0" i="0" dirty="0">
                <a:solidFill>
                  <a:srgbClr val="374151"/>
                </a:solidFill>
                <a:effectLst/>
                <a:latin typeface="Söhne"/>
              </a:rPr>
              <a:t>Het Scrum-model is een Agile softwareontwikkelingsmethode die teams in staat stelt om iteratief en flexibel te werken aan projecten. Het richt zich op regelmatige samenwerking, voortdurende klantbetrokkenheid en het leveren van waarde in korte ontwikkelingscycli, genaamd sprints.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Flexibel en aanpasbaar aan veranderende vereisten.</a:t>
            </a:r>
          </a:p>
          <a:p>
            <a:pPr algn="l">
              <a:buFont typeface="Arial" panose="020B0604020202020204" pitchFamily="34" charset="0"/>
              <a:buChar char="•"/>
            </a:pPr>
            <a:r>
              <a:rPr lang="nl-NL" b="0" i="0" dirty="0">
                <a:solidFill>
                  <a:srgbClr val="374151"/>
                </a:solidFill>
                <a:effectLst/>
                <a:latin typeface="Söhne"/>
              </a:rPr>
              <a:t>Betere klantbetrokkenheid en snelle feedback.</a:t>
            </a:r>
          </a:p>
          <a:p>
            <a:pPr algn="l">
              <a:buFont typeface="Arial" panose="020B0604020202020204" pitchFamily="34" charset="0"/>
              <a:buChar char="•"/>
            </a:pPr>
            <a:r>
              <a:rPr lang="nl-NL" b="0" i="0" dirty="0">
                <a:solidFill>
                  <a:srgbClr val="374151"/>
                </a:solidFill>
                <a:effectLst/>
                <a:latin typeface="Söhne"/>
              </a:rPr>
              <a:t>Verbeterde teamproductiviteit en samenwerking.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Mogelijkheid tot onduidelijke projectplanning bij gebrek aan strikte structuur.</a:t>
            </a:r>
          </a:p>
          <a:p>
            <a:pPr algn="l">
              <a:buFont typeface="Arial" panose="020B0604020202020204" pitchFamily="34" charset="0"/>
              <a:buChar char="•"/>
            </a:pPr>
            <a:r>
              <a:rPr lang="nl-NL" b="0" i="0" dirty="0">
                <a:solidFill>
                  <a:srgbClr val="374151"/>
                </a:solidFill>
                <a:effectLst/>
                <a:latin typeface="Söhne"/>
              </a:rPr>
              <a:t>Niet geschikt voor projecten met zeer gedetailleerde en onveranderlijke vereisten.</a:t>
            </a:r>
          </a:p>
          <a:p>
            <a:pPr algn="l">
              <a:buFont typeface="Arial" panose="020B0604020202020204" pitchFamily="34" charset="0"/>
              <a:buChar char="•"/>
            </a:pPr>
            <a:r>
              <a:rPr lang="nl-NL" b="0" i="0" dirty="0">
                <a:solidFill>
                  <a:srgbClr val="374151"/>
                </a:solidFill>
                <a:effectLst/>
                <a:latin typeface="Söhne"/>
              </a:rPr>
              <a:t>Vereist toewijding en betrokkenheid van het team en de klant.</a:t>
            </a:r>
          </a:p>
          <a:p>
            <a:pPr algn="l">
              <a:buFont typeface="Arial" panose="020B0604020202020204" pitchFamily="34" charset="0"/>
              <a:buNone/>
            </a:pPr>
            <a:endParaRPr lang="nl-NL" b="0" i="0" dirty="0">
              <a:solidFill>
                <a:srgbClr val="374151"/>
              </a:solidFill>
              <a:effectLst/>
              <a:latin typeface="Söhne"/>
            </a:endParaRPr>
          </a:p>
          <a:p>
            <a:pPr algn="l">
              <a:buFont typeface="Arial" panose="020B0604020202020204" pitchFamily="34" charset="0"/>
              <a:buNone/>
            </a:pPr>
            <a:r>
              <a:rPr lang="nl-NL" b="1" i="0" dirty="0" err="1">
                <a:solidFill>
                  <a:srgbClr val="374151"/>
                </a:solidFill>
                <a:effectLst/>
                <a:latin typeface="Söhne"/>
              </a:rPr>
              <a:t>Kanban</a:t>
            </a:r>
            <a:r>
              <a:rPr lang="nl-NL" b="1" i="0" dirty="0">
                <a:solidFill>
                  <a:srgbClr val="374151"/>
                </a:solidFill>
                <a:effectLst/>
                <a:latin typeface="Söhne"/>
              </a:rPr>
              <a:t>:</a:t>
            </a:r>
          </a:p>
          <a:p>
            <a:pPr algn="l"/>
            <a:r>
              <a:rPr lang="nl-NL" b="0" i="0" dirty="0">
                <a:solidFill>
                  <a:srgbClr val="374151"/>
                </a:solidFill>
                <a:effectLst/>
                <a:latin typeface="Söhne"/>
              </a:rPr>
              <a:t>Het </a:t>
            </a:r>
            <a:r>
              <a:rPr lang="nl-NL" b="0" i="0" dirty="0" err="1">
                <a:solidFill>
                  <a:srgbClr val="374151"/>
                </a:solidFill>
                <a:effectLst/>
                <a:latin typeface="Söhne"/>
              </a:rPr>
              <a:t>Kanban</a:t>
            </a:r>
            <a:r>
              <a:rPr lang="nl-NL" b="0" i="0" dirty="0">
                <a:solidFill>
                  <a:srgbClr val="374151"/>
                </a:solidFill>
                <a:effectLst/>
                <a:latin typeface="Söhne"/>
              </a:rPr>
              <a:t>-model is een Agile aanpak voor softwareontwikkeling die zich richt op visuele beheersing van het werk en het optimaliseren van de doorstroming. Het is gebaseerd op het principe van het beheren van werkitems op basis van hun status en prioriteit, zonder vaste iteraties zoals in Scrum.</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Maximale flexibiliteit, omdat het werk continu kan worden aangepast.</a:t>
            </a:r>
          </a:p>
          <a:p>
            <a:pPr algn="l">
              <a:buFont typeface="Arial" panose="020B0604020202020204" pitchFamily="34" charset="0"/>
              <a:buChar char="•"/>
            </a:pPr>
            <a:r>
              <a:rPr lang="nl-NL" b="0" i="0" dirty="0">
                <a:solidFill>
                  <a:srgbClr val="374151"/>
                </a:solidFill>
                <a:effectLst/>
                <a:latin typeface="Söhne"/>
              </a:rPr>
              <a:t>Efficiënte middelenallocatie door te focussen op het beperken van </a:t>
            </a:r>
            <a:r>
              <a:rPr lang="nl-NL" b="0" i="0" dirty="0" err="1">
                <a:solidFill>
                  <a:srgbClr val="374151"/>
                </a:solidFill>
                <a:effectLst/>
                <a:latin typeface="Söhne"/>
              </a:rPr>
              <a:t>work</a:t>
            </a:r>
            <a:r>
              <a:rPr lang="nl-NL" b="0" i="0" dirty="0">
                <a:solidFill>
                  <a:srgbClr val="374151"/>
                </a:solidFill>
                <a:effectLst/>
                <a:latin typeface="Söhne"/>
              </a:rPr>
              <a:t>-in-</a:t>
            </a:r>
            <a:r>
              <a:rPr lang="nl-NL" b="0" i="0" dirty="0" err="1">
                <a:solidFill>
                  <a:srgbClr val="374151"/>
                </a:solidFill>
                <a:effectLst/>
                <a:latin typeface="Söhne"/>
              </a:rPr>
              <a:t>progress</a:t>
            </a:r>
            <a:r>
              <a:rPr lang="nl-NL" b="0" i="0" dirty="0">
                <a:solidFill>
                  <a:srgbClr val="374151"/>
                </a:solidFill>
                <a:effectLst/>
                <a:latin typeface="Söhne"/>
              </a:rPr>
              <a:t>.</a:t>
            </a:r>
          </a:p>
          <a:p>
            <a:pPr algn="l">
              <a:buFont typeface="Arial" panose="020B0604020202020204" pitchFamily="34" charset="0"/>
              <a:buChar char="•"/>
            </a:pPr>
            <a:r>
              <a:rPr lang="nl-NL" b="0" i="0" dirty="0">
                <a:solidFill>
                  <a:srgbClr val="374151"/>
                </a:solidFill>
                <a:effectLst/>
                <a:latin typeface="Söhne"/>
              </a:rPr>
              <a:t>Duidelijk zicht op de voortgang van taken via het </a:t>
            </a:r>
            <a:r>
              <a:rPr lang="nl-NL" b="0" i="0" dirty="0" err="1">
                <a:solidFill>
                  <a:srgbClr val="374151"/>
                </a:solidFill>
                <a:effectLst/>
                <a:latin typeface="Söhne"/>
              </a:rPr>
              <a:t>Kanban</a:t>
            </a:r>
            <a:r>
              <a:rPr lang="nl-NL" b="0" i="0" dirty="0">
                <a:solidFill>
                  <a:srgbClr val="374151"/>
                </a:solidFill>
                <a:effectLst/>
                <a:latin typeface="Söhne"/>
              </a:rPr>
              <a:t>-bord.</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err="1">
                <a:solidFill>
                  <a:srgbClr val="374151"/>
                </a:solidFill>
                <a:effectLst/>
                <a:latin typeface="Söhne"/>
              </a:rPr>
              <a:t>Kanban</a:t>
            </a:r>
            <a:r>
              <a:rPr lang="nl-NL" b="0" i="0" dirty="0">
                <a:solidFill>
                  <a:srgbClr val="374151"/>
                </a:solidFill>
                <a:effectLst/>
                <a:latin typeface="Söhne"/>
              </a:rPr>
              <a:t> vereist een sterke discipline om te voorkomen dat het bord overvol raakt.</a:t>
            </a:r>
          </a:p>
          <a:p>
            <a:pPr algn="l">
              <a:buFont typeface="Arial" panose="020B0604020202020204" pitchFamily="34" charset="0"/>
              <a:buChar char="•"/>
            </a:pPr>
            <a:r>
              <a:rPr lang="nl-NL" b="0" i="0" dirty="0">
                <a:solidFill>
                  <a:srgbClr val="374151"/>
                </a:solidFill>
                <a:effectLst/>
                <a:latin typeface="Söhne"/>
              </a:rPr>
              <a:t>Minder geschikt voor projecten met strikte deadlines en vaste iteraties.</a:t>
            </a:r>
          </a:p>
          <a:p>
            <a:pPr algn="l">
              <a:buFont typeface="Arial" panose="020B0604020202020204" pitchFamily="34" charset="0"/>
              <a:buChar char="•"/>
            </a:pPr>
            <a:r>
              <a:rPr lang="nl-NL" b="0" i="0" dirty="0">
                <a:solidFill>
                  <a:srgbClr val="374151"/>
                </a:solidFill>
                <a:effectLst/>
                <a:latin typeface="Söhne"/>
              </a:rPr>
              <a:t>Het kan moeilijker zijn om de totale projectvoortgang te beheren in vergelijking met andere methodologieën.</a:t>
            </a:r>
          </a:p>
          <a:p>
            <a:pPr algn="l">
              <a:buFont typeface="Arial" panose="020B0604020202020204" pitchFamily="34" charset="0"/>
              <a:buChar char="•"/>
            </a:pPr>
            <a:endParaRPr lang="nl-NL" b="0" i="0" dirty="0">
              <a:solidFill>
                <a:srgbClr val="374151"/>
              </a:solidFill>
              <a:effectLst/>
              <a:latin typeface="Söhne"/>
            </a:endParaRPr>
          </a:p>
          <a:p>
            <a:pPr algn="l">
              <a:buFont typeface="Arial" panose="020B0604020202020204" pitchFamily="34" charset="0"/>
              <a:buNone/>
            </a:pPr>
            <a:r>
              <a:rPr lang="nl-NL" b="1" i="0" dirty="0" err="1">
                <a:solidFill>
                  <a:srgbClr val="374151"/>
                </a:solidFill>
                <a:effectLst/>
                <a:latin typeface="Söhne"/>
              </a:rPr>
              <a:t>DevSecOps</a:t>
            </a:r>
            <a:r>
              <a:rPr lang="nl-NL" b="1" i="0" dirty="0">
                <a:solidFill>
                  <a:srgbClr val="374151"/>
                </a:solidFill>
                <a:effectLst/>
                <a:latin typeface="Söhne"/>
              </a:rPr>
              <a:t>:</a:t>
            </a:r>
          </a:p>
          <a:p>
            <a:pPr algn="l"/>
            <a:r>
              <a:rPr lang="nl-NL" b="0" i="0" dirty="0" err="1">
                <a:solidFill>
                  <a:srgbClr val="374151"/>
                </a:solidFill>
                <a:effectLst/>
                <a:latin typeface="Söhne"/>
              </a:rPr>
              <a:t>DevSecOps</a:t>
            </a:r>
            <a:r>
              <a:rPr lang="nl-NL" b="0" i="0" dirty="0">
                <a:solidFill>
                  <a:srgbClr val="374151"/>
                </a:solidFill>
                <a:effectLst/>
                <a:latin typeface="Söhne"/>
              </a:rPr>
              <a:t> is een moderne softwareontwikkelingsbenadering die de integratie van beveiliging in elke fase van de ontwikkelings- en implementatiepijplijn benadrukt. Het streeft naar een cultuur van continue samenwerking tussen ontwikkeling, beveiliging en operations, waarbij automatisering en geautomatiseerde beveiligingscontroles cruciaal zijn.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Vroegtijdige identificatie en oplossing van beveiligingsproblemen.</a:t>
            </a:r>
          </a:p>
          <a:p>
            <a:pPr algn="l">
              <a:buFont typeface="Arial" panose="020B0604020202020204" pitchFamily="34" charset="0"/>
              <a:buChar char="•"/>
            </a:pPr>
            <a:r>
              <a:rPr lang="nl-NL" b="0" i="0" dirty="0">
                <a:solidFill>
                  <a:srgbClr val="374151"/>
                </a:solidFill>
                <a:effectLst/>
                <a:latin typeface="Söhne"/>
              </a:rPr>
              <a:t>Verbeterde samenwerking tussen teams en een gedeelde verantwoordelijkheid voor beveiliging.</a:t>
            </a:r>
          </a:p>
          <a:p>
            <a:pPr algn="l">
              <a:buFont typeface="Arial" panose="020B0604020202020204" pitchFamily="34" charset="0"/>
              <a:buChar char="•"/>
            </a:pPr>
            <a:r>
              <a:rPr lang="nl-NL" b="0" i="0" dirty="0">
                <a:solidFill>
                  <a:srgbClr val="374151"/>
                </a:solidFill>
                <a:effectLst/>
                <a:latin typeface="Söhne"/>
              </a:rPr>
              <a:t>Snellere levering van veilige software met behulp van automatisering.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Vereist een cultuurverandering en betrokkenheid van het hele team.</a:t>
            </a:r>
          </a:p>
          <a:p>
            <a:pPr algn="l">
              <a:buFont typeface="Arial" panose="020B0604020202020204" pitchFamily="34" charset="0"/>
              <a:buChar char="•"/>
            </a:pPr>
            <a:r>
              <a:rPr lang="nl-NL" b="0" i="0" dirty="0">
                <a:solidFill>
                  <a:srgbClr val="374151"/>
                </a:solidFill>
                <a:effectLst/>
                <a:latin typeface="Söhne"/>
              </a:rPr>
              <a:t>Implementatie kan complex zijn, vooral in bestaande organisaties.</a:t>
            </a:r>
          </a:p>
          <a:p>
            <a:pPr algn="l">
              <a:buFont typeface="Arial" panose="020B0604020202020204" pitchFamily="34" charset="0"/>
              <a:buChar char="•"/>
            </a:pPr>
            <a:r>
              <a:rPr lang="nl-NL" b="0" i="0" dirty="0">
                <a:solidFill>
                  <a:srgbClr val="374151"/>
                </a:solidFill>
                <a:effectLst/>
                <a:latin typeface="Söhne"/>
              </a:rPr>
              <a:t>Overmatige automatisering zonder menselijke controle kan risico's met zich meebrengen.</a:t>
            </a:r>
          </a:p>
          <a:p>
            <a:pPr algn="l">
              <a:buFont typeface="Arial" panose="020B0604020202020204" pitchFamily="34" charset="0"/>
              <a:buChar char="•"/>
            </a:pPr>
            <a:endParaRPr lang="nl-NL" b="0" i="0" dirty="0">
              <a:solidFill>
                <a:srgbClr val="374151"/>
              </a:solidFill>
              <a:effectLst/>
              <a:latin typeface="Söhne"/>
            </a:endParaRPr>
          </a:p>
          <a:p>
            <a:pPr algn="l">
              <a:buFont typeface="Arial" panose="020B0604020202020204" pitchFamily="34" charset="0"/>
              <a:buNone/>
            </a:pPr>
            <a:endParaRPr lang="nl-NL" b="0" i="0" dirty="0">
              <a:solidFill>
                <a:srgbClr val="374151"/>
              </a:solidFill>
              <a:effectLst/>
              <a:latin typeface="Söhne"/>
            </a:endParaRPr>
          </a:p>
          <a:p>
            <a:pPr algn="l">
              <a:buFont typeface="Arial" panose="020B0604020202020204" pitchFamily="34" charset="0"/>
              <a:buNone/>
            </a:pPr>
            <a:endParaRPr lang="nl-NL" b="0" i="0" dirty="0">
              <a:solidFill>
                <a:srgbClr val="374151"/>
              </a:solidFill>
              <a:effectLst/>
              <a:latin typeface="Söhne"/>
            </a:endParaRPr>
          </a:p>
          <a:p>
            <a:pPr algn="l">
              <a:buFont typeface="Arial" panose="020B0604020202020204" pitchFamily="34" charset="0"/>
              <a:buNone/>
            </a:pPr>
            <a:endParaRPr lang="nl-NL" b="0" i="0" dirty="0">
              <a:solidFill>
                <a:srgbClr val="374151"/>
              </a:solidFill>
              <a:effectLst/>
              <a:latin typeface="Söhne"/>
            </a:endParaRPr>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7</a:t>
            </a:fld>
            <a:endParaRPr lang="en-NL"/>
          </a:p>
        </p:txBody>
      </p:sp>
    </p:spTree>
    <p:extLst>
      <p:ext uri="{BB962C8B-B14F-4D97-AF65-F5344CB8AC3E}">
        <p14:creationId xmlns:p14="http://schemas.microsoft.com/office/powerpoint/2010/main" val="14889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1" i="0" dirty="0">
                <a:solidFill>
                  <a:srgbClr val="374151"/>
                </a:solidFill>
                <a:effectLst/>
                <a:latin typeface="Söhne"/>
              </a:rPr>
              <a:t>Waterval model:</a:t>
            </a:r>
            <a:br>
              <a:rPr lang="nl-NL" b="0" i="0" dirty="0">
                <a:solidFill>
                  <a:srgbClr val="374151"/>
                </a:solidFill>
                <a:effectLst/>
                <a:latin typeface="Söhne"/>
              </a:rPr>
            </a:br>
            <a:r>
              <a:rPr lang="nl-NL" b="0" i="0" dirty="0">
                <a:solidFill>
                  <a:srgbClr val="374151"/>
                </a:solidFill>
                <a:effectLst/>
                <a:latin typeface="Söhne"/>
              </a:rPr>
              <a:t>Het Watervalmodel is een traditioneel lineair softwareontwikkelingsmodel waarbij elke fase, zoals vereisten, ontwerp, implementatie en testen, strikt achtereenvolgens wordt afgerond. Voordelen zijn onder meer een gestructureerde aanpak en duidelijke documentatie, maar het model heeft nadelen zoals inflexibiliteit bij veranderende eisen en risico's met betrekking tot late ontdekking van problemen.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Gestandaardiseerde en goed gedefinieerde fasen.</a:t>
            </a:r>
          </a:p>
          <a:p>
            <a:pPr algn="l">
              <a:buFont typeface="Arial" panose="020B0604020202020204" pitchFamily="34" charset="0"/>
              <a:buChar char="•"/>
            </a:pPr>
            <a:r>
              <a:rPr lang="nl-NL" b="0" i="0" dirty="0">
                <a:solidFill>
                  <a:srgbClr val="374151"/>
                </a:solidFill>
                <a:effectLst/>
                <a:latin typeface="Söhne"/>
              </a:rPr>
              <a:t>Duidelijke documentatie gedurende het hele project.</a:t>
            </a:r>
          </a:p>
          <a:p>
            <a:pPr algn="l">
              <a:buFont typeface="Arial" panose="020B0604020202020204" pitchFamily="34" charset="0"/>
              <a:buChar char="•"/>
            </a:pPr>
            <a:r>
              <a:rPr lang="nl-NL" b="0" i="0" dirty="0">
                <a:solidFill>
                  <a:srgbClr val="374151"/>
                </a:solidFill>
                <a:effectLst/>
                <a:latin typeface="Söhne"/>
              </a:rPr>
              <a:t>Geschikt voor projecten met stabiele en goed begrepen vereisten.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flexibiliteit bij veranderingen in vereisten.</a:t>
            </a:r>
          </a:p>
          <a:p>
            <a:pPr algn="l">
              <a:buFont typeface="Arial" panose="020B0604020202020204" pitchFamily="34" charset="0"/>
              <a:buChar char="•"/>
            </a:pPr>
            <a:r>
              <a:rPr lang="nl-NL" b="0" i="0" dirty="0">
                <a:solidFill>
                  <a:srgbClr val="374151"/>
                </a:solidFill>
                <a:effectLst/>
                <a:latin typeface="Söhne"/>
              </a:rPr>
              <a:t>Risico van late identificatie van problemen.</a:t>
            </a:r>
          </a:p>
          <a:p>
            <a:pPr algn="l">
              <a:buFont typeface="Arial" panose="020B0604020202020204" pitchFamily="34" charset="0"/>
              <a:buChar char="•"/>
            </a:pPr>
            <a:r>
              <a:rPr lang="nl-NL" b="0" i="0" dirty="0">
                <a:solidFill>
                  <a:srgbClr val="374151"/>
                </a:solidFill>
                <a:effectLst/>
                <a:latin typeface="Söhne"/>
              </a:rPr>
              <a:t>Lange doorlooptijden en mogelijk vertraagde oplevering van software.</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8</a:t>
            </a:fld>
            <a:endParaRPr lang="en-NL"/>
          </a:p>
        </p:txBody>
      </p:sp>
    </p:spTree>
    <p:extLst>
      <p:ext uri="{BB962C8B-B14F-4D97-AF65-F5344CB8AC3E}">
        <p14:creationId xmlns:p14="http://schemas.microsoft.com/office/powerpoint/2010/main" val="419162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nl-NL" b="1" i="0" dirty="0">
                <a:solidFill>
                  <a:srgbClr val="374151"/>
                </a:solidFill>
                <a:effectLst/>
                <a:latin typeface="Söhne"/>
              </a:rPr>
              <a:t>Waterval model:</a:t>
            </a:r>
            <a:br>
              <a:rPr lang="nl-NL" b="0" i="0" dirty="0">
                <a:solidFill>
                  <a:srgbClr val="374151"/>
                </a:solidFill>
                <a:effectLst/>
                <a:latin typeface="Söhne"/>
              </a:rPr>
            </a:br>
            <a:r>
              <a:rPr lang="nl-NL" b="0" i="0" dirty="0">
                <a:solidFill>
                  <a:srgbClr val="374151"/>
                </a:solidFill>
                <a:effectLst/>
                <a:latin typeface="Söhne"/>
              </a:rPr>
              <a:t>Het Watervalmodel is een traditioneel lineair softwareontwikkelingsmodel waarbij elke fase, zoals vereisten, ontwerp, implementatie en testen, strikt achtereenvolgens wordt afgerond. Voordelen zijn onder meer een gestructureerde aanpak en duidelijke documentatie, maar het model heeft nadelen zoals inflexibiliteit bij veranderende eisen en risico's met betrekking tot late ontdekking van problemen.</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Gestandaardiseerde en goed gedefinieerde fasen.</a:t>
            </a:r>
          </a:p>
          <a:p>
            <a:pPr algn="l">
              <a:buFont typeface="Arial" panose="020B0604020202020204" pitchFamily="34" charset="0"/>
              <a:buChar char="•"/>
            </a:pPr>
            <a:r>
              <a:rPr lang="nl-NL" b="0" i="0" dirty="0">
                <a:solidFill>
                  <a:srgbClr val="374151"/>
                </a:solidFill>
                <a:effectLst/>
                <a:latin typeface="Söhne"/>
              </a:rPr>
              <a:t>Duidelijke documentatie gedurende het hele project.</a:t>
            </a:r>
          </a:p>
          <a:p>
            <a:pPr algn="l">
              <a:buFont typeface="Arial" panose="020B0604020202020204" pitchFamily="34" charset="0"/>
              <a:buChar char="•"/>
            </a:pPr>
            <a:r>
              <a:rPr lang="nl-NL" b="0" i="0" dirty="0">
                <a:solidFill>
                  <a:srgbClr val="374151"/>
                </a:solidFill>
                <a:effectLst/>
                <a:latin typeface="Söhne"/>
              </a:rPr>
              <a:t>Geschikt voor projecten met stabiele en goed begrepen vereisten.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flexibiliteit bij veranderingen in vereisten.</a:t>
            </a:r>
          </a:p>
          <a:p>
            <a:pPr algn="l">
              <a:buFont typeface="Arial" panose="020B0604020202020204" pitchFamily="34" charset="0"/>
              <a:buChar char="•"/>
            </a:pPr>
            <a:r>
              <a:rPr lang="nl-NL" b="0" i="0" dirty="0">
                <a:solidFill>
                  <a:srgbClr val="374151"/>
                </a:solidFill>
                <a:effectLst/>
                <a:latin typeface="Söhne"/>
              </a:rPr>
              <a:t>Risico van late identificatie van problemen.</a:t>
            </a:r>
          </a:p>
          <a:p>
            <a:pPr algn="l">
              <a:buFont typeface="Arial" panose="020B0604020202020204" pitchFamily="34" charset="0"/>
              <a:buChar char="•"/>
            </a:pPr>
            <a:r>
              <a:rPr lang="nl-NL" b="0" i="0" dirty="0">
                <a:solidFill>
                  <a:srgbClr val="374151"/>
                </a:solidFill>
                <a:effectLst/>
                <a:latin typeface="Söhne"/>
              </a:rPr>
              <a:t>Lange doorlooptijden en mogelijk vertraagde oplevering van software.</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9</a:t>
            </a:fld>
            <a:endParaRPr lang="en-NL"/>
          </a:p>
        </p:txBody>
      </p:sp>
    </p:spTree>
    <p:extLst>
      <p:ext uri="{BB962C8B-B14F-4D97-AF65-F5344CB8AC3E}">
        <p14:creationId xmlns:p14="http://schemas.microsoft.com/office/powerpoint/2010/main" val="3613113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a:solidFill>
                  <a:srgbClr val="374151"/>
                </a:solidFill>
                <a:effectLst/>
                <a:latin typeface="Söhne"/>
              </a:rPr>
              <a:t>V-model:</a:t>
            </a:r>
          </a:p>
          <a:p>
            <a:pPr algn="l"/>
            <a:r>
              <a:rPr lang="nl-NL" b="0" i="0" dirty="0">
                <a:solidFill>
                  <a:srgbClr val="374151"/>
                </a:solidFill>
                <a:effectLst/>
                <a:latin typeface="Söhne"/>
              </a:rPr>
              <a:t>Het V-model is een softwareontwikkelingsmodel dat een gestructureerde aanpak biedt, waarbij elke ontwikkelingsfase wordt gevolgd door een bijbehorende testfase. Het model benadrukt de nauwe koppeling tussen ontwikkeling en testen, waarbij de testactiviteiten worden afgeleid van de ontwerp- en vereistenfases.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Duidelijke en systematische aanpak met een sterke focus op testen.</a:t>
            </a:r>
          </a:p>
          <a:p>
            <a:pPr algn="l">
              <a:buFont typeface="Arial" panose="020B0604020202020204" pitchFamily="34" charset="0"/>
              <a:buChar char="•"/>
            </a:pPr>
            <a:r>
              <a:rPr lang="nl-NL" b="0" i="0" dirty="0">
                <a:solidFill>
                  <a:srgbClr val="374151"/>
                </a:solidFill>
                <a:effectLst/>
                <a:latin typeface="Söhne"/>
              </a:rPr>
              <a:t>Verbeterde traceerbaarheid tussen vereisten, ontwerp, en tests.</a:t>
            </a:r>
          </a:p>
          <a:p>
            <a:pPr algn="l">
              <a:buFont typeface="Arial" panose="020B0604020202020204" pitchFamily="34" charset="0"/>
              <a:buChar char="•"/>
            </a:pPr>
            <a:r>
              <a:rPr lang="nl-NL" b="0" i="0" dirty="0">
                <a:solidFill>
                  <a:srgbClr val="374151"/>
                </a:solidFill>
                <a:effectLst/>
                <a:latin typeface="Söhne"/>
              </a:rPr>
              <a:t>Risicobeheersing door vroegtijdige identificatie van fouten.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flexibel bij veranderende vereisten.</a:t>
            </a:r>
          </a:p>
          <a:p>
            <a:pPr algn="l">
              <a:buFont typeface="Arial" panose="020B0604020202020204" pitchFamily="34" charset="0"/>
              <a:buChar char="•"/>
            </a:pPr>
            <a:r>
              <a:rPr lang="nl-NL" b="0" i="0" dirty="0">
                <a:solidFill>
                  <a:srgbClr val="374151"/>
                </a:solidFill>
                <a:effectLst/>
                <a:latin typeface="Söhne"/>
              </a:rPr>
              <a:t>Kan leiden tot langere ontwikkelingstijden vanwege uitgebreid testen.</a:t>
            </a:r>
          </a:p>
          <a:p>
            <a:pPr algn="l">
              <a:buFont typeface="Arial" panose="020B0604020202020204" pitchFamily="34" charset="0"/>
              <a:buChar char="•"/>
            </a:pPr>
            <a:r>
              <a:rPr lang="nl-NL" b="0" i="0" dirty="0">
                <a:solidFill>
                  <a:srgbClr val="374151"/>
                </a:solidFill>
                <a:effectLst/>
                <a:latin typeface="Söhne"/>
              </a:rPr>
              <a:t>De strikte volgorde kan inflexibel zijn voor sommige projecten.</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10</a:t>
            </a:fld>
            <a:endParaRPr lang="en-NL"/>
          </a:p>
        </p:txBody>
      </p:sp>
    </p:spTree>
    <p:extLst>
      <p:ext uri="{BB962C8B-B14F-4D97-AF65-F5344CB8AC3E}">
        <p14:creationId xmlns:p14="http://schemas.microsoft.com/office/powerpoint/2010/main" val="227204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a:solidFill>
                  <a:srgbClr val="374151"/>
                </a:solidFill>
                <a:effectLst/>
                <a:latin typeface="Söhne"/>
              </a:rPr>
              <a:t>V-model:</a:t>
            </a:r>
          </a:p>
          <a:p>
            <a:pPr algn="l"/>
            <a:r>
              <a:rPr lang="nl-NL" b="0" i="0" dirty="0">
                <a:solidFill>
                  <a:srgbClr val="374151"/>
                </a:solidFill>
                <a:effectLst/>
                <a:latin typeface="Söhne"/>
              </a:rPr>
              <a:t>Het V-model is een softwareontwikkelingsmodel dat een gestructureerde aanpak biedt, waarbij elke ontwikkelingsfase wordt gevolgd door een bijbehorende testfase. Het model benadrukt de nauwe koppeling tussen ontwikkeling en testen, waarbij de testactiviteiten worden afgeleid van de ontwerp- en vereistenfases.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Duidelijke en systematische aanpak met een sterke focus op testen.</a:t>
            </a:r>
          </a:p>
          <a:p>
            <a:pPr algn="l">
              <a:buFont typeface="Arial" panose="020B0604020202020204" pitchFamily="34" charset="0"/>
              <a:buChar char="•"/>
            </a:pPr>
            <a:r>
              <a:rPr lang="nl-NL" b="0" i="0" dirty="0">
                <a:solidFill>
                  <a:srgbClr val="374151"/>
                </a:solidFill>
                <a:effectLst/>
                <a:latin typeface="Söhne"/>
              </a:rPr>
              <a:t>Verbeterde traceerbaarheid tussen vereisten, ontwerp, en tests.</a:t>
            </a:r>
          </a:p>
          <a:p>
            <a:pPr algn="l">
              <a:buFont typeface="Arial" panose="020B0604020202020204" pitchFamily="34" charset="0"/>
              <a:buChar char="•"/>
            </a:pPr>
            <a:r>
              <a:rPr lang="nl-NL" b="0" i="0" dirty="0">
                <a:solidFill>
                  <a:srgbClr val="374151"/>
                </a:solidFill>
                <a:effectLst/>
                <a:latin typeface="Söhne"/>
              </a:rPr>
              <a:t>Risicobeheersing door vroegtijdige identificatie van fouten.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Minder flexibel bij veranderende vereisten.</a:t>
            </a:r>
          </a:p>
          <a:p>
            <a:pPr algn="l">
              <a:buFont typeface="Arial" panose="020B0604020202020204" pitchFamily="34" charset="0"/>
              <a:buChar char="•"/>
            </a:pPr>
            <a:r>
              <a:rPr lang="nl-NL" b="0" i="0" dirty="0">
                <a:solidFill>
                  <a:srgbClr val="374151"/>
                </a:solidFill>
                <a:effectLst/>
                <a:latin typeface="Söhne"/>
              </a:rPr>
              <a:t>Kan leiden tot langere ontwikkelingstijden vanwege uitgebreid testen.</a:t>
            </a:r>
          </a:p>
          <a:p>
            <a:pPr algn="l">
              <a:buFont typeface="Arial" panose="020B0604020202020204" pitchFamily="34" charset="0"/>
              <a:buChar char="•"/>
            </a:pPr>
            <a:r>
              <a:rPr lang="nl-NL" b="0" i="0" dirty="0">
                <a:solidFill>
                  <a:srgbClr val="374151"/>
                </a:solidFill>
                <a:effectLst/>
                <a:latin typeface="Söhne"/>
              </a:rPr>
              <a:t>De strikte volgorde kan inflexibel zijn voor sommige projecten.</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11</a:t>
            </a:fld>
            <a:endParaRPr lang="en-NL"/>
          </a:p>
        </p:txBody>
      </p:sp>
    </p:spTree>
    <p:extLst>
      <p:ext uri="{BB962C8B-B14F-4D97-AF65-F5344CB8AC3E}">
        <p14:creationId xmlns:p14="http://schemas.microsoft.com/office/powerpoint/2010/main" val="230603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a:solidFill>
                  <a:srgbClr val="374151"/>
                </a:solidFill>
                <a:effectLst/>
                <a:latin typeface="Söhne"/>
              </a:rPr>
              <a:t>Scrum:</a:t>
            </a:r>
          </a:p>
          <a:p>
            <a:pPr algn="l"/>
            <a:r>
              <a:rPr lang="nl-NL" b="0" i="0" dirty="0">
                <a:solidFill>
                  <a:srgbClr val="374151"/>
                </a:solidFill>
                <a:effectLst/>
                <a:latin typeface="Söhne"/>
              </a:rPr>
              <a:t>Het Scrum-model is een Agile softwareontwikkelingsmethode die teams in staat stelt om iteratief en flexibel te werken aan projecten. Het richt zich op regelmatige samenwerking, voortdurende klantbetrokkenheid en het leveren van waarde in korte ontwikkelingscycli, genaamd sprints.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Flexibel en aanpasbaar aan veranderende vereisten.</a:t>
            </a:r>
          </a:p>
          <a:p>
            <a:pPr algn="l">
              <a:buFont typeface="Arial" panose="020B0604020202020204" pitchFamily="34" charset="0"/>
              <a:buChar char="•"/>
            </a:pPr>
            <a:r>
              <a:rPr lang="nl-NL" b="0" i="0" dirty="0">
                <a:solidFill>
                  <a:srgbClr val="374151"/>
                </a:solidFill>
                <a:effectLst/>
                <a:latin typeface="Söhne"/>
              </a:rPr>
              <a:t>Betere klantbetrokkenheid en snelle feedback.</a:t>
            </a:r>
          </a:p>
          <a:p>
            <a:pPr algn="l">
              <a:buFont typeface="Arial" panose="020B0604020202020204" pitchFamily="34" charset="0"/>
              <a:buChar char="•"/>
            </a:pPr>
            <a:r>
              <a:rPr lang="nl-NL" b="0" i="0" dirty="0">
                <a:solidFill>
                  <a:srgbClr val="374151"/>
                </a:solidFill>
                <a:effectLst/>
                <a:latin typeface="Söhne"/>
              </a:rPr>
              <a:t>Verbeterde teamproductiviteit en samenwerking.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Mogelijkheid tot onduidelijke projectplanning bij gebrek aan strikte structuur.</a:t>
            </a:r>
          </a:p>
          <a:p>
            <a:pPr algn="l">
              <a:buFont typeface="Arial" panose="020B0604020202020204" pitchFamily="34" charset="0"/>
              <a:buChar char="•"/>
            </a:pPr>
            <a:r>
              <a:rPr lang="nl-NL" b="0" i="0" dirty="0">
                <a:solidFill>
                  <a:srgbClr val="374151"/>
                </a:solidFill>
                <a:effectLst/>
                <a:latin typeface="Söhne"/>
              </a:rPr>
              <a:t>Niet geschikt voor projecten met zeer gedetailleerde en onveranderlijke vereisten.</a:t>
            </a:r>
          </a:p>
          <a:p>
            <a:pPr algn="l">
              <a:buFont typeface="Arial" panose="020B0604020202020204" pitchFamily="34" charset="0"/>
              <a:buChar char="•"/>
            </a:pPr>
            <a:r>
              <a:rPr lang="nl-NL" b="0" i="0" dirty="0">
                <a:solidFill>
                  <a:srgbClr val="374151"/>
                </a:solidFill>
                <a:effectLst/>
                <a:latin typeface="Söhne"/>
              </a:rPr>
              <a:t>Vereist toewijding en betrokkenheid van het team en de klant.</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12</a:t>
            </a:fld>
            <a:endParaRPr lang="en-NL"/>
          </a:p>
        </p:txBody>
      </p:sp>
    </p:spTree>
    <p:extLst>
      <p:ext uri="{BB962C8B-B14F-4D97-AF65-F5344CB8AC3E}">
        <p14:creationId xmlns:p14="http://schemas.microsoft.com/office/powerpoint/2010/main" val="1089064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buFont typeface="Arial" panose="020B0604020202020204" pitchFamily="34" charset="0"/>
              <a:buNone/>
            </a:pPr>
            <a:r>
              <a:rPr lang="nl-NL" b="1" i="0" dirty="0">
                <a:solidFill>
                  <a:srgbClr val="374151"/>
                </a:solidFill>
                <a:effectLst/>
                <a:latin typeface="Söhne"/>
              </a:rPr>
              <a:t>Scrum:</a:t>
            </a:r>
          </a:p>
          <a:p>
            <a:pPr algn="l"/>
            <a:r>
              <a:rPr lang="nl-NL" b="0" i="0" dirty="0">
                <a:solidFill>
                  <a:srgbClr val="374151"/>
                </a:solidFill>
                <a:effectLst/>
                <a:latin typeface="Söhne"/>
              </a:rPr>
              <a:t>Het Scrum-model is een Agile softwareontwikkelingsmethode die teams in staat stelt om iteratief en flexibel te werken aan projecten. Het richt zich op regelmatige samenwerking, voortdurende klantbetrokkenheid en het leveren van waarde in korte ontwikkelingscycli, genaamd sprints.</a:t>
            </a:r>
          </a:p>
          <a:p>
            <a:pPr algn="l"/>
            <a:r>
              <a:rPr lang="nl-NL" b="1" i="0" dirty="0">
                <a:solidFill>
                  <a:srgbClr val="374151"/>
                </a:solidFill>
                <a:effectLst/>
                <a:latin typeface="Söhne"/>
              </a:rPr>
              <a:t>Voordelen: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Flexibel en aanpasbaar aan veranderende vereisten.</a:t>
            </a:r>
          </a:p>
          <a:p>
            <a:pPr algn="l">
              <a:buFont typeface="Arial" panose="020B0604020202020204" pitchFamily="34" charset="0"/>
              <a:buChar char="•"/>
            </a:pPr>
            <a:r>
              <a:rPr lang="nl-NL" b="0" i="0" dirty="0">
                <a:solidFill>
                  <a:srgbClr val="374151"/>
                </a:solidFill>
                <a:effectLst/>
                <a:latin typeface="Söhne"/>
              </a:rPr>
              <a:t>Betere klantbetrokkenheid en snelle feedback.</a:t>
            </a:r>
          </a:p>
          <a:p>
            <a:pPr algn="l">
              <a:buFont typeface="Arial" panose="020B0604020202020204" pitchFamily="34" charset="0"/>
              <a:buChar char="•"/>
            </a:pPr>
            <a:r>
              <a:rPr lang="nl-NL" b="0" i="0" dirty="0">
                <a:solidFill>
                  <a:srgbClr val="374151"/>
                </a:solidFill>
                <a:effectLst/>
                <a:latin typeface="Söhne"/>
              </a:rPr>
              <a:t>Verbeterde teamproductiviteit en samenwerking.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algn="l">
              <a:buFont typeface="Arial" panose="020B0604020202020204" pitchFamily="34" charset="0"/>
              <a:buChar char="•"/>
            </a:pPr>
            <a:r>
              <a:rPr lang="nl-NL" b="0" i="0" dirty="0">
                <a:solidFill>
                  <a:srgbClr val="374151"/>
                </a:solidFill>
                <a:effectLst/>
                <a:latin typeface="Söhne"/>
              </a:rPr>
              <a:t>Mogelijkheid tot onduidelijke projectplanning bij gebrek aan strikte structuur.</a:t>
            </a:r>
          </a:p>
          <a:p>
            <a:pPr algn="l">
              <a:buFont typeface="Arial" panose="020B0604020202020204" pitchFamily="34" charset="0"/>
              <a:buChar char="•"/>
            </a:pPr>
            <a:r>
              <a:rPr lang="nl-NL" b="0" i="0" dirty="0">
                <a:solidFill>
                  <a:srgbClr val="374151"/>
                </a:solidFill>
                <a:effectLst/>
                <a:latin typeface="Söhne"/>
              </a:rPr>
              <a:t>Niet geschikt voor projecten met zeer gedetailleerde en onveranderlijke vereisten.</a:t>
            </a:r>
          </a:p>
          <a:p>
            <a:pPr algn="l">
              <a:buFont typeface="Arial" panose="020B0604020202020204" pitchFamily="34" charset="0"/>
              <a:buChar char="•"/>
            </a:pPr>
            <a:r>
              <a:rPr lang="nl-NL" b="0" i="0" dirty="0">
                <a:solidFill>
                  <a:srgbClr val="374151"/>
                </a:solidFill>
                <a:effectLst/>
                <a:latin typeface="Söhne"/>
              </a:rPr>
              <a:t>Vereist toewijding en betrokkenheid van het team en de klant.</a:t>
            </a:r>
          </a:p>
          <a:p>
            <a:endParaRPr lang="nl-NL" dirty="0"/>
          </a:p>
        </p:txBody>
      </p:sp>
      <p:sp>
        <p:nvSpPr>
          <p:cNvPr id="4" name="Tijdelijke aanduiding voor dianummer 3"/>
          <p:cNvSpPr>
            <a:spLocks noGrp="1"/>
          </p:cNvSpPr>
          <p:nvPr>
            <p:ph type="sldNum" sz="quarter" idx="5"/>
          </p:nvPr>
        </p:nvSpPr>
        <p:spPr/>
        <p:txBody>
          <a:bodyPr/>
          <a:lstStyle/>
          <a:p>
            <a:fld id="{2A8D1097-9A4C-4365-A687-D5AA63EABB22}" type="slidenum">
              <a:rPr lang="en-NL" smtClean="0"/>
              <a:t>13</a:t>
            </a:fld>
            <a:endParaRPr lang="en-NL"/>
          </a:p>
        </p:txBody>
      </p:sp>
    </p:spTree>
    <p:extLst>
      <p:ext uri="{BB962C8B-B14F-4D97-AF65-F5344CB8AC3E}">
        <p14:creationId xmlns:p14="http://schemas.microsoft.com/office/powerpoint/2010/main" val="157991902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18" Type="http://schemas.openxmlformats.org/officeDocument/2006/relationships/image" Target="../media/image21.emf"/><Relationship Id="rId3" Type="http://schemas.openxmlformats.org/officeDocument/2006/relationships/image" Target="../media/image6.emf"/><Relationship Id="rId21" Type="http://schemas.openxmlformats.org/officeDocument/2006/relationships/image" Target="../media/image24.png"/><Relationship Id="rId7" Type="http://schemas.openxmlformats.org/officeDocument/2006/relationships/image" Target="../media/image10.emf"/><Relationship Id="rId12" Type="http://schemas.openxmlformats.org/officeDocument/2006/relationships/image" Target="../media/image15.emf"/><Relationship Id="rId17" Type="http://schemas.openxmlformats.org/officeDocument/2006/relationships/image" Target="../media/image20.emf"/><Relationship Id="rId2" Type="http://schemas.openxmlformats.org/officeDocument/2006/relationships/image" Target="../media/image5.emf"/><Relationship Id="rId16" Type="http://schemas.openxmlformats.org/officeDocument/2006/relationships/image" Target="../media/image19.emf"/><Relationship Id="rId20" Type="http://schemas.openxmlformats.org/officeDocument/2006/relationships/image" Target="../media/image23.emf"/><Relationship Id="rId1" Type="http://schemas.openxmlformats.org/officeDocument/2006/relationships/slideMaster" Target="../slideMasters/slideMaster1.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5" Type="http://schemas.openxmlformats.org/officeDocument/2006/relationships/image" Target="../media/image18.emf"/><Relationship Id="rId23" Type="http://schemas.openxmlformats.org/officeDocument/2006/relationships/image" Target="../media/image26.png"/><Relationship Id="rId10" Type="http://schemas.openxmlformats.org/officeDocument/2006/relationships/image" Target="../media/image13.emf"/><Relationship Id="rId19" Type="http://schemas.openxmlformats.org/officeDocument/2006/relationships/image" Target="../media/image22.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 Id="rId22"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hidden="1"/>
          <p:cNvSpPr>
            <a:spLocks noGrp="1"/>
          </p:cNvSpPr>
          <p:nvPr>
            <p:ph type="title"/>
          </p:nvPr>
        </p:nvSpPr>
        <p:spPr>
          <a:xfrm>
            <a:off x="2777253" y="1884961"/>
            <a:ext cx="6259259" cy="866016"/>
          </a:xfrm>
          <a:prstGeom prst="rect">
            <a:avLst/>
          </a:prstGeom>
        </p:spPr>
        <p:txBody>
          <a:bodyPr lIns="0" tIns="0" rIns="0" bIns="0" anchor="b" anchorCtr="0">
            <a:noAutofit/>
          </a:bodyPr>
          <a:lstStyle>
            <a:lvl1pPr algn="l">
              <a:lnSpc>
                <a:spcPts val="3200"/>
              </a:lnSpc>
              <a:defRPr sz="3200" b="1">
                <a:solidFill>
                  <a:schemeClr val="bg1"/>
                </a:solidFill>
                <a:latin typeface="Arial"/>
                <a:cs typeface="Arial"/>
              </a:defRPr>
            </a:lvl1pPr>
          </a:lstStyle>
          <a:p>
            <a:r>
              <a:rPr lang="nl-NL" dirty="0"/>
              <a:t>Titelstijl van model bewerken</a:t>
            </a:r>
          </a:p>
        </p:txBody>
      </p:sp>
      <p:sp>
        <p:nvSpPr>
          <p:cNvPr id="12" name="Tijdelijke aanduiding voor tekst 11" hidden="1"/>
          <p:cNvSpPr>
            <a:spLocks noGrp="1"/>
          </p:cNvSpPr>
          <p:nvPr>
            <p:ph type="body" sz="quarter" idx="13"/>
          </p:nvPr>
        </p:nvSpPr>
        <p:spPr>
          <a:xfrm>
            <a:off x="2777354" y="2783746"/>
            <a:ext cx="6259581" cy="255265"/>
          </a:xfrm>
          <a:prstGeom prst="rect">
            <a:avLst/>
          </a:prstGeom>
        </p:spPr>
        <p:txBody>
          <a:bodyPr lIns="0" tIns="0" rIns="0" bIns="0">
            <a:noAutofit/>
          </a:bodyPr>
          <a:lstStyle>
            <a:lvl1pPr marL="0" indent="0">
              <a:buNone/>
              <a:defRPr sz="2133" b="1" baseline="0"/>
            </a:lvl1pPr>
          </a:lstStyle>
          <a:p>
            <a:pPr lvl="0"/>
            <a:r>
              <a:rPr lang="nl-NL" dirty="0"/>
              <a:t>Klik om de tekststijl van het model te bewerken</a:t>
            </a:r>
          </a:p>
        </p:txBody>
      </p:sp>
      <p:pic>
        <p:nvPicPr>
          <p:cNvPr id="3" name="LOGO Hanze Corporate NL" hidden="1"/>
          <p:cNvPicPr>
            <a:picLocks noChangeAspect="1"/>
          </p:cNvPicPr>
          <p:nvPr userDrawn="1"/>
        </p:nvPicPr>
        <p:blipFill>
          <a:blip r:embed="rId2"/>
          <a:stretch>
            <a:fillRect/>
          </a:stretch>
        </p:blipFill>
        <p:spPr>
          <a:xfrm>
            <a:off x="4507856" y="505884"/>
            <a:ext cx="3176288" cy="864077"/>
          </a:xfrm>
          <a:prstGeom prst="rect">
            <a:avLst/>
          </a:prstGeom>
        </p:spPr>
      </p:pic>
      <p:pic>
        <p:nvPicPr>
          <p:cNvPr id="1248" name="LOGO Hanze Corporate UK" hidden="1"/>
          <p:cNvPicPr>
            <a:picLocks noChangeAspect="1"/>
          </p:cNvPicPr>
          <p:nvPr userDrawn="1"/>
        </p:nvPicPr>
        <p:blipFill>
          <a:blip r:embed="rId3"/>
          <a:stretch>
            <a:fillRect/>
          </a:stretch>
        </p:blipFill>
        <p:spPr>
          <a:xfrm>
            <a:off x="4147711" y="505884"/>
            <a:ext cx="3896579" cy="864077"/>
          </a:xfrm>
          <a:prstGeom prst="rect">
            <a:avLst/>
          </a:prstGeom>
        </p:spPr>
      </p:pic>
      <p:pic>
        <p:nvPicPr>
          <p:cNvPr id="1249" name="LOGO Kenniscentrum Arbeid NL" hidden="1"/>
          <p:cNvPicPr>
            <a:picLocks noChangeAspect="1"/>
          </p:cNvPicPr>
          <p:nvPr userDrawn="1"/>
        </p:nvPicPr>
        <p:blipFill>
          <a:blip r:embed="rId4"/>
          <a:stretch>
            <a:fillRect/>
          </a:stretch>
        </p:blipFill>
        <p:spPr>
          <a:xfrm>
            <a:off x="4535745" y="505884"/>
            <a:ext cx="3120513" cy="1061072"/>
          </a:xfrm>
          <a:prstGeom prst="rect">
            <a:avLst/>
          </a:prstGeom>
        </p:spPr>
      </p:pic>
      <p:pic>
        <p:nvPicPr>
          <p:cNvPr id="1250" name="LOGO Art &amp; Society UK" hidden="1"/>
          <p:cNvPicPr>
            <a:picLocks noChangeAspect="1"/>
          </p:cNvPicPr>
          <p:nvPr userDrawn="1"/>
        </p:nvPicPr>
        <p:blipFill>
          <a:blip r:embed="rId5"/>
          <a:stretch>
            <a:fillRect/>
          </a:stretch>
        </p:blipFill>
        <p:spPr>
          <a:xfrm>
            <a:off x="4169809" y="505884"/>
            <a:ext cx="3852385" cy="1059853"/>
          </a:xfrm>
          <a:prstGeom prst="rect">
            <a:avLst/>
          </a:prstGeom>
        </p:spPr>
      </p:pic>
      <p:pic>
        <p:nvPicPr>
          <p:cNvPr id="1251" name="LOGO Biobased Economy NL" hidden="1"/>
          <p:cNvPicPr>
            <a:picLocks noChangeAspect="1"/>
          </p:cNvPicPr>
          <p:nvPr userDrawn="1"/>
        </p:nvPicPr>
        <p:blipFill>
          <a:blip r:embed="rId6"/>
          <a:stretch>
            <a:fillRect/>
          </a:stretch>
        </p:blipFill>
        <p:spPr>
          <a:xfrm>
            <a:off x="4343023" y="505885"/>
            <a:ext cx="3505955" cy="1110956"/>
          </a:xfrm>
          <a:prstGeom prst="rect">
            <a:avLst/>
          </a:prstGeom>
        </p:spPr>
      </p:pic>
      <p:pic>
        <p:nvPicPr>
          <p:cNvPr id="1252" name="LOGO Biobased Economy UK" hidden="1"/>
          <p:cNvPicPr>
            <a:picLocks noChangeAspect="1"/>
          </p:cNvPicPr>
          <p:nvPr userDrawn="1"/>
        </p:nvPicPr>
        <p:blipFill>
          <a:blip r:embed="rId7"/>
          <a:stretch>
            <a:fillRect/>
          </a:stretch>
        </p:blipFill>
        <p:spPr>
          <a:xfrm>
            <a:off x="4153046" y="505885"/>
            <a:ext cx="3885911" cy="1068793"/>
          </a:xfrm>
          <a:prstGeom prst="rect">
            <a:avLst/>
          </a:prstGeom>
        </p:spPr>
      </p:pic>
      <p:pic>
        <p:nvPicPr>
          <p:cNvPr id="1253" name="LOGO Noorderruimte UK" hidden="1"/>
          <p:cNvPicPr>
            <a:picLocks noChangeAspect="1"/>
          </p:cNvPicPr>
          <p:nvPr userDrawn="1"/>
        </p:nvPicPr>
        <p:blipFill>
          <a:blip r:embed="rId8"/>
          <a:stretch>
            <a:fillRect/>
          </a:stretch>
        </p:blipFill>
        <p:spPr>
          <a:xfrm>
            <a:off x="4155331" y="505885"/>
            <a:ext cx="3881339" cy="1219156"/>
          </a:xfrm>
          <a:prstGeom prst="rect">
            <a:avLst/>
          </a:prstGeom>
        </p:spPr>
      </p:pic>
      <p:pic>
        <p:nvPicPr>
          <p:cNvPr id="1254" name="LOGO Kunst en Samenleving NL" hidden="1"/>
          <p:cNvPicPr>
            <a:picLocks noChangeAspect="1"/>
          </p:cNvPicPr>
          <p:nvPr userDrawn="1"/>
        </p:nvPicPr>
        <p:blipFill>
          <a:blip r:embed="rId9"/>
          <a:stretch>
            <a:fillRect/>
          </a:stretch>
        </p:blipFill>
        <p:spPr>
          <a:xfrm>
            <a:off x="4248289" y="505884"/>
            <a:ext cx="3695425" cy="1113496"/>
          </a:xfrm>
          <a:prstGeom prst="rect">
            <a:avLst/>
          </a:prstGeom>
        </p:spPr>
      </p:pic>
      <p:pic>
        <p:nvPicPr>
          <p:cNvPr id="1255" name="LOGO Labour Market UK" hidden="1"/>
          <p:cNvPicPr>
            <a:picLocks noChangeAspect="1"/>
          </p:cNvPicPr>
          <p:nvPr userDrawn="1"/>
        </p:nvPicPr>
        <p:blipFill>
          <a:blip r:embed="rId10"/>
          <a:stretch>
            <a:fillRect/>
          </a:stretch>
        </p:blipFill>
        <p:spPr>
          <a:xfrm>
            <a:off x="4146697" y="505884"/>
            <a:ext cx="3898609" cy="1034251"/>
          </a:xfrm>
          <a:prstGeom prst="rect">
            <a:avLst/>
          </a:prstGeom>
        </p:spPr>
      </p:pic>
      <p:pic>
        <p:nvPicPr>
          <p:cNvPr id="1256" name="LOGO Noorderruimte NL" hidden="1"/>
          <p:cNvPicPr>
            <a:picLocks noChangeAspect="1"/>
          </p:cNvPicPr>
          <p:nvPr userDrawn="1"/>
        </p:nvPicPr>
        <p:blipFill>
          <a:blip r:embed="rId11"/>
          <a:stretch>
            <a:fillRect/>
          </a:stretch>
        </p:blipFill>
        <p:spPr>
          <a:xfrm>
            <a:off x="4487284" y="505884"/>
            <a:ext cx="3217432" cy="1078445"/>
          </a:xfrm>
          <a:prstGeom prst="rect">
            <a:avLst/>
          </a:prstGeom>
        </p:spPr>
      </p:pic>
      <p:pic>
        <p:nvPicPr>
          <p:cNvPr id="1257" name="LOGO Lucia Marthas NL" hidden="1"/>
          <p:cNvPicPr>
            <a:picLocks noChangeAspect="1"/>
          </p:cNvPicPr>
          <p:nvPr userDrawn="1"/>
        </p:nvPicPr>
        <p:blipFill>
          <a:blip r:embed="rId12"/>
          <a:stretch>
            <a:fillRect/>
          </a:stretch>
        </p:blipFill>
        <p:spPr>
          <a:xfrm>
            <a:off x="4749900" y="505885"/>
            <a:ext cx="2692200" cy="863569"/>
          </a:xfrm>
          <a:prstGeom prst="rect">
            <a:avLst/>
          </a:prstGeom>
        </p:spPr>
      </p:pic>
      <p:pic>
        <p:nvPicPr>
          <p:cNvPr id="1258" name="LOGO Lucia Marthas UK" hidden="1"/>
          <p:cNvPicPr>
            <a:picLocks noChangeAspect="1"/>
          </p:cNvPicPr>
          <p:nvPr userDrawn="1"/>
        </p:nvPicPr>
        <p:blipFill>
          <a:blip r:embed="rId13"/>
          <a:stretch>
            <a:fillRect/>
          </a:stretch>
        </p:blipFill>
        <p:spPr>
          <a:xfrm>
            <a:off x="4001672" y="505885"/>
            <a:ext cx="4188656" cy="863569"/>
          </a:xfrm>
          <a:prstGeom prst="rect">
            <a:avLst/>
          </a:prstGeom>
        </p:spPr>
      </p:pic>
      <p:pic>
        <p:nvPicPr>
          <p:cNvPr id="1259" name="LOGO Minerva NL" hidden="1"/>
          <p:cNvPicPr>
            <a:picLocks noChangeAspect="1"/>
          </p:cNvPicPr>
          <p:nvPr userDrawn="1"/>
        </p:nvPicPr>
        <p:blipFill>
          <a:blip r:embed="rId14"/>
          <a:stretch>
            <a:fillRect/>
          </a:stretch>
        </p:blipFill>
        <p:spPr>
          <a:xfrm>
            <a:off x="4446647" y="505885"/>
            <a:ext cx="3298707" cy="863569"/>
          </a:xfrm>
          <a:prstGeom prst="rect">
            <a:avLst/>
          </a:prstGeom>
        </p:spPr>
      </p:pic>
      <p:pic>
        <p:nvPicPr>
          <p:cNvPr id="1260" name="LOGO Minerva UK" hidden="1"/>
          <p:cNvPicPr>
            <a:picLocks noChangeAspect="1"/>
          </p:cNvPicPr>
          <p:nvPr userDrawn="1"/>
        </p:nvPicPr>
        <p:blipFill>
          <a:blip r:embed="rId15"/>
          <a:stretch>
            <a:fillRect/>
          </a:stretch>
        </p:blipFill>
        <p:spPr>
          <a:xfrm>
            <a:off x="4508619" y="505885"/>
            <a:ext cx="3174764" cy="863569"/>
          </a:xfrm>
          <a:prstGeom prst="rect">
            <a:avLst/>
          </a:prstGeom>
        </p:spPr>
      </p:pic>
      <p:pic>
        <p:nvPicPr>
          <p:cNvPr id="1261" name="LOGO Ondernemerschap NL" hidden="1"/>
          <p:cNvPicPr>
            <a:picLocks noChangeAspect="1"/>
          </p:cNvPicPr>
          <p:nvPr userDrawn="1"/>
        </p:nvPicPr>
        <p:blipFill>
          <a:blip r:embed="rId16"/>
          <a:stretch>
            <a:fillRect/>
          </a:stretch>
        </p:blipFill>
        <p:spPr>
          <a:xfrm>
            <a:off x="3621463" y="505884"/>
            <a:ext cx="4949076" cy="864077"/>
          </a:xfrm>
          <a:prstGeom prst="rect">
            <a:avLst/>
          </a:prstGeom>
        </p:spPr>
      </p:pic>
      <p:pic>
        <p:nvPicPr>
          <p:cNvPr id="1262" name="LOGO Ondernemerschap UK" hidden="1"/>
          <p:cNvPicPr>
            <a:picLocks noChangeAspect="1"/>
          </p:cNvPicPr>
          <p:nvPr userDrawn="1"/>
        </p:nvPicPr>
        <p:blipFill>
          <a:blip r:embed="rId17"/>
          <a:stretch>
            <a:fillRect/>
          </a:stretch>
        </p:blipFill>
        <p:spPr>
          <a:xfrm>
            <a:off x="4264543" y="505885"/>
            <a:ext cx="3662916" cy="863569"/>
          </a:xfrm>
          <a:prstGeom prst="rect">
            <a:avLst/>
          </a:prstGeom>
        </p:spPr>
      </p:pic>
      <p:pic>
        <p:nvPicPr>
          <p:cNvPr id="1263" name="LOGO PCC HAN NL POS" hidden="1"/>
          <p:cNvPicPr>
            <a:picLocks noChangeAspect="1"/>
          </p:cNvPicPr>
          <p:nvPr userDrawn="1"/>
        </p:nvPicPr>
        <p:blipFill>
          <a:blip r:embed="rId18"/>
          <a:stretch>
            <a:fillRect/>
          </a:stretch>
        </p:blipFill>
        <p:spPr>
          <a:xfrm>
            <a:off x="4749900" y="505885"/>
            <a:ext cx="2692200" cy="863569"/>
          </a:xfrm>
          <a:prstGeom prst="rect">
            <a:avLst/>
          </a:prstGeom>
        </p:spPr>
      </p:pic>
      <p:pic>
        <p:nvPicPr>
          <p:cNvPr id="1264" name="LOGO PCC HAN UK POS" hidden="1"/>
          <p:cNvPicPr>
            <a:picLocks noChangeAspect="1"/>
          </p:cNvPicPr>
          <p:nvPr userDrawn="1"/>
        </p:nvPicPr>
        <p:blipFill>
          <a:blip r:embed="rId19"/>
          <a:stretch>
            <a:fillRect/>
          </a:stretch>
        </p:blipFill>
        <p:spPr>
          <a:xfrm>
            <a:off x="4328546" y="505885"/>
            <a:ext cx="3534909" cy="863569"/>
          </a:xfrm>
          <a:prstGeom prst="rect">
            <a:avLst/>
          </a:prstGeom>
        </p:spPr>
      </p:pic>
      <p:pic>
        <p:nvPicPr>
          <p:cNvPr id="4" name="LOGO P&amp;B HAN NL POS" hidden="1"/>
          <p:cNvPicPr>
            <a:picLocks noChangeAspect="1"/>
          </p:cNvPicPr>
          <p:nvPr userDrawn="1"/>
        </p:nvPicPr>
        <p:blipFill>
          <a:blip r:embed="rId20"/>
          <a:stretch>
            <a:fillRect/>
          </a:stretch>
        </p:blipFill>
        <p:spPr>
          <a:xfrm>
            <a:off x="4509600" y="505885"/>
            <a:ext cx="3172800" cy="861292"/>
          </a:xfrm>
          <a:prstGeom prst="rect">
            <a:avLst/>
          </a:prstGeom>
        </p:spPr>
      </p:pic>
      <p:pic>
        <p:nvPicPr>
          <p:cNvPr id="5" name="LOGO IBS - totaal wit" hidden="1"/>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175787" y="356659"/>
            <a:ext cx="3610372" cy="823165"/>
          </a:xfrm>
          <a:prstGeom prst="rect">
            <a:avLst/>
          </a:prstGeom>
        </p:spPr>
      </p:pic>
      <p:pic>
        <p:nvPicPr>
          <p:cNvPr id="6" name="LOGO IBS - wit zwart" hidden="1"/>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791745" y="260648"/>
            <a:ext cx="4341404" cy="989840"/>
          </a:xfrm>
          <a:prstGeom prst="rect">
            <a:avLst/>
          </a:prstGeom>
        </p:spPr>
      </p:pic>
      <p:pic>
        <p:nvPicPr>
          <p:cNvPr id="7" name="LOGO IBS - totaal zwart" hidden="1"/>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3983766" y="260648"/>
            <a:ext cx="4282447" cy="976397"/>
          </a:xfrm>
          <a:prstGeom prst="rect">
            <a:avLst/>
          </a:prstGeom>
        </p:spPr>
      </p:pic>
    </p:spTree>
    <p:extLst>
      <p:ext uri="{BB962C8B-B14F-4D97-AF65-F5344CB8AC3E}">
        <p14:creationId xmlns:p14="http://schemas.microsoft.com/office/powerpoint/2010/main" val="2277875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994197" y="860787"/>
            <a:ext cx="10382400" cy="648000"/>
          </a:xfrm>
          <a:prstGeom prst="rect">
            <a:avLst/>
          </a:prstGeom>
        </p:spPr>
        <p:txBody>
          <a:bodyPr anchor="b" anchorCtr="0">
            <a:noAutofit/>
          </a:bodyPr>
          <a:lstStyle>
            <a:lvl1pPr algn="l">
              <a:defRPr sz="4000" b="1">
                <a:solidFill>
                  <a:srgbClr val="EE7F00"/>
                </a:solidFill>
                <a:latin typeface="Arial"/>
                <a:cs typeface="Arial"/>
              </a:defRPr>
            </a:lvl1pPr>
          </a:lstStyle>
          <a:p>
            <a:r>
              <a:rPr lang="nl-NL" dirty="0"/>
              <a:t>Titelstijl van model bewerken</a:t>
            </a:r>
          </a:p>
        </p:txBody>
      </p:sp>
      <p:sp>
        <p:nvSpPr>
          <p:cNvPr id="3" name="Tijdelijke aanduiding voor inhoud 2"/>
          <p:cNvSpPr>
            <a:spLocks noGrp="1"/>
          </p:cNvSpPr>
          <p:nvPr>
            <p:ph idx="1"/>
          </p:nvPr>
        </p:nvSpPr>
        <p:spPr>
          <a:xfrm>
            <a:off x="994197" y="2059200"/>
            <a:ext cx="10478400" cy="4106104"/>
          </a:xfrm>
          <a:prstGeom prst="rect">
            <a:avLst/>
          </a:prstGeom>
        </p:spPr>
        <p:txBody>
          <a:bodyPr>
            <a:normAutofit/>
          </a:bodyPr>
          <a:lstStyle>
            <a:lvl1pPr marL="457189" indent="-457189">
              <a:buClrTx/>
              <a:buFont typeface="Arial"/>
              <a:buChar char="•"/>
              <a:defRPr sz="2400">
                <a:solidFill>
                  <a:srgbClr val="444444"/>
                </a:solidFill>
                <a:latin typeface="Arial"/>
                <a:cs typeface="Arial"/>
              </a:defRPr>
            </a:lvl1pPr>
            <a:lvl2pPr>
              <a:buClrTx/>
              <a:defRPr sz="2400">
                <a:solidFill>
                  <a:srgbClr val="444444"/>
                </a:solidFill>
                <a:latin typeface="Arial"/>
                <a:cs typeface="Arial"/>
              </a:defRPr>
            </a:lvl2pPr>
            <a:lvl3pPr>
              <a:buClrTx/>
              <a:defRPr sz="2400">
                <a:solidFill>
                  <a:srgbClr val="444444"/>
                </a:solidFill>
                <a:latin typeface="Arial"/>
                <a:cs typeface="Arial"/>
              </a:defRPr>
            </a:lvl3pPr>
            <a:lvl4pPr>
              <a:buClrTx/>
              <a:defRPr sz="2400">
                <a:solidFill>
                  <a:srgbClr val="444444"/>
                </a:solidFill>
                <a:latin typeface="Arial"/>
                <a:cs typeface="Arial"/>
              </a:defRPr>
            </a:lvl4pPr>
            <a:lvl5pPr>
              <a:buClrTx/>
              <a:defRPr sz="2400">
                <a:solidFill>
                  <a:srgbClr val="444444"/>
                </a:solidFill>
                <a:latin typeface="Arial"/>
                <a:cs typeface="Aria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2" name="Tijdelijke aanduiding voor tekst 11"/>
          <p:cNvSpPr>
            <a:spLocks noGrp="1"/>
          </p:cNvSpPr>
          <p:nvPr>
            <p:ph type="body" sz="quarter" idx="13"/>
          </p:nvPr>
        </p:nvSpPr>
        <p:spPr>
          <a:xfrm>
            <a:off x="994891" y="1515844"/>
            <a:ext cx="10382400" cy="360000"/>
          </a:xfrm>
          <a:prstGeom prst="rect">
            <a:avLst/>
          </a:prstGeom>
        </p:spPr>
        <p:txBody>
          <a:bodyPr>
            <a:noAutofit/>
          </a:bodyPr>
          <a:lstStyle>
            <a:lvl1pPr marL="0" indent="0">
              <a:buNone/>
              <a:defRPr sz="2400" b="1" baseline="0"/>
            </a:lvl1pPr>
          </a:lstStyle>
          <a:p>
            <a:pPr lvl="0"/>
            <a:r>
              <a:rPr lang="nl-NL" dirty="0"/>
              <a:t>Klik om de tekststijl van het model te bewerken</a:t>
            </a:r>
          </a:p>
        </p:txBody>
      </p:sp>
      <p:sp>
        <p:nvSpPr>
          <p:cNvPr id="5" name="Tijdelijke aanduiding voor dianummer 8"/>
          <p:cNvSpPr>
            <a:spLocks noGrp="1"/>
          </p:cNvSpPr>
          <p:nvPr>
            <p:ph type="sldNum" sz="quarter" idx="14"/>
          </p:nvPr>
        </p:nvSpPr>
        <p:spPr>
          <a:ln/>
        </p:spPr>
        <p:txBody>
          <a:bodyPr/>
          <a:lstStyle>
            <a:lvl1pPr>
              <a:defRPr/>
            </a:lvl1pPr>
          </a:lstStyle>
          <a:p>
            <a:pPr>
              <a:defRPr/>
            </a:pPr>
            <a:fld id="{D9B09144-4354-468E-B96F-255B23C97241}" type="slidenum">
              <a:rPr lang="nl-NL" altLang="nl-NL"/>
              <a:pPr>
                <a:defRPr/>
              </a:pPr>
              <a:t>‹nr.›</a:t>
            </a:fld>
            <a:endParaRPr lang="nl-NL" altLang="nl-NL"/>
          </a:p>
        </p:txBody>
      </p:sp>
      <p:sp>
        <p:nvSpPr>
          <p:cNvPr id="6" name="Tijdelijke aanduiding voor datum 3"/>
          <p:cNvSpPr>
            <a:spLocks noGrp="1"/>
          </p:cNvSpPr>
          <p:nvPr>
            <p:ph type="dt" sz="half" idx="15"/>
          </p:nvPr>
        </p:nvSpPr>
        <p:spPr>
          <a:ln/>
        </p:spPr>
        <p:txBody>
          <a:bodyPr/>
          <a:lstStyle>
            <a:lvl1pPr>
              <a:defRPr/>
            </a:lvl1pPr>
          </a:lstStyle>
          <a:p>
            <a:pPr>
              <a:defRPr/>
            </a:pPr>
            <a:fld id="{7977ADCC-BD82-478A-AD85-8F13F81FF026}" type="datetime1">
              <a:rPr lang="nl-NL" altLang="nl-NL" smtClean="0"/>
              <a:t>24-3-2025</a:t>
            </a:fld>
            <a:endParaRPr lang="nl-NL" altLang="nl-NL"/>
          </a:p>
        </p:txBody>
      </p:sp>
      <p:sp>
        <p:nvSpPr>
          <p:cNvPr id="7" name="Tijdelijke aanduiding voor voettekst 7"/>
          <p:cNvSpPr>
            <a:spLocks noGrp="1"/>
          </p:cNvSpPr>
          <p:nvPr>
            <p:ph type="ftr" sz="quarter" idx="16"/>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395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800" b="1" cap="none">
                <a:solidFill>
                  <a:srgbClr val="EE7F00"/>
                </a:solidFill>
              </a:defRPr>
            </a:lvl1pPr>
          </a:lstStyle>
          <a:p>
            <a:r>
              <a:rPr lang="nl-NL" dirty="0"/>
              <a:t>Titelstijl van model bewerken</a:t>
            </a:r>
          </a:p>
        </p:txBody>
      </p:sp>
      <p:sp>
        <p:nvSpPr>
          <p:cNvPr id="3" name="Tijdelijke aanduiding voor tekst 2"/>
          <p:cNvSpPr>
            <a:spLocks noGrp="1"/>
          </p:cNvSpPr>
          <p:nvPr>
            <p:ph type="body" idx="1"/>
          </p:nvPr>
        </p:nvSpPr>
        <p:spPr>
          <a:xfrm>
            <a:off x="963084" y="2906713"/>
            <a:ext cx="10363200" cy="1500187"/>
          </a:xfrm>
          <a:prstGeom prst="rect">
            <a:avLst/>
          </a:prstGeom>
        </p:spPr>
        <p:txBody>
          <a:bodyPr anchor="b"/>
          <a:lstStyle>
            <a:lvl1pPr marL="0" indent="0">
              <a:buNone/>
              <a:defRPr sz="2933" b="1">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nl-NL" dirty="0"/>
              <a:t>Klik om de tekststijl van het model te bewerken</a:t>
            </a:r>
          </a:p>
        </p:txBody>
      </p:sp>
      <p:sp>
        <p:nvSpPr>
          <p:cNvPr id="4" name="Tijdelijke aanduiding voor dianummer 8"/>
          <p:cNvSpPr>
            <a:spLocks noGrp="1"/>
          </p:cNvSpPr>
          <p:nvPr>
            <p:ph type="sldNum" sz="quarter" idx="10"/>
          </p:nvPr>
        </p:nvSpPr>
        <p:spPr>
          <a:ln/>
        </p:spPr>
        <p:txBody>
          <a:bodyPr/>
          <a:lstStyle>
            <a:lvl1pPr>
              <a:defRPr/>
            </a:lvl1pPr>
          </a:lstStyle>
          <a:p>
            <a:pPr>
              <a:defRPr/>
            </a:pPr>
            <a:fld id="{7DC42685-686F-4C5E-ADAD-CAFCAB1E8FF9}" type="slidenum">
              <a:rPr lang="nl-NL" altLang="nl-NL"/>
              <a:pPr>
                <a:defRPr/>
              </a:pPr>
              <a:t>‹nr.›</a:t>
            </a:fld>
            <a:endParaRPr lang="nl-NL" altLang="nl-NL"/>
          </a:p>
        </p:txBody>
      </p:sp>
      <p:sp>
        <p:nvSpPr>
          <p:cNvPr id="5" name="Tijdelijke aanduiding voor datum 3"/>
          <p:cNvSpPr>
            <a:spLocks noGrp="1"/>
          </p:cNvSpPr>
          <p:nvPr>
            <p:ph type="dt" sz="half" idx="11"/>
          </p:nvPr>
        </p:nvSpPr>
        <p:spPr>
          <a:ln/>
        </p:spPr>
        <p:txBody>
          <a:bodyPr/>
          <a:lstStyle>
            <a:lvl1pPr>
              <a:defRPr/>
            </a:lvl1pPr>
          </a:lstStyle>
          <a:p>
            <a:pPr>
              <a:defRPr/>
            </a:pPr>
            <a:fld id="{0447C873-6470-47DA-B6B3-B0F384E11603}" type="datetime1">
              <a:rPr lang="nl-NL" altLang="nl-NL" smtClean="0"/>
              <a:t>24-3-2025</a:t>
            </a:fld>
            <a:endParaRPr lang="nl-NL" altLang="nl-NL"/>
          </a:p>
        </p:txBody>
      </p:sp>
      <p:sp>
        <p:nvSpPr>
          <p:cNvPr id="6" name="Tijdelijke aanduiding voor voettekst 7"/>
          <p:cNvSpPr>
            <a:spLocks noGrp="1"/>
          </p:cNvSpPr>
          <p:nvPr>
            <p:ph type="ftr" sz="quarter" idx="12"/>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418189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objecten">
    <p:spTree>
      <p:nvGrpSpPr>
        <p:cNvPr id="1" name=""/>
        <p:cNvGrpSpPr/>
        <p:nvPr/>
      </p:nvGrpSpPr>
      <p:grpSpPr>
        <a:xfrm>
          <a:off x="0" y="0"/>
          <a:ext cx="0" cy="0"/>
          <a:chOff x="0" y="0"/>
          <a:chExt cx="0" cy="0"/>
        </a:xfrm>
      </p:grpSpPr>
      <p:sp>
        <p:nvSpPr>
          <p:cNvPr id="2" name="Titel 1"/>
          <p:cNvSpPr>
            <a:spLocks noGrp="1"/>
          </p:cNvSpPr>
          <p:nvPr>
            <p:ph type="title"/>
          </p:nvPr>
        </p:nvSpPr>
        <p:spPr>
          <a:xfrm>
            <a:off x="1007435" y="644690"/>
            <a:ext cx="10369152" cy="772948"/>
          </a:xfrm>
          <a:prstGeom prst="rect">
            <a:avLst/>
          </a:prstGeom>
        </p:spPr>
        <p:txBody>
          <a:bodyPr/>
          <a:lstStyle>
            <a:lvl1pPr>
              <a:defRPr sz="4000" b="1">
                <a:solidFill>
                  <a:srgbClr val="EE7F00"/>
                </a:solidFill>
              </a:defRPr>
            </a:lvl1pPr>
          </a:lstStyle>
          <a:p>
            <a:r>
              <a:rPr lang="nl-NL" dirty="0"/>
              <a:t>Titelstijl van model bewerken</a:t>
            </a:r>
          </a:p>
        </p:txBody>
      </p:sp>
      <p:sp>
        <p:nvSpPr>
          <p:cNvPr id="3" name="Tijdelijke aanduiding voor inhoud 2"/>
          <p:cNvSpPr>
            <a:spLocks noGrp="1"/>
          </p:cNvSpPr>
          <p:nvPr>
            <p:ph sz="half" idx="1"/>
          </p:nvPr>
        </p:nvSpPr>
        <p:spPr>
          <a:xfrm>
            <a:off x="6384032" y="1628800"/>
            <a:ext cx="4992555" cy="4525963"/>
          </a:xfrm>
          <a:prstGeom prst="rect">
            <a:avLst/>
          </a:prstGeom>
        </p:spPr>
        <p:txBody>
          <a:bodyPr/>
          <a:lstStyle>
            <a:lvl1pPr>
              <a:buClr>
                <a:srgbClr val="444444"/>
              </a:buClr>
              <a:defRPr sz="2400">
                <a:solidFill>
                  <a:srgbClr val="444444"/>
                </a:solidFill>
              </a:defRPr>
            </a:lvl1pPr>
            <a:lvl2pPr>
              <a:buClrTx/>
              <a:defRPr sz="2400">
                <a:solidFill>
                  <a:srgbClr val="444444"/>
                </a:solidFill>
              </a:defRPr>
            </a:lvl2pPr>
            <a:lvl3pPr>
              <a:buClr>
                <a:srgbClr val="444444"/>
              </a:buClr>
              <a:defRPr sz="2400">
                <a:solidFill>
                  <a:srgbClr val="444444"/>
                </a:solidFill>
              </a:defRPr>
            </a:lvl3pPr>
            <a:lvl4pPr>
              <a:buClr>
                <a:srgbClr val="444444"/>
              </a:buClr>
              <a:defRPr sz="2400">
                <a:solidFill>
                  <a:srgbClr val="444444"/>
                </a:solidFill>
              </a:defRPr>
            </a:lvl4pPr>
            <a:lvl5pPr>
              <a:buClr>
                <a:srgbClr val="444444"/>
              </a:buClr>
              <a:defRPr sz="2400">
                <a:solidFill>
                  <a:srgbClr val="444444"/>
                </a:solidFill>
              </a:defRPr>
            </a:lvl5pPr>
            <a:lvl6pPr>
              <a:defRPr sz="2400"/>
            </a:lvl6pPr>
            <a:lvl7pPr>
              <a:defRPr sz="2400"/>
            </a:lvl7pPr>
            <a:lvl8pPr>
              <a:defRPr sz="2400"/>
            </a:lvl8pPr>
            <a:lvl9pPr>
              <a:defRPr sz="2400"/>
            </a:lvl9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p:cNvSpPr>
            <a:spLocks noGrp="1"/>
          </p:cNvSpPr>
          <p:nvPr>
            <p:ph sz="half" idx="2"/>
          </p:nvPr>
        </p:nvSpPr>
        <p:spPr>
          <a:xfrm>
            <a:off x="1007435" y="1628800"/>
            <a:ext cx="4992555" cy="4525963"/>
          </a:xfrm>
          <a:prstGeom prst="rect">
            <a:avLst/>
          </a:prstGeom>
        </p:spPr>
        <p:txBody>
          <a:bodyPr/>
          <a:lstStyle>
            <a:lvl1pPr>
              <a:defRPr sz="2400">
                <a:solidFill>
                  <a:srgbClr val="444444"/>
                </a:solidFill>
              </a:defRPr>
            </a:lvl1pPr>
            <a:lvl2pPr>
              <a:defRPr sz="2400">
                <a:solidFill>
                  <a:srgbClr val="444444"/>
                </a:solidFill>
              </a:defRPr>
            </a:lvl2pPr>
            <a:lvl3pPr>
              <a:defRPr sz="2400">
                <a:solidFill>
                  <a:srgbClr val="444444"/>
                </a:solidFill>
              </a:defRPr>
            </a:lvl3pPr>
            <a:lvl4pPr>
              <a:defRPr sz="2400">
                <a:solidFill>
                  <a:srgbClr val="444444"/>
                </a:solidFill>
              </a:defRPr>
            </a:lvl4pPr>
            <a:lvl5pPr>
              <a:defRPr sz="2400">
                <a:solidFill>
                  <a:srgbClr val="444444"/>
                </a:solidFill>
              </a:defRPr>
            </a:lvl5pPr>
            <a:lvl6pPr>
              <a:defRPr sz="2400"/>
            </a:lvl6pPr>
            <a:lvl7pPr>
              <a:defRPr sz="2400"/>
            </a:lvl7pPr>
            <a:lvl8pPr>
              <a:defRPr sz="2400"/>
            </a:lvl8pPr>
            <a:lvl9pPr>
              <a:defRPr sz="2400"/>
            </a:lvl9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dianummer 8"/>
          <p:cNvSpPr>
            <a:spLocks noGrp="1"/>
          </p:cNvSpPr>
          <p:nvPr>
            <p:ph type="sldNum" sz="quarter" idx="10"/>
          </p:nvPr>
        </p:nvSpPr>
        <p:spPr>
          <a:ln/>
        </p:spPr>
        <p:txBody>
          <a:bodyPr/>
          <a:lstStyle>
            <a:lvl1pPr>
              <a:defRPr/>
            </a:lvl1pPr>
          </a:lstStyle>
          <a:p>
            <a:pPr>
              <a:defRPr/>
            </a:pPr>
            <a:fld id="{BA5A5675-9E12-4B34-A08B-B273AB39066F}" type="slidenum">
              <a:rPr lang="nl-NL" altLang="nl-NL"/>
              <a:pPr>
                <a:defRPr/>
              </a:pPr>
              <a:t>‹nr.›</a:t>
            </a:fld>
            <a:endParaRPr lang="nl-NL" altLang="nl-NL"/>
          </a:p>
        </p:txBody>
      </p:sp>
      <p:sp>
        <p:nvSpPr>
          <p:cNvPr id="6" name="Tijdelijke aanduiding voor datum 3"/>
          <p:cNvSpPr>
            <a:spLocks noGrp="1"/>
          </p:cNvSpPr>
          <p:nvPr>
            <p:ph type="dt" sz="half" idx="11"/>
          </p:nvPr>
        </p:nvSpPr>
        <p:spPr>
          <a:ln/>
        </p:spPr>
        <p:txBody>
          <a:bodyPr/>
          <a:lstStyle>
            <a:lvl1pPr>
              <a:defRPr/>
            </a:lvl1pPr>
          </a:lstStyle>
          <a:p>
            <a:pPr>
              <a:defRPr/>
            </a:pPr>
            <a:fld id="{E1BA9489-8D2B-4B33-8852-580249F2880B}" type="datetime1">
              <a:rPr lang="nl-NL" altLang="nl-NL" smtClean="0"/>
              <a:t>24-3-2025</a:t>
            </a:fld>
            <a:endParaRPr lang="nl-NL" altLang="nl-NL"/>
          </a:p>
        </p:txBody>
      </p:sp>
      <p:sp>
        <p:nvSpPr>
          <p:cNvPr id="7" name="Tijdelijke aanduiding voor voettekst 7"/>
          <p:cNvSpPr>
            <a:spLocks noGrp="1"/>
          </p:cNvSpPr>
          <p:nvPr>
            <p:ph type="ftr" sz="quarter" idx="12"/>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73169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007437" y="836712"/>
            <a:ext cx="3613249" cy="1162051"/>
          </a:xfrm>
          <a:prstGeom prst="rect">
            <a:avLst/>
          </a:prstGeom>
        </p:spPr>
        <p:txBody>
          <a:bodyPr anchor="b"/>
          <a:lstStyle>
            <a:lvl1pPr algn="l">
              <a:defRPr sz="2667" b="1">
                <a:solidFill>
                  <a:srgbClr val="EE7F00"/>
                </a:solidFill>
              </a:defRPr>
            </a:lvl1pPr>
          </a:lstStyle>
          <a:p>
            <a:r>
              <a:rPr lang="nl-NL" dirty="0"/>
              <a:t>Titelstijl van model bewerken</a:t>
            </a:r>
          </a:p>
        </p:txBody>
      </p:sp>
      <p:sp>
        <p:nvSpPr>
          <p:cNvPr id="3" name="Tijdelijke aanduiding voor inhoud 2"/>
          <p:cNvSpPr>
            <a:spLocks noGrp="1"/>
          </p:cNvSpPr>
          <p:nvPr>
            <p:ph idx="1"/>
          </p:nvPr>
        </p:nvSpPr>
        <p:spPr>
          <a:xfrm>
            <a:off x="4766734" y="836713"/>
            <a:ext cx="6609853" cy="5289452"/>
          </a:xfrm>
          <a:prstGeom prst="rect">
            <a:avLst/>
          </a:prstGeom>
        </p:spPr>
        <p:txBody>
          <a:bodyPr/>
          <a:lstStyle>
            <a:lvl1pPr>
              <a:defRPr sz="2400">
                <a:solidFill>
                  <a:srgbClr val="444444"/>
                </a:solidFill>
              </a:defRPr>
            </a:lvl1pPr>
            <a:lvl2pPr>
              <a:defRPr sz="2400">
                <a:solidFill>
                  <a:srgbClr val="444444"/>
                </a:solidFill>
              </a:defRPr>
            </a:lvl2pPr>
            <a:lvl3pPr>
              <a:defRPr sz="2400">
                <a:solidFill>
                  <a:srgbClr val="444444"/>
                </a:solidFill>
              </a:defRPr>
            </a:lvl3pPr>
            <a:lvl4pPr>
              <a:defRPr sz="2400">
                <a:solidFill>
                  <a:srgbClr val="444444"/>
                </a:solidFill>
              </a:defRPr>
            </a:lvl4pPr>
            <a:lvl5pPr>
              <a:defRPr sz="2400">
                <a:solidFill>
                  <a:srgbClr val="444444"/>
                </a:solidFill>
              </a:defRPr>
            </a:lvl5pPr>
            <a:lvl6pPr>
              <a:defRPr sz="2667"/>
            </a:lvl6pPr>
            <a:lvl7pPr>
              <a:defRPr sz="2667"/>
            </a:lvl7pPr>
            <a:lvl8pPr>
              <a:defRPr sz="2667"/>
            </a:lvl8pPr>
            <a:lvl9pPr>
              <a:defRPr sz="2667"/>
            </a:lvl9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tekst 3"/>
          <p:cNvSpPr>
            <a:spLocks noGrp="1"/>
          </p:cNvSpPr>
          <p:nvPr>
            <p:ph type="body" sz="half" idx="2"/>
          </p:nvPr>
        </p:nvSpPr>
        <p:spPr>
          <a:xfrm>
            <a:off x="1007437" y="1988841"/>
            <a:ext cx="3613249" cy="4137324"/>
          </a:xfrm>
          <a:prstGeom prst="rect">
            <a:avLst/>
          </a:prstGeom>
        </p:spPr>
        <p:txBody>
          <a:bodyPr/>
          <a:lstStyle>
            <a:lvl1pPr marL="0" indent="0">
              <a:buNone/>
              <a:defRPr sz="1867">
                <a:solidFill>
                  <a:srgbClr val="44444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nl-NL" dirty="0"/>
              <a:t>Klik om de tekststijl van het model te bewerken</a:t>
            </a:r>
          </a:p>
        </p:txBody>
      </p:sp>
      <p:sp>
        <p:nvSpPr>
          <p:cNvPr id="5" name="Tijdelijke aanduiding voor dianummer 8"/>
          <p:cNvSpPr>
            <a:spLocks noGrp="1"/>
          </p:cNvSpPr>
          <p:nvPr>
            <p:ph type="sldNum" sz="quarter" idx="10"/>
          </p:nvPr>
        </p:nvSpPr>
        <p:spPr>
          <a:ln/>
        </p:spPr>
        <p:txBody>
          <a:bodyPr/>
          <a:lstStyle>
            <a:lvl1pPr>
              <a:defRPr/>
            </a:lvl1pPr>
          </a:lstStyle>
          <a:p>
            <a:pPr>
              <a:defRPr/>
            </a:pPr>
            <a:fld id="{E75EF47C-01F3-4F4F-A1BF-FFE3001B0B13}" type="slidenum">
              <a:rPr lang="nl-NL" altLang="nl-NL"/>
              <a:pPr>
                <a:defRPr/>
              </a:pPr>
              <a:t>‹nr.›</a:t>
            </a:fld>
            <a:endParaRPr lang="nl-NL" altLang="nl-NL"/>
          </a:p>
        </p:txBody>
      </p:sp>
      <p:sp>
        <p:nvSpPr>
          <p:cNvPr id="6" name="Tijdelijke aanduiding voor datum 3"/>
          <p:cNvSpPr>
            <a:spLocks noGrp="1"/>
          </p:cNvSpPr>
          <p:nvPr>
            <p:ph type="dt" sz="half" idx="11"/>
          </p:nvPr>
        </p:nvSpPr>
        <p:spPr>
          <a:ln/>
        </p:spPr>
        <p:txBody>
          <a:bodyPr/>
          <a:lstStyle>
            <a:lvl1pPr>
              <a:defRPr/>
            </a:lvl1pPr>
          </a:lstStyle>
          <a:p>
            <a:pPr>
              <a:defRPr/>
            </a:pPr>
            <a:fld id="{ED39AB1C-374A-425F-83A3-BFF04DFF25BC}" type="datetime1">
              <a:rPr lang="nl-NL" altLang="nl-NL" smtClean="0"/>
              <a:t>24-3-2025</a:t>
            </a:fld>
            <a:endParaRPr lang="nl-NL" altLang="nl-NL"/>
          </a:p>
        </p:txBody>
      </p:sp>
      <p:sp>
        <p:nvSpPr>
          <p:cNvPr id="7" name="Tijdelijke aanduiding voor voettekst 7"/>
          <p:cNvSpPr>
            <a:spLocks noGrp="1"/>
          </p:cNvSpPr>
          <p:nvPr>
            <p:ph type="ftr" sz="quarter" idx="12"/>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1527248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9"/>
          </a:xfrm>
          <a:prstGeom prst="rect">
            <a:avLst/>
          </a:prstGeom>
        </p:spPr>
        <p:txBody>
          <a:bodyPr anchor="b"/>
          <a:lstStyle>
            <a:lvl1pPr algn="l">
              <a:defRPr sz="2667" b="1">
                <a:solidFill>
                  <a:srgbClr val="EE7F00"/>
                </a:solidFill>
              </a:defRPr>
            </a:lvl1pPr>
          </a:lstStyle>
          <a:p>
            <a:r>
              <a:rPr lang="nl-NL" dirty="0"/>
              <a:t>Titelstijl van model bewerken</a:t>
            </a:r>
          </a:p>
        </p:txBody>
      </p:sp>
      <p:sp>
        <p:nvSpPr>
          <p:cNvPr id="3" name="Tijdelijke aanduiding voor afbeelding 2"/>
          <p:cNvSpPr>
            <a:spLocks noGrp="1"/>
          </p:cNvSpPr>
          <p:nvPr>
            <p:ph type="pic" idx="1"/>
          </p:nvPr>
        </p:nvSpPr>
        <p:spPr>
          <a:xfrm>
            <a:off x="2389717" y="612775"/>
            <a:ext cx="7315200" cy="4114800"/>
          </a:xfrm>
          <a:prstGeom prst="rect">
            <a:avLst/>
          </a:prstGeom>
        </p:spPr>
        <p:txBody>
          <a:bodyPr rtlCol="0">
            <a:no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nl-NL" noProof="0"/>
          </a:p>
        </p:txBody>
      </p:sp>
      <p:sp>
        <p:nvSpPr>
          <p:cNvPr id="4" name="Tijdelijke aanduiding voor tekst 3"/>
          <p:cNvSpPr>
            <a:spLocks noGrp="1"/>
          </p:cNvSpPr>
          <p:nvPr>
            <p:ph type="body" sz="half" idx="2"/>
          </p:nvPr>
        </p:nvSpPr>
        <p:spPr>
          <a:xfrm>
            <a:off x="2389717" y="5367338"/>
            <a:ext cx="7315200" cy="8048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nl-NL" dirty="0"/>
              <a:t>Klik om de tekststijl van het model te bewerken</a:t>
            </a:r>
          </a:p>
        </p:txBody>
      </p:sp>
      <p:sp>
        <p:nvSpPr>
          <p:cNvPr id="5" name="Tijdelijke aanduiding voor dianummer 8"/>
          <p:cNvSpPr>
            <a:spLocks noGrp="1"/>
          </p:cNvSpPr>
          <p:nvPr>
            <p:ph type="sldNum" sz="quarter" idx="10"/>
          </p:nvPr>
        </p:nvSpPr>
        <p:spPr>
          <a:ln/>
        </p:spPr>
        <p:txBody>
          <a:bodyPr/>
          <a:lstStyle>
            <a:lvl1pPr>
              <a:defRPr/>
            </a:lvl1pPr>
          </a:lstStyle>
          <a:p>
            <a:pPr>
              <a:defRPr/>
            </a:pPr>
            <a:fld id="{C326D8DE-928B-4AA6-B48C-AB3DA08A7832}" type="slidenum">
              <a:rPr lang="nl-NL" altLang="nl-NL"/>
              <a:pPr>
                <a:defRPr/>
              </a:pPr>
              <a:t>‹nr.›</a:t>
            </a:fld>
            <a:endParaRPr lang="nl-NL" altLang="nl-NL"/>
          </a:p>
        </p:txBody>
      </p:sp>
      <p:sp>
        <p:nvSpPr>
          <p:cNvPr id="6" name="Tijdelijke aanduiding voor datum 3"/>
          <p:cNvSpPr>
            <a:spLocks noGrp="1"/>
          </p:cNvSpPr>
          <p:nvPr>
            <p:ph type="dt" sz="half" idx="11"/>
          </p:nvPr>
        </p:nvSpPr>
        <p:spPr>
          <a:ln/>
        </p:spPr>
        <p:txBody>
          <a:bodyPr/>
          <a:lstStyle>
            <a:lvl1pPr>
              <a:defRPr/>
            </a:lvl1pPr>
          </a:lstStyle>
          <a:p>
            <a:pPr>
              <a:defRPr/>
            </a:pPr>
            <a:fld id="{A791982C-EDE7-41E8-88EE-75FB984DDF4C}" type="datetime1">
              <a:rPr lang="nl-NL" altLang="nl-NL" smtClean="0"/>
              <a:t>24-3-2025</a:t>
            </a:fld>
            <a:endParaRPr lang="nl-NL" altLang="nl-NL"/>
          </a:p>
        </p:txBody>
      </p:sp>
      <p:sp>
        <p:nvSpPr>
          <p:cNvPr id="7" name="Tijdelijke aanduiding voor voettekst 7"/>
          <p:cNvSpPr>
            <a:spLocks noGrp="1"/>
          </p:cNvSpPr>
          <p:nvPr>
            <p:ph type="ftr" sz="quarter" idx="12"/>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3230067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a:xfrm>
            <a:off x="2661132" y="834123"/>
            <a:ext cx="6999335" cy="648000"/>
          </a:xfrm>
          <a:prstGeom prst="rect">
            <a:avLst/>
          </a:prstGeom>
        </p:spPr>
        <p:txBody>
          <a:bodyPr>
            <a:normAutofit/>
          </a:bodyPr>
          <a:lstStyle>
            <a:lvl1pPr algn="l">
              <a:defRPr sz="3733" b="1">
                <a:solidFill>
                  <a:srgbClr val="EE7F00"/>
                </a:solidFill>
                <a:latin typeface="Arial"/>
                <a:cs typeface="Arial"/>
              </a:defRPr>
            </a:lvl1pPr>
          </a:lstStyle>
          <a:p>
            <a:r>
              <a:rPr lang="nl-NL" dirty="0"/>
              <a:t>Titelstijl van model bewerken</a:t>
            </a:r>
          </a:p>
        </p:txBody>
      </p:sp>
      <p:sp>
        <p:nvSpPr>
          <p:cNvPr id="3" name="Tijdelijke aanduiding voor inhoud 2"/>
          <p:cNvSpPr>
            <a:spLocks noGrp="1"/>
          </p:cNvSpPr>
          <p:nvPr>
            <p:ph idx="1"/>
          </p:nvPr>
        </p:nvSpPr>
        <p:spPr>
          <a:xfrm>
            <a:off x="2661132" y="1840139"/>
            <a:ext cx="6999335" cy="1961395"/>
          </a:xfrm>
          <a:prstGeom prst="rect">
            <a:avLst/>
          </a:prstGeom>
        </p:spPr>
        <p:txBody>
          <a:bodyPr>
            <a:normAutofit/>
          </a:bodyPr>
          <a:lstStyle>
            <a:lvl1pPr marL="0" indent="0">
              <a:buFontTx/>
              <a:buNone/>
              <a:defRPr sz="1867">
                <a:solidFill>
                  <a:srgbClr val="343434"/>
                </a:solidFill>
                <a:latin typeface="Arial"/>
                <a:cs typeface="Arial"/>
              </a:defRPr>
            </a:lvl1pPr>
            <a:lvl2pPr marL="609585" indent="0">
              <a:buFontTx/>
              <a:buNone/>
              <a:defRPr sz="1867">
                <a:solidFill>
                  <a:srgbClr val="343434"/>
                </a:solidFill>
                <a:latin typeface="Arial"/>
                <a:cs typeface="Arial"/>
              </a:defRPr>
            </a:lvl2pPr>
            <a:lvl3pPr marL="1219170" indent="0">
              <a:buFontTx/>
              <a:buNone/>
              <a:defRPr sz="1867">
                <a:solidFill>
                  <a:srgbClr val="343434"/>
                </a:solidFill>
                <a:latin typeface="Arial"/>
                <a:cs typeface="Arial"/>
              </a:defRPr>
            </a:lvl3pPr>
            <a:lvl4pPr marL="1828754" indent="0">
              <a:buFontTx/>
              <a:buNone/>
              <a:defRPr sz="1867">
                <a:solidFill>
                  <a:srgbClr val="343434"/>
                </a:solidFill>
                <a:latin typeface="Arial"/>
                <a:cs typeface="Arial"/>
              </a:defRPr>
            </a:lvl4pPr>
            <a:lvl5pPr marL="2438339" indent="0">
              <a:buFontTx/>
              <a:buNone/>
              <a:defRPr sz="1867">
                <a:solidFill>
                  <a:srgbClr val="343434"/>
                </a:solidFill>
                <a:latin typeface="Arial"/>
                <a:cs typeface="Aria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2" name="Tijdelijke aanduiding voor tekst 11"/>
          <p:cNvSpPr>
            <a:spLocks noGrp="1"/>
          </p:cNvSpPr>
          <p:nvPr>
            <p:ph type="body" sz="quarter" idx="13"/>
          </p:nvPr>
        </p:nvSpPr>
        <p:spPr>
          <a:xfrm>
            <a:off x="2661132" y="1408131"/>
            <a:ext cx="6999335" cy="360000"/>
          </a:xfrm>
          <a:prstGeom prst="rect">
            <a:avLst/>
          </a:prstGeom>
        </p:spPr>
        <p:txBody>
          <a:bodyPr>
            <a:noAutofit/>
          </a:bodyPr>
          <a:lstStyle>
            <a:lvl1pPr marL="0" indent="0">
              <a:buNone/>
              <a:defRPr sz="1867" b="1" baseline="0"/>
            </a:lvl1pPr>
          </a:lstStyle>
          <a:p>
            <a:pPr lvl="0"/>
            <a:r>
              <a:rPr lang="nl-NL" dirty="0"/>
              <a:t>Klik om de tekststijl van het model te bewerken</a:t>
            </a:r>
          </a:p>
        </p:txBody>
      </p:sp>
    </p:spTree>
    <p:extLst>
      <p:ext uri="{BB962C8B-B14F-4D97-AF65-F5344CB8AC3E}">
        <p14:creationId xmlns:p14="http://schemas.microsoft.com/office/powerpoint/2010/main" val="326303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a:prstGeom prst="rect">
            <a:avLst/>
          </a:prstGeom>
        </p:spPr>
        <p:txBody>
          <a:bodyPr anchor="t"/>
          <a:lstStyle>
            <a:lvl1pPr algn="l">
              <a:defRPr sz="4800" b="1" cap="none">
                <a:solidFill>
                  <a:srgbClr val="EE7F00"/>
                </a:solidFill>
              </a:defRPr>
            </a:lvl1pPr>
          </a:lstStyle>
          <a:p>
            <a:r>
              <a:rPr lang="nl-NL" dirty="0"/>
              <a:t>Titelstijl van model bewerken</a:t>
            </a:r>
          </a:p>
        </p:txBody>
      </p:sp>
      <p:sp>
        <p:nvSpPr>
          <p:cNvPr id="3" name="Tijdelijke aanduiding voor tekst 2"/>
          <p:cNvSpPr>
            <a:spLocks noGrp="1"/>
          </p:cNvSpPr>
          <p:nvPr>
            <p:ph type="body" idx="1"/>
          </p:nvPr>
        </p:nvSpPr>
        <p:spPr>
          <a:xfrm>
            <a:off x="963084" y="2906713"/>
            <a:ext cx="10363200" cy="1500187"/>
          </a:xfrm>
          <a:prstGeom prst="rect">
            <a:avLst/>
          </a:prstGeom>
        </p:spPr>
        <p:txBody>
          <a:bodyPr anchor="b"/>
          <a:lstStyle>
            <a:lvl1pPr marL="0" indent="0">
              <a:buNone/>
              <a:defRPr sz="2933" b="1">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nl-NL" dirty="0"/>
              <a:t>Klik om de tekststijl van het model te bewerken</a:t>
            </a:r>
          </a:p>
        </p:txBody>
      </p:sp>
      <p:sp>
        <p:nvSpPr>
          <p:cNvPr id="4" name="Tijdelijke aanduiding voor dianummer 8"/>
          <p:cNvSpPr>
            <a:spLocks noGrp="1"/>
          </p:cNvSpPr>
          <p:nvPr>
            <p:ph type="sldNum" sz="quarter" idx="10"/>
          </p:nvPr>
        </p:nvSpPr>
        <p:spPr>
          <a:ln/>
        </p:spPr>
        <p:txBody>
          <a:bodyPr/>
          <a:lstStyle>
            <a:lvl1pPr>
              <a:defRPr/>
            </a:lvl1pPr>
          </a:lstStyle>
          <a:p>
            <a:pPr>
              <a:defRPr/>
            </a:pPr>
            <a:fld id="{7DC42685-686F-4C5E-ADAD-CAFCAB1E8FF9}" type="slidenum">
              <a:rPr lang="nl-NL" altLang="nl-NL"/>
              <a:pPr>
                <a:defRPr/>
              </a:pPr>
              <a:t>‹nr.›</a:t>
            </a:fld>
            <a:endParaRPr lang="nl-NL" altLang="nl-NL"/>
          </a:p>
        </p:txBody>
      </p:sp>
      <p:sp>
        <p:nvSpPr>
          <p:cNvPr id="5" name="Tijdelijke aanduiding voor datum 3"/>
          <p:cNvSpPr>
            <a:spLocks noGrp="1"/>
          </p:cNvSpPr>
          <p:nvPr>
            <p:ph type="dt" sz="half" idx="11"/>
          </p:nvPr>
        </p:nvSpPr>
        <p:spPr>
          <a:ln/>
        </p:spPr>
        <p:txBody>
          <a:bodyPr/>
          <a:lstStyle>
            <a:lvl1pPr>
              <a:defRPr/>
            </a:lvl1pPr>
          </a:lstStyle>
          <a:p>
            <a:pPr>
              <a:defRPr/>
            </a:pPr>
            <a:fld id="{0447C873-6470-47DA-B6B3-B0F384E11603}" type="datetime1">
              <a:rPr lang="nl-NL" altLang="nl-NL" smtClean="0"/>
              <a:t>24-3-2025</a:t>
            </a:fld>
            <a:endParaRPr lang="nl-NL" altLang="nl-NL"/>
          </a:p>
        </p:txBody>
      </p:sp>
      <p:sp>
        <p:nvSpPr>
          <p:cNvPr id="6" name="Tijdelijke aanduiding voor voettekst 7"/>
          <p:cNvSpPr>
            <a:spLocks noGrp="1"/>
          </p:cNvSpPr>
          <p:nvPr>
            <p:ph type="ftr" sz="quarter" idx="12"/>
          </p:nvPr>
        </p:nvSpPr>
        <p:spPr>
          <a:ln/>
        </p:spPr>
        <p:txBody>
          <a:bodyPr/>
          <a:lstStyle>
            <a:lvl1pPr>
              <a:defRPr/>
            </a:lvl1pPr>
          </a:lstStyle>
          <a:p>
            <a:pPr>
              <a:defRPr/>
            </a:pPr>
            <a:r>
              <a:rPr lang="nl-NL"/>
              <a:t>C programming lecture 1</a:t>
            </a:r>
          </a:p>
        </p:txBody>
      </p:sp>
    </p:spTree>
    <p:extLst>
      <p:ext uri="{BB962C8B-B14F-4D97-AF65-F5344CB8AC3E}">
        <p14:creationId xmlns:p14="http://schemas.microsoft.com/office/powerpoint/2010/main" val="15778729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xml"/><Relationship Id="rId7" Type="http://schemas.openxmlformats.org/officeDocument/2006/relationships/image" Target="../media/image1.emf"/><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image" Target="../media/image27.png"/><Relationship Id="rId4" Type="http://schemas.openxmlformats.org/officeDocument/2006/relationships/slideLayout" Target="../slideLayouts/slideLayout5.xml"/><Relationship Id="rId9"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2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sp>
        <p:nvSpPr>
          <p:cNvPr id="10" name="Rechthoek 9"/>
          <p:cNvSpPr>
            <a:spLocks noChangeArrowheads="1"/>
          </p:cNvSpPr>
          <p:nvPr userDrawn="1"/>
        </p:nvSpPr>
        <p:spPr bwMode="auto">
          <a:xfrm>
            <a:off x="3431118" y="1"/>
            <a:ext cx="5329767" cy="563033"/>
          </a:xfrm>
          <a:prstGeom prst="rect">
            <a:avLst/>
          </a:prstGeom>
          <a:solidFill>
            <a:srgbClr val="EE7F00"/>
          </a:solidFill>
          <a:ln>
            <a:noFill/>
          </a:ln>
          <a:effectLst>
            <a:outerShdw blurRad="40000" dist="23000" dir="5400000" rotWithShape="0">
              <a:srgbClr val="808080">
                <a:alpha val="34999"/>
              </a:srgbClr>
            </a:outerShdw>
          </a:effectLst>
        </p:spPr>
        <p:txBody>
          <a:bodyPr anchor="ctr"/>
          <a:lstStyle/>
          <a:p>
            <a:pPr algn="ctr">
              <a:defRPr/>
            </a:pPr>
            <a:endParaRPr lang="nl-NL" sz="2400">
              <a:solidFill>
                <a:schemeClr val="lt1"/>
              </a:solidFill>
              <a:latin typeface="+mn-lt"/>
              <a:ea typeface="+mn-ea"/>
            </a:endParaRPr>
          </a:p>
        </p:txBody>
      </p:sp>
      <p:sp>
        <p:nvSpPr>
          <p:cNvPr id="11" name="Rechthoek 10"/>
          <p:cNvSpPr/>
          <p:nvPr userDrawn="1"/>
        </p:nvSpPr>
        <p:spPr bwMode="auto">
          <a:xfrm>
            <a:off x="2279651" y="510117"/>
            <a:ext cx="7632700" cy="3048000"/>
          </a:xfrm>
          <a:prstGeom prst="rect">
            <a:avLst/>
          </a:prstGeom>
          <a:solidFill>
            <a:srgbClr val="EE7F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NL" sz="2400"/>
          </a:p>
        </p:txBody>
      </p:sp>
      <p:grpSp>
        <p:nvGrpSpPr>
          <p:cNvPr id="1028" name="SHARE POS"/>
          <p:cNvGrpSpPr>
            <a:grpSpLocks/>
          </p:cNvGrpSpPr>
          <p:nvPr userDrawn="1"/>
        </p:nvGrpSpPr>
        <p:grpSpPr bwMode="auto">
          <a:xfrm>
            <a:off x="3945467" y="6309784"/>
            <a:ext cx="4301067" cy="389467"/>
            <a:chOff x="3000882" y="4731989"/>
            <a:chExt cx="3227302" cy="292551"/>
          </a:xfrm>
        </p:grpSpPr>
        <p:sp>
          <p:nvSpPr>
            <p:cNvPr id="6" name="Titel 1"/>
            <p:cNvSpPr txBox="1">
              <a:spLocks/>
            </p:cNvSpPr>
            <p:nvPr userDrawn="1"/>
          </p:nvSpPr>
          <p:spPr>
            <a:xfrm>
              <a:off x="3000882" y="4733578"/>
              <a:ext cx="1715298" cy="28937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share</a:t>
              </a:r>
              <a:r>
                <a:rPr lang="nl-NL" sz="2133" spc="-40" baseline="0" dirty="0"/>
                <a:t> </a:t>
              </a:r>
              <a:r>
                <a:rPr lang="nl-NL" sz="2133" spc="-40" baseline="0" dirty="0" err="1">
                  <a:solidFill>
                    <a:schemeClr val="tx1"/>
                  </a:solidFill>
                </a:rPr>
                <a:t>your</a:t>
              </a:r>
              <a:r>
                <a:rPr lang="nl-NL" sz="2133" spc="-40" baseline="0" dirty="0">
                  <a:solidFill>
                    <a:schemeClr val="tx1"/>
                  </a:solidFill>
                </a:rPr>
                <a:t> talent.</a:t>
              </a:r>
            </a:p>
          </p:txBody>
        </p:sp>
        <p:sp>
          <p:nvSpPr>
            <p:cNvPr id="7" name="Titel 1"/>
            <p:cNvSpPr txBox="1">
              <a:spLocks/>
            </p:cNvSpPr>
            <p:nvPr userDrawn="1"/>
          </p:nvSpPr>
          <p:spPr>
            <a:xfrm>
              <a:off x="4662180" y="4731989"/>
              <a:ext cx="1566004" cy="29255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move</a:t>
              </a:r>
              <a:r>
                <a:rPr lang="nl-NL" sz="2133" spc="-40" baseline="0" dirty="0"/>
                <a:t> </a:t>
              </a:r>
              <a:r>
                <a:rPr lang="nl-NL" sz="2133" spc="-40" baseline="0" dirty="0" err="1">
                  <a:solidFill>
                    <a:schemeClr val="tx1"/>
                  </a:solidFill>
                </a:rPr>
                <a:t>the</a:t>
              </a:r>
              <a:r>
                <a:rPr lang="nl-NL" sz="2133" spc="-40" baseline="0" dirty="0">
                  <a:solidFill>
                    <a:schemeClr val="tx1"/>
                  </a:solidFill>
                </a:rPr>
                <a:t> </a:t>
              </a:r>
              <a:r>
                <a:rPr lang="nl-NL" sz="2133" spc="-40" baseline="0" dirty="0" err="1">
                  <a:solidFill>
                    <a:schemeClr val="tx1"/>
                  </a:solidFill>
                </a:rPr>
                <a:t>world</a:t>
              </a:r>
              <a:r>
                <a:rPr lang="nl-NL" sz="2133" spc="-40" baseline="0" dirty="0">
                  <a:solidFill>
                    <a:schemeClr val="tx1"/>
                  </a:solidFill>
                </a:rPr>
                <a:t>.</a:t>
              </a:r>
            </a:p>
          </p:txBody>
        </p:sp>
      </p:grpSp>
      <p:grpSp>
        <p:nvGrpSpPr>
          <p:cNvPr id="1029" name="SHARE NEG" hidden="1"/>
          <p:cNvGrpSpPr>
            <a:grpSpLocks/>
          </p:cNvGrpSpPr>
          <p:nvPr userDrawn="1"/>
        </p:nvGrpSpPr>
        <p:grpSpPr bwMode="auto">
          <a:xfrm>
            <a:off x="3945467" y="6309784"/>
            <a:ext cx="4301067" cy="389467"/>
            <a:chOff x="3000882" y="4731989"/>
            <a:chExt cx="3227302" cy="292551"/>
          </a:xfrm>
        </p:grpSpPr>
        <p:sp>
          <p:nvSpPr>
            <p:cNvPr id="12" name="Titel 1"/>
            <p:cNvSpPr txBox="1">
              <a:spLocks/>
            </p:cNvSpPr>
            <p:nvPr userDrawn="1"/>
          </p:nvSpPr>
          <p:spPr>
            <a:xfrm>
              <a:off x="3000882" y="4733578"/>
              <a:ext cx="1715298" cy="28937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share</a:t>
              </a:r>
              <a:r>
                <a:rPr lang="nl-NL" sz="2133" spc="-40" baseline="0" dirty="0"/>
                <a:t> </a:t>
              </a:r>
              <a:r>
                <a:rPr lang="nl-NL" sz="2133" spc="-40" baseline="0" dirty="0" err="1"/>
                <a:t>your</a:t>
              </a:r>
              <a:r>
                <a:rPr lang="nl-NL" sz="2133" spc="-40" baseline="0" dirty="0"/>
                <a:t> talent.</a:t>
              </a:r>
            </a:p>
          </p:txBody>
        </p:sp>
        <p:sp>
          <p:nvSpPr>
            <p:cNvPr id="13" name="Titel 1"/>
            <p:cNvSpPr txBox="1">
              <a:spLocks/>
            </p:cNvSpPr>
            <p:nvPr userDrawn="1"/>
          </p:nvSpPr>
          <p:spPr>
            <a:xfrm>
              <a:off x="4662180" y="4731989"/>
              <a:ext cx="1566004" cy="29255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move</a:t>
              </a:r>
              <a:r>
                <a:rPr lang="nl-NL" sz="2133" spc="-40" baseline="0" dirty="0"/>
                <a:t> </a:t>
              </a:r>
              <a:r>
                <a:rPr lang="nl-NL" sz="2133" spc="-40" baseline="0" dirty="0" err="1"/>
                <a:t>the</a:t>
              </a:r>
              <a:r>
                <a:rPr lang="nl-NL" sz="2133" spc="-40" baseline="0" dirty="0"/>
                <a:t> </a:t>
              </a:r>
              <a:r>
                <a:rPr lang="nl-NL" sz="2133" spc="-40" baseline="0" dirty="0" err="1"/>
                <a:t>world</a:t>
              </a:r>
              <a:r>
                <a:rPr lang="nl-NL" sz="2133" spc="-40" baseline="0" dirty="0"/>
                <a:t>.</a:t>
              </a:r>
            </a:p>
          </p:txBody>
        </p:sp>
      </p:grpSp>
      <p:sp>
        <p:nvSpPr>
          <p:cNvPr id="14" name="JUNOLOCK TextBox 20 (JU-Free)"/>
          <p:cNvSpPr txBox="1">
            <a:spLocks/>
          </p:cNvSpPr>
          <p:nvPr userDrawn="1"/>
        </p:nvSpPr>
        <p:spPr>
          <a:xfrm>
            <a:off x="12503144" y="22126"/>
            <a:ext cx="2569592" cy="2638789"/>
          </a:xfrm>
          <a:custGeom>
            <a:avLst/>
            <a:gdLst>
              <a:gd name="connsiteX0" fmla="*/ 0 w 1764000"/>
              <a:gd name="connsiteY0" fmla="*/ 0 h 4616648"/>
              <a:gd name="connsiteX1" fmla="*/ 294000 w 1764000"/>
              <a:gd name="connsiteY1" fmla="*/ 0 h 4616648"/>
              <a:gd name="connsiteX2" fmla="*/ 294000 w 1764000"/>
              <a:gd name="connsiteY2" fmla="*/ 0 h 4616648"/>
              <a:gd name="connsiteX3" fmla="*/ 735000 w 1764000"/>
              <a:gd name="connsiteY3" fmla="*/ 0 h 4616648"/>
              <a:gd name="connsiteX4" fmla="*/ 1764000 w 1764000"/>
              <a:gd name="connsiteY4" fmla="*/ 0 h 4616648"/>
              <a:gd name="connsiteX5" fmla="*/ 1764000 w 1764000"/>
              <a:gd name="connsiteY5" fmla="*/ 769441 h 4616648"/>
              <a:gd name="connsiteX6" fmla="*/ 1764000 w 1764000"/>
              <a:gd name="connsiteY6" fmla="*/ 769441 h 4616648"/>
              <a:gd name="connsiteX7" fmla="*/ 1764000 w 1764000"/>
              <a:gd name="connsiteY7" fmla="*/ 1923603 h 4616648"/>
              <a:gd name="connsiteX8" fmla="*/ 1764000 w 1764000"/>
              <a:gd name="connsiteY8" fmla="*/ 4616648 h 4616648"/>
              <a:gd name="connsiteX9" fmla="*/ 735000 w 1764000"/>
              <a:gd name="connsiteY9" fmla="*/ 4616648 h 4616648"/>
              <a:gd name="connsiteX10" fmla="*/ 294000 w 1764000"/>
              <a:gd name="connsiteY10" fmla="*/ 4616648 h 4616648"/>
              <a:gd name="connsiteX11" fmla="*/ 294000 w 1764000"/>
              <a:gd name="connsiteY11" fmla="*/ 4616648 h 4616648"/>
              <a:gd name="connsiteX12" fmla="*/ 0 w 1764000"/>
              <a:gd name="connsiteY12" fmla="*/ 4616648 h 4616648"/>
              <a:gd name="connsiteX13" fmla="*/ 0 w 1764000"/>
              <a:gd name="connsiteY13" fmla="*/ 1923603 h 4616648"/>
              <a:gd name="connsiteX14" fmla="*/ -267969 w 1764000"/>
              <a:gd name="connsiteY14" fmla="*/ 1226320 h 4616648"/>
              <a:gd name="connsiteX15" fmla="*/ 0 w 1764000"/>
              <a:gd name="connsiteY15" fmla="*/ 769441 h 4616648"/>
              <a:gd name="connsiteX16" fmla="*/ 0 w 1764000"/>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769441 h 4616648"/>
              <a:gd name="connsiteX16" fmla="*/ 267969 w 2031969"/>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926603 h 4616648"/>
              <a:gd name="connsiteX16" fmla="*/ 267969 w 2031969"/>
              <a:gd name="connsiteY16" fmla="*/ 0 h 4616648"/>
              <a:gd name="connsiteX0" fmla="*/ 163194 w 1927194"/>
              <a:gd name="connsiteY0" fmla="*/ 0 h 4616648"/>
              <a:gd name="connsiteX1" fmla="*/ 457194 w 1927194"/>
              <a:gd name="connsiteY1" fmla="*/ 0 h 4616648"/>
              <a:gd name="connsiteX2" fmla="*/ 457194 w 1927194"/>
              <a:gd name="connsiteY2" fmla="*/ 0 h 4616648"/>
              <a:gd name="connsiteX3" fmla="*/ 898194 w 1927194"/>
              <a:gd name="connsiteY3" fmla="*/ 0 h 4616648"/>
              <a:gd name="connsiteX4" fmla="*/ 1927194 w 1927194"/>
              <a:gd name="connsiteY4" fmla="*/ 0 h 4616648"/>
              <a:gd name="connsiteX5" fmla="*/ 1927194 w 1927194"/>
              <a:gd name="connsiteY5" fmla="*/ 769441 h 4616648"/>
              <a:gd name="connsiteX6" fmla="*/ 1927194 w 1927194"/>
              <a:gd name="connsiteY6" fmla="*/ 769441 h 4616648"/>
              <a:gd name="connsiteX7" fmla="*/ 1927194 w 1927194"/>
              <a:gd name="connsiteY7" fmla="*/ 1923603 h 4616648"/>
              <a:gd name="connsiteX8" fmla="*/ 1927194 w 1927194"/>
              <a:gd name="connsiteY8" fmla="*/ 4616648 h 4616648"/>
              <a:gd name="connsiteX9" fmla="*/ 898194 w 1927194"/>
              <a:gd name="connsiteY9" fmla="*/ 4616648 h 4616648"/>
              <a:gd name="connsiteX10" fmla="*/ 457194 w 1927194"/>
              <a:gd name="connsiteY10" fmla="*/ 4616648 h 4616648"/>
              <a:gd name="connsiteX11" fmla="*/ 457194 w 1927194"/>
              <a:gd name="connsiteY11" fmla="*/ 4616648 h 4616648"/>
              <a:gd name="connsiteX12" fmla="*/ 163194 w 1927194"/>
              <a:gd name="connsiteY12" fmla="*/ 4616648 h 4616648"/>
              <a:gd name="connsiteX13" fmla="*/ 163194 w 1927194"/>
              <a:gd name="connsiteY13" fmla="*/ 1647378 h 4616648"/>
              <a:gd name="connsiteX14" fmla="*/ 0 w 1927194"/>
              <a:gd name="connsiteY14" fmla="*/ 1275248 h 4616648"/>
              <a:gd name="connsiteX15" fmla="*/ 163194 w 1927194"/>
              <a:gd name="connsiteY15" fmla="*/ 926603 h 4616648"/>
              <a:gd name="connsiteX16" fmla="*/ 163194 w 1927194"/>
              <a:gd name="connsiteY16"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194" h="4616648">
                <a:moveTo>
                  <a:pt x="163194" y="0"/>
                </a:moveTo>
                <a:lnTo>
                  <a:pt x="457194" y="0"/>
                </a:lnTo>
                <a:lnTo>
                  <a:pt x="457194" y="0"/>
                </a:lnTo>
                <a:lnTo>
                  <a:pt x="898194" y="0"/>
                </a:lnTo>
                <a:lnTo>
                  <a:pt x="1927194" y="0"/>
                </a:lnTo>
                <a:lnTo>
                  <a:pt x="1927194" y="769441"/>
                </a:lnTo>
                <a:lnTo>
                  <a:pt x="1927194" y="769441"/>
                </a:lnTo>
                <a:lnTo>
                  <a:pt x="1927194" y="1923603"/>
                </a:lnTo>
                <a:lnTo>
                  <a:pt x="1927194" y="4616648"/>
                </a:lnTo>
                <a:lnTo>
                  <a:pt x="898194" y="4616648"/>
                </a:lnTo>
                <a:lnTo>
                  <a:pt x="457194" y="4616648"/>
                </a:lnTo>
                <a:lnTo>
                  <a:pt x="457194" y="4616648"/>
                </a:lnTo>
                <a:lnTo>
                  <a:pt x="163194" y="4616648"/>
                </a:lnTo>
                <a:lnTo>
                  <a:pt x="163194" y="1647378"/>
                </a:lnTo>
                <a:lnTo>
                  <a:pt x="0" y="1275248"/>
                </a:lnTo>
                <a:lnTo>
                  <a:pt x="163194" y="926603"/>
                </a:lnTo>
                <a:lnTo>
                  <a:pt x="163194" y="0"/>
                </a:lnTo>
                <a:close/>
              </a:path>
            </a:pathLst>
          </a:custGeom>
          <a:solidFill>
            <a:schemeClr val="bg1"/>
          </a:solidFill>
          <a:ln w="12700">
            <a:solidFill>
              <a:srgbClr val="EE7F00"/>
            </a:solidFill>
          </a:ln>
        </p:spPr>
        <p:txBody>
          <a:bodyPr wrap="square" lIns="432000" rtlCol="0">
            <a:noAutofit/>
          </a:bodyPr>
          <a:lstStyle/>
          <a:p>
            <a:pPr>
              <a:spcBef>
                <a:spcPts val="3200"/>
              </a:spcBef>
            </a:pPr>
            <a:r>
              <a:rPr lang="nl-NL" sz="1467" noProof="1"/>
              <a:t>Voor het aanpassen van het logo voer je de volgende stappen uit:</a:t>
            </a:r>
            <a:br>
              <a:rPr lang="nl-NL" sz="1467" noProof="1"/>
            </a:br>
            <a:br>
              <a:rPr lang="nl-NL" sz="1467" noProof="1"/>
            </a:br>
            <a:r>
              <a:rPr lang="nl-NL" sz="1467" noProof="1"/>
              <a:t>1. Ga naar het tabblad “BEELD” en klik op “Diamodel”.</a:t>
            </a:r>
            <a:br>
              <a:rPr lang="nl-NL" sz="1467" noProof="1"/>
            </a:br>
            <a:br>
              <a:rPr lang="nl-NL" sz="1467" noProof="1"/>
            </a:br>
            <a:r>
              <a:rPr lang="nl-NL" sz="1467" noProof="1"/>
              <a:t>2. Ga naar de subslide onder de masterslide.</a:t>
            </a:r>
            <a:br>
              <a:rPr lang="nl-NL" sz="1467" noProof="1"/>
            </a:br>
            <a:br>
              <a:rPr lang="nl-NL" sz="1467" noProof="1"/>
            </a:br>
            <a:r>
              <a:rPr lang="nl-NL" sz="1467" noProof="1"/>
              <a:t>3. Ga naar het tabblad “START” en klik op “Selecteren” gevolgd door “Selectievenster”.</a:t>
            </a:r>
            <a:br>
              <a:rPr lang="nl-NL" sz="1467" noProof="1"/>
            </a:br>
            <a:br>
              <a:rPr lang="nl-NL" sz="1467" noProof="1"/>
            </a:br>
            <a:r>
              <a:rPr lang="nl-NL" sz="1467" noProof="1"/>
              <a:t>4. In het selectie venster kunnen de verschillende logo’s aan/uit gezet worden door op het oogje te klikken.</a:t>
            </a:r>
          </a:p>
        </p:txBody>
      </p:sp>
      <p:pic>
        <p:nvPicPr>
          <p:cNvPr id="16" name="ICON ENERGY NEG" hidden="1"/>
          <p:cNvPicPr>
            <a:picLocks noRot="1" noChangeAspect="1" noResize="1"/>
          </p:cNvPicPr>
          <p:nvPr userDrawn="1"/>
        </p:nvPicPr>
        <p:blipFill>
          <a:blip r:embed="rId3"/>
          <a:stretch>
            <a:fillRect/>
          </a:stretch>
        </p:blipFill>
        <p:spPr>
          <a:xfrm>
            <a:off x="8130332" y="3813043"/>
            <a:ext cx="505931" cy="503919"/>
          </a:xfrm>
          <a:prstGeom prst="rect">
            <a:avLst/>
          </a:prstGeom>
        </p:spPr>
      </p:pic>
      <p:pic>
        <p:nvPicPr>
          <p:cNvPr id="18" name="ICON HEALTHY AGEING NEG" hidden="1"/>
          <p:cNvPicPr>
            <a:picLocks noRot="1" noChangeAspect="1" noResize="1"/>
          </p:cNvPicPr>
          <p:nvPr userDrawn="1"/>
        </p:nvPicPr>
        <p:blipFill>
          <a:blip r:embed="rId4"/>
          <a:stretch>
            <a:fillRect/>
          </a:stretch>
        </p:blipFill>
        <p:spPr>
          <a:xfrm>
            <a:off x="8777947" y="3813043"/>
            <a:ext cx="503899" cy="503919"/>
          </a:xfrm>
          <a:prstGeom prst="rect">
            <a:avLst/>
          </a:prstGeom>
        </p:spPr>
      </p:pic>
      <p:pic>
        <p:nvPicPr>
          <p:cNvPr id="20" name="ICON ENTREPRENEURSHIP NEG" hidden="1"/>
          <p:cNvPicPr>
            <a:picLocks noRot="1" noChangeAspect="1" noResize="1"/>
          </p:cNvPicPr>
          <p:nvPr userDrawn="1"/>
        </p:nvPicPr>
        <p:blipFill>
          <a:blip r:embed="rId5"/>
          <a:stretch>
            <a:fillRect/>
          </a:stretch>
        </p:blipFill>
        <p:spPr>
          <a:xfrm>
            <a:off x="9400399" y="3813043"/>
            <a:ext cx="503899" cy="503919"/>
          </a:xfrm>
          <a:prstGeom prst="rect">
            <a:avLst/>
          </a:prstGeom>
        </p:spPr>
      </p:pic>
      <p:sp>
        <p:nvSpPr>
          <p:cNvPr id="21" name="JUNOLOCK TextBox 20 (JU-Free)"/>
          <p:cNvSpPr txBox="1">
            <a:spLocks/>
          </p:cNvSpPr>
          <p:nvPr userDrawn="1"/>
        </p:nvSpPr>
        <p:spPr>
          <a:xfrm>
            <a:off x="12503144" y="2852936"/>
            <a:ext cx="2569592" cy="2016224"/>
          </a:xfrm>
          <a:custGeom>
            <a:avLst/>
            <a:gdLst>
              <a:gd name="connsiteX0" fmla="*/ 0 w 1764000"/>
              <a:gd name="connsiteY0" fmla="*/ 0 h 4616648"/>
              <a:gd name="connsiteX1" fmla="*/ 294000 w 1764000"/>
              <a:gd name="connsiteY1" fmla="*/ 0 h 4616648"/>
              <a:gd name="connsiteX2" fmla="*/ 294000 w 1764000"/>
              <a:gd name="connsiteY2" fmla="*/ 0 h 4616648"/>
              <a:gd name="connsiteX3" fmla="*/ 735000 w 1764000"/>
              <a:gd name="connsiteY3" fmla="*/ 0 h 4616648"/>
              <a:gd name="connsiteX4" fmla="*/ 1764000 w 1764000"/>
              <a:gd name="connsiteY4" fmla="*/ 0 h 4616648"/>
              <a:gd name="connsiteX5" fmla="*/ 1764000 w 1764000"/>
              <a:gd name="connsiteY5" fmla="*/ 769441 h 4616648"/>
              <a:gd name="connsiteX6" fmla="*/ 1764000 w 1764000"/>
              <a:gd name="connsiteY6" fmla="*/ 769441 h 4616648"/>
              <a:gd name="connsiteX7" fmla="*/ 1764000 w 1764000"/>
              <a:gd name="connsiteY7" fmla="*/ 1923603 h 4616648"/>
              <a:gd name="connsiteX8" fmla="*/ 1764000 w 1764000"/>
              <a:gd name="connsiteY8" fmla="*/ 4616648 h 4616648"/>
              <a:gd name="connsiteX9" fmla="*/ 735000 w 1764000"/>
              <a:gd name="connsiteY9" fmla="*/ 4616648 h 4616648"/>
              <a:gd name="connsiteX10" fmla="*/ 294000 w 1764000"/>
              <a:gd name="connsiteY10" fmla="*/ 4616648 h 4616648"/>
              <a:gd name="connsiteX11" fmla="*/ 294000 w 1764000"/>
              <a:gd name="connsiteY11" fmla="*/ 4616648 h 4616648"/>
              <a:gd name="connsiteX12" fmla="*/ 0 w 1764000"/>
              <a:gd name="connsiteY12" fmla="*/ 4616648 h 4616648"/>
              <a:gd name="connsiteX13" fmla="*/ 0 w 1764000"/>
              <a:gd name="connsiteY13" fmla="*/ 1923603 h 4616648"/>
              <a:gd name="connsiteX14" fmla="*/ -267969 w 1764000"/>
              <a:gd name="connsiteY14" fmla="*/ 1226320 h 4616648"/>
              <a:gd name="connsiteX15" fmla="*/ 0 w 1764000"/>
              <a:gd name="connsiteY15" fmla="*/ 769441 h 4616648"/>
              <a:gd name="connsiteX16" fmla="*/ 0 w 1764000"/>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769441 h 4616648"/>
              <a:gd name="connsiteX16" fmla="*/ 267969 w 2031969"/>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926603 h 4616648"/>
              <a:gd name="connsiteX16" fmla="*/ 267969 w 2031969"/>
              <a:gd name="connsiteY16" fmla="*/ 0 h 4616648"/>
              <a:gd name="connsiteX0" fmla="*/ 163194 w 1927194"/>
              <a:gd name="connsiteY0" fmla="*/ 0 h 4616648"/>
              <a:gd name="connsiteX1" fmla="*/ 457194 w 1927194"/>
              <a:gd name="connsiteY1" fmla="*/ 0 h 4616648"/>
              <a:gd name="connsiteX2" fmla="*/ 457194 w 1927194"/>
              <a:gd name="connsiteY2" fmla="*/ 0 h 4616648"/>
              <a:gd name="connsiteX3" fmla="*/ 898194 w 1927194"/>
              <a:gd name="connsiteY3" fmla="*/ 0 h 4616648"/>
              <a:gd name="connsiteX4" fmla="*/ 1927194 w 1927194"/>
              <a:gd name="connsiteY4" fmla="*/ 0 h 4616648"/>
              <a:gd name="connsiteX5" fmla="*/ 1927194 w 1927194"/>
              <a:gd name="connsiteY5" fmla="*/ 769441 h 4616648"/>
              <a:gd name="connsiteX6" fmla="*/ 1927194 w 1927194"/>
              <a:gd name="connsiteY6" fmla="*/ 769441 h 4616648"/>
              <a:gd name="connsiteX7" fmla="*/ 1927194 w 1927194"/>
              <a:gd name="connsiteY7" fmla="*/ 1923603 h 4616648"/>
              <a:gd name="connsiteX8" fmla="*/ 1927194 w 1927194"/>
              <a:gd name="connsiteY8" fmla="*/ 4616648 h 4616648"/>
              <a:gd name="connsiteX9" fmla="*/ 898194 w 1927194"/>
              <a:gd name="connsiteY9" fmla="*/ 4616648 h 4616648"/>
              <a:gd name="connsiteX10" fmla="*/ 457194 w 1927194"/>
              <a:gd name="connsiteY10" fmla="*/ 4616648 h 4616648"/>
              <a:gd name="connsiteX11" fmla="*/ 457194 w 1927194"/>
              <a:gd name="connsiteY11" fmla="*/ 4616648 h 4616648"/>
              <a:gd name="connsiteX12" fmla="*/ 163194 w 1927194"/>
              <a:gd name="connsiteY12" fmla="*/ 4616648 h 4616648"/>
              <a:gd name="connsiteX13" fmla="*/ 163194 w 1927194"/>
              <a:gd name="connsiteY13" fmla="*/ 1647378 h 4616648"/>
              <a:gd name="connsiteX14" fmla="*/ 0 w 1927194"/>
              <a:gd name="connsiteY14" fmla="*/ 1275248 h 4616648"/>
              <a:gd name="connsiteX15" fmla="*/ 163194 w 1927194"/>
              <a:gd name="connsiteY15" fmla="*/ 926603 h 4616648"/>
              <a:gd name="connsiteX16" fmla="*/ 163194 w 1927194"/>
              <a:gd name="connsiteY16"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194" h="4616648">
                <a:moveTo>
                  <a:pt x="163194" y="0"/>
                </a:moveTo>
                <a:lnTo>
                  <a:pt x="457194" y="0"/>
                </a:lnTo>
                <a:lnTo>
                  <a:pt x="457194" y="0"/>
                </a:lnTo>
                <a:lnTo>
                  <a:pt x="898194" y="0"/>
                </a:lnTo>
                <a:lnTo>
                  <a:pt x="1927194" y="0"/>
                </a:lnTo>
                <a:lnTo>
                  <a:pt x="1927194" y="769441"/>
                </a:lnTo>
                <a:lnTo>
                  <a:pt x="1927194" y="769441"/>
                </a:lnTo>
                <a:lnTo>
                  <a:pt x="1927194" y="1923603"/>
                </a:lnTo>
                <a:lnTo>
                  <a:pt x="1927194" y="4616648"/>
                </a:lnTo>
                <a:lnTo>
                  <a:pt x="898194" y="4616648"/>
                </a:lnTo>
                <a:lnTo>
                  <a:pt x="457194" y="4616648"/>
                </a:lnTo>
                <a:lnTo>
                  <a:pt x="457194" y="4616648"/>
                </a:lnTo>
                <a:lnTo>
                  <a:pt x="163194" y="4616648"/>
                </a:lnTo>
                <a:lnTo>
                  <a:pt x="163194" y="1647378"/>
                </a:lnTo>
                <a:lnTo>
                  <a:pt x="0" y="1275248"/>
                </a:lnTo>
                <a:lnTo>
                  <a:pt x="163194" y="926603"/>
                </a:lnTo>
                <a:lnTo>
                  <a:pt x="163194" y="0"/>
                </a:lnTo>
                <a:close/>
              </a:path>
            </a:pathLst>
          </a:custGeom>
          <a:solidFill>
            <a:schemeClr val="bg1"/>
          </a:solidFill>
          <a:ln w="12700">
            <a:solidFill>
              <a:srgbClr val="EE7F00"/>
            </a:solidFill>
          </a:ln>
        </p:spPr>
        <p:txBody>
          <a:bodyPr wrap="square" lIns="432000" rtlCol="0">
            <a:noAutofit/>
          </a:bodyPr>
          <a:lstStyle/>
          <a:p>
            <a:pPr>
              <a:spcBef>
                <a:spcPts val="3200"/>
              </a:spcBef>
            </a:pPr>
            <a:r>
              <a:rPr lang="nl-NL" sz="1467" noProof="1"/>
              <a:t>Voor het verplaatsen van de logo’s voer je de volgende stappen uit:</a:t>
            </a:r>
            <a:br>
              <a:rPr lang="nl-NL" sz="1467" noProof="1"/>
            </a:br>
            <a:br>
              <a:rPr lang="nl-NL" sz="1467" noProof="1"/>
            </a:br>
            <a:r>
              <a:rPr lang="nl-NL" sz="1467" noProof="1"/>
              <a:t>1. Ga naar het tabblad “BEELD” en klik op “Diamodel”.</a:t>
            </a:r>
            <a:br>
              <a:rPr lang="nl-NL" sz="1467" noProof="1"/>
            </a:br>
            <a:br>
              <a:rPr lang="nl-NL" sz="1467" noProof="1"/>
            </a:br>
            <a:r>
              <a:rPr lang="nl-NL" sz="1467" noProof="1"/>
              <a:t>2. Ga naar de masterslide.</a:t>
            </a:r>
            <a:br>
              <a:rPr lang="nl-NL" sz="1467" noProof="1"/>
            </a:br>
            <a:br>
              <a:rPr lang="nl-NL" sz="1467" noProof="1"/>
            </a:br>
            <a:r>
              <a:rPr lang="nl-NL" sz="1467" noProof="1"/>
              <a:t>3. Selecteer een icoon met de muis en verplaats hem met de pijltjes toetsen of door met de muis te slepen.</a:t>
            </a:r>
          </a:p>
        </p:txBody>
      </p:sp>
      <p:pic>
        <p:nvPicPr>
          <p:cNvPr id="3" name="Afbeelding 2">
            <a:extLst>
              <a:ext uri="{FF2B5EF4-FFF2-40B4-BE49-F238E27FC236}">
                <a16:creationId xmlns:a16="http://schemas.microsoft.com/office/drawing/2014/main" id="{20B76588-56E5-3D1C-A7AA-FA51E457C351}"/>
              </a:ext>
            </a:extLst>
          </p:cNvPr>
          <p:cNvPicPr>
            <a:picLocks noChangeAspect="1"/>
          </p:cNvPicPr>
          <p:nvPr userDrawn="1"/>
        </p:nvPicPr>
        <p:blipFill>
          <a:blip r:embed="rId6"/>
          <a:stretch>
            <a:fillRect/>
          </a:stretch>
        </p:blipFill>
        <p:spPr>
          <a:xfrm>
            <a:off x="8041090" y="3861048"/>
            <a:ext cx="1871261" cy="880593"/>
          </a:xfrm>
          <a:prstGeom prst="rect">
            <a:avLst/>
          </a:prstGeom>
        </p:spPr>
      </p:pic>
    </p:spTree>
    <p:extLst>
      <p:ext uri="{BB962C8B-B14F-4D97-AF65-F5344CB8AC3E}">
        <p14:creationId xmlns:p14="http://schemas.microsoft.com/office/powerpoint/2010/main" val="202635208"/>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609585" rtl="0" eaLnBrk="0" fontAlgn="base" hangingPunct="0">
        <a:spcBef>
          <a:spcPct val="0"/>
        </a:spcBef>
        <a:spcAft>
          <a:spcPct val="0"/>
        </a:spcAft>
        <a:defRPr sz="5333" kern="1200">
          <a:solidFill>
            <a:schemeClr val="tx1"/>
          </a:solidFill>
          <a:latin typeface="Arial"/>
          <a:ea typeface="ＭＳ Ｐゴシック" charset="0"/>
          <a:cs typeface="Arial"/>
        </a:defRPr>
      </a:lvl1pPr>
      <a:lvl2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2pPr>
      <a:lvl3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3pPr>
      <a:lvl4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4pPr>
      <a:lvl5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5pPr>
      <a:lvl6pPr marL="609585" algn="l" defTabSz="609585" rtl="0" fontAlgn="base">
        <a:spcBef>
          <a:spcPct val="0"/>
        </a:spcBef>
        <a:spcAft>
          <a:spcPct val="0"/>
        </a:spcAft>
        <a:defRPr sz="5333">
          <a:solidFill>
            <a:schemeClr val="tx1"/>
          </a:solidFill>
          <a:latin typeface="Arial" charset="0"/>
          <a:ea typeface="ＭＳ Ｐゴシック" charset="0"/>
        </a:defRPr>
      </a:lvl6pPr>
      <a:lvl7pPr marL="1219170" algn="l" defTabSz="609585" rtl="0" fontAlgn="base">
        <a:spcBef>
          <a:spcPct val="0"/>
        </a:spcBef>
        <a:spcAft>
          <a:spcPct val="0"/>
        </a:spcAft>
        <a:defRPr sz="5333">
          <a:solidFill>
            <a:schemeClr val="tx1"/>
          </a:solidFill>
          <a:latin typeface="Arial" charset="0"/>
          <a:ea typeface="ＭＳ Ｐゴシック" charset="0"/>
        </a:defRPr>
      </a:lvl7pPr>
      <a:lvl8pPr marL="1828754" algn="l" defTabSz="609585" rtl="0" fontAlgn="base">
        <a:spcBef>
          <a:spcPct val="0"/>
        </a:spcBef>
        <a:spcAft>
          <a:spcPct val="0"/>
        </a:spcAft>
        <a:defRPr sz="5333">
          <a:solidFill>
            <a:schemeClr val="tx1"/>
          </a:solidFill>
          <a:latin typeface="Arial" charset="0"/>
          <a:ea typeface="ＭＳ Ｐゴシック" charset="0"/>
        </a:defRPr>
      </a:lvl8pPr>
      <a:lvl9pPr marL="2438339" algn="l" defTabSz="609585" rtl="0" fontAlgn="base">
        <a:spcBef>
          <a:spcPct val="0"/>
        </a:spcBef>
        <a:spcAft>
          <a:spcPct val="0"/>
        </a:spcAft>
        <a:defRPr sz="5333">
          <a:solidFill>
            <a:schemeClr val="tx1"/>
          </a:solidFill>
          <a:latin typeface="Arial" charset="0"/>
          <a:ea typeface="ＭＳ Ｐゴシック" charset="0"/>
        </a:defRPr>
      </a:lvl9pPr>
    </p:titleStyle>
    <p:bodyStyle>
      <a:lvl1pPr marL="457189" indent="-457189"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1pPr>
      <a:lvl2pPr marL="990575" indent="-380990"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2pPr>
      <a:lvl3pPr marL="1523962"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3pPr>
      <a:lvl4pPr marL="2133547"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4pPr>
      <a:lvl5pPr marL="2743131"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 name="Tijdelijke aanduiding voor dianummer 8"/>
          <p:cNvSpPr>
            <a:spLocks noGrp="1"/>
          </p:cNvSpPr>
          <p:nvPr>
            <p:ph type="sldNum" sz="quarter" idx="4"/>
          </p:nvPr>
        </p:nvSpPr>
        <p:spPr>
          <a:xfrm>
            <a:off x="11472334" y="6356351"/>
            <a:ext cx="438151" cy="366183"/>
          </a:xfrm>
          <a:prstGeom prst="rect">
            <a:avLst/>
          </a:prstGeom>
          <a:noFill/>
          <a:ln>
            <a:noFill/>
          </a:ln>
        </p:spPr>
        <p:txBody>
          <a:bodyPr vert="horz" wrap="square" lIns="0" tIns="0" rIns="0" bIns="0" numCol="1" anchor="ctr" anchorCtr="0" compatLnSpc="1">
            <a:prstTxWarp prst="textNoShape">
              <a:avLst/>
            </a:prstTxWarp>
          </a:bodyPr>
          <a:lstStyle>
            <a:lvl1pPr algn="r">
              <a:defRPr sz="1333" baseline="0">
                <a:solidFill>
                  <a:srgbClr val="898989"/>
                </a:solidFill>
              </a:defRPr>
            </a:lvl1pPr>
          </a:lstStyle>
          <a:p>
            <a:pPr>
              <a:defRPr/>
            </a:pPr>
            <a:fld id="{C9ADA6B7-50D8-4DC0-9324-E17CB1893078}" type="slidenum">
              <a:rPr lang="nl-NL" altLang="nl-NL"/>
              <a:pPr>
                <a:defRPr/>
              </a:pPr>
              <a:t>‹nr.›</a:t>
            </a:fld>
            <a:endParaRPr lang="nl-NL" altLang="nl-NL"/>
          </a:p>
        </p:txBody>
      </p:sp>
      <p:sp>
        <p:nvSpPr>
          <p:cNvPr id="11" name="Tijdelijke aanduiding voor datum 3"/>
          <p:cNvSpPr>
            <a:spLocks noGrp="1"/>
          </p:cNvSpPr>
          <p:nvPr>
            <p:ph type="dt" sz="half" idx="2"/>
          </p:nvPr>
        </p:nvSpPr>
        <p:spPr>
          <a:xfrm>
            <a:off x="1007534" y="6356351"/>
            <a:ext cx="768351" cy="366183"/>
          </a:xfrm>
          <a:prstGeom prst="rect">
            <a:avLst/>
          </a:prstGeom>
          <a:noFill/>
          <a:ln>
            <a:noFill/>
          </a:ln>
        </p:spPr>
        <p:txBody>
          <a:bodyPr vert="horz" wrap="square" lIns="0" tIns="0" rIns="0" bIns="0" numCol="1" anchor="ctr" anchorCtr="0" compatLnSpc="1">
            <a:prstTxWarp prst="textNoShape">
              <a:avLst/>
            </a:prstTxWarp>
          </a:bodyPr>
          <a:lstStyle>
            <a:lvl1pPr>
              <a:defRPr sz="1333" baseline="0">
                <a:solidFill>
                  <a:srgbClr val="898989"/>
                </a:solidFill>
                <a:latin typeface="Arial" pitchFamily="34" charset="0"/>
              </a:defRPr>
            </a:lvl1pPr>
          </a:lstStyle>
          <a:p>
            <a:pPr>
              <a:defRPr/>
            </a:pPr>
            <a:fld id="{85448FBF-FA78-4FC3-B0AE-ED705BDEC37B}" type="datetime1">
              <a:rPr lang="nl-NL" altLang="nl-NL" smtClean="0"/>
              <a:t>24-3-2025</a:t>
            </a:fld>
            <a:endParaRPr lang="nl-NL" altLang="nl-NL"/>
          </a:p>
        </p:txBody>
      </p:sp>
      <p:sp>
        <p:nvSpPr>
          <p:cNvPr id="12" name="Tijdelijke aanduiding voor voettekst 7"/>
          <p:cNvSpPr>
            <a:spLocks noGrp="1"/>
          </p:cNvSpPr>
          <p:nvPr>
            <p:ph type="ftr" sz="quarter" idx="3"/>
          </p:nvPr>
        </p:nvSpPr>
        <p:spPr>
          <a:xfrm>
            <a:off x="1871133" y="6356351"/>
            <a:ext cx="3649133" cy="366183"/>
          </a:xfrm>
          <a:prstGeom prst="rect">
            <a:avLst/>
          </a:prstGeom>
          <a:noFill/>
          <a:ln>
            <a:noFill/>
          </a:ln>
        </p:spPr>
        <p:txBody>
          <a:bodyPr vert="horz" lIns="0" tIns="0" rIns="0" bIns="0" rtlCol="0" anchor="ctr"/>
          <a:lstStyle>
            <a:lvl1pPr algn="l">
              <a:defRPr sz="1333" baseline="0" dirty="0">
                <a:solidFill>
                  <a:schemeClr val="tx1">
                    <a:tint val="75000"/>
                  </a:schemeClr>
                </a:solidFill>
                <a:latin typeface="Arial" charset="0"/>
                <a:ea typeface="ＭＳ Ｐゴシック" charset="0"/>
                <a:cs typeface="ＭＳ Ｐゴシック" charset="0"/>
              </a:defRPr>
            </a:lvl1pPr>
          </a:lstStyle>
          <a:p>
            <a:pPr>
              <a:defRPr/>
            </a:pPr>
            <a:r>
              <a:rPr lang="nl-NL"/>
              <a:t>C programming lecture 1</a:t>
            </a:r>
          </a:p>
        </p:txBody>
      </p:sp>
      <p:grpSp>
        <p:nvGrpSpPr>
          <p:cNvPr id="5125" name="SHARE POS"/>
          <p:cNvGrpSpPr>
            <a:grpSpLocks/>
          </p:cNvGrpSpPr>
          <p:nvPr userDrawn="1"/>
        </p:nvGrpSpPr>
        <p:grpSpPr bwMode="auto">
          <a:xfrm>
            <a:off x="7177618" y="6318251"/>
            <a:ext cx="4303183" cy="389467"/>
            <a:chOff x="3000882" y="4731989"/>
            <a:chExt cx="3227302" cy="292551"/>
          </a:xfrm>
        </p:grpSpPr>
        <p:sp>
          <p:nvSpPr>
            <p:cNvPr id="48" name="Titel 1"/>
            <p:cNvSpPr txBox="1">
              <a:spLocks/>
            </p:cNvSpPr>
            <p:nvPr userDrawn="1"/>
          </p:nvSpPr>
          <p:spPr>
            <a:xfrm>
              <a:off x="3000882" y="4733578"/>
              <a:ext cx="1714455" cy="28937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share</a:t>
              </a:r>
              <a:r>
                <a:rPr lang="nl-NL" sz="2133" spc="-40" baseline="0" dirty="0"/>
                <a:t> </a:t>
              </a:r>
              <a:r>
                <a:rPr lang="nl-NL" sz="2133" spc="-40" baseline="0" dirty="0" err="1">
                  <a:solidFill>
                    <a:schemeClr val="tx1"/>
                  </a:solidFill>
                </a:rPr>
                <a:t>your</a:t>
              </a:r>
              <a:r>
                <a:rPr lang="nl-NL" sz="2133" spc="-40" baseline="0" dirty="0">
                  <a:solidFill>
                    <a:schemeClr val="tx1"/>
                  </a:solidFill>
                </a:rPr>
                <a:t> talent.</a:t>
              </a:r>
            </a:p>
          </p:txBody>
        </p:sp>
        <p:sp>
          <p:nvSpPr>
            <p:cNvPr id="49" name="Titel 1"/>
            <p:cNvSpPr txBox="1">
              <a:spLocks/>
            </p:cNvSpPr>
            <p:nvPr userDrawn="1"/>
          </p:nvSpPr>
          <p:spPr>
            <a:xfrm>
              <a:off x="4662950" y="4731989"/>
              <a:ext cx="1565234" cy="29255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solidFill>
                    <a:srgbClr val="EE7F00"/>
                  </a:solidFill>
                </a:rPr>
                <a:t>move</a:t>
              </a:r>
              <a:r>
                <a:rPr lang="nl-NL" sz="2133" spc="-40" baseline="0" dirty="0"/>
                <a:t> </a:t>
              </a:r>
              <a:r>
                <a:rPr lang="nl-NL" sz="2133" spc="-40" baseline="0" dirty="0" err="1">
                  <a:solidFill>
                    <a:schemeClr val="tx1"/>
                  </a:solidFill>
                </a:rPr>
                <a:t>the</a:t>
              </a:r>
              <a:r>
                <a:rPr lang="nl-NL" sz="2133" spc="-40" baseline="0" dirty="0">
                  <a:solidFill>
                    <a:schemeClr val="tx1"/>
                  </a:solidFill>
                </a:rPr>
                <a:t> </a:t>
              </a:r>
              <a:r>
                <a:rPr lang="nl-NL" sz="2133" spc="-40" baseline="0" dirty="0" err="1">
                  <a:solidFill>
                    <a:schemeClr val="tx1"/>
                  </a:solidFill>
                </a:rPr>
                <a:t>world</a:t>
              </a:r>
              <a:r>
                <a:rPr lang="nl-NL" sz="2133" spc="-40" baseline="0" dirty="0">
                  <a:solidFill>
                    <a:schemeClr val="tx1"/>
                  </a:solidFill>
                </a:rPr>
                <a:t>.</a:t>
              </a:r>
            </a:p>
          </p:txBody>
        </p:sp>
      </p:grpSp>
      <p:sp>
        <p:nvSpPr>
          <p:cNvPr id="9" name="Rechthoek 8"/>
          <p:cNvSpPr/>
          <p:nvPr userDrawn="1"/>
        </p:nvSpPr>
        <p:spPr>
          <a:xfrm>
            <a:off x="755651" y="0"/>
            <a:ext cx="10680700" cy="383117"/>
          </a:xfrm>
          <a:prstGeom prst="rect">
            <a:avLst/>
          </a:prstGeom>
          <a:solidFill>
            <a:srgbClr val="EE7F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NL" sz="2400"/>
          </a:p>
        </p:txBody>
      </p:sp>
      <p:sp>
        <p:nvSpPr>
          <p:cNvPr id="36" name="JUNOLOCK TextBox 20 (JU-Free)"/>
          <p:cNvSpPr txBox="1">
            <a:spLocks/>
          </p:cNvSpPr>
          <p:nvPr userDrawn="1"/>
        </p:nvSpPr>
        <p:spPr>
          <a:xfrm>
            <a:off x="12503144" y="22125"/>
            <a:ext cx="2569592" cy="2254747"/>
          </a:xfrm>
          <a:custGeom>
            <a:avLst/>
            <a:gdLst>
              <a:gd name="connsiteX0" fmla="*/ 0 w 1764000"/>
              <a:gd name="connsiteY0" fmla="*/ 0 h 4616648"/>
              <a:gd name="connsiteX1" fmla="*/ 294000 w 1764000"/>
              <a:gd name="connsiteY1" fmla="*/ 0 h 4616648"/>
              <a:gd name="connsiteX2" fmla="*/ 294000 w 1764000"/>
              <a:gd name="connsiteY2" fmla="*/ 0 h 4616648"/>
              <a:gd name="connsiteX3" fmla="*/ 735000 w 1764000"/>
              <a:gd name="connsiteY3" fmla="*/ 0 h 4616648"/>
              <a:gd name="connsiteX4" fmla="*/ 1764000 w 1764000"/>
              <a:gd name="connsiteY4" fmla="*/ 0 h 4616648"/>
              <a:gd name="connsiteX5" fmla="*/ 1764000 w 1764000"/>
              <a:gd name="connsiteY5" fmla="*/ 769441 h 4616648"/>
              <a:gd name="connsiteX6" fmla="*/ 1764000 w 1764000"/>
              <a:gd name="connsiteY6" fmla="*/ 769441 h 4616648"/>
              <a:gd name="connsiteX7" fmla="*/ 1764000 w 1764000"/>
              <a:gd name="connsiteY7" fmla="*/ 1923603 h 4616648"/>
              <a:gd name="connsiteX8" fmla="*/ 1764000 w 1764000"/>
              <a:gd name="connsiteY8" fmla="*/ 4616648 h 4616648"/>
              <a:gd name="connsiteX9" fmla="*/ 735000 w 1764000"/>
              <a:gd name="connsiteY9" fmla="*/ 4616648 h 4616648"/>
              <a:gd name="connsiteX10" fmla="*/ 294000 w 1764000"/>
              <a:gd name="connsiteY10" fmla="*/ 4616648 h 4616648"/>
              <a:gd name="connsiteX11" fmla="*/ 294000 w 1764000"/>
              <a:gd name="connsiteY11" fmla="*/ 4616648 h 4616648"/>
              <a:gd name="connsiteX12" fmla="*/ 0 w 1764000"/>
              <a:gd name="connsiteY12" fmla="*/ 4616648 h 4616648"/>
              <a:gd name="connsiteX13" fmla="*/ 0 w 1764000"/>
              <a:gd name="connsiteY13" fmla="*/ 1923603 h 4616648"/>
              <a:gd name="connsiteX14" fmla="*/ -267969 w 1764000"/>
              <a:gd name="connsiteY14" fmla="*/ 1226320 h 4616648"/>
              <a:gd name="connsiteX15" fmla="*/ 0 w 1764000"/>
              <a:gd name="connsiteY15" fmla="*/ 769441 h 4616648"/>
              <a:gd name="connsiteX16" fmla="*/ 0 w 1764000"/>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769441 h 4616648"/>
              <a:gd name="connsiteX16" fmla="*/ 267969 w 2031969"/>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926603 h 4616648"/>
              <a:gd name="connsiteX16" fmla="*/ 267969 w 2031969"/>
              <a:gd name="connsiteY16" fmla="*/ 0 h 4616648"/>
              <a:gd name="connsiteX0" fmla="*/ 163194 w 1927194"/>
              <a:gd name="connsiteY0" fmla="*/ 0 h 4616648"/>
              <a:gd name="connsiteX1" fmla="*/ 457194 w 1927194"/>
              <a:gd name="connsiteY1" fmla="*/ 0 h 4616648"/>
              <a:gd name="connsiteX2" fmla="*/ 457194 w 1927194"/>
              <a:gd name="connsiteY2" fmla="*/ 0 h 4616648"/>
              <a:gd name="connsiteX3" fmla="*/ 898194 w 1927194"/>
              <a:gd name="connsiteY3" fmla="*/ 0 h 4616648"/>
              <a:gd name="connsiteX4" fmla="*/ 1927194 w 1927194"/>
              <a:gd name="connsiteY4" fmla="*/ 0 h 4616648"/>
              <a:gd name="connsiteX5" fmla="*/ 1927194 w 1927194"/>
              <a:gd name="connsiteY5" fmla="*/ 769441 h 4616648"/>
              <a:gd name="connsiteX6" fmla="*/ 1927194 w 1927194"/>
              <a:gd name="connsiteY6" fmla="*/ 769441 h 4616648"/>
              <a:gd name="connsiteX7" fmla="*/ 1927194 w 1927194"/>
              <a:gd name="connsiteY7" fmla="*/ 1923603 h 4616648"/>
              <a:gd name="connsiteX8" fmla="*/ 1927194 w 1927194"/>
              <a:gd name="connsiteY8" fmla="*/ 4616648 h 4616648"/>
              <a:gd name="connsiteX9" fmla="*/ 898194 w 1927194"/>
              <a:gd name="connsiteY9" fmla="*/ 4616648 h 4616648"/>
              <a:gd name="connsiteX10" fmla="*/ 457194 w 1927194"/>
              <a:gd name="connsiteY10" fmla="*/ 4616648 h 4616648"/>
              <a:gd name="connsiteX11" fmla="*/ 457194 w 1927194"/>
              <a:gd name="connsiteY11" fmla="*/ 4616648 h 4616648"/>
              <a:gd name="connsiteX12" fmla="*/ 163194 w 1927194"/>
              <a:gd name="connsiteY12" fmla="*/ 4616648 h 4616648"/>
              <a:gd name="connsiteX13" fmla="*/ 163194 w 1927194"/>
              <a:gd name="connsiteY13" fmla="*/ 1647378 h 4616648"/>
              <a:gd name="connsiteX14" fmla="*/ 0 w 1927194"/>
              <a:gd name="connsiteY14" fmla="*/ 1275248 h 4616648"/>
              <a:gd name="connsiteX15" fmla="*/ 163194 w 1927194"/>
              <a:gd name="connsiteY15" fmla="*/ 926603 h 4616648"/>
              <a:gd name="connsiteX16" fmla="*/ 163194 w 1927194"/>
              <a:gd name="connsiteY16"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194" h="4616648">
                <a:moveTo>
                  <a:pt x="163194" y="0"/>
                </a:moveTo>
                <a:lnTo>
                  <a:pt x="457194" y="0"/>
                </a:lnTo>
                <a:lnTo>
                  <a:pt x="457194" y="0"/>
                </a:lnTo>
                <a:lnTo>
                  <a:pt x="898194" y="0"/>
                </a:lnTo>
                <a:lnTo>
                  <a:pt x="1927194" y="0"/>
                </a:lnTo>
                <a:lnTo>
                  <a:pt x="1927194" y="769441"/>
                </a:lnTo>
                <a:lnTo>
                  <a:pt x="1927194" y="769441"/>
                </a:lnTo>
                <a:lnTo>
                  <a:pt x="1927194" y="1923603"/>
                </a:lnTo>
                <a:lnTo>
                  <a:pt x="1927194" y="4616648"/>
                </a:lnTo>
                <a:lnTo>
                  <a:pt x="898194" y="4616648"/>
                </a:lnTo>
                <a:lnTo>
                  <a:pt x="457194" y="4616648"/>
                </a:lnTo>
                <a:lnTo>
                  <a:pt x="457194" y="4616648"/>
                </a:lnTo>
                <a:lnTo>
                  <a:pt x="163194" y="4616648"/>
                </a:lnTo>
                <a:lnTo>
                  <a:pt x="163194" y="1647378"/>
                </a:lnTo>
                <a:lnTo>
                  <a:pt x="0" y="1275248"/>
                </a:lnTo>
                <a:lnTo>
                  <a:pt x="163194" y="926603"/>
                </a:lnTo>
                <a:lnTo>
                  <a:pt x="163194" y="0"/>
                </a:lnTo>
                <a:close/>
              </a:path>
            </a:pathLst>
          </a:custGeom>
          <a:solidFill>
            <a:schemeClr val="bg1"/>
          </a:solidFill>
          <a:ln w="12700">
            <a:solidFill>
              <a:srgbClr val="EE7F00"/>
            </a:solidFill>
          </a:ln>
        </p:spPr>
        <p:txBody>
          <a:bodyPr wrap="square" lIns="432000" rtlCol="0">
            <a:noAutofit/>
          </a:bodyPr>
          <a:lstStyle/>
          <a:p>
            <a:pPr>
              <a:spcBef>
                <a:spcPts val="3200"/>
              </a:spcBef>
            </a:pPr>
            <a:r>
              <a:rPr lang="nl-NL" sz="1467" noProof="1"/>
              <a:t>Voor het aanpassen van de iconen voer je de volgende stappen uit:</a:t>
            </a:r>
            <a:br>
              <a:rPr lang="nl-NL" sz="1467" noProof="1"/>
            </a:br>
            <a:br>
              <a:rPr lang="nl-NL" sz="1467" noProof="1"/>
            </a:br>
            <a:r>
              <a:rPr lang="nl-NL" sz="1467" noProof="1"/>
              <a:t>1. Ga naar het tabblad “BEELD” en klik op “Diamodel”.</a:t>
            </a:r>
            <a:br>
              <a:rPr lang="nl-NL" sz="1467" noProof="1"/>
            </a:br>
            <a:br>
              <a:rPr lang="nl-NL" sz="1467" noProof="1"/>
            </a:br>
            <a:r>
              <a:rPr lang="nl-NL" sz="1467" noProof="1"/>
              <a:t>2. Ga naar het tabblad “START” en klik op “Selecteren” gevolgd door “Selectievenster”.</a:t>
            </a:r>
            <a:br>
              <a:rPr lang="nl-NL" sz="1467" noProof="1"/>
            </a:br>
            <a:br>
              <a:rPr lang="nl-NL" sz="1467" noProof="1"/>
            </a:br>
            <a:r>
              <a:rPr lang="nl-NL" sz="1467" noProof="1"/>
              <a:t>3. In het selectie venster kunnen de verschillende logo’s aan/uit gezet worden door op het oogje te klikken.</a:t>
            </a:r>
          </a:p>
        </p:txBody>
      </p:sp>
      <p:pic>
        <p:nvPicPr>
          <p:cNvPr id="3" name="ICON ENERGY NEG"/>
          <p:cNvPicPr>
            <a:picLocks noRot="1" noChangeAspect="1" noResize="1"/>
          </p:cNvPicPr>
          <p:nvPr userDrawn="1"/>
        </p:nvPicPr>
        <p:blipFill>
          <a:blip r:embed="rId7"/>
          <a:stretch>
            <a:fillRect/>
          </a:stretch>
        </p:blipFill>
        <p:spPr>
          <a:xfrm>
            <a:off x="9651953" y="505885"/>
            <a:ext cx="505931" cy="503919"/>
          </a:xfrm>
          <a:prstGeom prst="rect">
            <a:avLst/>
          </a:prstGeom>
        </p:spPr>
      </p:pic>
      <p:pic>
        <p:nvPicPr>
          <p:cNvPr id="5" name="ICON HEALTHY AGEING NEG"/>
          <p:cNvPicPr>
            <a:picLocks noRot="1" noChangeAspect="1" noResize="1"/>
          </p:cNvPicPr>
          <p:nvPr userDrawn="1"/>
        </p:nvPicPr>
        <p:blipFill>
          <a:blip r:embed="rId8"/>
          <a:stretch>
            <a:fillRect/>
          </a:stretch>
        </p:blipFill>
        <p:spPr>
          <a:xfrm>
            <a:off x="10299568" y="505885"/>
            <a:ext cx="503899" cy="503919"/>
          </a:xfrm>
          <a:prstGeom prst="rect">
            <a:avLst/>
          </a:prstGeom>
        </p:spPr>
      </p:pic>
      <p:pic>
        <p:nvPicPr>
          <p:cNvPr id="7" name="ICON ENTREPRENEURSHIP NEG"/>
          <p:cNvPicPr>
            <a:picLocks noRot="1" noChangeAspect="1" noResize="1"/>
          </p:cNvPicPr>
          <p:nvPr userDrawn="1"/>
        </p:nvPicPr>
        <p:blipFill>
          <a:blip r:embed="rId9"/>
          <a:stretch>
            <a:fillRect/>
          </a:stretch>
        </p:blipFill>
        <p:spPr>
          <a:xfrm>
            <a:off x="10922020" y="505885"/>
            <a:ext cx="503899" cy="503919"/>
          </a:xfrm>
          <a:prstGeom prst="rect">
            <a:avLst/>
          </a:prstGeom>
        </p:spPr>
      </p:pic>
      <p:pic>
        <p:nvPicPr>
          <p:cNvPr id="15" name="Afbeelding 14">
            <a:extLst>
              <a:ext uri="{FF2B5EF4-FFF2-40B4-BE49-F238E27FC236}">
                <a16:creationId xmlns:a16="http://schemas.microsoft.com/office/drawing/2014/main" id="{CC96AD4E-C537-F897-5A63-6FB9E2719FE6}"/>
              </a:ext>
            </a:extLst>
          </p:cNvPr>
          <p:cNvPicPr>
            <a:picLocks noChangeAspect="1"/>
          </p:cNvPicPr>
          <p:nvPr userDrawn="1"/>
        </p:nvPicPr>
        <p:blipFill>
          <a:blip r:embed="rId10"/>
          <a:stretch>
            <a:fillRect/>
          </a:stretch>
        </p:blipFill>
        <p:spPr>
          <a:xfrm>
            <a:off x="9588385" y="621692"/>
            <a:ext cx="1847966" cy="869631"/>
          </a:xfrm>
          <a:prstGeom prst="rect">
            <a:avLst/>
          </a:prstGeom>
        </p:spPr>
      </p:pic>
    </p:spTree>
    <p:extLst>
      <p:ext uri="{BB962C8B-B14F-4D97-AF65-F5344CB8AC3E}">
        <p14:creationId xmlns:p14="http://schemas.microsoft.com/office/powerpoint/2010/main" val="330828334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hdr="0" ftr="0" dt="0"/>
  <p:txStyles>
    <p:titleStyle>
      <a:lvl1pPr algn="l" defTabSz="609585" rtl="0" eaLnBrk="0" fontAlgn="base" hangingPunct="0">
        <a:spcBef>
          <a:spcPct val="0"/>
        </a:spcBef>
        <a:spcAft>
          <a:spcPct val="0"/>
        </a:spcAft>
        <a:defRPr sz="5333" kern="1200">
          <a:solidFill>
            <a:schemeClr val="tx1"/>
          </a:solidFill>
          <a:latin typeface="Arial"/>
          <a:ea typeface="ＭＳ Ｐゴシック" charset="0"/>
          <a:cs typeface="Arial"/>
        </a:defRPr>
      </a:lvl1pPr>
      <a:lvl2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2pPr>
      <a:lvl3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3pPr>
      <a:lvl4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4pPr>
      <a:lvl5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5pPr>
      <a:lvl6pPr marL="609585" algn="l" defTabSz="609585" rtl="0" fontAlgn="base">
        <a:spcBef>
          <a:spcPct val="0"/>
        </a:spcBef>
        <a:spcAft>
          <a:spcPct val="0"/>
        </a:spcAft>
        <a:defRPr sz="5333">
          <a:solidFill>
            <a:schemeClr val="tx1"/>
          </a:solidFill>
          <a:latin typeface="Arial" charset="0"/>
          <a:ea typeface="ＭＳ Ｐゴシック" charset="0"/>
        </a:defRPr>
      </a:lvl6pPr>
      <a:lvl7pPr marL="1219170" algn="l" defTabSz="609585" rtl="0" fontAlgn="base">
        <a:spcBef>
          <a:spcPct val="0"/>
        </a:spcBef>
        <a:spcAft>
          <a:spcPct val="0"/>
        </a:spcAft>
        <a:defRPr sz="5333">
          <a:solidFill>
            <a:schemeClr val="tx1"/>
          </a:solidFill>
          <a:latin typeface="Arial" charset="0"/>
          <a:ea typeface="ＭＳ Ｐゴシック" charset="0"/>
        </a:defRPr>
      </a:lvl7pPr>
      <a:lvl8pPr marL="1828754" algn="l" defTabSz="609585" rtl="0" fontAlgn="base">
        <a:spcBef>
          <a:spcPct val="0"/>
        </a:spcBef>
        <a:spcAft>
          <a:spcPct val="0"/>
        </a:spcAft>
        <a:defRPr sz="5333">
          <a:solidFill>
            <a:schemeClr val="tx1"/>
          </a:solidFill>
          <a:latin typeface="Arial" charset="0"/>
          <a:ea typeface="ＭＳ Ｐゴシック" charset="0"/>
        </a:defRPr>
      </a:lvl8pPr>
      <a:lvl9pPr marL="2438339" algn="l" defTabSz="609585" rtl="0" fontAlgn="base">
        <a:spcBef>
          <a:spcPct val="0"/>
        </a:spcBef>
        <a:spcAft>
          <a:spcPct val="0"/>
        </a:spcAft>
        <a:defRPr sz="5333">
          <a:solidFill>
            <a:schemeClr val="tx1"/>
          </a:solidFill>
          <a:latin typeface="Arial" charset="0"/>
          <a:ea typeface="ＭＳ Ｐゴシック" charset="0"/>
        </a:defRPr>
      </a:lvl9pPr>
    </p:titleStyle>
    <p:bodyStyle>
      <a:lvl1pPr marL="457189" indent="-457189"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1pPr>
      <a:lvl2pPr marL="990575" indent="-380990"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2pPr>
      <a:lvl3pPr marL="1523962"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3pPr>
      <a:lvl4pPr marL="2133547"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4pPr>
      <a:lvl5pPr marL="2743131"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E7F00"/>
        </a:solidFill>
        <a:effectLst/>
      </p:bgPr>
    </p:bg>
    <p:spTree>
      <p:nvGrpSpPr>
        <p:cNvPr id="1" name=""/>
        <p:cNvGrpSpPr/>
        <p:nvPr/>
      </p:nvGrpSpPr>
      <p:grpSpPr>
        <a:xfrm>
          <a:off x="0" y="0"/>
          <a:ext cx="0" cy="0"/>
          <a:chOff x="0" y="0"/>
          <a:chExt cx="0" cy="0"/>
        </a:xfrm>
      </p:grpSpPr>
      <p:grpSp>
        <p:nvGrpSpPr>
          <p:cNvPr id="8194" name="Groeperen 2"/>
          <p:cNvGrpSpPr>
            <a:grpSpLocks/>
          </p:cNvGrpSpPr>
          <p:nvPr userDrawn="1"/>
        </p:nvGrpSpPr>
        <p:grpSpPr bwMode="auto">
          <a:xfrm>
            <a:off x="2286001" y="1"/>
            <a:ext cx="7871884" cy="4322233"/>
            <a:chOff x="1713791" y="0"/>
            <a:chExt cx="5904000" cy="4320315"/>
          </a:xfrm>
        </p:grpSpPr>
        <p:sp>
          <p:nvSpPr>
            <p:cNvPr id="2" name="Rechthoek 1"/>
            <p:cNvSpPr>
              <a:spLocks noChangeArrowheads="1"/>
            </p:cNvSpPr>
            <p:nvPr userDrawn="1"/>
          </p:nvSpPr>
          <p:spPr bwMode="auto">
            <a:xfrm>
              <a:off x="2604392" y="0"/>
              <a:ext cx="4122798" cy="562783"/>
            </a:xfrm>
            <a:prstGeom prst="rect">
              <a:avLst/>
            </a:prstGeom>
            <a:solidFill>
              <a:schemeClr val="bg1"/>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nl-NL" sz="2400">
                <a:solidFill>
                  <a:schemeClr val="lt1"/>
                </a:solidFill>
                <a:latin typeface="+mn-lt"/>
                <a:ea typeface="+mn-ea"/>
              </a:endParaRPr>
            </a:p>
          </p:txBody>
        </p:sp>
        <p:sp>
          <p:nvSpPr>
            <p:cNvPr id="14" name="Rechthoek 13"/>
            <p:cNvSpPr/>
            <p:nvPr userDrawn="1"/>
          </p:nvSpPr>
          <p:spPr bwMode="auto">
            <a:xfrm>
              <a:off x="1713791" y="509891"/>
              <a:ext cx="5904000" cy="38104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nl-NL" sz="2400"/>
            </a:p>
          </p:txBody>
        </p:sp>
      </p:grpSp>
      <p:grpSp>
        <p:nvGrpSpPr>
          <p:cNvPr id="8195" name="SHARE POS"/>
          <p:cNvGrpSpPr>
            <a:grpSpLocks/>
          </p:cNvGrpSpPr>
          <p:nvPr userDrawn="1"/>
        </p:nvGrpSpPr>
        <p:grpSpPr bwMode="auto">
          <a:xfrm>
            <a:off x="7177618" y="6311901"/>
            <a:ext cx="4303183" cy="395817"/>
            <a:chOff x="3000882" y="4731989"/>
            <a:chExt cx="3227302" cy="297270"/>
          </a:xfrm>
        </p:grpSpPr>
        <p:sp>
          <p:nvSpPr>
            <p:cNvPr id="62" name="Titel 1"/>
            <p:cNvSpPr txBox="1">
              <a:spLocks/>
            </p:cNvSpPr>
            <p:nvPr userDrawn="1"/>
          </p:nvSpPr>
          <p:spPr>
            <a:xfrm>
              <a:off x="3000882" y="4739938"/>
              <a:ext cx="1714455" cy="289321"/>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t>share </a:t>
              </a:r>
              <a:r>
                <a:rPr lang="nl-NL" sz="2133" spc="-40" baseline="0" dirty="0" err="1">
                  <a:solidFill>
                    <a:schemeClr val="tx1"/>
                  </a:solidFill>
                </a:rPr>
                <a:t>your</a:t>
              </a:r>
              <a:r>
                <a:rPr lang="nl-NL" sz="2133" spc="-40" baseline="0" dirty="0">
                  <a:solidFill>
                    <a:schemeClr val="tx1"/>
                  </a:solidFill>
                </a:rPr>
                <a:t> talent.</a:t>
              </a:r>
            </a:p>
          </p:txBody>
        </p:sp>
        <p:sp>
          <p:nvSpPr>
            <p:cNvPr id="63" name="Titel 1"/>
            <p:cNvSpPr txBox="1">
              <a:spLocks/>
            </p:cNvSpPr>
            <p:nvPr userDrawn="1"/>
          </p:nvSpPr>
          <p:spPr>
            <a:xfrm>
              <a:off x="4662950" y="4731989"/>
              <a:ext cx="1565234" cy="292500"/>
            </a:xfrm>
            <a:prstGeom prst="rect">
              <a:avLst/>
            </a:prstGeom>
          </p:spPr>
          <p:txBody>
            <a:bodyPr lIns="0" tIns="0" rIns="0" bIns="0" anchor="b"/>
            <a:lstStyle>
              <a:lvl1pPr algn="l" defTabSz="457200" rtl="0" eaLnBrk="0" fontAlgn="base" hangingPunct="0">
                <a:lnSpc>
                  <a:spcPts val="2400"/>
                </a:lnSpc>
                <a:spcBef>
                  <a:spcPct val="0"/>
                </a:spcBef>
                <a:spcAft>
                  <a:spcPct val="0"/>
                </a:spcAft>
                <a:defRPr sz="2400" b="1" kern="1200">
                  <a:solidFill>
                    <a:schemeClr val="bg1"/>
                  </a:solidFill>
                  <a:latin typeface="Arial"/>
                  <a:ea typeface="ＭＳ Ｐゴシック" charset="0"/>
                  <a:cs typeface="Arial"/>
                </a:defRPr>
              </a:lvl1pPr>
              <a:lvl2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4000">
                  <a:solidFill>
                    <a:schemeClr val="tx1"/>
                  </a:solidFill>
                  <a:latin typeface="Arial" charset="0"/>
                  <a:ea typeface="ＭＳ Ｐゴシック" charset="0"/>
                  <a:cs typeface="Arial" charset="0"/>
                </a:defRPr>
              </a:lvl5pPr>
              <a:lvl6pPr marL="457200" algn="l" defTabSz="457200" rtl="0" fontAlgn="base">
                <a:spcBef>
                  <a:spcPct val="0"/>
                </a:spcBef>
                <a:spcAft>
                  <a:spcPct val="0"/>
                </a:spcAft>
                <a:defRPr sz="4000">
                  <a:solidFill>
                    <a:schemeClr val="tx1"/>
                  </a:solidFill>
                  <a:latin typeface="Arial" charset="0"/>
                  <a:ea typeface="ＭＳ Ｐゴシック" charset="0"/>
                </a:defRPr>
              </a:lvl6pPr>
              <a:lvl7pPr marL="914400" algn="l" defTabSz="457200" rtl="0" fontAlgn="base">
                <a:spcBef>
                  <a:spcPct val="0"/>
                </a:spcBef>
                <a:spcAft>
                  <a:spcPct val="0"/>
                </a:spcAft>
                <a:defRPr sz="4000">
                  <a:solidFill>
                    <a:schemeClr val="tx1"/>
                  </a:solidFill>
                  <a:latin typeface="Arial" charset="0"/>
                  <a:ea typeface="ＭＳ Ｐゴシック" charset="0"/>
                </a:defRPr>
              </a:lvl7pPr>
              <a:lvl8pPr marL="1371600" algn="l" defTabSz="457200" rtl="0" fontAlgn="base">
                <a:spcBef>
                  <a:spcPct val="0"/>
                </a:spcBef>
                <a:spcAft>
                  <a:spcPct val="0"/>
                </a:spcAft>
                <a:defRPr sz="4000">
                  <a:solidFill>
                    <a:schemeClr val="tx1"/>
                  </a:solidFill>
                  <a:latin typeface="Arial" charset="0"/>
                  <a:ea typeface="ＭＳ Ｐゴシック" charset="0"/>
                </a:defRPr>
              </a:lvl8pPr>
              <a:lvl9pPr marL="1828800" algn="l" defTabSz="457200" rtl="0" fontAlgn="base">
                <a:spcBef>
                  <a:spcPct val="0"/>
                </a:spcBef>
                <a:spcAft>
                  <a:spcPct val="0"/>
                </a:spcAft>
                <a:defRPr sz="4000">
                  <a:solidFill>
                    <a:schemeClr val="tx1"/>
                  </a:solidFill>
                  <a:latin typeface="Arial" charset="0"/>
                  <a:ea typeface="ＭＳ Ｐゴシック" charset="0"/>
                </a:defRPr>
              </a:lvl9pPr>
            </a:lstStyle>
            <a:p>
              <a:pPr>
                <a:defRPr/>
              </a:pPr>
              <a:r>
                <a:rPr lang="nl-NL" sz="2133" spc="-40" baseline="0" dirty="0"/>
                <a:t>move </a:t>
              </a:r>
              <a:r>
                <a:rPr lang="nl-NL" sz="2133" spc="-40" baseline="0" dirty="0" err="1">
                  <a:solidFill>
                    <a:schemeClr val="tx1"/>
                  </a:solidFill>
                </a:rPr>
                <a:t>the</a:t>
              </a:r>
              <a:r>
                <a:rPr lang="nl-NL" sz="2133" spc="-40" baseline="0" dirty="0">
                  <a:solidFill>
                    <a:schemeClr val="tx1"/>
                  </a:solidFill>
                </a:rPr>
                <a:t> </a:t>
              </a:r>
              <a:r>
                <a:rPr lang="nl-NL" sz="2133" spc="-40" baseline="0" dirty="0" err="1">
                  <a:solidFill>
                    <a:schemeClr val="tx1"/>
                  </a:solidFill>
                </a:rPr>
                <a:t>world</a:t>
              </a:r>
              <a:r>
                <a:rPr lang="nl-NL" sz="2133" spc="-40" baseline="0" dirty="0">
                  <a:solidFill>
                    <a:schemeClr val="tx1"/>
                  </a:solidFill>
                </a:rPr>
                <a:t>.</a:t>
              </a:r>
            </a:p>
          </p:txBody>
        </p:sp>
      </p:grpSp>
      <p:pic>
        <p:nvPicPr>
          <p:cNvPr id="36" name="ICON ENERGY POS" hidden="1"/>
          <p:cNvPicPr>
            <a:picLocks noRot="1" noChangeAspect="1" noResize="1"/>
          </p:cNvPicPr>
          <p:nvPr userDrawn="1"/>
        </p:nvPicPr>
        <p:blipFill>
          <a:blip r:embed="rId4"/>
          <a:stretch>
            <a:fillRect/>
          </a:stretch>
        </p:blipFill>
        <p:spPr>
          <a:xfrm>
            <a:off x="8382148" y="4581407"/>
            <a:ext cx="505931" cy="503919"/>
          </a:xfrm>
          <a:prstGeom prst="rect">
            <a:avLst/>
          </a:prstGeom>
        </p:spPr>
      </p:pic>
      <p:pic>
        <p:nvPicPr>
          <p:cNvPr id="38" name="ICON HEALTHY AGEING POS" hidden="1"/>
          <p:cNvPicPr>
            <a:picLocks noRot="1" noChangeAspect="1" noResize="1"/>
          </p:cNvPicPr>
          <p:nvPr userDrawn="1"/>
        </p:nvPicPr>
        <p:blipFill>
          <a:blip r:embed="rId5"/>
          <a:stretch>
            <a:fillRect/>
          </a:stretch>
        </p:blipFill>
        <p:spPr>
          <a:xfrm>
            <a:off x="9030271" y="4581407"/>
            <a:ext cx="503391" cy="503919"/>
          </a:xfrm>
          <a:prstGeom prst="rect">
            <a:avLst/>
          </a:prstGeom>
        </p:spPr>
      </p:pic>
      <p:pic>
        <p:nvPicPr>
          <p:cNvPr id="40" name="ICON ENTREPRENEURSHIP POS" hidden="1"/>
          <p:cNvPicPr>
            <a:picLocks noRot="1" noChangeAspect="1" noResize="1"/>
          </p:cNvPicPr>
          <p:nvPr userDrawn="1"/>
        </p:nvPicPr>
        <p:blipFill>
          <a:blip r:embed="rId6"/>
          <a:stretch>
            <a:fillRect/>
          </a:stretch>
        </p:blipFill>
        <p:spPr>
          <a:xfrm>
            <a:off x="9652215" y="4581407"/>
            <a:ext cx="503899" cy="503919"/>
          </a:xfrm>
          <a:prstGeom prst="rect">
            <a:avLst/>
          </a:prstGeom>
        </p:spPr>
      </p:pic>
      <p:sp>
        <p:nvSpPr>
          <p:cNvPr id="15" name="JUNOLOCK TextBox 20 (JU-Free)"/>
          <p:cNvSpPr txBox="1">
            <a:spLocks/>
          </p:cNvSpPr>
          <p:nvPr userDrawn="1"/>
        </p:nvSpPr>
        <p:spPr>
          <a:xfrm>
            <a:off x="12503144" y="22125"/>
            <a:ext cx="2569592" cy="2254747"/>
          </a:xfrm>
          <a:custGeom>
            <a:avLst/>
            <a:gdLst>
              <a:gd name="connsiteX0" fmla="*/ 0 w 1764000"/>
              <a:gd name="connsiteY0" fmla="*/ 0 h 4616648"/>
              <a:gd name="connsiteX1" fmla="*/ 294000 w 1764000"/>
              <a:gd name="connsiteY1" fmla="*/ 0 h 4616648"/>
              <a:gd name="connsiteX2" fmla="*/ 294000 w 1764000"/>
              <a:gd name="connsiteY2" fmla="*/ 0 h 4616648"/>
              <a:gd name="connsiteX3" fmla="*/ 735000 w 1764000"/>
              <a:gd name="connsiteY3" fmla="*/ 0 h 4616648"/>
              <a:gd name="connsiteX4" fmla="*/ 1764000 w 1764000"/>
              <a:gd name="connsiteY4" fmla="*/ 0 h 4616648"/>
              <a:gd name="connsiteX5" fmla="*/ 1764000 w 1764000"/>
              <a:gd name="connsiteY5" fmla="*/ 769441 h 4616648"/>
              <a:gd name="connsiteX6" fmla="*/ 1764000 w 1764000"/>
              <a:gd name="connsiteY6" fmla="*/ 769441 h 4616648"/>
              <a:gd name="connsiteX7" fmla="*/ 1764000 w 1764000"/>
              <a:gd name="connsiteY7" fmla="*/ 1923603 h 4616648"/>
              <a:gd name="connsiteX8" fmla="*/ 1764000 w 1764000"/>
              <a:gd name="connsiteY8" fmla="*/ 4616648 h 4616648"/>
              <a:gd name="connsiteX9" fmla="*/ 735000 w 1764000"/>
              <a:gd name="connsiteY9" fmla="*/ 4616648 h 4616648"/>
              <a:gd name="connsiteX10" fmla="*/ 294000 w 1764000"/>
              <a:gd name="connsiteY10" fmla="*/ 4616648 h 4616648"/>
              <a:gd name="connsiteX11" fmla="*/ 294000 w 1764000"/>
              <a:gd name="connsiteY11" fmla="*/ 4616648 h 4616648"/>
              <a:gd name="connsiteX12" fmla="*/ 0 w 1764000"/>
              <a:gd name="connsiteY12" fmla="*/ 4616648 h 4616648"/>
              <a:gd name="connsiteX13" fmla="*/ 0 w 1764000"/>
              <a:gd name="connsiteY13" fmla="*/ 1923603 h 4616648"/>
              <a:gd name="connsiteX14" fmla="*/ -267969 w 1764000"/>
              <a:gd name="connsiteY14" fmla="*/ 1226320 h 4616648"/>
              <a:gd name="connsiteX15" fmla="*/ 0 w 1764000"/>
              <a:gd name="connsiteY15" fmla="*/ 769441 h 4616648"/>
              <a:gd name="connsiteX16" fmla="*/ 0 w 1764000"/>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769441 h 4616648"/>
              <a:gd name="connsiteX16" fmla="*/ 267969 w 2031969"/>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926603 h 4616648"/>
              <a:gd name="connsiteX16" fmla="*/ 267969 w 2031969"/>
              <a:gd name="connsiteY16" fmla="*/ 0 h 4616648"/>
              <a:gd name="connsiteX0" fmla="*/ 163194 w 1927194"/>
              <a:gd name="connsiteY0" fmla="*/ 0 h 4616648"/>
              <a:gd name="connsiteX1" fmla="*/ 457194 w 1927194"/>
              <a:gd name="connsiteY1" fmla="*/ 0 h 4616648"/>
              <a:gd name="connsiteX2" fmla="*/ 457194 w 1927194"/>
              <a:gd name="connsiteY2" fmla="*/ 0 h 4616648"/>
              <a:gd name="connsiteX3" fmla="*/ 898194 w 1927194"/>
              <a:gd name="connsiteY3" fmla="*/ 0 h 4616648"/>
              <a:gd name="connsiteX4" fmla="*/ 1927194 w 1927194"/>
              <a:gd name="connsiteY4" fmla="*/ 0 h 4616648"/>
              <a:gd name="connsiteX5" fmla="*/ 1927194 w 1927194"/>
              <a:gd name="connsiteY5" fmla="*/ 769441 h 4616648"/>
              <a:gd name="connsiteX6" fmla="*/ 1927194 w 1927194"/>
              <a:gd name="connsiteY6" fmla="*/ 769441 h 4616648"/>
              <a:gd name="connsiteX7" fmla="*/ 1927194 w 1927194"/>
              <a:gd name="connsiteY7" fmla="*/ 1923603 h 4616648"/>
              <a:gd name="connsiteX8" fmla="*/ 1927194 w 1927194"/>
              <a:gd name="connsiteY8" fmla="*/ 4616648 h 4616648"/>
              <a:gd name="connsiteX9" fmla="*/ 898194 w 1927194"/>
              <a:gd name="connsiteY9" fmla="*/ 4616648 h 4616648"/>
              <a:gd name="connsiteX10" fmla="*/ 457194 w 1927194"/>
              <a:gd name="connsiteY10" fmla="*/ 4616648 h 4616648"/>
              <a:gd name="connsiteX11" fmla="*/ 457194 w 1927194"/>
              <a:gd name="connsiteY11" fmla="*/ 4616648 h 4616648"/>
              <a:gd name="connsiteX12" fmla="*/ 163194 w 1927194"/>
              <a:gd name="connsiteY12" fmla="*/ 4616648 h 4616648"/>
              <a:gd name="connsiteX13" fmla="*/ 163194 w 1927194"/>
              <a:gd name="connsiteY13" fmla="*/ 1647378 h 4616648"/>
              <a:gd name="connsiteX14" fmla="*/ 0 w 1927194"/>
              <a:gd name="connsiteY14" fmla="*/ 1275248 h 4616648"/>
              <a:gd name="connsiteX15" fmla="*/ 163194 w 1927194"/>
              <a:gd name="connsiteY15" fmla="*/ 926603 h 4616648"/>
              <a:gd name="connsiteX16" fmla="*/ 163194 w 1927194"/>
              <a:gd name="connsiteY16"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194" h="4616648">
                <a:moveTo>
                  <a:pt x="163194" y="0"/>
                </a:moveTo>
                <a:lnTo>
                  <a:pt x="457194" y="0"/>
                </a:lnTo>
                <a:lnTo>
                  <a:pt x="457194" y="0"/>
                </a:lnTo>
                <a:lnTo>
                  <a:pt x="898194" y="0"/>
                </a:lnTo>
                <a:lnTo>
                  <a:pt x="1927194" y="0"/>
                </a:lnTo>
                <a:lnTo>
                  <a:pt x="1927194" y="769441"/>
                </a:lnTo>
                <a:lnTo>
                  <a:pt x="1927194" y="769441"/>
                </a:lnTo>
                <a:lnTo>
                  <a:pt x="1927194" y="1923603"/>
                </a:lnTo>
                <a:lnTo>
                  <a:pt x="1927194" y="4616648"/>
                </a:lnTo>
                <a:lnTo>
                  <a:pt x="898194" y="4616648"/>
                </a:lnTo>
                <a:lnTo>
                  <a:pt x="457194" y="4616648"/>
                </a:lnTo>
                <a:lnTo>
                  <a:pt x="457194" y="4616648"/>
                </a:lnTo>
                <a:lnTo>
                  <a:pt x="163194" y="4616648"/>
                </a:lnTo>
                <a:lnTo>
                  <a:pt x="163194" y="1647378"/>
                </a:lnTo>
                <a:lnTo>
                  <a:pt x="0" y="1275248"/>
                </a:lnTo>
                <a:lnTo>
                  <a:pt x="163194" y="926603"/>
                </a:lnTo>
                <a:lnTo>
                  <a:pt x="163194" y="0"/>
                </a:lnTo>
                <a:close/>
              </a:path>
            </a:pathLst>
          </a:custGeom>
          <a:solidFill>
            <a:schemeClr val="bg1"/>
          </a:solidFill>
          <a:ln w="12700">
            <a:solidFill>
              <a:srgbClr val="EE7F00"/>
            </a:solidFill>
          </a:ln>
        </p:spPr>
        <p:txBody>
          <a:bodyPr wrap="square" lIns="432000" rtlCol="0">
            <a:noAutofit/>
          </a:bodyPr>
          <a:lstStyle/>
          <a:p>
            <a:pPr>
              <a:spcBef>
                <a:spcPts val="3200"/>
              </a:spcBef>
            </a:pPr>
            <a:r>
              <a:rPr lang="nl-NL" sz="1467" noProof="1"/>
              <a:t>Voor het aanpassen van de iconen voer je de volgende stappen uit:</a:t>
            </a:r>
            <a:br>
              <a:rPr lang="nl-NL" sz="1467" noProof="1"/>
            </a:br>
            <a:br>
              <a:rPr lang="nl-NL" sz="1467" noProof="1"/>
            </a:br>
            <a:r>
              <a:rPr lang="nl-NL" sz="1467" noProof="1"/>
              <a:t>1. Ga naar het tabblad “BEELD” en klik op “Diamodel”.</a:t>
            </a:r>
            <a:br>
              <a:rPr lang="nl-NL" sz="1467" noProof="1"/>
            </a:br>
            <a:br>
              <a:rPr lang="nl-NL" sz="1467" noProof="1"/>
            </a:br>
            <a:r>
              <a:rPr lang="nl-NL" sz="1467" noProof="1"/>
              <a:t>2. Ga naar het tabblad “START” en klik op “Selecteren” gevolgd door “Selectievenster”.</a:t>
            </a:r>
            <a:br>
              <a:rPr lang="nl-NL" sz="1467" noProof="1"/>
            </a:br>
            <a:br>
              <a:rPr lang="nl-NL" sz="1467" noProof="1"/>
            </a:br>
            <a:r>
              <a:rPr lang="nl-NL" sz="1467" noProof="1"/>
              <a:t>3. In het selectie venster kunnen de verschillende logo’s aan/uit gezet worden door op het oogje te klikken.</a:t>
            </a:r>
          </a:p>
        </p:txBody>
      </p:sp>
      <p:sp>
        <p:nvSpPr>
          <p:cNvPr id="16" name="JUNOLOCK TextBox 20 (JU-Free)"/>
          <p:cNvSpPr txBox="1">
            <a:spLocks/>
          </p:cNvSpPr>
          <p:nvPr userDrawn="1"/>
        </p:nvSpPr>
        <p:spPr>
          <a:xfrm>
            <a:off x="12425653" y="4181456"/>
            <a:ext cx="2569592" cy="2016224"/>
          </a:xfrm>
          <a:custGeom>
            <a:avLst/>
            <a:gdLst>
              <a:gd name="connsiteX0" fmla="*/ 0 w 1764000"/>
              <a:gd name="connsiteY0" fmla="*/ 0 h 4616648"/>
              <a:gd name="connsiteX1" fmla="*/ 294000 w 1764000"/>
              <a:gd name="connsiteY1" fmla="*/ 0 h 4616648"/>
              <a:gd name="connsiteX2" fmla="*/ 294000 w 1764000"/>
              <a:gd name="connsiteY2" fmla="*/ 0 h 4616648"/>
              <a:gd name="connsiteX3" fmla="*/ 735000 w 1764000"/>
              <a:gd name="connsiteY3" fmla="*/ 0 h 4616648"/>
              <a:gd name="connsiteX4" fmla="*/ 1764000 w 1764000"/>
              <a:gd name="connsiteY4" fmla="*/ 0 h 4616648"/>
              <a:gd name="connsiteX5" fmla="*/ 1764000 w 1764000"/>
              <a:gd name="connsiteY5" fmla="*/ 769441 h 4616648"/>
              <a:gd name="connsiteX6" fmla="*/ 1764000 w 1764000"/>
              <a:gd name="connsiteY6" fmla="*/ 769441 h 4616648"/>
              <a:gd name="connsiteX7" fmla="*/ 1764000 w 1764000"/>
              <a:gd name="connsiteY7" fmla="*/ 1923603 h 4616648"/>
              <a:gd name="connsiteX8" fmla="*/ 1764000 w 1764000"/>
              <a:gd name="connsiteY8" fmla="*/ 4616648 h 4616648"/>
              <a:gd name="connsiteX9" fmla="*/ 735000 w 1764000"/>
              <a:gd name="connsiteY9" fmla="*/ 4616648 h 4616648"/>
              <a:gd name="connsiteX10" fmla="*/ 294000 w 1764000"/>
              <a:gd name="connsiteY10" fmla="*/ 4616648 h 4616648"/>
              <a:gd name="connsiteX11" fmla="*/ 294000 w 1764000"/>
              <a:gd name="connsiteY11" fmla="*/ 4616648 h 4616648"/>
              <a:gd name="connsiteX12" fmla="*/ 0 w 1764000"/>
              <a:gd name="connsiteY12" fmla="*/ 4616648 h 4616648"/>
              <a:gd name="connsiteX13" fmla="*/ 0 w 1764000"/>
              <a:gd name="connsiteY13" fmla="*/ 1923603 h 4616648"/>
              <a:gd name="connsiteX14" fmla="*/ -267969 w 1764000"/>
              <a:gd name="connsiteY14" fmla="*/ 1226320 h 4616648"/>
              <a:gd name="connsiteX15" fmla="*/ 0 w 1764000"/>
              <a:gd name="connsiteY15" fmla="*/ 769441 h 4616648"/>
              <a:gd name="connsiteX16" fmla="*/ 0 w 1764000"/>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769441 h 4616648"/>
              <a:gd name="connsiteX16" fmla="*/ 267969 w 2031969"/>
              <a:gd name="connsiteY16" fmla="*/ 0 h 4616648"/>
              <a:gd name="connsiteX0" fmla="*/ 267969 w 2031969"/>
              <a:gd name="connsiteY0" fmla="*/ 0 h 4616648"/>
              <a:gd name="connsiteX1" fmla="*/ 561969 w 2031969"/>
              <a:gd name="connsiteY1" fmla="*/ 0 h 4616648"/>
              <a:gd name="connsiteX2" fmla="*/ 561969 w 2031969"/>
              <a:gd name="connsiteY2" fmla="*/ 0 h 4616648"/>
              <a:gd name="connsiteX3" fmla="*/ 1002969 w 2031969"/>
              <a:gd name="connsiteY3" fmla="*/ 0 h 4616648"/>
              <a:gd name="connsiteX4" fmla="*/ 2031969 w 2031969"/>
              <a:gd name="connsiteY4" fmla="*/ 0 h 4616648"/>
              <a:gd name="connsiteX5" fmla="*/ 2031969 w 2031969"/>
              <a:gd name="connsiteY5" fmla="*/ 769441 h 4616648"/>
              <a:gd name="connsiteX6" fmla="*/ 2031969 w 2031969"/>
              <a:gd name="connsiteY6" fmla="*/ 769441 h 4616648"/>
              <a:gd name="connsiteX7" fmla="*/ 2031969 w 2031969"/>
              <a:gd name="connsiteY7" fmla="*/ 1923603 h 4616648"/>
              <a:gd name="connsiteX8" fmla="*/ 2031969 w 2031969"/>
              <a:gd name="connsiteY8" fmla="*/ 4616648 h 4616648"/>
              <a:gd name="connsiteX9" fmla="*/ 1002969 w 2031969"/>
              <a:gd name="connsiteY9" fmla="*/ 4616648 h 4616648"/>
              <a:gd name="connsiteX10" fmla="*/ 561969 w 2031969"/>
              <a:gd name="connsiteY10" fmla="*/ 4616648 h 4616648"/>
              <a:gd name="connsiteX11" fmla="*/ 561969 w 2031969"/>
              <a:gd name="connsiteY11" fmla="*/ 4616648 h 4616648"/>
              <a:gd name="connsiteX12" fmla="*/ 267969 w 2031969"/>
              <a:gd name="connsiteY12" fmla="*/ 4616648 h 4616648"/>
              <a:gd name="connsiteX13" fmla="*/ 267969 w 2031969"/>
              <a:gd name="connsiteY13" fmla="*/ 1647378 h 4616648"/>
              <a:gd name="connsiteX14" fmla="*/ 0 w 2031969"/>
              <a:gd name="connsiteY14" fmla="*/ 1226320 h 4616648"/>
              <a:gd name="connsiteX15" fmla="*/ 267969 w 2031969"/>
              <a:gd name="connsiteY15" fmla="*/ 926603 h 4616648"/>
              <a:gd name="connsiteX16" fmla="*/ 267969 w 2031969"/>
              <a:gd name="connsiteY16" fmla="*/ 0 h 4616648"/>
              <a:gd name="connsiteX0" fmla="*/ 163194 w 1927194"/>
              <a:gd name="connsiteY0" fmla="*/ 0 h 4616648"/>
              <a:gd name="connsiteX1" fmla="*/ 457194 w 1927194"/>
              <a:gd name="connsiteY1" fmla="*/ 0 h 4616648"/>
              <a:gd name="connsiteX2" fmla="*/ 457194 w 1927194"/>
              <a:gd name="connsiteY2" fmla="*/ 0 h 4616648"/>
              <a:gd name="connsiteX3" fmla="*/ 898194 w 1927194"/>
              <a:gd name="connsiteY3" fmla="*/ 0 h 4616648"/>
              <a:gd name="connsiteX4" fmla="*/ 1927194 w 1927194"/>
              <a:gd name="connsiteY4" fmla="*/ 0 h 4616648"/>
              <a:gd name="connsiteX5" fmla="*/ 1927194 w 1927194"/>
              <a:gd name="connsiteY5" fmla="*/ 769441 h 4616648"/>
              <a:gd name="connsiteX6" fmla="*/ 1927194 w 1927194"/>
              <a:gd name="connsiteY6" fmla="*/ 769441 h 4616648"/>
              <a:gd name="connsiteX7" fmla="*/ 1927194 w 1927194"/>
              <a:gd name="connsiteY7" fmla="*/ 1923603 h 4616648"/>
              <a:gd name="connsiteX8" fmla="*/ 1927194 w 1927194"/>
              <a:gd name="connsiteY8" fmla="*/ 4616648 h 4616648"/>
              <a:gd name="connsiteX9" fmla="*/ 898194 w 1927194"/>
              <a:gd name="connsiteY9" fmla="*/ 4616648 h 4616648"/>
              <a:gd name="connsiteX10" fmla="*/ 457194 w 1927194"/>
              <a:gd name="connsiteY10" fmla="*/ 4616648 h 4616648"/>
              <a:gd name="connsiteX11" fmla="*/ 457194 w 1927194"/>
              <a:gd name="connsiteY11" fmla="*/ 4616648 h 4616648"/>
              <a:gd name="connsiteX12" fmla="*/ 163194 w 1927194"/>
              <a:gd name="connsiteY12" fmla="*/ 4616648 h 4616648"/>
              <a:gd name="connsiteX13" fmla="*/ 163194 w 1927194"/>
              <a:gd name="connsiteY13" fmla="*/ 1647378 h 4616648"/>
              <a:gd name="connsiteX14" fmla="*/ 0 w 1927194"/>
              <a:gd name="connsiteY14" fmla="*/ 1275248 h 4616648"/>
              <a:gd name="connsiteX15" fmla="*/ 163194 w 1927194"/>
              <a:gd name="connsiteY15" fmla="*/ 926603 h 4616648"/>
              <a:gd name="connsiteX16" fmla="*/ 163194 w 1927194"/>
              <a:gd name="connsiteY16" fmla="*/ 0 h 46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7194" h="4616648">
                <a:moveTo>
                  <a:pt x="163194" y="0"/>
                </a:moveTo>
                <a:lnTo>
                  <a:pt x="457194" y="0"/>
                </a:lnTo>
                <a:lnTo>
                  <a:pt x="457194" y="0"/>
                </a:lnTo>
                <a:lnTo>
                  <a:pt x="898194" y="0"/>
                </a:lnTo>
                <a:lnTo>
                  <a:pt x="1927194" y="0"/>
                </a:lnTo>
                <a:lnTo>
                  <a:pt x="1927194" y="769441"/>
                </a:lnTo>
                <a:lnTo>
                  <a:pt x="1927194" y="769441"/>
                </a:lnTo>
                <a:lnTo>
                  <a:pt x="1927194" y="1923603"/>
                </a:lnTo>
                <a:lnTo>
                  <a:pt x="1927194" y="4616648"/>
                </a:lnTo>
                <a:lnTo>
                  <a:pt x="898194" y="4616648"/>
                </a:lnTo>
                <a:lnTo>
                  <a:pt x="457194" y="4616648"/>
                </a:lnTo>
                <a:lnTo>
                  <a:pt x="457194" y="4616648"/>
                </a:lnTo>
                <a:lnTo>
                  <a:pt x="163194" y="4616648"/>
                </a:lnTo>
                <a:lnTo>
                  <a:pt x="163194" y="1647378"/>
                </a:lnTo>
                <a:lnTo>
                  <a:pt x="0" y="1275248"/>
                </a:lnTo>
                <a:lnTo>
                  <a:pt x="163194" y="926603"/>
                </a:lnTo>
                <a:lnTo>
                  <a:pt x="163194" y="0"/>
                </a:lnTo>
                <a:close/>
              </a:path>
            </a:pathLst>
          </a:custGeom>
          <a:solidFill>
            <a:schemeClr val="bg1"/>
          </a:solidFill>
          <a:ln w="12700">
            <a:solidFill>
              <a:srgbClr val="EE7F00"/>
            </a:solidFill>
          </a:ln>
        </p:spPr>
        <p:txBody>
          <a:bodyPr wrap="square" lIns="432000" rtlCol="0">
            <a:noAutofit/>
          </a:bodyPr>
          <a:lstStyle/>
          <a:p>
            <a:pPr>
              <a:spcBef>
                <a:spcPts val="3200"/>
              </a:spcBef>
            </a:pPr>
            <a:r>
              <a:rPr lang="nl-NL" sz="1467" noProof="1"/>
              <a:t>Voor het verplaatsen van de logo’s voer je de volgende stappen uit:</a:t>
            </a:r>
            <a:br>
              <a:rPr lang="nl-NL" sz="1467" noProof="1"/>
            </a:br>
            <a:br>
              <a:rPr lang="nl-NL" sz="1467" noProof="1"/>
            </a:br>
            <a:r>
              <a:rPr lang="nl-NL" sz="1467" noProof="1"/>
              <a:t>1. Ga naar het tabblad “BEELD” en klik op “Diamodel”.</a:t>
            </a:r>
            <a:br>
              <a:rPr lang="nl-NL" sz="1467" noProof="1"/>
            </a:br>
            <a:br>
              <a:rPr lang="nl-NL" sz="1467" noProof="1"/>
            </a:br>
            <a:r>
              <a:rPr lang="nl-NL" sz="1467" noProof="1"/>
              <a:t>2. Ga naar de masterslide.</a:t>
            </a:r>
            <a:br>
              <a:rPr lang="nl-NL" sz="1467" noProof="1"/>
            </a:br>
            <a:br>
              <a:rPr lang="nl-NL" sz="1467" noProof="1"/>
            </a:br>
            <a:r>
              <a:rPr lang="nl-NL" sz="1467" noProof="1"/>
              <a:t>3. Selecteer een icoon met de muis en verplaats hem met de pijltjes toetsen of door met de muis te slepen.</a:t>
            </a:r>
          </a:p>
        </p:txBody>
      </p:sp>
      <p:pic>
        <p:nvPicPr>
          <p:cNvPr id="3" name="Afbeelding 2">
            <a:extLst>
              <a:ext uri="{FF2B5EF4-FFF2-40B4-BE49-F238E27FC236}">
                <a16:creationId xmlns:a16="http://schemas.microsoft.com/office/drawing/2014/main" id="{1F15A085-1739-4872-3095-5DA631572F6E}"/>
              </a:ext>
            </a:extLst>
          </p:cNvPr>
          <p:cNvPicPr>
            <a:picLocks noChangeAspect="1"/>
          </p:cNvPicPr>
          <p:nvPr userDrawn="1"/>
        </p:nvPicPr>
        <p:blipFill>
          <a:blip r:embed="rId7"/>
          <a:stretch>
            <a:fillRect/>
          </a:stretch>
        </p:blipFill>
        <p:spPr>
          <a:xfrm>
            <a:off x="8309919" y="4542661"/>
            <a:ext cx="1847966" cy="869631"/>
          </a:xfrm>
          <a:prstGeom prst="rect">
            <a:avLst/>
          </a:prstGeom>
        </p:spPr>
      </p:pic>
    </p:spTree>
    <p:extLst>
      <p:ext uri="{BB962C8B-B14F-4D97-AF65-F5344CB8AC3E}">
        <p14:creationId xmlns:p14="http://schemas.microsoft.com/office/powerpoint/2010/main" val="4067318000"/>
      </p:ext>
    </p:extLst>
  </p:cSld>
  <p:clrMap bg1="lt1" tx1="dk1" bg2="lt2" tx2="dk2" accent1="accent1" accent2="accent2" accent3="accent3" accent4="accent4" accent5="accent5" accent6="accent6" hlink="hlink" folHlink="folHlink"/>
  <p:sldLayoutIdLst>
    <p:sldLayoutId id="2147483669" r:id="rId1"/>
    <p:sldLayoutId id="2147483670" r:id="rId2"/>
  </p:sldLayoutIdLst>
  <p:hf hdr="0" ftr="0" dt="0"/>
  <p:txStyles>
    <p:titleStyle>
      <a:lvl1pPr algn="l" defTabSz="609585" rtl="0" eaLnBrk="0" fontAlgn="base" hangingPunct="0">
        <a:spcBef>
          <a:spcPct val="0"/>
        </a:spcBef>
        <a:spcAft>
          <a:spcPct val="0"/>
        </a:spcAft>
        <a:defRPr sz="5333" kern="1200">
          <a:solidFill>
            <a:schemeClr val="tx1"/>
          </a:solidFill>
          <a:latin typeface="Arial"/>
          <a:ea typeface="ＭＳ Ｐゴシック" charset="0"/>
          <a:cs typeface="Arial"/>
        </a:defRPr>
      </a:lvl1pPr>
      <a:lvl2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2pPr>
      <a:lvl3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3pPr>
      <a:lvl4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4pPr>
      <a:lvl5pPr algn="l" defTabSz="609585" rtl="0" eaLnBrk="0" fontAlgn="base" hangingPunct="0">
        <a:spcBef>
          <a:spcPct val="0"/>
        </a:spcBef>
        <a:spcAft>
          <a:spcPct val="0"/>
        </a:spcAft>
        <a:defRPr sz="5333">
          <a:solidFill>
            <a:schemeClr val="tx1"/>
          </a:solidFill>
          <a:latin typeface="Arial" charset="0"/>
          <a:ea typeface="ＭＳ Ｐゴシック" charset="0"/>
          <a:cs typeface="Arial" charset="0"/>
        </a:defRPr>
      </a:lvl5pPr>
      <a:lvl6pPr marL="609585" algn="l" defTabSz="609585" rtl="0" fontAlgn="base">
        <a:spcBef>
          <a:spcPct val="0"/>
        </a:spcBef>
        <a:spcAft>
          <a:spcPct val="0"/>
        </a:spcAft>
        <a:defRPr sz="5333">
          <a:solidFill>
            <a:schemeClr val="tx1"/>
          </a:solidFill>
          <a:latin typeface="Arial" charset="0"/>
          <a:ea typeface="ＭＳ Ｐゴシック" charset="0"/>
        </a:defRPr>
      </a:lvl6pPr>
      <a:lvl7pPr marL="1219170" algn="l" defTabSz="609585" rtl="0" fontAlgn="base">
        <a:spcBef>
          <a:spcPct val="0"/>
        </a:spcBef>
        <a:spcAft>
          <a:spcPct val="0"/>
        </a:spcAft>
        <a:defRPr sz="5333">
          <a:solidFill>
            <a:schemeClr val="tx1"/>
          </a:solidFill>
          <a:latin typeface="Arial" charset="0"/>
          <a:ea typeface="ＭＳ Ｐゴシック" charset="0"/>
        </a:defRPr>
      </a:lvl7pPr>
      <a:lvl8pPr marL="1828754" algn="l" defTabSz="609585" rtl="0" fontAlgn="base">
        <a:spcBef>
          <a:spcPct val="0"/>
        </a:spcBef>
        <a:spcAft>
          <a:spcPct val="0"/>
        </a:spcAft>
        <a:defRPr sz="5333">
          <a:solidFill>
            <a:schemeClr val="tx1"/>
          </a:solidFill>
          <a:latin typeface="Arial" charset="0"/>
          <a:ea typeface="ＭＳ Ｐゴシック" charset="0"/>
        </a:defRPr>
      </a:lvl8pPr>
      <a:lvl9pPr marL="2438339" algn="l" defTabSz="609585" rtl="0" fontAlgn="base">
        <a:spcBef>
          <a:spcPct val="0"/>
        </a:spcBef>
        <a:spcAft>
          <a:spcPct val="0"/>
        </a:spcAft>
        <a:defRPr sz="5333">
          <a:solidFill>
            <a:schemeClr val="tx1"/>
          </a:solidFill>
          <a:latin typeface="Arial" charset="0"/>
          <a:ea typeface="ＭＳ Ｐゴシック" charset="0"/>
        </a:defRPr>
      </a:lvl9pPr>
    </p:titleStyle>
    <p:bodyStyle>
      <a:lvl1pPr marL="457189" indent="-457189"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1pPr>
      <a:lvl2pPr marL="990575" indent="-380990"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2pPr>
      <a:lvl3pPr marL="1523962"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3pPr>
      <a:lvl4pPr marL="2133547"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4pPr>
      <a:lvl5pPr marL="2743131" indent="-304792" algn="l" defTabSz="609585" rtl="0" eaLnBrk="0" fontAlgn="base" hangingPunct="0">
        <a:spcBef>
          <a:spcPct val="20000"/>
        </a:spcBef>
        <a:spcAft>
          <a:spcPct val="0"/>
        </a:spcAft>
        <a:buFont typeface="Arial" panose="020B0604020202020204" pitchFamily="34" charset="0"/>
        <a:buChar char="»"/>
        <a:defRPr sz="4000"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redhat.com/en/topics/devops/what-is-devsecops" TargetMode="External"/><Relationship Id="rId2" Type="http://schemas.openxmlformats.org/officeDocument/2006/relationships/hyperlink" Target="https://www.xenonstack.com/insights/what-is-devsecops" TargetMode="External"/><Relationship Id="rId1" Type="http://schemas.openxmlformats.org/officeDocument/2006/relationships/slideLayout" Target="../slideLayouts/slideLayout4.xml"/><Relationship Id="rId6" Type="http://schemas.openxmlformats.org/officeDocument/2006/relationships/hyperlink" Target="https://www.ibm.com/topics/devsecops" TargetMode="External"/><Relationship Id="rId5" Type="http://schemas.openxmlformats.org/officeDocument/2006/relationships/hyperlink" Target="https://www.vmware.com/topics/glossary/content/devsecops.html" TargetMode="External"/><Relationship Id="rId4" Type="http://schemas.openxmlformats.org/officeDocument/2006/relationships/hyperlink" Target="https://www.atlassian.com/nl/devops/what-is-devop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7CB-635B-62D6-B14F-4C294A8A3A07}"/>
              </a:ext>
            </a:extLst>
          </p:cNvPr>
          <p:cNvSpPr>
            <a:spLocks noGrp="1"/>
          </p:cNvSpPr>
          <p:nvPr>
            <p:ph type="title"/>
          </p:nvPr>
        </p:nvSpPr>
        <p:spPr/>
        <p:txBody>
          <a:bodyPr/>
          <a:lstStyle/>
          <a:p>
            <a:r>
              <a:rPr lang="nl-NL" altLang="nl-NL" dirty="0" err="1">
                <a:latin typeface="Arial" panose="020B0604020202020204" pitchFamily="34" charset="0"/>
                <a:ea typeface="ＭＳ Ｐゴシック" panose="020B0600070205080204" pitchFamily="34" charset="-128"/>
                <a:cs typeface="Arial" panose="020B0604020202020204" pitchFamily="34" charset="0"/>
              </a:rPr>
              <a:t>DevSecOps</a:t>
            </a:r>
            <a:endParaRPr lang="nl-NL" dirty="0"/>
          </a:p>
        </p:txBody>
      </p:sp>
      <p:sp>
        <p:nvSpPr>
          <p:cNvPr id="3" name="Text Placeholder 2">
            <a:extLst>
              <a:ext uri="{FF2B5EF4-FFF2-40B4-BE49-F238E27FC236}">
                <a16:creationId xmlns:a16="http://schemas.microsoft.com/office/drawing/2014/main" id="{48D4A6B1-20E9-83A2-C8FE-FA841481D7BF}"/>
              </a:ext>
            </a:extLst>
          </p:cNvPr>
          <p:cNvSpPr>
            <a:spLocks noGrp="1"/>
          </p:cNvSpPr>
          <p:nvPr>
            <p:ph type="body" idx="1"/>
          </p:nvPr>
        </p:nvSpPr>
        <p:spPr/>
        <p:txBody>
          <a:bodyPr/>
          <a:lstStyle/>
          <a:p>
            <a:r>
              <a:rPr lang="nl-NL" altLang="nl-NL" dirty="0">
                <a:latin typeface="Arial" panose="020B0604020202020204" pitchFamily="34" charset="0"/>
                <a:ea typeface="ＭＳ Ｐゴシック" panose="020B0600070205080204" pitchFamily="34" charset="-128"/>
                <a:cs typeface="Arial" panose="020B0604020202020204" pitchFamily="34" charset="0"/>
              </a:rPr>
              <a:t>Les 1</a:t>
            </a:r>
          </a:p>
        </p:txBody>
      </p:sp>
      <p:sp>
        <p:nvSpPr>
          <p:cNvPr id="4" name="Slide Number Placeholder 3">
            <a:extLst>
              <a:ext uri="{FF2B5EF4-FFF2-40B4-BE49-F238E27FC236}">
                <a16:creationId xmlns:a16="http://schemas.microsoft.com/office/drawing/2014/main" id="{E902A4D8-E93A-3476-08C1-575C06483EEF}"/>
              </a:ext>
            </a:extLst>
          </p:cNvPr>
          <p:cNvSpPr>
            <a:spLocks noGrp="1"/>
          </p:cNvSpPr>
          <p:nvPr>
            <p:ph type="sldNum" sz="quarter" idx="10"/>
          </p:nvPr>
        </p:nvSpPr>
        <p:spPr/>
        <p:txBody>
          <a:bodyPr/>
          <a:lstStyle/>
          <a:p>
            <a:pPr>
              <a:defRPr/>
            </a:pPr>
            <a:fld id="{7DC42685-686F-4C5E-ADAD-CAFCAB1E8FF9}" type="slidenum">
              <a:rPr lang="nl-NL" altLang="nl-NL" smtClean="0"/>
              <a:pPr>
                <a:defRPr/>
              </a:pPr>
              <a:t>1</a:t>
            </a:fld>
            <a:endParaRPr lang="nl-NL" altLang="nl-NL"/>
          </a:p>
        </p:txBody>
      </p:sp>
      <p:sp>
        <p:nvSpPr>
          <p:cNvPr id="10" name="Text Placeholder 3">
            <a:extLst>
              <a:ext uri="{FF2B5EF4-FFF2-40B4-BE49-F238E27FC236}">
                <a16:creationId xmlns:a16="http://schemas.microsoft.com/office/drawing/2014/main" id="{C7FAC9E6-78E4-06B8-B302-F8F0FB10417E}"/>
              </a:ext>
            </a:extLst>
          </p:cNvPr>
          <p:cNvSpPr txBox="1">
            <a:spLocks/>
          </p:cNvSpPr>
          <p:nvPr/>
        </p:nvSpPr>
        <p:spPr>
          <a:xfrm>
            <a:off x="7244928" y="5192980"/>
            <a:ext cx="4364235" cy="255265"/>
          </a:xfrm>
          <a:prstGeom prst="rect">
            <a:avLst/>
          </a:prstGeom>
        </p:spPr>
        <p:txBody>
          <a:bodyPr lIns="0" tIns="0" rIns="0" bIns="0">
            <a:noAutofit/>
          </a:bodyPr>
          <a:lstStyle>
            <a:lvl1pPr marL="0" indent="0" algn="l" defTabSz="609585" rtl="0" eaLnBrk="1" fontAlgn="base" hangingPunct="1">
              <a:spcBef>
                <a:spcPct val="20000"/>
              </a:spcBef>
              <a:spcAft>
                <a:spcPct val="0"/>
              </a:spcAft>
              <a:buFont typeface="Arial" charset="0"/>
              <a:buNone/>
              <a:defRPr sz="2133" b="1" kern="1200" baseline="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40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sz="4000"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4000"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4000"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r"/>
            <a:r>
              <a:rPr lang="nl-NL" dirty="0"/>
              <a:t>Roy van Leeuwen - LERO</a:t>
            </a:r>
          </a:p>
          <a:p>
            <a:pPr algn="r"/>
            <a:r>
              <a:rPr lang="nl-NL" dirty="0"/>
              <a:t>r.m.j.van.leeuwen@pl.hanze.nl</a:t>
            </a:r>
          </a:p>
        </p:txBody>
      </p:sp>
    </p:spTree>
    <p:extLst>
      <p:ext uri="{BB962C8B-B14F-4D97-AF65-F5344CB8AC3E}">
        <p14:creationId xmlns:p14="http://schemas.microsoft.com/office/powerpoint/2010/main" val="266490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a:t>V-model</a:t>
            </a:r>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10</a:t>
            </a:fld>
            <a:endParaRPr lang="nl-NL" altLang="nl-NL"/>
          </a:p>
        </p:txBody>
      </p:sp>
      <p:pic>
        <p:nvPicPr>
          <p:cNvPr id="2050" name="Picture 2" descr="What Is the V-Model? (Definition, Examples) | Built In">
            <a:extLst>
              <a:ext uri="{FF2B5EF4-FFF2-40B4-BE49-F238E27FC236}">
                <a16:creationId xmlns:a16="http://schemas.microsoft.com/office/drawing/2014/main" id="{5F1F929A-83B0-7A42-62B6-B0A586E0E6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87976" y="2058988"/>
            <a:ext cx="6090685" cy="410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50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6" name="Tijdelijke aanduiding voor inhoud 5">
            <a:extLst>
              <a:ext uri="{FF2B5EF4-FFF2-40B4-BE49-F238E27FC236}">
                <a16:creationId xmlns:a16="http://schemas.microsoft.com/office/drawing/2014/main" id="{25A95200-696F-4E4C-E7FA-C32221406405}"/>
              </a:ext>
            </a:extLst>
          </p:cNvPr>
          <p:cNvSpPr>
            <a:spLocks noGrp="1"/>
          </p:cNvSpPr>
          <p:nvPr>
            <p:ph idx="1"/>
          </p:nvPr>
        </p:nvSpPr>
        <p:spPr/>
        <p:txBody>
          <a:bodyPr/>
          <a:lstStyle/>
          <a:p>
            <a:pPr algn="l"/>
            <a:r>
              <a:rPr lang="nl-NL" b="1" i="0" dirty="0">
                <a:solidFill>
                  <a:srgbClr val="374151"/>
                </a:solidFill>
                <a:effectLst/>
                <a:latin typeface="Söhne"/>
              </a:rPr>
              <a:t>Voordelen: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Duidelijke en systematische aanpak met een sterke focus op testen.</a:t>
            </a:r>
          </a:p>
          <a:p>
            <a:pPr marL="609585" lvl="1" indent="0">
              <a:buNone/>
            </a:pPr>
            <a:r>
              <a:rPr lang="nl-NL" b="0" i="0" dirty="0">
                <a:solidFill>
                  <a:srgbClr val="374151"/>
                </a:solidFill>
                <a:effectLst/>
                <a:latin typeface="Söhne"/>
              </a:rPr>
              <a:t>- Verbeterde traceerbaarheid tussen vereisten, ontwerp, en tests.</a:t>
            </a:r>
          </a:p>
          <a:p>
            <a:pPr marL="609585" lvl="1" indent="0">
              <a:buNone/>
            </a:pPr>
            <a:r>
              <a:rPr lang="nl-NL" b="0" i="0" dirty="0">
                <a:solidFill>
                  <a:srgbClr val="374151"/>
                </a:solidFill>
                <a:effectLst/>
                <a:latin typeface="Söhne"/>
              </a:rPr>
              <a:t>- Risicobeheersing door vroegtijdige identificatie van fouten.</a:t>
            </a:r>
          </a:p>
          <a:p>
            <a:pPr algn="l"/>
            <a:r>
              <a:rPr lang="nl-NL" b="1" i="0" dirty="0">
                <a:solidFill>
                  <a:srgbClr val="374151"/>
                </a:solidFill>
                <a:effectLst/>
                <a:latin typeface="Söhne"/>
              </a:rPr>
              <a:t>Nadelen: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Minder flexibel bij veranderende vereisten.</a:t>
            </a:r>
          </a:p>
          <a:p>
            <a:pPr marL="609585" lvl="1" indent="0">
              <a:buNone/>
            </a:pPr>
            <a:r>
              <a:rPr lang="nl-NL" b="0" i="0" dirty="0">
                <a:solidFill>
                  <a:srgbClr val="374151"/>
                </a:solidFill>
                <a:effectLst/>
                <a:latin typeface="Söhne"/>
              </a:rPr>
              <a:t>- Kan leiden tot langere ontwikkelingstijden vanwege uitgebreid testen.</a:t>
            </a:r>
          </a:p>
          <a:p>
            <a:pPr marL="609585" lvl="1" indent="0">
              <a:buNone/>
            </a:pPr>
            <a:r>
              <a:rPr lang="nl-NL" b="0" i="0" dirty="0">
                <a:solidFill>
                  <a:srgbClr val="374151"/>
                </a:solidFill>
                <a:effectLst/>
                <a:latin typeface="Söhne"/>
              </a:rPr>
              <a:t>- De strikte volgorde kan inflexibel zijn voor sommige projecten.</a:t>
            </a:r>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a:t>V-model</a:t>
            </a:r>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11</a:t>
            </a:fld>
            <a:endParaRPr lang="nl-NL" altLang="nl-NL"/>
          </a:p>
        </p:txBody>
      </p:sp>
    </p:spTree>
    <p:extLst>
      <p:ext uri="{BB962C8B-B14F-4D97-AF65-F5344CB8AC3E}">
        <p14:creationId xmlns:p14="http://schemas.microsoft.com/office/powerpoint/2010/main" val="321816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a:t>Scrum</a:t>
            </a:r>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12</a:t>
            </a:fld>
            <a:endParaRPr lang="nl-NL" altLang="nl-NL"/>
          </a:p>
        </p:txBody>
      </p:sp>
      <p:pic>
        <p:nvPicPr>
          <p:cNvPr id="3074" name="Picture 2" descr="What is Scrum? | Scrum.org">
            <a:extLst>
              <a:ext uri="{FF2B5EF4-FFF2-40B4-BE49-F238E27FC236}">
                <a16:creationId xmlns:a16="http://schemas.microsoft.com/office/drawing/2014/main" id="{006F6762-2715-ED53-2019-02D838D8BB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03937" y="2058988"/>
            <a:ext cx="8658764" cy="410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85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a:t>Scrum</a:t>
            </a:r>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13</a:t>
            </a:fld>
            <a:endParaRPr lang="nl-NL" altLang="nl-NL"/>
          </a:p>
        </p:txBody>
      </p:sp>
      <p:sp>
        <p:nvSpPr>
          <p:cNvPr id="2" name="Tijdelijke aanduiding voor inhoud 1">
            <a:extLst>
              <a:ext uri="{FF2B5EF4-FFF2-40B4-BE49-F238E27FC236}">
                <a16:creationId xmlns:a16="http://schemas.microsoft.com/office/drawing/2014/main" id="{C24B801F-3D1A-1CB8-6DF2-068B4B564299}"/>
              </a:ext>
            </a:extLst>
          </p:cNvPr>
          <p:cNvSpPr>
            <a:spLocks noGrp="1"/>
          </p:cNvSpPr>
          <p:nvPr>
            <p:ph idx="1"/>
          </p:nvPr>
        </p:nvSpPr>
        <p:spPr/>
        <p:txBody>
          <a:bodyPr>
            <a:normAutofit lnSpcReduction="10000"/>
          </a:bodyPr>
          <a:lstStyle/>
          <a:p>
            <a:pPr algn="l"/>
            <a:r>
              <a:rPr lang="nl-NL" b="1" i="0" dirty="0">
                <a:solidFill>
                  <a:srgbClr val="374151"/>
                </a:solidFill>
                <a:effectLst/>
                <a:latin typeface="Söhne"/>
              </a:rPr>
              <a:t>Voordelen: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Flexibel en aanpasbaar aan veranderende vereisten.</a:t>
            </a:r>
          </a:p>
          <a:p>
            <a:pPr marL="609585" lvl="1" indent="0">
              <a:buNone/>
            </a:pPr>
            <a:r>
              <a:rPr lang="nl-NL" b="0" i="0" dirty="0">
                <a:solidFill>
                  <a:srgbClr val="374151"/>
                </a:solidFill>
                <a:effectLst/>
                <a:latin typeface="Söhne"/>
              </a:rPr>
              <a:t>- Betere klantbetrokkenheid en snelle feedback.</a:t>
            </a:r>
          </a:p>
          <a:p>
            <a:pPr marL="609585" lvl="1" indent="0">
              <a:buNone/>
            </a:pPr>
            <a:r>
              <a:rPr lang="nl-NL" b="0" i="0" dirty="0">
                <a:solidFill>
                  <a:srgbClr val="374151"/>
                </a:solidFill>
                <a:effectLst/>
                <a:latin typeface="Söhne"/>
              </a:rPr>
              <a:t>- Verbeterde teamproductiviteit en samenwerking.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Mogelijkheid tot onduidelijke projectplanning bij gebrek aan strikte structuur.</a:t>
            </a:r>
          </a:p>
          <a:p>
            <a:pPr marL="609585" lvl="1" indent="0">
              <a:buNone/>
            </a:pPr>
            <a:r>
              <a:rPr lang="nl-NL" b="0" i="0" dirty="0">
                <a:solidFill>
                  <a:srgbClr val="374151"/>
                </a:solidFill>
                <a:effectLst/>
                <a:latin typeface="Söhne"/>
              </a:rPr>
              <a:t>- Niet geschikt voor projecten met zeer gedetailleerde en onveranderlijke vereisten.</a:t>
            </a:r>
          </a:p>
          <a:p>
            <a:pPr marL="609585" lvl="1" indent="0">
              <a:buNone/>
            </a:pPr>
            <a:r>
              <a:rPr lang="nl-NL" b="0" i="0" dirty="0">
                <a:solidFill>
                  <a:srgbClr val="374151"/>
                </a:solidFill>
                <a:effectLst/>
                <a:latin typeface="Söhne"/>
              </a:rPr>
              <a:t>- Vereist toewijding en betrokkenheid van het team en de klant.</a:t>
            </a:r>
          </a:p>
          <a:p>
            <a:endParaRPr lang="nl-NL" dirty="0"/>
          </a:p>
        </p:txBody>
      </p:sp>
    </p:spTree>
    <p:extLst>
      <p:ext uri="{BB962C8B-B14F-4D97-AF65-F5344CB8AC3E}">
        <p14:creationId xmlns:p14="http://schemas.microsoft.com/office/powerpoint/2010/main" val="157875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err="1"/>
              <a:t>DevSecOps</a:t>
            </a:r>
            <a:endParaRPr lang="nl-NL" dirty="0"/>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14</a:t>
            </a:fld>
            <a:endParaRPr lang="nl-NL" altLang="nl-NL"/>
          </a:p>
        </p:txBody>
      </p:sp>
      <p:pic>
        <p:nvPicPr>
          <p:cNvPr id="1026" name="Picture 2" descr="DevSecOps: What is It &amp; Why is It Important - BigStep Technologies">
            <a:extLst>
              <a:ext uri="{FF2B5EF4-FFF2-40B4-BE49-F238E27FC236}">
                <a16:creationId xmlns:a16="http://schemas.microsoft.com/office/drawing/2014/main" id="{5CEB6DD6-4400-91BC-2007-9F102C9809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34450" y="1882901"/>
            <a:ext cx="7723099" cy="4125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679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err="1"/>
              <a:t>DevSecOps</a:t>
            </a:r>
            <a:endParaRPr lang="nl-NL" dirty="0"/>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15</a:t>
            </a:fld>
            <a:endParaRPr lang="nl-NL" altLang="nl-NL"/>
          </a:p>
        </p:txBody>
      </p:sp>
      <p:sp>
        <p:nvSpPr>
          <p:cNvPr id="2" name="Tijdelijke aanduiding voor inhoud 1">
            <a:extLst>
              <a:ext uri="{FF2B5EF4-FFF2-40B4-BE49-F238E27FC236}">
                <a16:creationId xmlns:a16="http://schemas.microsoft.com/office/drawing/2014/main" id="{C24B801F-3D1A-1CB8-6DF2-068B4B564299}"/>
              </a:ext>
            </a:extLst>
          </p:cNvPr>
          <p:cNvSpPr>
            <a:spLocks noGrp="1"/>
          </p:cNvSpPr>
          <p:nvPr>
            <p:ph idx="1"/>
          </p:nvPr>
        </p:nvSpPr>
        <p:spPr/>
        <p:txBody>
          <a:bodyPr>
            <a:normAutofit lnSpcReduction="10000"/>
          </a:bodyPr>
          <a:lstStyle/>
          <a:p>
            <a:pPr algn="l"/>
            <a:r>
              <a:rPr lang="nl-NL" b="1" i="0" dirty="0">
                <a:solidFill>
                  <a:srgbClr val="374151"/>
                </a:solidFill>
                <a:effectLst/>
                <a:latin typeface="Söhne"/>
              </a:rPr>
              <a:t>Voordelen:</a:t>
            </a:r>
          </a:p>
          <a:p>
            <a:pPr marL="609585" lvl="1" indent="0">
              <a:buNone/>
            </a:pPr>
            <a:r>
              <a:rPr lang="nl-NL" b="0" i="0" dirty="0">
                <a:solidFill>
                  <a:srgbClr val="374151"/>
                </a:solidFill>
                <a:effectLst/>
                <a:latin typeface="Söhne"/>
              </a:rPr>
              <a:t>- Vroegtijdige identificatie en oplossing van beveiligingsproblemen.</a:t>
            </a:r>
          </a:p>
          <a:p>
            <a:pPr marL="609585" lvl="1" indent="0">
              <a:buNone/>
            </a:pPr>
            <a:r>
              <a:rPr lang="nl-NL" b="0" i="0" dirty="0">
                <a:solidFill>
                  <a:srgbClr val="374151"/>
                </a:solidFill>
                <a:effectLst/>
                <a:latin typeface="Söhne"/>
              </a:rPr>
              <a:t>- Verbeterde samenwerking tussen teams en een gedeelde verantwoordelijkheid voor beveiliging.</a:t>
            </a:r>
          </a:p>
          <a:p>
            <a:pPr marL="609585" lvl="1" indent="0">
              <a:buNone/>
            </a:pPr>
            <a:r>
              <a:rPr lang="nl-NL" b="0" i="0" dirty="0">
                <a:solidFill>
                  <a:srgbClr val="374151"/>
                </a:solidFill>
                <a:effectLst/>
                <a:latin typeface="Söhne"/>
              </a:rPr>
              <a:t>- Snellere levering van veilige software met behulp van automatisering.</a:t>
            </a:r>
          </a:p>
          <a:p>
            <a:pPr algn="l"/>
            <a:r>
              <a:rPr lang="nl-NL" b="1" i="0" dirty="0">
                <a:solidFill>
                  <a:srgbClr val="374151"/>
                </a:solidFill>
                <a:effectLst/>
                <a:latin typeface="Söhne"/>
              </a:rPr>
              <a:t>Nadelen: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Vereist een cultuurverandering en betrokkenheid van het hele team.</a:t>
            </a:r>
          </a:p>
          <a:p>
            <a:pPr marL="609585" lvl="1" indent="0">
              <a:buNone/>
            </a:pPr>
            <a:r>
              <a:rPr lang="nl-NL" b="0" i="0" dirty="0">
                <a:solidFill>
                  <a:srgbClr val="374151"/>
                </a:solidFill>
                <a:effectLst/>
                <a:latin typeface="Söhne"/>
              </a:rPr>
              <a:t>- Implementatie kan complex zijn, vooral in bestaande organisaties.</a:t>
            </a:r>
          </a:p>
          <a:p>
            <a:pPr marL="609585" lvl="1" indent="0">
              <a:buNone/>
            </a:pPr>
            <a:r>
              <a:rPr lang="nl-NL" b="0" i="0" dirty="0">
                <a:solidFill>
                  <a:srgbClr val="374151"/>
                </a:solidFill>
                <a:effectLst/>
                <a:latin typeface="Söhne"/>
              </a:rPr>
              <a:t>- Overmatige automatisering zonder menselijke controle kan risico's met zich meebrengen.</a:t>
            </a:r>
          </a:p>
        </p:txBody>
      </p:sp>
    </p:spTree>
    <p:extLst>
      <p:ext uri="{BB962C8B-B14F-4D97-AF65-F5344CB8AC3E}">
        <p14:creationId xmlns:p14="http://schemas.microsoft.com/office/powerpoint/2010/main" val="771490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F41594-BC7D-8D26-C6CD-D6F0BCDF7623}"/>
              </a:ext>
            </a:extLst>
          </p:cNvPr>
          <p:cNvSpPr>
            <a:spLocks noGrp="1"/>
          </p:cNvSpPr>
          <p:nvPr>
            <p:ph type="title"/>
          </p:nvPr>
        </p:nvSpPr>
        <p:spPr>
          <a:xfrm>
            <a:off x="994197" y="860787"/>
            <a:ext cx="10382400" cy="648000"/>
          </a:xfrm>
        </p:spPr>
        <p:txBody>
          <a:bodyPr/>
          <a:lstStyle/>
          <a:p>
            <a:r>
              <a:rPr lang="nl-NL" dirty="0"/>
              <a:t>DevSecOps</a:t>
            </a:r>
            <a:endParaRPr lang="en-US" dirty="0"/>
          </a:p>
        </p:txBody>
      </p:sp>
      <p:sp>
        <p:nvSpPr>
          <p:cNvPr id="12" name="Content Placeholder 2">
            <a:extLst>
              <a:ext uri="{FF2B5EF4-FFF2-40B4-BE49-F238E27FC236}">
                <a16:creationId xmlns:a16="http://schemas.microsoft.com/office/drawing/2014/main" id="{21EF019C-DE59-A769-BB4E-619807D27C34}"/>
              </a:ext>
            </a:extLst>
          </p:cNvPr>
          <p:cNvSpPr>
            <a:spLocks noGrp="1"/>
          </p:cNvSpPr>
          <p:nvPr>
            <p:ph idx="1"/>
          </p:nvPr>
        </p:nvSpPr>
        <p:spPr>
          <a:xfrm>
            <a:off x="994197" y="2059200"/>
            <a:ext cx="10478400" cy="4106104"/>
          </a:xfrm>
        </p:spPr>
        <p:txBody>
          <a:bodyPr/>
          <a:lstStyle/>
          <a:p>
            <a:r>
              <a:rPr lang="en-US" dirty="0"/>
              <a:t>DevSecOps = DevOps + Security</a:t>
            </a:r>
          </a:p>
          <a:p>
            <a:r>
              <a:rPr lang="nl-NL" dirty="0"/>
              <a:t>Shift </a:t>
            </a:r>
            <a:r>
              <a:rPr lang="nl-NL" dirty="0" err="1"/>
              <a:t>Left</a:t>
            </a:r>
            <a:r>
              <a:rPr lang="nl-NL" dirty="0"/>
              <a:t> Security: vroegtijdig beveiliging integreren</a:t>
            </a:r>
          </a:p>
          <a:p>
            <a:r>
              <a:rPr lang="nl-NL" dirty="0"/>
              <a:t>DevSecOps is proactief</a:t>
            </a:r>
          </a:p>
          <a:p>
            <a:r>
              <a:rPr lang="nl-NL" dirty="0"/>
              <a:t>Security en compliance als onderdeel van CI/CD </a:t>
            </a:r>
            <a:r>
              <a:rPr lang="nl-NL" dirty="0" err="1"/>
              <a:t>pipelines</a:t>
            </a:r>
            <a:endParaRPr lang="nl-NL" dirty="0"/>
          </a:p>
          <a:p>
            <a:r>
              <a:rPr lang="nl-NL" dirty="0"/>
              <a:t>Minimaliseren van menselijke fouten in</a:t>
            </a:r>
            <a:r>
              <a:rPr lang="en-US" dirty="0"/>
              <a:t> </a:t>
            </a:r>
            <a:r>
              <a:rPr lang="en-US" dirty="0" err="1"/>
              <a:t>configuratie</a:t>
            </a:r>
            <a:endParaRPr lang="en-US" dirty="0"/>
          </a:p>
        </p:txBody>
      </p:sp>
      <p:sp>
        <p:nvSpPr>
          <p:cNvPr id="14" name="Text Placeholder 3">
            <a:extLst>
              <a:ext uri="{FF2B5EF4-FFF2-40B4-BE49-F238E27FC236}">
                <a16:creationId xmlns:a16="http://schemas.microsoft.com/office/drawing/2014/main" id="{3A442FFB-5F01-1908-4560-691E6F9C046F}"/>
              </a:ext>
            </a:extLst>
          </p:cNvPr>
          <p:cNvSpPr>
            <a:spLocks noGrp="1"/>
          </p:cNvSpPr>
          <p:nvPr>
            <p:ph type="body" sz="quarter" idx="13"/>
          </p:nvPr>
        </p:nvSpPr>
        <p:spPr>
          <a:xfrm>
            <a:off x="994891" y="1515844"/>
            <a:ext cx="10382400" cy="360000"/>
          </a:xfrm>
        </p:spPr>
        <p:txBody>
          <a:bodyPr/>
          <a:lstStyle/>
          <a:p>
            <a:endParaRPr lang="en-US" dirty="0"/>
          </a:p>
        </p:txBody>
      </p:sp>
      <p:sp>
        <p:nvSpPr>
          <p:cNvPr id="5" name="Tijdelijke aanduiding voor dianummer 4">
            <a:extLst>
              <a:ext uri="{FF2B5EF4-FFF2-40B4-BE49-F238E27FC236}">
                <a16:creationId xmlns:a16="http://schemas.microsoft.com/office/drawing/2014/main" id="{62BEE189-4820-9776-97CB-CD27198C56DB}"/>
              </a:ext>
            </a:extLst>
          </p:cNvPr>
          <p:cNvSpPr>
            <a:spLocks noGrp="1"/>
          </p:cNvSpPr>
          <p:nvPr>
            <p:ph type="sldNum" sz="quarter" idx="14"/>
          </p:nvPr>
        </p:nvSpPr>
        <p:spPr>
          <a:xfrm>
            <a:off x="11472334" y="6356351"/>
            <a:ext cx="438151" cy="366183"/>
          </a:xfrm>
        </p:spPr>
        <p:txBody>
          <a:bodyPr wrap="square" anchor="ctr">
            <a:normAutofit/>
          </a:bodyPr>
          <a:lstStyle/>
          <a:p>
            <a:pPr>
              <a:spcAft>
                <a:spcPts val="600"/>
              </a:spcAft>
              <a:defRPr/>
            </a:pPr>
            <a:fld id="{BA5A5675-9E12-4B34-A08B-B273AB39066F}" type="slidenum">
              <a:rPr lang="nl-NL" altLang="nl-NL" smtClean="0"/>
              <a:pPr>
                <a:spcAft>
                  <a:spcPts val="600"/>
                </a:spcAft>
                <a:defRPr/>
              </a:pPr>
              <a:t>16</a:t>
            </a:fld>
            <a:endParaRPr lang="nl-NL" altLang="nl-NL"/>
          </a:p>
        </p:txBody>
      </p:sp>
    </p:spTree>
    <p:extLst>
      <p:ext uri="{BB962C8B-B14F-4D97-AF65-F5344CB8AC3E}">
        <p14:creationId xmlns:p14="http://schemas.microsoft.com/office/powerpoint/2010/main" val="312542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062F0-85CD-D95E-2768-6298674E7A1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721265F0-065B-53CD-7FA2-EA42B3EF9FFF}"/>
              </a:ext>
            </a:extLst>
          </p:cNvPr>
          <p:cNvSpPr>
            <a:spLocks noGrp="1"/>
          </p:cNvSpPr>
          <p:nvPr>
            <p:ph type="title"/>
          </p:nvPr>
        </p:nvSpPr>
        <p:spPr>
          <a:xfrm>
            <a:off x="994197" y="860787"/>
            <a:ext cx="10382400" cy="648000"/>
          </a:xfrm>
        </p:spPr>
        <p:txBody>
          <a:bodyPr/>
          <a:lstStyle/>
          <a:p>
            <a:r>
              <a:rPr lang="nl-NL" dirty="0" err="1"/>
              <a:t>Principles</a:t>
            </a:r>
            <a:r>
              <a:rPr lang="nl-NL" dirty="0"/>
              <a:t> of </a:t>
            </a:r>
            <a:r>
              <a:rPr lang="nl-NL" dirty="0" err="1"/>
              <a:t>DevOps</a:t>
            </a:r>
            <a:endParaRPr lang="en-US" dirty="0"/>
          </a:p>
        </p:txBody>
      </p:sp>
      <p:sp>
        <p:nvSpPr>
          <p:cNvPr id="12" name="Content Placeholder 2">
            <a:extLst>
              <a:ext uri="{FF2B5EF4-FFF2-40B4-BE49-F238E27FC236}">
                <a16:creationId xmlns:a16="http://schemas.microsoft.com/office/drawing/2014/main" id="{B97834E2-A62E-54A4-8B42-FFCBB6A92246}"/>
              </a:ext>
            </a:extLst>
          </p:cNvPr>
          <p:cNvSpPr>
            <a:spLocks noGrp="1"/>
          </p:cNvSpPr>
          <p:nvPr>
            <p:ph idx="1"/>
          </p:nvPr>
        </p:nvSpPr>
        <p:spPr>
          <a:xfrm>
            <a:off x="994197" y="2059200"/>
            <a:ext cx="10478400" cy="4106104"/>
          </a:xfrm>
        </p:spPr>
        <p:txBody>
          <a:bodyPr/>
          <a:lstStyle/>
          <a:p>
            <a:pPr algn="l"/>
            <a:r>
              <a:rPr lang="en-US" b="0" i="0" cap="all" dirty="0">
                <a:solidFill>
                  <a:schemeClr val="tx1"/>
                </a:solidFill>
                <a:effectLst/>
                <a:latin typeface="Nexa W01"/>
              </a:rPr>
              <a:t>PRINCIPLE 1: CUSTOMER-CENTRIC ACTION</a:t>
            </a:r>
            <a:endParaRPr lang="en-US" b="0" i="0" dirty="0">
              <a:solidFill>
                <a:schemeClr val="tx1"/>
              </a:solidFill>
              <a:effectLst/>
              <a:latin typeface="Nexa W01"/>
            </a:endParaRPr>
          </a:p>
          <a:p>
            <a:pPr algn="l"/>
            <a:r>
              <a:rPr lang="en-US" b="0" i="0" cap="all" dirty="0">
                <a:solidFill>
                  <a:schemeClr val="tx1"/>
                </a:solidFill>
                <a:effectLst/>
                <a:latin typeface="Nexa W01"/>
              </a:rPr>
              <a:t>PRINCIPLE 2: CREATE WITH THE END IN MIND</a:t>
            </a:r>
            <a:endParaRPr lang="en-US" b="0" i="0" dirty="0">
              <a:solidFill>
                <a:schemeClr val="tx1"/>
              </a:solidFill>
              <a:effectLst/>
              <a:latin typeface="Nexa W01"/>
            </a:endParaRPr>
          </a:p>
          <a:p>
            <a:pPr algn="l"/>
            <a:r>
              <a:rPr lang="en-US" b="0" i="0" cap="all" dirty="0">
                <a:solidFill>
                  <a:schemeClr val="tx1"/>
                </a:solidFill>
                <a:effectLst/>
                <a:latin typeface="Nexa W01"/>
              </a:rPr>
              <a:t>PRINCIPLE 3: END-TO-END RESPONSIBILITY</a:t>
            </a:r>
            <a:endParaRPr lang="en-US" b="0" i="0" dirty="0">
              <a:solidFill>
                <a:schemeClr val="tx1"/>
              </a:solidFill>
              <a:effectLst/>
              <a:latin typeface="Nexa W01"/>
            </a:endParaRPr>
          </a:p>
          <a:p>
            <a:pPr algn="l"/>
            <a:r>
              <a:rPr lang="en-US" b="0" i="0" cap="all" dirty="0">
                <a:solidFill>
                  <a:schemeClr val="tx1"/>
                </a:solidFill>
                <a:effectLst/>
                <a:latin typeface="Nexa W01"/>
              </a:rPr>
              <a:t>PRINCIPLE 4: CROSS-FUNCTIONAL AUTONOMOUS TEAMS</a:t>
            </a:r>
            <a:endParaRPr lang="en-US" b="0" i="0" dirty="0">
              <a:solidFill>
                <a:schemeClr val="tx1"/>
              </a:solidFill>
              <a:effectLst/>
              <a:latin typeface="Nexa W01"/>
            </a:endParaRPr>
          </a:p>
          <a:p>
            <a:pPr algn="l"/>
            <a:r>
              <a:rPr lang="en-US" b="0" i="0" cap="all" dirty="0">
                <a:solidFill>
                  <a:schemeClr val="tx1"/>
                </a:solidFill>
                <a:effectLst/>
                <a:latin typeface="Nexa W01"/>
              </a:rPr>
              <a:t>PRINCIPLE 5: CONTINUOUS IMPROVEMENT</a:t>
            </a:r>
            <a:endParaRPr lang="en-US" b="0" i="0" dirty="0">
              <a:solidFill>
                <a:schemeClr val="tx1"/>
              </a:solidFill>
              <a:effectLst/>
              <a:latin typeface="Nexa W01"/>
            </a:endParaRPr>
          </a:p>
          <a:p>
            <a:pPr algn="l"/>
            <a:r>
              <a:rPr lang="en-US" b="0" i="0" cap="all" dirty="0">
                <a:solidFill>
                  <a:schemeClr val="tx1"/>
                </a:solidFill>
                <a:effectLst/>
                <a:latin typeface="Nexa W01"/>
              </a:rPr>
              <a:t>PRINCIPLE 6: AUTOMATE EVERYTHING YOU CAN</a:t>
            </a:r>
            <a:endParaRPr lang="en-US" b="0" i="0" dirty="0">
              <a:solidFill>
                <a:schemeClr val="tx1"/>
              </a:solidFill>
              <a:effectLst/>
              <a:latin typeface="Nexa W01"/>
            </a:endParaRPr>
          </a:p>
          <a:p>
            <a:endParaRPr lang="en-US" dirty="0"/>
          </a:p>
        </p:txBody>
      </p:sp>
      <p:sp>
        <p:nvSpPr>
          <p:cNvPr id="14" name="Text Placeholder 3">
            <a:extLst>
              <a:ext uri="{FF2B5EF4-FFF2-40B4-BE49-F238E27FC236}">
                <a16:creationId xmlns:a16="http://schemas.microsoft.com/office/drawing/2014/main" id="{1AEF8EA2-5198-D8A5-74B1-8E4C51DE0518}"/>
              </a:ext>
            </a:extLst>
          </p:cNvPr>
          <p:cNvSpPr>
            <a:spLocks noGrp="1"/>
          </p:cNvSpPr>
          <p:nvPr>
            <p:ph type="body" sz="quarter" idx="13"/>
          </p:nvPr>
        </p:nvSpPr>
        <p:spPr>
          <a:xfrm>
            <a:off x="994891" y="1515844"/>
            <a:ext cx="10382400" cy="360000"/>
          </a:xfrm>
        </p:spPr>
        <p:txBody>
          <a:bodyPr/>
          <a:lstStyle/>
          <a:p>
            <a:r>
              <a:rPr lang="en-US" dirty="0" err="1"/>
              <a:t>Volgens</a:t>
            </a:r>
            <a:r>
              <a:rPr lang="en-US" dirty="0"/>
              <a:t> DASA (DevOps Agile Skills Association)</a:t>
            </a:r>
          </a:p>
        </p:txBody>
      </p:sp>
      <p:sp>
        <p:nvSpPr>
          <p:cNvPr id="5" name="Tijdelijke aanduiding voor dianummer 4">
            <a:extLst>
              <a:ext uri="{FF2B5EF4-FFF2-40B4-BE49-F238E27FC236}">
                <a16:creationId xmlns:a16="http://schemas.microsoft.com/office/drawing/2014/main" id="{E55985E8-2E07-FE85-87EB-68BD4FB42D0D}"/>
              </a:ext>
            </a:extLst>
          </p:cNvPr>
          <p:cNvSpPr>
            <a:spLocks noGrp="1"/>
          </p:cNvSpPr>
          <p:nvPr>
            <p:ph type="sldNum" sz="quarter" idx="14"/>
          </p:nvPr>
        </p:nvSpPr>
        <p:spPr>
          <a:xfrm>
            <a:off x="11472334" y="6356351"/>
            <a:ext cx="438151" cy="366183"/>
          </a:xfrm>
        </p:spPr>
        <p:txBody>
          <a:bodyPr wrap="square" anchor="ctr">
            <a:normAutofit/>
          </a:bodyPr>
          <a:lstStyle/>
          <a:p>
            <a:pPr>
              <a:spcAft>
                <a:spcPts val="600"/>
              </a:spcAft>
              <a:defRPr/>
            </a:pPr>
            <a:fld id="{BA5A5675-9E12-4B34-A08B-B273AB39066F}" type="slidenum">
              <a:rPr lang="nl-NL" altLang="nl-NL" smtClean="0"/>
              <a:pPr>
                <a:spcAft>
                  <a:spcPts val="600"/>
                </a:spcAft>
                <a:defRPr/>
              </a:pPr>
              <a:t>17</a:t>
            </a:fld>
            <a:endParaRPr lang="nl-NL" altLang="nl-NL"/>
          </a:p>
        </p:txBody>
      </p:sp>
      <p:sp>
        <p:nvSpPr>
          <p:cNvPr id="8" name="Tekstvak 7">
            <a:extLst>
              <a:ext uri="{FF2B5EF4-FFF2-40B4-BE49-F238E27FC236}">
                <a16:creationId xmlns:a16="http://schemas.microsoft.com/office/drawing/2014/main" id="{985C7A75-F6B6-9D15-F3BB-DD55D72BADCD}"/>
              </a:ext>
            </a:extLst>
          </p:cNvPr>
          <p:cNvSpPr txBox="1"/>
          <p:nvPr/>
        </p:nvSpPr>
        <p:spPr>
          <a:xfrm>
            <a:off x="719403" y="5934949"/>
            <a:ext cx="10917276" cy="369332"/>
          </a:xfrm>
          <a:prstGeom prst="rect">
            <a:avLst/>
          </a:prstGeom>
          <a:noFill/>
        </p:spPr>
        <p:txBody>
          <a:bodyPr wrap="square" rtlCol="0">
            <a:spAutoFit/>
          </a:bodyPr>
          <a:lstStyle/>
          <a:p>
            <a:r>
              <a:rPr lang="nl-NL" dirty="0"/>
              <a:t>https://www.devopsagileskills.org/dasa-devops-principles/</a:t>
            </a:r>
          </a:p>
        </p:txBody>
      </p:sp>
    </p:spTree>
    <p:extLst>
      <p:ext uri="{BB962C8B-B14F-4D97-AF65-F5344CB8AC3E}">
        <p14:creationId xmlns:p14="http://schemas.microsoft.com/office/powerpoint/2010/main" val="190183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AF41594-BC7D-8D26-C6CD-D6F0BCDF7623}"/>
              </a:ext>
            </a:extLst>
          </p:cNvPr>
          <p:cNvSpPr>
            <a:spLocks noGrp="1"/>
          </p:cNvSpPr>
          <p:nvPr>
            <p:ph type="title"/>
          </p:nvPr>
        </p:nvSpPr>
        <p:spPr>
          <a:xfrm>
            <a:off x="994197" y="860787"/>
            <a:ext cx="10382400" cy="648000"/>
          </a:xfrm>
        </p:spPr>
        <p:txBody>
          <a:bodyPr/>
          <a:lstStyle/>
          <a:p>
            <a:r>
              <a:rPr lang="nl-NL" dirty="0" err="1"/>
              <a:t>Principles</a:t>
            </a:r>
            <a:r>
              <a:rPr lang="nl-NL" dirty="0"/>
              <a:t> of </a:t>
            </a:r>
            <a:r>
              <a:rPr lang="nl-NL" dirty="0" err="1"/>
              <a:t>DevOps</a:t>
            </a:r>
            <a:endParaRPr lang="en-US" dirty="0"/>
          </a:p>
        </p:txBody>
      </p:sp>
      <p:sp>
        <p:nvSpPr>
          <p:cNvPr id="12" name="Content Placeholder 2">
            <a:extLst>
              <a:ext uri="{FF2B5EF4-FFF2-40B4-BE49-F238E27FC236}">
                <a16:creationId xmlns:a16="http://schemas.microsoft.com/office/drawing/2014/main" id="{21EF019C-DE59-A769-BB4E-619807D27C34}"/>
              </a:ext>
            </a:extLst>
          </p:cNvPr>
          <p:cNvSpPr>
            <a:spLocks noGrp="1"/>
          </p:cNvSpPr>
          <p:nvPr>
            <p:ph idx="1"/>
          </p:nvPr>
        </p:nvSpPr>
        <p:spPr>
          <a:xfrm>
            <a:off x="994197" y="2059200"/>
            <a:ext cx="10478400" cy="4106104"/>
          </a:xfrm>
        </p:spPr>
        <p:txBody>
          <a:bodyPr/>
          <a:lstStyle/>
          <a:p>
            <a:pPr algn="l" fontAlgn="base"/>
            <a:r>
              <a:rPr lang="nl-NL" b="0" i="0" dirty="0" err="1">
                <a:solidFill>
                  <a:srgbClr val="253858"/>
                </a:solidFill>
                <a:effectLst/>
                <a:latin typeface="Charlie Display"/>
              </a:rPr>
              <a:t>Collaboration</a:t>
            </a:r>
            <a:endParaRPr lang="nl-NL" b="0" i="0" dirty="0">
              <a:solidFill>
                <a:srgbClr val="253858"/>
              </a:solidFill>
              <a:effectLst/>
              <a:latin typeface="Charlie Display"/>
            </a:endParaRPr>
          </a:p>
          <a:p>
            <a:pPr algn="l" fontAlgn="base"/>
            <a:r>
              <a:rPr lang="nl-NL" b="0" i="0" dirty="0">
                <a:solidFill>
                  <a:srgbClr val="253858"/>
                </a:solidFill>
                <a:effectLst/>
                <a:latin typeface="Charlie Display"/>
              </a:rPr>
              <a:t>Automation</a:t>
            </a:r>
          </a:p>
          <a:p>
            <a:pPr algn="l" fontAlgn="base"/>
            <a:r>
              <a:rPr lang="nl-NL" b="0" i="0" dirty="0" err="1">
                <a:solidFill>
                  <a:srgbClr val="253858"/>
                </a:solidFill>
                <a:effectLst/>
                <a:latin typeface="Charlie Display"/>
              </a:rPr>
              <a:t>Continuous</a:t>
            </a:r>
            <a:r>
              <a:rPr lang="nl-NL" b="0" i="0" dirty="0">
                <a:solidFill>
                  <a:srgbClr val="253858"/>
                </a:solidFill>
                <a:effectLst/>
                <a:latin typeface="Charlie Display"/>
              </a:rPr>
              <a:t> </a:t>
            </a:r>
            <a:r>
              <a:rPr lang="nl-NL" b="0" i="0" dirty="0" err="1">
                <a:solidFill>
                  <a:srgbClr val="253858"/>
                </a:solidFill>
                <a:effectLst/>
                <a:latin typeface="Charlie Display"/>
              </a:rPr>
              <a:t>Improvement</a:t>
            </a:r>
            <a:endParaRPr lang="nl-NL" b="0" i="0" dirty="0">
              <a:solidFill>
                <a:srgbClr val="253858"/>
              </a:solidFill>
              <a:effectLst/>
              <a:latin typeface="Charlie Display"/>
            </a:endParaRPr>
          </a:p>
          <a:p>
            <a:pPr algn="l" fontAlgn="base"/>
            <a:r>
              <a:rPr lang="nl-NL" b="0" i="0" dirty="0">
                <a:solidFill>
                  <a:srgbClr val="253858"/>
                </a:solidFill>
                <a:effectLst/>
                <a:latin typeface="Charlie Display"/>
              </a:rPr>
              <a:t>Customer-</a:t>
            </a:r>
            <a:r>
              <a:rPr lang="nl-NL" b="0" i="0" dirty="0" err="1">
                <a:solidFill>
                  <a:srgbClr val="253858"/>
                </a:solidFill>
                <a:effectLst/>
                <a:latin typeface="Charlie Display"/>
              </a:rPr>
              <a:t>centric</a:t>
            </a:r>
            <a:r>
              <a:rPr lang="nl-NL" b="0" i="0" dirty="0">
                <a:solidFill>
                  <a:srgbClr val="253858"/>
                </a:solidFill>
                <a:effectLst/>
                <a:latin typeface="Charlie Display"/>
              </a:rPr>
              <a:t> action</a:t>
            </a:r>
          </a:p>
          <a:p>
            <a:pPr algn="l" fontAlgn="base"/>
            <a:r>
              <a:rPr lang="en-US" b="0" i="0" dirty="0">
                <a:solidFill>
                  <a:srgbClr val="253858"/>
                </a:solidFill>
                <a:effectLst/>
                <a:latin typeface="Charlie Display"/>
              </a:rPr>
              <a:t>Create with the end in mind</a:t>
            </a:r>
            <a:endParaRPr lang="en-US" dirty="0"/>
          </a:p>
        </p:txBody>
      </p:sp>
      <p:sp>
        <p:nvSpPr>
          <p:cNvPr id="14" name="Text Placeholder 3">
            <a:extLst>
              <a:ext uri="{FF2B5EF4-FFF2-40B4-BE49-F238E27FC236}">
                <a16:creationId xmlns:a16="http://schemas.microsoft.com/office/drawing/2014/main" id="{3A442FFB-5F01-1908-4560-691E6F9C046F}"/>
              </a:ext>
            </a:extLst>
          </p:cNvPr>
          <p:cNvSpPr>
            <a:spLocks noGrp="1"/>
          </p:cNvSpPr>
          <p:nvPr>
            <p:ph type="body" sz="quarter" idx="13"/>
          </p:nvPr>
        </p:nvSpPr>
        <p:spPr>
          <a:xfrm>
            <a:off x="994891" y="1515844"/>
            <a:ext cx="10382400" cy="360000"/>
          </a:xfrm>
        </p:spPr>
        <p:txBody>
          <a:bodyPr/>
          <a:lstStyle/>
          <a:p>
            <a:r>
              <a:rPr lang="en-US" dirty="0" err="1"/>
              <a:t>Volgens</a:t>
            </a:r>
            <a:r>
              <a:rPr lang="en-US" dirty="0"/>
              <a:t> </a:t>
            </a:r>
            <a:r>
              <a:rPr lang="en-US" dirty="0" err="1"/>
              <a:t>atlassian</a:t>
            </a:r>
            <a:endParaRPr lang="en-US" dirty="0"/>
          </a:p>
        </p:txBody>
      </p:sp>
      <p:sp>
        <p:nvSpPr>
          <p:cNvPr id="5" name="Tijdelijke aanduiding voor dianummer 4">
            <a:extLst>
              <a:ext uri="{FF2B5EF4-FFF2-40B4-BE49-F238E27FC236}">
                <a16:creationId xmlns:a16="http://schemas.microsoft.com/office/drawing/2014/main" id="{62BEE189-4820-9776-97CB-CD27198C56DB}"/>
              </a:ext>
            </a:extLst>
          </p:cNvPr>
          <p:cNvSpPr>
            <a:spLocks noGrp="1"/>
          </p:cNvSpPr>
          <p:nvPr>
            <p:ph type="sldNum" sz="quarter" idx="14"/>
          </p:nvPr>
        </p:nvSpPr>
        <p:spPr>
          <a:xfrm>
            <a:off x="11472334" y="6356351"/>
            <a:ext cx="438151" cy="366183"/>
          </a:xfrm>
        </p:spPr>
        <p:txBody>
          <a:bodyPr wrap="square" anchor="ctr">
            <a:normAutofit/>
          </a:bodyPr>
          <a:lstStyle/>
          <a:p>
            <a:pPr>
              <a:spcAft>
                <a:spcPts val="600"/>
              </a:spcAft>
              <a:defRPr/>
            </a:pPr>
            <a:fld id="{BA5A5675-9E12-4B34-A08B-B273AB39066F}" type="slidenum">
              <a:rPr lang="nl-NL" altLang="nl-NL" smtClean="0"/>
              <a:pPr>
                <a:spcAft>
                  <a:spcPts val="600"/>
                </a:spcAft>
                <a:defRPr/>
              </a:pPr>
              <a:t>18</a:t>
            </a:fld>
            <a:endParaRPr lang="nl-NL" altLang="nl-NL"/>
          </a:p>
        </p:txBody>
      </p:sp>
      <p:sp>
        <p:nvSpPr>
          <p:cNvPr id="8" name="Tekstvak 7">
            <a:extLst>
              <a:ext uri="{FF2B5EF4-FFF2-40B4-BE49-F238E27FC236}">
                <a16:creationId xmlns:a16="http://schemas.microsoft.com/office/drawing/2014/main" id="{1E997008-83D7-F539-F5CA-A5EB674DB5CC}"/>
              </a:ext>
            </a:extLst>
          </p:cNvPr>
          <p:cNvSpPr txBox="1"/>
          <p:nvPr/>
        </p:nvSpPr>
        <p:spPr>
          <a:xfrm>
            <a:off x="719403" y="5934949"/>
            <a:ext cx="10917276" cy="369332"/>
          </a:xfrm>
          <a:prstGeom prst="rect">
            <a:avLst/>
          </a:prstGeom>
          <a:noFill/>
        </p:spPr>
        <p:txBody>
          <a:bodyPr wrap="square" rtlCol="0">
            <a:spAutoFit/>
          </a:bodyPr>
          <a:lstStyle/>
          <a:p>
            <a:r>
              <a:rPr lang="nl-NL" dirty="0"/>
              <a:t>https://www.atlassian.com/devops/what-is-devops</a:t>
            </a:r>
          </a:p>
        </p:txBody>
      </p:sp>
    </p:spTree>
    <p:extLst>
      <p:ext uri="{BB962C8B-B14F-4D97-AF65-F5344CB8AC3E}">
        <p14:creationId xmlns:p14="http://schemas.microsoft.com/office/powerpoint/2010/main" val="1193472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4CE335-EAA3-063F-B379-839729C889C4}"/>
              </a:ext>
            </a:extLst>
          </p:cNvPr>
          <p:cNvSpPr>
            <a:spLocks noGrp="1"/>
          </p:cNvSpPr>
          <p:nvPr>
            <p:ph type="title"/>
          </p:nvPr>
        </p:nvSpPr>
        <p:spPr/>
        <p:txBody>
          <a:bodyPr/>
          <a:lstStyle/>
          <a:p>
            <a:r>
              <a:rPr lang="nl-NL" dirty="0" err="1"/>
              <a:t>Principles</a:t>
            </a:r>
            <a:r>
              <a:rPr lang="nl-NL" dirty="0"/>
              <a:t> of </a:t>
            </a:r>
            <a:r>
              <a:rPr lang="nl-NL" dirty="0" err="1"/>
              <a:t>DevSecOps</a:t>
            </a:r>
            <a:endParaRPr lang="nl-NL" dirty="0"/>
          </a:p>
        </p:txBody>
      </p:sp>
      <p:sp>
        <p:nvSpPr>
          <p:cNvPr id="3" name="Tijdelijke aanduiding voor inhoud 2">
            <a:extLst>
              <a:ext uri="{FF2B5EF4-FFF2-40B4-BE49-F238E27FC236}">
                <a16:creationId xmlns:a16="http://schemas.microsoft.com/office/drawing/2014/main" id="{264709B0-DFB0-B059-F766-8AB88E7085F7}"/>
              </a:ext>
            </a:extLst>
          </p:cNvPr>
          <p:cNvSpPr>
            <a:spLocks noGrp="1"/>
          </p:cNvSpPr>
          <p:nvPr>
            <p:ph sz="half" idx="1"/>
          </p:nvPr>
        </p:nvSpPr>
        <p:spPr/>
        <p:txBody>
          <a:bodyPr/>
          <a:lstStyle/>
          <a:p>
            <a:endParaRPr lang="nl-NL" dirty="0"/>
          </a:p>
        </p:txBody>
      </p:sp>
      <p:sp>
        <p:nvSpPr>
          <p:cNvPr id="4" name="Tijdelijke aanduiding voor inhoud 3">
            <a:extLst>
              <a:ext uri="{FF2B5EF4-FFF2-40B4-BE49-F238E27FC236}">
                <a16:creationId xmlns:a16="http://schemas.microsoft.com/office/drawing/2014/main" id="{CFC40F88-B5EE-AB6D-6863-692E29F77A4D}"/>
              </a:ext>
            </a:extLst>
          </p:cNvPr>
          <p:cNvSpPr>
            <a:spLocks noGrp="1"/>
          </p:cNvSpPr>
          <p:nvPr>
            <p:ph sz="half" idx="2"/>
          </p:nvPr>
        </p:nvSpPr>
        <p:spPr/>
        <p:txBody>
          <a:bodyPr/>
          <a:lstStyle/>
          <a:p>
            <a:r>
              <a:rPr lang="nl-NL" dirty="0"/>
              <a:t>Shift </a:t>
            </a:r>
            <a:r>
              <a:rPr lang="nl-NL" dirty="0" err="1"/>
              <a:t>left</a:t>
            </a:r>
            <a:r>
              <a:rPr lang="nl-NL" dirty="0"/>
              <a:t> security</a:t>
            </a:r>
          </a:p>
          <a:p>
            <a:r>
              <a:rPr lang="nl-NL" dirty="0" err="1"/>
              <a:t>Collaboration</a:t>
            </a:r>
            <a:endParaRPr lang="nl-NL" dirty="0"/>
          </a:p>
          <a:p>
            <a:r>
              <a:rPr lang="nl-NL" dirty="0"/>
              <a:t>Automation</a:t>
            </a:r>
          </a:p>
          <a:p>
            <a:r>
              <a:rPr lang="nl-NL" dirty="0" err="1"/>
              <a:t>Continuous</a:t>
            </a:r>
            <a:r>
              <a:rPr lang="nl-NL" dirty="0"/>
              <a:t> security</a:t>
            </a:r>
          </a:p>
          <a:p>
            <a:r>
              <a:rPr lang="nl-NL" dirty="0" err="1"/>
              <a:t>Immutable</a:t>
            </a:r>
            <a:r>
              <a:rPr lang="nl-NL" dirty="0"/>
              <a:t> </a:t>
            </a:r>
            <a:r>
              <a:rPr lang="nl-NL" dirty="0" err="1"/>
              <a:t>infrastructure</a:t>
            </a:r>
            <a:endParaRPr lang="nl-NL" dirty="0"/>
          </a:p>
          <a:p>
            <a:r>
              <a:rPr lang="nl-NL" dirty="0" err="1"/>
              <a:t>Infrastructure</a:t>
            </a:r>
            <a:r>
              <a:rPr lang="nl-NL" dirty="0"/>
              <a:t> as Code (</a:t>
            </a:r>
            <a:r>
              <a:rPr lang="nl-NL" dirty="0" err="1"/>
              <a:t>IaC</a:t>
            </a:r>
            <a:r>
              <a:rPr lang="nl-NL" dirty="0"/>
              <a:t>)</a:t>
            </a:r>
          </a:p>
          <a:p>
            <a:r>
              <a:rPr lang="nl-NL" dirty="0" err="1"/>
              <a:t>Blameless</a:t>
            </a:r>
            <a:r>
              <a:rPr lang="nl-NL" dirty="0"/>
              <a:t> post-</a:t>
            </a:r>
            <a:r>
              <a:rPr lang="nl-NL" dirty="0" err="1"/>
              <a:t>mortems</a:t>
            </a:r>
            <a:endParaRPr lang="nl-NL" dirty="0"/>
          </a:p>
          <a:p>
            <a:endParaRPr lang="nl-NL" dirty="0"/>
          </a:p>
        </p:txBody>
      </p:sp>
      <p:sp>
        <p:nvSpPr>
          <p:cNvPr id="5" name="Tijdelijke aanduiding voor dianummer 4">
            <a:extLst>
              <a:ext uri="{FF2B5EF4-FFF2-40B4-BE49-F238E27FC236}">
                <a16:creationId xmlns:a16="http://schemas.microsoft.com/office/drawing/2014/main" id="{6CC38B14-0638-F72B-B7AE-D2864FC31A33}"/>
              </a:ext>
            </a:extLst>
          </p:cNvPr>
          <p:cNvSpPr>
            <a:spLocks noGrp="1"/>
          </p:cNvSpPr>
          <p:nvPr>
            <p:ph type="sldNum" sz="quarter" idx="10"/>
          </p:nvPr>
        </p:nvSpPr>
        <p:spPr/>
        <p:txBody>
          <a:bodyPr/>
          <a:lstStyle/>
          <a:p>
            <a:pPr>
              <a:defRPr/>
            </a:pPr>
            <a:fld id="{BA5A5675-9E12-4B34-A08B-B273AB39066F}" type="slidenum">
              <a:rPr lang="nl-NL" altLang="nl-NL" smtClean="0"/>
              <a:pPr>
                <a:defRPr/>
              </a:pPr>
              <a:t>19</a:t>
            </a:fld>
            <a:endParaRPr lang="nl-NL" altLang="nl-NL"/>
          </a:p>
        </p:txBody>
      </p:sp>
      <p:pic>
        <p:nvPicPr>
          <p:cNvPr id="6" name="Afbeelding 5">
            <a:extLst>
              <a:ext uri="{FF2B5EF4-FFF2-40B4-BE49-F238E27FC236}">
                <a16:creationId xmlns:a16="http://schemas.microsoft.com/office/drawing/2014/main" id="{B91348B5-8EDA-327D-AD0D-D4DB4F6E5FB1}"/>
              </a:ext>
            </a:extLst>
          </p:cNvPr>
          <p:cNvPicPr>
            <a:picLocks noChangeAspect="1"/>
          </p:cNvPicPr>
          <p:nvPr/>
        </p:nvPicPr>
        <p:blipFill>
          <a:blip r:embed="rId3"/>
          <a:stretch>
            <a:fillRect/>
          </a:stretch>
        </p:blipFill>
        <p:spPr>
          <a:xfrm>
            <a:off x="6827385" y="1628800"/>
            <a:ext cx="4105848" cy="2067213"/>
          </a:xfrm>
          <a:prstGeom prst="rect">
            <a:avLst/>
          </a:prstGeom>
        </p:spPr>
      </p:pic>
      <p:pic>
        <p:nvPicPr>
          <p:cNvPr id="7" name="Afbeelding 6">
            <a:extLst>
              <a:ext uri="{FF2B5EF4-FFF2-40B4-BE49-F238E27FC236}">
                <a16:creationId xmlns:a16="http://schemas.microsoft.com/office/drawing/2014/main" id="{4B761053-2554-EF08-FDBC-E08C0A3F8C5F}"/>
              </a:ext>
            </a:extLst>
          </p:cNvPr>
          <p:cNvPicPr>
            <a:picLocks noChangeAspect="1"/>
          </p:cNvPicPr>
          <p:nvPr/>
        </p:nvPicPr>
        <p:blipFill>
          <a:blip r:embed="rId4"/>
          <a:stretch>
            <a:fillRect/>
          </a:stretch>
        </p:blipFill>
        <p:spPr>
          <a:xfrm>
            <a:off x="7332280" y="3505965"/>
            <a:ext cx="3096057" cy="2838846"/>
          </a:xfrm>
          <a:prstGeom prst="rect">
            <a:avLst/>
          </a:prstGeom>
        </p:spPr>
      </p:pic>
    </p:spTree>
    <p:extLst>
      <p:ext uri="{BB962C8B-B14F-4D97-AF65-F5344CB8AC3E}">
        <p14:creationId xmlns:p14="http://schemas.microsoft.com/office/powerpoint/2010/main" val="153643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BD8F0-A71E-03F7-D513-622CA9E1E511}"/>
              </a:ext>
            </a:extLst>
          </p:cNvPr>
          <p:cNvSpPr>
            <a:spLocks noGrp="1"/>
          </p:cNvSpPr>
          <p:nvPr>
            <p:ph type="title"/>
          </p:nvPr>
        </p:nvSpPr>
        <p:spPr/>
        <p:txBody>
          <a:bodyPr/>
          <a:lstStyle/>
          <a:p>
            <a:r>
              <a:rPr lang="en-US" dirty="0" err="1"/>
              <a:t>Inhoud</a:t>
            </a:r>
            <a:endParaRPr lang="nl-NL" dirty="0"/>
          </a:p>
        </p:txBody>
      </p:sp>
      <p:sp>
        <p:nvSpPr>
          <p:cNvPr id="3" name="Tijdelijke aanduiding voor inhoud 2">
            <a:extLst>
              <a:ext uri="{FF2B5EF4-FFF2-40B4-BE49-F238E27FC236}">
                <a16:creationId xmlns:a16="http://schemas.microsoft.com/office/drawing/2014/main" id="{BA20D529-CD28-3C9B-54B3-DBFB374C54DC}"/>
              </a:ext>
            </a:extLst>
          </p:cNvPr>
          <p:cNvSpPr>
            <a:spLocks noGrp="1"/>
          </p:cNvSpPr>
          <p:nvPr>
            <p:ph idx="1"/>
          </p:nvPr>
        </p:nvSpPr>
        <p:spPr/>
        <p:txBody>
          <a:bodyPr/>
          <a:lstStyle/>
          <a:p>
            <a:r>
              <a:rPr lang="en-US" dirty="0"/>
              <a:t>IT Delivery models</a:t>
            </a:r>
          </a:p>
          <a:p>
            <a:r>
              <a:rPr lang="nl-NL" dirty="0" err="1"/>
              <a:t>DevSecOps</a:t>
            </a:r>
            <a:r>
              <a:rPr lang="nl-NL" dirty="0"/>
              <a:t> </a:t>
            </a:r>
            <a:r>
              <a:rPr lang="nl-NL" dirty="0" err="1"/>
              <a:t>Principles</a:t>
            </a:r>
            <a:endParaRPr lang="nl-NL" dirty="0"/>
          </a:p>
          <a:p>
            <a:r>
              <a:rPr lang="nl-NL" dirty="0" err="1"/>
              <a:t>Continuous</a:t>
            </a:r>
            <a:r>
              <a:rPr lang="nl-NL" dirty="0"/>
              <a:t> Integration/</a:t>
            </a:r>
            <a:r>
              <a:rPr lang="nl-NL" dirty="0" err="1"/>
              <a:t>Continuous</a:t>
            </a:r>
            <a:r>
              <a:rPr lang="nl-NL" dirty="0"/>
              <a:t> Delivery</a:t>
            </a:r>
          </a:p>
        </p:txBody>
      </p:sp>
      <p:sp>
        <p:nvSpPr>
          <p:cNvPr id="4" name="Tijdelijke aanduiding voor tekst 3">
            <a:extLst>
              <a:ext uri="{FF2B5EF4-FFF2-40B4-BE49-F238E27FC236}">
                <a16:creationId xmlns:a16="http://schemas.microsoft.com/office/drawing/2014/main" id="{A6395CEC-54C0-8D85-DB4C-899E4DCCFA8C}"/>
              </a:ext>
            </a:extLst>
          </p:cNvPr>
          <p:cNvSpPr>
            <a:spLocks noGrp="1"/>
          </p:cNvSpPr>
          <p:nvPr>
            <p:ph type="body" sz="quarter" idx="13"/>
          </p:nvPr>
        </p:nvSpPr>
        <p:spPr/>
        <p:txBody>
          <a:bodyPr/>
          <a:lstStyle/>
          <a:p>
            <a:endParaRPr lang="nl-NL"/>
          </a:p>
        </p:txBody>
      </p:sp>
      <p:sp>
        <p:nvSpPr>
          <p:cNvPr id="5" name="Tijdelijke aanduiding voor dianummer 4">
            <a:extLst>
              <a:ext uri="{FF2B5EF4-FFF2-40B4-BE49-F238E27FC236}">
                <a16:creationId xmlns:a16="http://schemas.microsoft.com/office/drawing/2014/main" id="{1138A55B-FB7F-96E9-BF1A-3D7F0CF35B0A}"/>
              </a:ext>
            </a:extLst>
          </p:cNvPr>
          <p:cNvSpPr>
            <a:spLocks noGrp="1"/>
          </p:cNvSpPr>
          <p:nvPr>
            <p:ph type="sldNum" sz="quarter" idx="14"/>
          </p:nvPr>
        </p:nvSpPr>
        <p:spPr/>
        <p:txBody>
          <a:bodyPr/>
          <a:lstStyle/>
          <a:p>
            <a:pPr>
              <a:defRPr/>
            </a:pPr>
            <a:fld id="{D9B09144-4354-468E-B96F-255B23C97241}" type="slidenum">
              <a:rPr lang="nl-NL" altLang="nl-NL" smtClean="0"/>
              <a:pPr>
                <a:defRPr/>
              </a:pPr>
              <a:t>2</a:t>
            </a:fld>
            <a:endParaRPr lang="nl-NL" altLang="nl-NL"/>
          </a:p>
        </p:txBody>
      </p:sp>
    </p:spTree>
    <p:extLst>
      <p:ext uri="{BB962C8B-B14F-4D97-AF65-F5344CB8AC3E}">
        <p14:creationId xmlns:p14="http://schemas.microsoft.com/office/powerpoint/2010/main" val="2034003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AF0B7-C3C3-FE46-E577-53CE081D7C60}"/>
              </a:ext>
            </a:extLst>
          </p:cNvPr>
          <p:cNvSpPr>
            <a:spLocks noGrp="1"/>
          </p:cNvSpPr>
          <p:nvPr>
            <p:ph type="title"/>
          </p:nvPr>
        </p:nvSpPr>
        <p:spPr>
          <a:xfrm>
            <a:off x="994197" y="860787"/>
            <a:ext cx="10382400" cy="648000"/>
          </a:xfrm>
        </p:spPr>
        <p:txBody>
          <a:bodyPr anchor="b">
            <a:normAutofit/>
          </a:bodyPr>
          <a:lstStyle/>
          <a:p>
            <a:pPr>
              <a:lnSpc>
                <a:spcPct val="90000"/>
              </a:lnSpc>
            </a:pPr>
            <a:r>
              <a:rPr lang="nl-NL" dirty="0"/>
              <a:t>CI/CD </a:t>
            </a:r>
            <a:r>
              <a:rPr lang="nl-NL" dirty="0" err="1"/>
              <a:t>pipelines</a:t>
            </a:r>
            <a:endParaRPr lang="nl-NL" dirty="0"/>
          </a:p>
        </p:txBody>
      </p:sp>
      <p:pic>
        <p:nvPicPr>
          <p:cNvPr id="4098" name="Picture 2" descr="What is CI/CD and How Does It Work?">
            <a:extLst>
              <a:ext uri="{FF2B5EF4-FFF2-40B4-BE49-F238E27FC236}">
                <a16:creationId xmlns:a16="http://schemas.microsoft.com/office/drawing/2014/main" id="{4A989F12-2274-58A3-EDC1-997CB66279B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341356" y="2059200"/>
            <a:ext cx="7784081" cy="4106104"/>
          </a:xfrm>
          <a:prstGeom prst="rect">
            <a:avLst/>
          </a:prstGeom>
          <a:solidFill>
            <a:srgbClr val="FFFFFF"/>
          </a:solidFill>
        </p:spPr>
      </p:pic>
      <p:sp>
        <p:nvSpPr>
          <p:cNvPr id="4117" name="Text Placeholder 3">
            <a:extLst>
              <a:ext uri="{FF2B5EF4-FFF2-40B4-BE49-F238E27FC236}">
                <a16:creationId xmlns:a16="http://schemas.microsoft.com/office/drawing/2014/main" id="{C00CB4CD-E159-0589-B8CA-DA32707E20FF}"/>
              </a:ext>
            </a:extLst>
          </p:cNvPr>
          <p:cNvSpPr>
            <a:spLocks noGrp="1"/>
          </p:cNvSpPr>
          <p:nvPr>
            <p:ph type="body" sz="quarter" idx="13"/>
          </p:nvPr>
        </p:nvSpPr>
        <p:spPr>
          <a:xfrm>
            <a:off x="994891" y="1515844"/>
            <a:ext cx="10382400" cy="360000"/>
          </a:xfrm>
        </p:spPr>
        <p:txBody>
          <a:bodyPr/>
          <a:lstStyle/>
          <a:p>
            <a:endParaRPr lang="en-US"/>
          </a:p>
        </p:txBody>
      </p:sp>
      <p:sp>
        <p:nvSpPr>
          <p:cNvPr id="5" name="Tijdelijke aanduiding voor dianummer 4">
            <a:extLst>
              <a:ext uri="{FF2B5EF4-FFF2-40B4-BE49-F238E27FC236}">
                <a16:creationId xmlns:a16="http://schemas.microsoft.com/office/drawing/2014/main" id="{58D6173C-1259-0EC6-9C45-894E8596C948}"/>
              </a:ext>
            </a:extLst>
          </p:cNvPr>
          <p:cNvSpPr>
            <a:spLocks noGrp="1"/>
          </p:cNvSpPr>
          <p:nvPr>
            <p:ph type="sldNum" sz="quarter" idx="14"/>
          </p:nvPr>
        </p:nvSpPr>
        <p:spPr>
          <a:xfrm>
            <a:off x="11472334" y="6356351"/>
            <a:ext cx="438151" cy="366183"/>
          </a:xfrm>
        </p:spPr>
        <p:txBody>
          <a:bodyPr wrap="square" anchor="ctr">
            <a:normAutofit/>
          </a:bodyPr>
          <a:lstStyle/>
          <a:p>
            <a:pPr>
              <a:spcAft>
                <a:spcPts val="600"/>
              </a:spcAft>
              <a:defRPr/>
            </a:pPr>
            <a:fld id="{BA5A5675-9E12-4B34-A08B-B273AB39066F}" type="slidenum">
              <a:rPr lang="nl-NL" altLang="nl-NL" smtClean="0"/>
              <a:pPr>
                <a:spcAft>
                  <a:spcPts val="600"/>
                </a:spcAft>
                <a:defRPr/>
              </a:pPr>
              <a:t>20</a:t>
            </a:fld>
            <a:endParaRPr lang="nl-NL" altLang="nl-NL"/>
          </a:p>
        </p:txBody>
      </p:sp>
    </p:spTree>
    <p:extLst>
      <p:ext uri="{BB962C8B-B14F-4D97-AF65-F5344CB8AC3E}">
        <p14:creationId xmlns:p14="http://schemas.microsoft.com/office/powerpoint/2010/main" val="199766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3AF0B7-C3C3-FE46-E577-53CE081D7C60}"/>
              </a:ext>
            </a:extLst>
          </p:cNvPr>
          <p:cNvSpPr>
            <a:spLocks noGrp="1"/>
          </p:cNvSpPr>
          <p:nvPr>
            <p:ph type="title"/>
          </p:nvPr>
        </p:nvSpPr>
        <p:spPr>
          <a:xfrm>
            <a:off x="994197" y="860787"/>
            <a:ext cx="10382400" cy="648000"/>
          </a:xfrm>
        </p:spPr>
        <p:txBody>
          <a:bodyPr anchor="b">
            <a:normAutofit/>
          </a:bodyPr>
          <a:lstStyle/>
          <a:p>
            <a:pPr>
              <a:lnSpc>
                <a:spcPct val="90000"/>
              </a:lnSpc>
            </a:pPr>
            <a:r>
              <a:rPr lang="nl-NL"/>
              <a:t>CI/CD</a:t>
            </a:r>
          </a:p>
        </p:txBody>
      </p:sp>
      <p:sp>
        <p:nvSpPr>
          <p:cNvPr id="4117" name="Text Placeholder 3">
            <a:extLst>
              <a:ext uri="{FF2B5EF4-FFF2-40B4-BE49-F238E27FC236}">
                <a16:creationId xmlns:a16="http://schemas.microsoft.com/office/drawing/2014/main" id="{C00CB4CD-E159-0589-B8CA-DA32707E20FF}"/>
              </a:ext>
            </a:extLst>
          </p:cNvPr>
          <p:cNvSpPr>
            <a:spLocks noGrp="1"/>
          </p:cNvSpPr>
          <p:nvPr>
            <p:ph type="body" sz="quarter" idx="13"/>
          </p:nvPr>
        </p:nvSpPr>
        <p:spPr>
          <a:xfrm>
            <a:off x="994891" y="1515844"/>
            <a:ext cx="10382400" cy="360000"/>
          </a:xfrm>
        </p:spPr>
        <p:txBody>
          <a:bodyPr/>
          <a:lstStyle/>
          <a:p>
            <a:endParaRPr lang="en-US"/>
          </a:p>
        </p:txBody>
      </p:sp>
      <p:sp>
        <p:nvSpPr>
          <p:cNvPr id="5" name="Tijdelijke aanduiding voor dianummer 4">
            <a:extLst>
              <a:ext uri="{FF2B5EF4-FFF2-40B4-BE49-F238E27FC236}">
                <a16:creationId xmlns:a16="http://schemas.microsoft.com/office/drawing/2014/main" id="{58D6173C-1259-0EC6-9C45-894E8596C948}"/>
              </a:ext>
            </a:extLst>
          </p:cNvPr>
          <p:cNvSpPr>
            <a:spLocks noGrp="1"/>
          </p:cNvSpPr>
          <p:nvPr>
            <p:ph type="sldNum" sz="quarter" idx="14"/>
          </p:nvPr>
        </p:nvSpPr>
        <p:spPr>
          <a:xfrm>
            <a:off x="11472334" y="6356351"/>
            <a:ext cx="438151" cy="366183"/>
          </a:xfrm>
        </p:spPr>
        <p:txBody>
          <a:bodyPr wrap="square" anchor="ctr">
            <a:normAutofit/>
          </a:bodyPr>
          <a:lstStyle/>
          <a:p>
            <a:pPr>
              <a:spcAft>
                <a:spcPts val="600"/>
              </a:spcAft>
              <a:defRPr/>
            </a:pPr>
            <a:fld id="{BA5A5675-9E12-4B34-A08B-B273AB39066F}" type="slidenum">
              <a:rPr lang="nl-NL" altLang="nl-NL" smtClean="0"/>
              <a:pPr>
                <a:spcAft>
                  <a:spcPts val="600"/>
                </a:spcAft>
                <a:defRPr/>
              </a:pPr>
              <a:t>21</a:t>
            </a:fld>
            <a:endParaRPr lang="nl-NL" altLang="nl-NL"/>
          </a:p>
        </p:txBody>
      </p:sp>
      <p:pic>
        <p:nvPicPr>
          <p:cNvPr id="5122" name="Picture 2" descr="Implement DevSecOps to Secure your CI/CD pipeline">
            <a:extLst>
              <a:ext uri="{FF2B5EF4-FFF2-40B4-BE49-F238E27FC236}">
                <a16:creationId xmlns:a16="http://schemas.microsoft.com/office/drawing/2014/main" id="{4467C997-AE27-C7C2-AA61-F56161DFAA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39587" y="2058988"/>
            <a:ext cx="6787464" cy="410686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DAE88D82-A8C2-0EC4-7926-4E7559F203C9}"/>
              </a:ext>
            </a:extLst>
          </p:cNvPr>
          <p:cNvSpPr txBox="1"/>
          <p:nvPr/>
        </p:nvSpPr>
        <p:spPr>
          <a:xfrm>
            <a:off x="719403" y="5934949"/>
            <a:ext cx="10917276" cy="369332"/>
          </a:xfrm>
          <a:prstGeom prst="rect">
            <a:avLst/>
          </a:prstGeom>
          <a:noFill/>
        </p:spPr>
        <p:txBody>
          <a:bodyPr wrap="square" rtlCol="0">
            <a:spAutoFit/>
          </a:bodyPr>
          <a:lstStyle/>
          <a:p>
            <a:r>
              <a:rPr lang="nl-NL" dirty="0"/>
              <a:t>https://www.infracloud.io/blogs/implement-devsecops-secure-ci-cd-pipeline/</a:t>
            </a:r>
          </a:p>
        </p:txBody>
      </p:sp>
    </p:spTree>
    <p:extLst>
      <p:ext uri="{BB962C8B-B14F-4D97-AF65-F5344CB8AC3E}">
        <p14:creationId xmlns:p14="http://schemas.microsoft.com/office/powerpoint/2010/main" val="29611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8CC3F0-CAF8-4940-A51D-A3DAAA562D44}"/>
              </a:ext>
            </a:extLst>
          </p:cNvPr>
          <p:cNvSpPr>
            <a:spLocks noGrp="1"/>
          </p:cNvSpPr>
          <p:nvPr>
            <p:ph type="title"/>
          </p:nvPr>
        </p:nvSpPr>
        <p:spPr/>
        <p:txBody>
          <a:bodyPr/>
          <a:lstStyle/>
          <a:p>
            <a:r>
              <a:rPr lang="nl-NL" dirty="0"/>
              <a:t>reading</a:t>
            </a:r>
          </a:p>
        </p:txBody>
      </p:sp>
      <p:sp>
        <p:nvSpPr>
          <p:cNvPr id="3" name="Tijdelijke aanduiding voor inhoud 2">
            <a:extLst>
              <a:ext uri="{FF2B5EF4-FFF2-40B4-BE49-F238E27FC236}">
                <a16:creationId xmlns:a16="http://schemas.microsoft.com/office/drawing/2014/main" id="{75738B45-5ABD-A90A-63A2-414953F81107}"/>
              </a:ext>
            </a:extLst>
          </p:cNvPr>
          <p:cNvSpPr>
            <a:spLocks noGrp="1"/>
          </p:cNvSpPr>
          <p:nvPr>
            <p:ph sz="half" idx="1"/>
          </p:nvPr>
        </p:nvSpPr>
        <p:spPr/>
        <p:txBody>
          <a:bodyPr/>
          <a:lstStyle/>
          <a:p>
            <a:endParaRPr lang="nl-NL" dirty="0"/>
          </a:p>
        </p:txBody>
      </p:sp>
      <p:sp>
        <p:nvSpPr>
          <p:cNvPr id="4" name="Tijdelijke aanduiding voor inhoud 3">
            <a:extLst>
              <a:ext uri="{FF2B5EF4-FFF2-40B4-BE49-F238E27FC236}">
                <a16:creationId xmlns:a16="http://schemas.microsoft.com/office/drawing/2014/main" id="{09AC3B4B-8C62-3AF9-13EE-0A1BF5ED2D40}"/>
              </a:ext>
            </a:extLst>
          </p:cNvPr>
          <p:cNvSpPr>
            <a:spLocks noGrp="1"/>
          </p:cNvSpPr>
          <p:nvPr>
            <p:ph sz="half" idx="2"/>
          </p:nvPr>
        </p:nvSpPr>
        <p:spPr/>
        <p:txBody>
          <a:bodyPr/>
          <a:lstStyle/>
          <a:p>
            <a:r>
              <a:rPr lang="nl-NL" dirty="0">
                <a:hlinkClick r:id="rId2"/>
              </a:rPr>
              <a:t>https://www.xenonstack.com/insights/what-is-devsecops</a:t>
            </a:r>
            <a:endParaRPr lang="nl-NL" dirty="0"/>
          </a:p>
          <a:p>
            <a:r>
              <a:rPr lang="nl-NL" dirty="0">
                <a:hlinkClick r:id="rId3"/>
              </a:rPr>
              <a:t>https://www.redhat.com/en/topics/devops/what-is-devsecops</a:t>
            </a:r>
            <a:endParaRPr lang="nl-NL" dirty="0"/>
          </a:p>
          <a:p>
            <a:r>
              <a:rPr lang="nl-NL" dirty="0">
                <a:hlinkClick r:id="rId4"/>
              </a:rPr>
              <a:t>https://www.atlassian.com/nl/devops/what-is-devops</a:t>
            </a:r>
            <a:endParaRPr lang="nl-NL" dirty="0"/>
          </a:p>
          <a:p>
            <a:r>
              <a:rPr lang="nl-NL" dirty="0">
                <a:hlinkClick r:id="rId5"/>
              </a:rPr>
              <a:t>https://www.vmware.com/topics/glossary/content/devsecops.html</a:t>
            </a:r>
            <a:endParaRPr lang="nl-NL" dirty="0"/>
          </a:p>
          <a:p>
            <a:r>
              <a:rPr lang="nl-NL" dirty="0">
                <a:hlinkClick r:id="rId6"/>
              </a:rPr>
              <a:t>https://www.ibm.com/topics/devsecops</a:t>
            </a:r>
            <a:endParaRPr lang="nl-NL" dirty="0"/>
          </a:p>
          <a:p>
            <a:endParaRPr lang="nl-NL" dirty="0"/>
          </a:p>
        </p:txBody>
      </p:sp>
      <p:sp>
        <p:nvSpPr>
          <p:cNvPr id="5" name="Tijdelijke aanduiding voor dianummer 4">
            <a:extLst>
              <a:ext uri="{FF2B5EF4-FFF2-40B4-BE49-F238E27FC236}">
                <a16:creationId xmlns:a16="http://schemas.microsoft.com/office/drawing/2014/main" id="{72CEAB33-3413-84C6-999C-158612ECF798}"/>
              </a:ext>
            </a:extLst>
          </p:cNvPr>
          <p:cNvSpPr>
            <a:spLocks noGrp="1"/>
          </p:cNvSpPr>
          <p:nvPr>
            <p:ph type="sldNum" sz="quarter" idx="10"/>
          </p:nvPr>
        </p:nvSpPr>
        <p:spPr/>
        <p:txBody>
          <a:bodyPr/>
          <a:lstStyle/>
          <a:p>
            <a:pPr>
              <a:defRPr/>
            </a:pPr>
            <a:fld id="{BA5A5675-9E12-4B34-A08B-B273AB39066F}" type="slidenum">
              <a:rPr lang="nl-NL" altLang="nl-NL" smtClean="0"/>
              <a:pPr>
                <a:defRPr/>
              </a:pPr>
              <a:t>22</a:t>
            </a:fld>
            <a:endParaRPr lang="nl-NL" altLang="nl-NL"/>
          </a:p>
        </p:txBody>
      </p:sp>
    </p:spTree>
    <p:extLst>
      <p:ext uri="{BB962C8B-B14F-4D97-AF65-F5344CB8AC3E}">
        <p14:creationId xmlns:p14="http://schemas.microsoft.com/office/powerpoint/2010/main" val="95183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88D85AB1-926E-6886-E902-6A0E659E21F3}"/>
              </a:ext>
            </a:extLst>
          </p:cNvPr>
          <p:cNvSpPr>
            <a:spLocks noGrp="1"/>
          </p:cNvSpPr>
          <p:nvPr>
            <p:ph type="title"/>
          </p:nvPr>
        </p:nvSpPr>
        <p:spPr/>
        <p:txBody>
          <a:bodyPr/>
          <a:lstStyle/>
          <a:p>
            <a:r>
              <a:rPr lang="nl-NL" dirty="0"/>
              <a:t>Roy van Leeuwen - LERO</a:t>
            </a:r>
          </a:p>
        </p:txBody>
      </p:sp>
      <p:sp>
        <p:nvSpPr>
          <p:cNvPr id="6" name="Tijdelijke aanduiding voor tekst 5">
            <a:extLst>
              <a:ext uri="{FF2B5EF4-FFF2-40B4-BE49-F238E27FC236}">
                <a16:creationId xmlns:a16="http://schemas.microsoft.com/office/drawing/2014/main" id="{86F54D9F-3289-965B-1D39-73C1983B174F}"/>
              </a:ext>
            </a:extLst>
          </p:cNvPr>
          <p:cNvSpPr>
            <a:spLocks noGrp="1"/>
          </p:cNvSpPr>
          <p:nvPr>
            <p:ph type="body" sz="quarter" idx="13"/>
          </p:nvPr>
        </p:nvSpPr>
        <p:spPr/>
        <p:txBody>
          <a:bodyPr/>
          <a:lstStyle/>
          <a:p>
            <a:r>
              <a:rPr lang="nl-NL" altLang="nl-NL" dirty="0">
                <a:latin typeface="Arial" panose="020B0604020202020204" pitchFamily="34" charset="0"/>
                <a:ea typeface="ＭＳ Ｐゴシック" panose="020B0600070205080204" pitchFamily="34" charset="-128"/>
                <a:cs typeface="Arial" panose="020B0604020202020204" pitchFamily="34" charset="0"/>
              </a:rPr>
              <a:t>Docent HBO-ICT</a:t>
            </a:r>
            <a:br>
              <a:rPr lang="nl-NL" altLang="nl-NL" dirty="0">
                <a:latin typeface="Arial" panose="020B0604020202020204" pitchFamily="34" charset="0"/>
                <a:ea typeface="ＭＳ Ｐゴシック" panose="020B0600070205080204" pitchFamily="34" charset="-128"/>
                <a:cs typeface="Arial" panose="020B0604020202020204" pitchFamily="34" charset="0"/>
              </a:rPr>
            </a:br>
            <a:r>
              <a:rPr lang="nl-NL" altLang="nl-NL" dirty="0">
                <a:latin typeface="Arial" panose="020B0604020202020204" pitchFamily="34" charset="0"/>
                <a:ea typeface="ＭＳ Ｐゴシック" panose="020B0600070205080204" pitchFamily="34" charset="-128"/>
                <a:cs typeface="Arial" panose="020B0604020202020204" pitchFamily="34" charset="0"/>
              </a:rPr>
              <a:t>r.m.j.v.leeuwen@pl.hanze.nl</a:t>
            </a:r>
          </a:p>
          <a:p>
            <a:endParaRPr lang="nl-NL" dirty="0"/>
          </a:p>
        </p:txBody>
      </p:sp>
      <p:sp>
        <p:nvSpPr>
          <p:cNvPr id="4" name="Tijdelijke aanduiding voor dianummer 3">
            <a:extLst>
              <a:ext uri="{FF2B5EF4-FFF2-40B4-BE49-F238E27FC236}">
                <a16:creationId xmlns:a16="http://schemas.microsoft.com/office/drawing/2014/main" id="{7C6E5563-86B3-1DF0-21DB-F59C7E18816F}"/>
              </a:ext>
            </a:extLst>
          </p:cNvPr>
          <p:cNvSpPr>
            <a:spLocks noGrp="1"/>
          </p:cNvSpPr>
          <p:nvPr>
            <p:ph type="sldNum" sz="quarter" idx="4294967295"/>
          </p:nvPr>
        </p:nvSpPr>
        <p:spPr>
          <a:xfrm>
            <a:off x="11753850" y="6356350"/>
            <a:ext cx="438150" cy="366713"/>
          </a:xfrm>
          <a:prstGeom prst="rect">
            <a:avLst/>
          </a:prstGeom>
        </p:spPr>
        <p:txBody>
          <a:bodyPr/>
          <a:lstStyle/>
          <a:p>
            <a:pPr>
              <a:defRPr/>
            </a:pPr>
            <a:fld id="{7DC42685-686F-4C5E-ADAD-CAFCAB1E8FF9}" type="slidenum">
              <a:rPr lang="nl-NL" altLang="nl-NL" smtClean="0"/>
              <a:pPr>
                <a:defRPr/>
              </a:pPr>
              <a:t>23</a:t>
            </a:fld>
            <a:endParaRPr lang="nl-NL" altLang="nl-NL"/>
          </a:p>
        </p:txBody>
      </p:sp>
    </p:spTree>
    <p:extLst>
      <p:ext uri="{BB962C8B-B14F-4D97-AF65-F5344CB8AC3E}">
        <p14:creationId xmlns:p14="http://schemas.microsoft.com/office/powerpoint/2010/main" val="358445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CD9892F3-2FB8-EF76-458A-78E224890C51}"/>
              </a:ext>
            </a:extLst>
          </p:cNvPr>
          <p:cNvSpPr>
            <a:spLocks noGrp="1"/>
          </p:cNvSpPr>
          <p:nvPr>
            <p:ph type="title"/>
          </p:nvPr>
        </p:nvSpPr>
        <p:spPr/>
        <p:txBody>
          <a:bodyPr/>
          <a:lstStyle/>
          <a:p>
            <a:r>
              <a:rPr lang="nl-NL" dirty="0" err="1"/>
              <a:t>Grading</a:t>
            </a:r>
            <a:endParaRPr lang="nl-NL" dirty="0"/>
          </a:p>
        </p:txBody>
      </p:sp>
      <p:sp>
        <p:nvSpPr>
          <p:cNvPr id="9" name="Tijdelijke aanduiding voor inhoud 8">
            <a:extLst>
              <a:ext uri="{FF2B5EF4-FFF2-40B4-BE49-F238E27FC236}">
                <a16:creationId xmlns:a16="http://schemas.microsoft.com/office/drawing/2014/main" id="{A6506EE2-505E-0B70-4B03-6FA3062CC13D}"/>
              </a:ext>
            </a:extLst>
          </p:cNvPr>
          <p:cNvSpPr>
            <a:spLocks noGrp="1"/>
          </p:cNvSpPr>
          <p:nvPr>
            <p:ph idx="1"/>
          </p:nvPr>
        </p:nvSpPr>
        <p:spPr/>
        <p:txBody>
          <a:bodyPr/>
          <a:lstStyle/>
          <a:p>
            <a:r>
              <a:rPr lang="nl-NL" dirty="0"/>
              <a:t>Oplevering van een Bouwstraat + assessment (5EC)</a:t>
            </a:r>
          </a:p>
        </p:txBody>
      </p:sp>
      <p:sp>
        <p:nvSpPr>
          <p:cNvPr id="11" name="Tijdelijke aanduiding voor tekst 10">
            <a:extLst>
              <a:ext uri="{FF2B5EF4-FFF2-40B4-BE49-F238E27FC236}">
                <a16:creationId xmlns:a16="http://schemas.microsoft.com/office/drawing/2014/main" id="{66CE5016-E749-8EA7-D07F-4ADD3D3DEA9B}"/>
              </a:ext>
            </a:extLst>
          </p:cNvPr>
          <p:cNvSpPr>
            <a:spLocks noGrp="1"/>
          </p:cNvSpPr>
          <p:nvPr>
            <p:ph type="body" sz="quarter" idx="13"/>
          </p:nvPr>
        </p:nvSpPr>
        <p:spPr/>
        <p:txBody>
          <a:bodyPr/>
          <a:lstStyle/>
          <a:p>
            <a:endParaRPr lang="nl-NL"/>
          </a:p>
        </p:txBody>
      </p:sp>
      <p:sp>
        <p:nvSpPr>
          <p:cNvPr id="4" name="Tijdelijke aanduiding voor dianummer 3">
            <a:extLst>
              <a:ext uri="{FF2B5EF4-FFF2-40B4-BE49-F238E27FC236}">
                <a16:creationId xmlns:a16="http://schemas.microsoft.com/office/drawing/2014/main" id="{60114C3D-731F-639F-85E8-70D53CD29297}"/>
              </a:ext>
            </a:extLst>
          </p:cNvPr>
          <p:cNvSpPr>
            <a:spLocks noGrp="1"/>
          </p:cNvSpPr>
          <p:nvPr>
            <p:ph type="sldNum" sz="quarter" idx="14"/>
          </p:nvPr>
        </p:nvSpPr>
        <p:spPr/>
        <p:txBody>
          <a:bodyPr/>
          <a:lstStyle/>
          <a:p>
            <a:pPr>
              <a:defRPr/>
            </a:pPr>
            <a:fld id="{7DC42685-686F-4C5E-ADAD-CAFCAB1E8FF9}" type="slidenum">
              <a:rPr lang="nl-NL" altLang="nl-NL" smtClean="0"/>
              <a:pPr>
                <a:defRPr/>
              </a:pPr>
              <a:t>3</a:t>
            </a:fld>
            <a:endParaRPr lang="nl-NL" altLang="nl-NL"/>
          </a:p>
        </p:txBody>
      </p:sp>
    </p:spTree>
    <p:extLst>
      <p:ext uri="{BB962C8B-B14F-4D97-AF65-F5344CB8AC3E}">
        <p14:creationId xmlns:p14="http://schemas.microsoft.com/office/powerpoint/2010/main" val="1406880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CD9892F3-2FB8-EF76-458A-78E224890C51}"/>
              </a:ext>
            </a:extLst>
          </p:cNvPr>
          <p:cNvSpPr>
            <a:spLocks noGrp="1"/>
          </p:cNvSpPr>
          <p:nvPr>
            <p:ph type="title"/>
          </p:nvPr>
        </p:nvSpPr>
        <p:spPr/>
        <p:txBody>
          <a:bodyPr/>
          <a:lstStyle/>
          <a:p>
            <a:r>
              <a:rPr lang="nl-NL" dirty="0"/>
              <a:t>Oplevering bouwstraat</a:t>
            </a:r>
          </a:p>
        </p:txBody>
      </p:sp>
      <p:sp>
        <p:nvSpPr>
          <p:cNvPr id="9" name="Tijdelijke aanduiding voor inhoud 8">
            <a:extLst>
              <a:ext uri="{FF2B5EF4-FFF2-40B4-BE49-F238E27FC236}">
                <a16:creationId xmlns:a16="http://schemas.microsoft.com/office/drawing/2014/main" id="{A6506EE2-505E-0B70-4B03-6FA3062CC13D}"/>
              </a:ext>
            </a:extLst>
          </p:cNvPr>
          <p:cNvSpPr>
            <a:spLocks noGrp="1"/>
          </p:cNvSpPr>
          <p:nvPr>
            <p:ph idx="1"/>
          </p:nvPr>
        </p:nvSpPr>
        <p:spPr/>
        <p:txBody>
          <a:bodyPr/>
          <a:lstStyle/>
          <a:p>
            <a:r>
              <a:rPr lang="nl-NL" dirty="0"/>
              <a:t>Minimum infrastructuur				– 60%</a:t>
            </a:r>
          </a:p>
          <a:p>
            <a:r>
              <a:rPr lang="nl-NL" dirty="0"/>
              <a:t>Geïmplementeerde concepten		– 40%</a:t>
            </a:r>
          </a:p>
          <a:p>
            <a:endParaRPr lang="nl-NL" dirty="0"/>
          </a:p>
          <a:p>
            <a:r>
              <a:rPr lang="nl-NL" dirty="0"/>
              <a:t>Getoetst middels een assessment</a:t>
            </a:r>
          </a:p>
          <a:p>
            <a:r>
              <a:rPr lang="nl-NL" dirty="0"/>
              <a:t>(worden nog gepland)</a:t>
            </a:r>
          </a:p>
          <a:p>
            <a:pPr marL="0" indent="0">
              <a:buNone/>
            </a:pPr>
            <a:endParaRPr lang="nl-NL" dirty="0"/>
          </a:p>
        </p:txBody>
      </p:sp>
      <p:sp>
        <p:nvSpPr>
          <p:cNvPr id="11" name="Tijdelijke aanduiding voor tekst 10">
            <a:extLst>
              <a:ext uri="{FF2B5EF4-FFF2-40B4-BE49-F238E27FC236}">
                <a16:creationId xmlns:a16="http://schemas.microsoft.com/office/drawing/2014/main" id="{66CE5016-E749-8EA7-D07F-4ADD3D3DEA9B}"/>
              </a:ext>
            </a:extLst>
          </p:cNvPr>
          <p:cNvSpPr>
            <a:spLocks noGrp="1"/>
          </p:cNvSpPr>
          <p:nvPr>
            <p:ph type="body" sz="quarter" idx="13"/>
          </p:nvPr>
        </p:nvSpPr>
        <p:spPr/>
        <p:txBody>
          <a:bodyPr/>
          <a:lstStyle/>
          <a:p>
            <a:endParaRPr lang="nl-NL"/>
          </a:p>
        </p:txBody>
      </p:sp>
      <p:sp>
        <p:nvSpPr>
          <p:cNvPr id="4" name="Tijdelijke aanduiding voor dianummer 3">
            <a:extLst>
              <a:ext uri="{FF2B5EF4-FFF2-40B4-BE49-F238E27FC236}">
                <a16:creationId xmlns:a16="http://schemas.microsoft.com/office/drawing/2014/main" id="{60114C3D-731F-639F-85E8-70D53CD29297}"/>
              </a:ext>
            </a:extLst>
          </p:cNvPr>
          <p:cNvSpPr>
            <a:spLocks noGrp="1"/>
          </p:cNvSpPr>
          <p:nvPr>
            <p:ph type="sldNum" sz="quarter" idx="14"/>
          </p:nvPr>
        </p:nvSpPr>
        <p:spPr/>
        <p:txBody>
          <a:bodyPr/>
          <a:lstStyle/>
          <a:p>
            <a:pPr>
              <a:defRPr/>
            </a:pPr>
            <a:fld id="{7DC42685-686F-4C5E-ADAD-CAFCAB1E8FF9}" type="slidenum">
              <a:rPr lang="nl-NL" altLang="nl-NL" smtClean="0"/>
              <a:pPr>
                <a:defRPr/>
              </a:pPr>
              <a:t>4</a:t>
            </a:fld>
            <a:endParaRPr lang="nl-NL" altLang="nl-NL"/>
          </a:p>
        </p:txBody>
      </p:sp>
    </p:spTree>
    <p:extLst>
      <p:ext uri="{BB962C8B-B14F-4D97-AF65-F5344CB8AC3E}">
        <p14:creationId xmlns:p14="http://schemas.microsoft.com/office/powerpoint/2010/main" val="293941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DD1AB7-59E9-4F5D-BBBA-3026AD5F4382}"/>
              </a:ext>
            </a:extLst>
          </p:cNvPr>
          <p:cNvSpPr>
            <a:spLocks noGrp="1"/>
          </p:cNvSpPr>
          <p:nvPr>
            <p:ph type="title"/>
          </p:nvPr>
        </p:nvSpPr>
        <p:spPr/>
        <p:txBody>
          <a:bodyPr>
            <a:normAutofit fontScale="90000"/>
          </a:bodyPr>
          <a:lstStyle/>
          <a:p>
            <a:r>
              <a:rPr lang="nl-NL" dirty="0"/>
              <a:t>inhoud</a:t>
            </a:r>
          </a:p>
        </p:txBody>
      </p:sp>
      <p:sp>
        <p:nvSpPr>
          <p:cNvPr id="5" name="Content Placeholder 4">
            <a:extLst>
              <a:ext uri="{FF2B5EF4-FFF2-40B4-BE49-F238E27FC236}">
                <a16:creationId xmlns:a16="http://schemas.microsoft.com/office/drawing/2014/main" id="{A0DC9694-921C-475E-9B8B-1F1CEC0F456E}"/>
              </a:ext>
            </a:extLst>
          </p:cNvPr>
          <p:cNvSpPr>
            <a:spLocks noGrp="1"/>
          </p:cNvSpPr>
          <p:nvPr>
            <p:ph idx="1"/>
          </p:nvPr>
        </p:nvSpPr>
        <p:spPr/>
        <p:txBody>
          <a:bodyPr>
            <a:normAutofit/>
          </a:bodyPr>
          <a:lstStyle/>
          <a:p>
            <a:pPr>
              <a:buFont typeface="Arial" panose="020B0604020202020204" pitchFamily="34" charset="0"/>
              <a:buChar char="•"/>
            </a:pPr>
            <a:r>
              <a:rPr lang="en-GB" altLang="nl-NL" sz="2800" dirty="0">
                <a:latin typeface="Arial" panose="020B0604020202020204" pitchFamily="34" charset="0"/>
                <a:ea typeface="ＭＳ Ｐゴシック" panose="020B0600070205080204" pitchFamily="34" charset="-128"/>
                <a:cs typeface="Arial" panose="020B0604020202020204" pitchFamily="34" charset="0"/>
              </a:rPr>
              <a:t>IT delivery models</a:t>
            </a:r>
          </a:p>
          <a:p>
            <a:pPr>
              <a:buFont typeface="Arial" panose="020B0604020202020204" pitchFamily="34" charset="0"/>
              <a:buChar char="•"/>
            </a:pPr>
            <a:r>
              <a:rPr lang="nl-NL" altLang="nl-NL" sz="2800" dirty="0" err="1">
                <a:latin typeface="Arial" panose="020B0604020202020204" pitchFamily="34" charset="0"/>
                <a:ea typeface="ＭＳ Ｐゴシック" panose="020B0600070205080204" pitchFamily="34" charset="-128"/>
                <a:cs typeface="Arial" panose="020B0604020202020204" pitchFamily="34" charset="0"/>
              </a:rPr>
              <a:t>Principles</a:t>
            </a:r>
            <a:r>
              <a:rPr lang="nl-NL" altLang="nl-NL" sz="2800" dirty="0">
                <a:latin typeface="Arial" panose="020B0604020202020204" pitchFamily="34" charset="0"/>
                <a:ea typeface="ＭＳ Ｐゴシック" panose="020B0600070205080204" pitchFamily="34" charset="-128"/>
                <a:cs typeface="Arial" panose="020B0604020202020204" pitchFamily="34" charset="0"/>
              </a:rPr>
              <a:t> </a:t>
            </a:r>
            <a:r>
              <a:rPr lang="nl-NL" altLang="nl-NL" sz="2800" dirty="0" err="1">
                <a:latin typeface="Arial" panose="020B0604020202020204" pitchFamily="34" charset="0"/>
                <a:ea typeface="ＭＳ Ｐゴシック" panose="020B0600070205080204" pitchFamily="34" charset="-128"/>
                <a:cs typeface="Arial" panose="020B0604020202020204" pitchFamily="34" charset="0"/>
              </a:rPr>
              <a:t>for</a:t>
            </a:r>
            <a:r>
              <a:rPr lang="nl-NL" altLang="nl-NL" sz="2800" dirty="0">
                <a:latin typeface="Arial" panose="020B0604020202020204" pitchFamily="34" charset="0"/>
                <a:ea typeface="ＭＳ Ｐゴシック" panose="020B0600070205080204" pitchFamily="34" charset="-128"/>
                <a:cs typeface="Arial" panose="020B0604020202020204" pitchFamily="34" charset="0"/>
              </a:rPr>
              <a:t> </a:t>
            </a:r>
            <a:r>
              <a:rPr lang="nl-NL" altLang="nl-NL" sz="2800" dirty="0" err="1">
                <a:latin typeface="Arial" panose="020B0604020202020204" pitchFamily="34" charset="0"/>
                <a:ea typeface="ＭＳ Ｐゴシック" panose="020B0600070205080204" pitchFamily="34" charset="-128"/>
                <a:cs typeface="Arial" panose="020B0604020202020204" pitchFamily="34" charset="0"/>
              </a:rPr>
              <a:t>DevSecOps</a:t>
            </a:r>
            <a:endParaRPr lang="nl-NL" altLang="nl-NL" sz="2800" dirty="0">
              <a:latin typeface="Arial" panose="020B0604020202020204" pitchFamily="34" charset="0"/>
              <a:ea typeface="ＭＳ Ｐゴシック" panose="020B0600070205080204" pitchFamily="34" charset="-128"/>
              <a:cs typeface="Arial" panose="020B0604020202020204" pitchFamily="34" charset="0"/>
            </a:endParaRPr>
          </a:p>
          <a:p>
            <a:pPr>
              <a:buFont typeface="Arial" panose="020B0604020202020204" pitchFamily="34" charset="0"/>
              <a:buChar char="•"/>
            </a:pPr>
            <a:r>
              <a:rPr lang="nl-NL" altLang="nl-NL" sz="2800" dirty="0">
                <a:latin typeface="Arial" panose="020B0604020202020204" pitchFamily="34" charset="0"/>
                <a:ea typeface="ＭＳ Ｐゴシック" panose="020B0600070205080204" pitchFamily="34" charset="-128"/>
                <a:cs typeface="Arial" panose="020B0604020202020204" pitchFamily="34" charset="0"/>
              </a:rPr>
              <a:t>CI/CD</a:t>
            </a:r>
            <a:endParaRPr lang="nl-NL" altLang="nl-NL" sz="2800" i="1" dirty="0">
              <a:solidFill>
                <a:schemeClr val="bg1">
                  <a:lumMod val="75000"/>
                </a:schemeClr>
              </a:solidFill>
              <a:latin typeface="Arial" panose="020B0604020202020204" pitchFamily="34" charset="0"/>
              <a:ea typeface="ＭＳ Ｐゴシック" panose="020B0600070205080204" pitchFamily="34" charset="-128"/>
              <a:cs typeface="Arial" panose="020B0604020202020204" pitchFamily="34" charset="0"/>
            </a:endParaRPr>
          </a:p>
        </p:txBody>
      </p:sp>
      <p:sp>
        <p:nvSpPr>
          <p:cNvPr id="6" name="Text Placeholder 5">
            <a:extLst>
              <a:ext uri="{FF2B5EF4-FFF2-40B4-BE49-F238E27FC236}">
                <a16:creationId xmlns:a16="http://schemas.microsoft.com/office/drawing/2014/main" id="{2F913EA1-A4B7-47F8-BB47-1542B129F14C}"/>
              </a:ext>
            </a:extLst>
          </p:cNvPr>
          <p:cNvSpPr>
            <a:spLocks noGrp="1"/>
          </p:cNvSpPr>
          <p:nvPr>
            <p:ph type="body" sz="quarter" idx="13"/>
          </p:nvPr>
        </p:nvSpPr>
        <p:spPr/>
        <p:txBody>
          <a:bodyPr/>
          <a:lstStyle/>
          <a:p>
            <a:endParaRPr lang="nl-NL"/>
          </a:p>
        </p:txBody>
      </p:sp>
    </p:spTree>
    <p:extLst>
      <p:ext uri="{BB962C8B-B14F-4D97-AF65-F5344CB8AC3E}">
        <p14:creationId xmlns:p14="http://schemas.microsoft.com/office/powerpoint/2010/main" val="334875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el 1"/>
          <p:cNvSpPr>
            <a:spLocks noGrp="1"/>
          </p:cNvSpPr>
          <p:nvPr>
            <p:ph type="title"/>
          </p:nvPr>
        </p:nvSpPr>
        <p:spPr>
          <a:xfrm>
            <a:off x="994833" y="766234"/>
            <a:ext cx="10382251" cy="647700"/>
          </a:xfrm>
        </p:spPr>
        <p:txBody>
          <a:bodyPr>
            <a:normAutofit fontScale="90000"/>
          </a:bodyPr>
          <a:lstStyle/>
          <a:p>
            <a:pPr>
              <a:defRPr/>
            </a:pPr>
            <a:r>
              <a:rPr lang="nl-NL" dirty="0">
                <a:latin typeface="Arial" charset="0"/>
              </a:rPr>
              <a:t>Intro</a:t>
            </a:r>
          </a:p>
        </p:txBody>
      </p:sp>
      <p:sp>
        <p:nvSpPr>
          <p:cNvPr id="28675" name="Tijdelijke aanduiding voor inhoud 2"/>
          <p:cNvSpPr>
            <a:spLocks noGrp="1"/>
          </p:cNvSpPr>
          <p:nvPr>
            <p:ph idx="1"/>
          </p:nvPr>
        </p:nvSpPr>
        <p:spPr bwMode="auto">
          <a:xfrm>
            <a:off x="994834" y="2059518"/>
            <a:ext cx="10477500" cy="410633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normAutofit/>
          </a:bodyPr>
          <a:lstStyle/>
          <a:p>
            <a:pPr>
              <a:buFont typeface="Arial" charset="0"/>
              <a:buChar char="•"/>
              <a:defRPr/>
            </a:pPr>
            <a:r>
              <a:rPr lang="en-GB" dirty="0"/>
              <a:t>Wat is het </a:t>
            </a:r>
            <a:r>
              <a:rPr lang="nl-NL" dirty="0"/>
              <a:t>primaire doel </a:t>
            </a:r>
            <a:r>
              <a:rPr lang="en-GB" dirty="0"/>
              <a:t>van software </a:t>
            </a:r>
            <a:r>
              <a:rPr lang="en-GB" dirty="0" err="1"/>
              <a:t>ontwikkeling</a:t>
            </a:r>
            <a:r>
              <a:rPr lang="en-GB" dirty="0"/>
              <a:t>?</a:t>
            </a:r>
          </a:p>
          <a:p>
            <a:pPr lvl="1">
              <a:buFont typeface="Arial" charset="0"/>
              <a:buChar char="•"/>
              <a:defRPr/>
            </a:pPr>
            <a:r>
              <a:rPr lang="en-GB" dirty="0" err="1"/>
              <a:t>Ontwikkelen</a:t>
            </a:r>
            <a:r>
              <a:rPr lang="en-GB" dirty="0"/>
              <a:t> en </a:t>
            </a:r>
            <a:r>
              <a:rPr lang="en-GB" dirty="0" err="1"/>
              <a:t>onderhouden</a:t>
            </a:r>
            <a:r>
              <a:rPr lang="en-GB" dirty="0"/>
              <a:t> van software </a:t>
            </a:r>
            <a:r>
              <a:rPr lang="en-GB" dirty="0" err="1"/>
              <a:t>systemen</a:t>
            </a:r>
            <a:r>
              <a:rPr lang="en-GB" dirty="0"/>
              <a:t>.</a:t>
            </a:r>
          </a:p>
          <a:p>
            <a:pPr lvl="1">
              <a:buFont typeface="Arial" charset="0"/>
              <a:buChar char="•"/>
              <a:defRPr/>
            </a:pPr>
            <a:endParaRPr lang="en-GB" dirty="0"/>
          </a:p>
          <a:p>
            <a:pPr lvl="1">
              <a:buFont typeface="Arial" charset="0"/>
              <a:buChar char="•"/>
              <a:defRPr/>
            </a:pPr>
            <a:r>
              <a:rPr lang="en-GB" dirty="0"/>
              <a:t>Denk </a:t>
            </a:r>
            <a:r>
              <a:rPr lang="en-GB" dirty="0" err="1"/>
              <a:t>aan</a:t>
            </a:r>
            <a:r>
              <a:rPr lang="en-GB" dirty="0"/>
              <a:t> software </a:t>
            </a:r>
            <a:r>
              <a:rPr lang="en-GB" dirty="0" err="1"/>
              <a:t>producten</a:t>
            </a:r>
            <a:r>
              <a:rPr lang="en-GB" dirty="0"/>
              <a:t> </a:t>
            </a:r>
            <a:r>
              <a:rPr lang="en-GB" dirty="0" err="1"/>
              <a:t>zoals</a:t>
            </a:r>
            <a:r>
              <a:rPr lang="en-GB" dirty="0"/>
              <a:t> </a:t>
            </a:r>
            <a:r>
              <a:rPr lang="en-GB" dirty="0" err="1"/>
              <a:t>webshops</a:t>
            </a:r>
            <a:r>
              <a:rPr lang="en-GB" dirty="0"/>
              <a:t>, </a:t>
            </a:r>
            <a:r>
              <a:rPr lang="en-GB" dirty="0" err="1"/>
              <a:t>boekhoud</a:t>
            </a:r>
            <a:r>
              <a:rPr lang="en-GB" dirty="0"/>
              <a:t> </a:t>
            </a:r>
            <a:r>
              <a:rPr lang="en-GB" dirty="0" err="1"/>
              <a:t>applicaties</a:t>
            </a:r>
            <a:r>
              <a:rPr lang="en-GB" dirty="0"/>
              <a:t>, </a:t>
            </a:r>
            <a:r>
              <a:rPr lang="en-GB" dirty="0" err="1"/>
              <a:t>powerpoint</a:t>
            </a:r>
            <a:r>
              <a:rPr lang="en-GB" dirty="0"/>
              <a:t> en </a:t>
            </a:r>
            <a:r>
              <a:rPr lang="en-GB"/>
              <a:t>een ELO.</a:t>
            </a:r>
            <a:endParaRPr lang="en-US" dirty="0"/>
          </a:p>
          <a:p>
            <a:pPr marL="0" indent="0">
              <a:buNone/>
            </a:pPr>
            <a:endParaRPr lang="nl-NL" altLang="nl-NL" dirty="0">
              <a:latin typeface="Arial" panose="020B0604020202020204" pitchFamily="34" charset="0"/>
              <a:ea typeface="ＭＳ Ｐゴシック" panose="020B0600070205080204" pitchFamily="34" charset="-128"/>
              <a:cs typeface="Arial" panose="020B0604020202020204" pitchFamily="34" charset="0"/>
            </a:endParaRPr>
          </a:p>
          <a:p>
            <a:pPr>
              <a:buFont typeface="Arial" panose="020B0604020202020204" pitchFamily="34" charset="0"/>
              <a:buChar char="•"/>
            </a:pPr>
            <a:endParaRPr lang="nl-NL" altLang="nl-NL" dirty="0">
              <a:latin typeface="Arial" panose="020B0604020202020204" pitchFamily="34" charset="0"/>
              <a:ea typeface="ＭＳ Ｐゴシック" panose="020B0600070205080204" pitchFamily="34" charset="-128"/>
              <a:cs typeface="Arial" panose="020B0604020202020204" pitchFamily="34" charset="0"/>
            </a:endParaRPr>
          </a:p>
        </p:txBody>
      </p:sp>
      <p:sp>
        <p:nvSpPr>
          <p:cNvPr id="28677" name="Tijdelijke aanduiding voor dianummer 4"/>
          <p:cNvSpPr>
            <a:spLocks noGrp="1"/>
          </p:cNvSpPr>
          <p:nvPr>
            <p:ph type="sldNum" sz="quarter" idx="14"/>
          </p:nvPr>
        </p:nvSpPr>
        <p:spPr bwMode="auto">
          <a:xfrm>
            <a:off x="11753850" y="6356350"/>
            <a:ext cx="438150" cy="3667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aseline="-25000">
                <a:solidFill>
                  <a:schemeClr val="tx1"/>
                </a:solidFill>
                <a:latin typeface="Arial" panose="020B0604020202020204" pitchFamily="34" charset="0"/>
                <a:ea typeface="ＭＳ Ｐゴシック" panose="020B0600070205080204" pitchFamily="34" charset="-128"/>
              </a:defRPr>
            </a:lvl1pPr>
            <a:lvl2pPr marL="990575" indent="-380990">
              <a:defRPr sz="3200" baseline="-25000">
                <a:solidFill>
                  <a:schemeClr val="tx1"/>
                </a:solidFill>
                <a:latin typeface="Arial" panose="020B0604020202020204" pitchFamily="34" charset="0"/>
                <a:ea typeface="ＭＳ Ｐゴシック" panose="020B0600070205080204" pitchFamily="34" charset="-128"/>
              </a:defRPr>
            </a:lvl2pPr>
            <a:lvl3pPr marL="1523962" indent="-304792">
              <a:defRPr sz="3200" baseline="-25000">
                <a:solidFill>
                  <a:schemeClr val="tx1"/>
                </a:solidFill>
                <a:latin typeface="Arial" panose="020B0604020202020204" pitchFamily="34" charset="0"/>
                <a:ea typeface="ＭＳ Ｐゴシック" panose="020B0600070205080204" pitchFamily="34" charset="-128"/>
              </a:defRPr>
            </a:lvl3pPr>
            <a:lvl4pPr marL="2133547" indent="-304792">
              <a:defRPr sz="3200" baseline="-25000">
                <a:solidFill>
                  <a:schemeClr val="tx1"/>
                </a:solidFill>
                <a:latin typeface="Arial" panose="020B0604020202020204" pitchFamily="34" charset="0"/>
                <a:ea typeface="ＭＳ Ｐゴシック" panose="020B0600070205080204" pitchFamily="34" charset="-128"/>
              </a:defRPr>
            </a:lvl4pPr>
            <a:lvl5pPr marL="2743131" indent="-304792">
              <a:defRPr sz="3200" baseline="-25000">
                <a:solidFill>
                  <a:schemeClr val="tx1"/>
                </a:solidFill>
                <a:latin typeface="Arial" panose="020B0604020202020204" pitchFamily="34" charset="0"/>
                <a:ea typeface="ＭＳ Ｐゴシック" panose="020B0600070205080204" pitchFamily="34" charset="-128"/>
              </a:defRPr>
            </a:lvl5pPr>
            <a:lvl6pPr marL="3352716" indent="-304792" eaLnBrk="0" fontAlgn="base" hangingPunct="0">
              <a:spcBef>
                <a:spcPct val="0"/>
              </a:spcBef>
              <a:spcAft>
                <a:spcPct val="0"/>
              </a:spcAft>
              <a:defRPr sz="3200" baseline="-25000">
                <a:solidFill>
                  <a:schemeClr val="tx1"/>
                </a:solidFill>
                <a:latin typeface="Arial" panose="020B0604020202020204" pitchFamily="34" charset="0"/>
                <a:ea typeface="ＭＳ Ｐゴシック" panose="020B0600070205080204" pitchFamily="34" charset="-128"/>
              </a:defRPr>
            </a:lvl6pPr>
            <a:lvl7pPr marL="3962301" indent="-304792" eaLnBrk="0" fontAlgn="base" hangingPunct="0">
              <a:spcBef>
                <a:spcPct val="0"/>
              </a:spcBef>
              <a:spcAft>
                <a:spcPct val="0"/>
              </a:spcAft>
              <a:defRPr sz="3200" baseline="-25000">
                <a:solidFill>
                  <a:schemeClr val="tx1"/>
                </a:solidFill>
                <a:latin typeface="Arial" panose="020B0604020202020204" pitchFamily="34" charset="0"/>
                <a:ea typeface="ＭＳ Ｐゴシック" panose="020B0600070205080204" pitchFamily="34" charset="-128"/>
              </a:defRPr>
            </a:lvl7pPr>
            <a:lvl8pPr marL="4571886" indent="-304792" eaLnBrk="0" fontAlgn="base" hangingPunct="0">
              <a:spcBef>
                <a:spcPct val="0"/>
              </a:spcBef>
              <a:spcAft>
                <a:spcPct val="0"/>
              </a:spcAft>
              <a:defRPr sz="3200" baseline="-25000">
                <a:solidFill>
                  <a:schemeClr val="tx1"/>
                </a:solidFill>
                <a:latin typeface="Arial" panose="020B0604020202020204" pitchFamily="34" charset="0"/>
                <a:ea typeface="ＭＳ Ｐゴシック" panose="020B0600070205080204" pitchFamily="34" charset="-128"/>
              </a:defRPr>
            </a:lvl8pPr>
            <a:lvl9pPr marL="5181470" indent="-304792" eaLnBrk="0" fontAlgn="base" hangingPunct="0">
              <a:spcBef>
                <a:spcPct val="0"/>
              </a:spcBef>
              <a:spcAft>
                <a:spcPct val="0"/>
              </a:spcAft>
              <a:defRPr sz="3200" baseline="-25000">
                <a:solidFill>
                  <a:schemeClr val="tx1"/>
                </a:solidFill>
                <a:latin typeface="Arial" panose="020B0604020202020204" pitchFamily="34" charset="0"/>
                <a:ea typeface="ＭＳ Ｐゴシック" panose="020B0600070205080204" pitchFamily="34" charset="-128"/>
              </a:defRPr>
            </a:lvl9pPr>
          </a:lstStyle>
          <a:p>
            <a:pPr defTabSz="1219170" eaLnBrk="0" fontAlgn="base" hangingPunct="0">
              <a:spcBef>
                <a:spcPct val="0"/>
              </a:spcBef>
              <a:spcAft>
                <a:spcPct val="0"/>
              </a:spcAft>
            </a:pPr>
            <a:fld id="{767DADBD-53C3-467B-9A81-844E144072F0}" type="slidenum">
              <a:rPr lang="nl-NL" altLang="nl-NL" sz="1333" baseline="0">
                <a:solidFill>
                  <a:srgbClr val="898989"/>
                </a:solidFill>
              </a:rPr>
              <a:pPr defTabSz="1219170" eaLnBrk="0" fontAlgn="base" hangingPunct="0">
                <a:spcBef>
                  <a:spcPct val="0"/>
                </a:spcBef>
                <a:spcAft>
                  <a:spcPct val="0"/>
                </a:spcAft>
              </a:pPr>
              <a:t>6</a:t>
            </a:fld>
            <a:endParaRPr lang="nl-NL" altLang="nl-NL" sz="1333" baseline="0">
              <a:solidFill>
                <a:srgbClr val="898989"/>
              </a:solidFill>
            </a:endParaRPr>
          </a:p>
        </p:txBody>
      </p:sp>
    </p:spTree>
    <p:extLst>
      <p:ext uri="{BB962C8B-B14F-4D97-AF65-F5344CB8AC3E}">
        <p14:creationId xmlns:p14="http://schemas.microsoft.com/office/powerpoint/2010/main" val="99284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br>
              <a:rPr lang="en-GB" altLang="nl-NL" sz="4000" dirty="0">
                <a:latin typeface="Arial" panose="020B0604020202020204" pitchFamily="34" charset="0"/>
                <a:ea typeface="ＭＳ Ｐゴシック" panose="020B0600070205080204" pitchFamily="34" charset="-128"/>
                <a:cs typeface="Arial" panose="020B0604020202020204" pitchFamily="34" charset="0"/>
              </a:rPr>
            </a:br>
            <a:endParaRPr lang="nl-NL" dirty="0"/>
          </a:p>
        </p:txBody>
      </p:sp>
      <p:sp>
        <p:nvSpPr>
          <p:cNvPr id="6" name="Tijdelijke aanduiding voor inhoud 5">
            <a:extLst>
              <a:ext uri="{FF2B5EF4-FFF2-40B4-BE49-F238E27FC236}">
                <a16:creationId xmlns:a16="http://schemas.microsoft.com/office/drawing/2014/main" id="{25A95200-696F-4E4C-E7FA-C32221406405}"/>
              </a:ext>
            </a:extLst>
          </p:cNvPr>
          <p:cNvSpPr>
            <a:spLocks noGrp="1"/>
          </p:cNvSpPr>
          <p:nvPr>
            <p:ph sz="half" idx="1"/>
          </p:nvPr>
        </p:nvSpPr>
        <p:spPr>
          <a:xfrm>
            <a:off x="1007434" y="3793608"/>
            <a:ext cx="4992555" cy="1953645"/>
          </a:xfrm>
        </p:spPr>
        <p:txBody>
          <a:bodyPr/>
          <a:lstStyle/>
          <a:p>
            <a:pPr marL="0" indent="0">
              <a:buNone/>
            </a:pPr>
            <a:r>
              <a:rPr lang="nl-NL" b="1" i="0" dirty="0" err="1">
                <a:effectLst/>
                <a:latin typeface="Söhne"/>
              </a:rPr>
              <a:t>Continuous</a:t>
            </a:r>
            <a:r>
              <a:rPr lang="nl-NL" b="1" i="0" dirty="0">
                <a:effectLst/>
                <a:latin typeface="Söhne"/>
              </a:rPr>
              <a:t> Integration </a:t>
            </a:r>
            <a:r>
              <a:rPr lang="nl-NL" b="1" i="0" dirty="0" err="1">
                <a:effectLst/>
                <a:latin typeface="Söhne"/>
              </a:rPr>
              <a:t>and</a:t>
            </a:r>
            <a:r>
              <a:rPr lang="nl-NL" b="1" i="0" dirty="0">
                <a:effectLst/>
                <a:latin typeface="Söhne"/>
              </a:rPr>
              <a:t> Deployment </a:t>
            </a:r>
            <a:r>
              <a:rPr lang="nl-NL" b="1" i="0" dirty="0" err="1">
                <a:effectLst/>
                <a:latin typeface="Söhne"/>
              </a:rPr>
              <a:t>Models</a:t>
            </a:r>
            <a:r>
              <a:rPr lang="nl-NL" b="1" i="0" dirty="0">
                <a:effectLst/>
                <a:latin typeface="Söhne"/>
              </a:rPr>
              <a:t>:</a:t>
            </a:r>
            <a:endParaRPr lang="nl-NL" dirty="0"/>
          </a:p>
          <a:p>
            <a:pPr marL="0" indent="0">
              <a:buNone/>
            </a:pPr>
            <a:r>
              <a:rPr lang="nl-NL" dirty="0"/>
              <a:t>	- </a:t>
            </a:r>
            <a:r>
              <a:rPr lang="nl-NL" dirty="0" err="1"/>
              <a:t>DevSecOps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sz="half" idx="2"/>
          </p:nvPr>
        </p:nvSpPr>
        <p:spPr>
          <a:xfrm>
            <a:off x="1007435" y="1628801"/>
            <a:ext cx="4992555" cy="1953644"/>
          </a:xfrm>
        </p:spPr>
        <p:txBody>
          <a:bodyPr/>
          <a:lstStyle/>
          <a:p>
            <a:pPr marL="0" indent="0">
              <a:buNone/>
            </a:pPr>
            <a:r>
              <a:rPr lang="nl-NL" b="1" i="0" dirty="0" err="1">
                <a:effectLst/>
                <a:latin typeface="Söhne"/>
              </a:rPr>
              <a:t>Sequential</a:t>
            </a:r>
            <a:r>
              <a:rPr lang="nl-NL" b="1" i="0" dirty="0">
                <a:effectLst/>
                <a:latin typeface="Söhne"/>
              </a:rPr>
              <a:t> </a:t>
            </a:r>
            <a:r>
              <a:rPr lang="nl-NL" b="1" i="0" dirty="0" err="1">
                <a:effectLst/>
                <a:latin typeface="Söhne"/>
              </a:rPr>
              <a:t>and</a:t>
            </a:r>
            <a:r>
              <a:rPr lang="nl-NL" b="1" i="0" dirty="0">
                <a:effectLst/>
                <a:latin typeface="Söhne"/>
              </a:rPr>
              <a:t> </a:t>
            </a:r>
            <a:r>
              <a:rPr lang="nl-NL" b="1" i="0" dirty="0" err="1">
                <a:effectLst/>
                <a:latin typeface="Söhne"/>
              </a:rPr>
              <a:t>Documentation-Driven</a:t>
            </a:r>
            <a:r>
              <a:rPr lang="nl-NL" b="1" i="0" dirty="0">
                <a:effectLst/>
                <a:latin typeface="Söhne"/>
              </a:rPr>
              <a:t> </a:t>
            </a:r>
            <a:r>
              <a:rPr lang="nl-NL" b="1" i="0" dirty="0" err="1">
                <a:effectLst/>
                <a:latin typeface="Söhne"/>
              </a:rPr>
              <a:t>Models</a:t>
            </a:r>
            <a:r>
              <a:rPr lang="nl-NL" b="1" i="0" dirty="0">
                <a:effectLst/>
                <a:latin typeface="Söhne"/>
              </a:rPr>
              <a:t>:</a:t>
            </a:r>
            <a:endParaRPr lang="nl-NL" dirty="0"/>
          </a:p>
          <a:p>
            <a:pPr marL="0" indent="0">
              <a:buNone/>
            </a:pPr>
            <a:r>
              <a:rPr lang="nl-NL" dirty="0"/>
              <a:t>	- </a:t>
            </a:r>
            <a:r>
              <a:rPr lang="nl-NL" dirty="0" err="1"/>
              <a:t>Waterfall</a:t>
            </a:r>
            <a:r>
              <a:rPr lang="nl-NL" dirty="0"/>
              <a:t> model</a:t>
            </a:r>
          </a:p>
          <a:p>
            <a:pPr marL="0" indent="0">
              <a:buNone/>
            </a:pPr>
            <a:r>
              <a:rPr lang="nl-NL" dirty="0"/>
              <a:t>	- V-model</a:t>
            </a:r>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0"/>
          </p:nvPr>
        </p:nvSpPr>
        <p:spPr/>
        <p:txBody>
          <a:bodyPr/>
          <a:lstStyle/>
          <a:p>
            <a:pPr>
              <a:defRPr/>
            </a:pPr>
            <a:fld id="{7DC42685-686F-4C5E-ADAD-CAFCAB1E8FF9}" type="slidenum">
              <a:rPr lang="nl-NL" altLang="nl-NL" smtClean="0"/>
              <a:pPr>
                <a:defRPr/>
              </a:pPr>
              <a:t>7</a:t>
            </a:fld>
            <a:endParaRPr lang="nl-NL" altLang="nl-NL"/>
          </a:p>
        </p:txBody>
      </p:sp>
      <p:sp>
        <p:nvSpPr>
          <p:cNvPr id="2" name="Tijdelijke aanduiding voor inhoud 5">
            <a:extLst>
              <a:ext uri="{FF2B5EF4-FFF2-40B4-BE49-F238E27FC236}">
                <a16:creationId xmlns:a16="http://schemas.microsoft.com/office/drawing/2014/main" id="{7C3A3A4D-9802-F130-C411-5FDF06C50B87}"/>
              </a:ext>
            </a:extLst>
          </p:cNvPr>
          <p:cNvSpPr txBox="1">
            <a:spLocks/>
          </p:cNvSpPr>
          <p:nvPr/>
        </p:nvSpPr>
        <p:spPr>
          <a:xfrm>
            <a:off x="6192011" y="2816785"/>
            <a:ext cx="4992555" cy="1953645"/>
          </a:xfrm>
          <a:prstGeom prst="rect">
            <a:avLst/>
          </a:prstGeom>
        </p:spPr>
        <p:txBody>
          <a:bodyPr/>
          <a:lstStyle>
            <a:lvl1pPr marL="457189" indent="-457189" algn="l" defTabSz="609585" rtl="0" eaLnBrk="0" fontAlgn="base" hangingPunct="0">
              <a:spcBef>
                <a:spcPct val="20000"/>
              </a:spcBef>
              <a:spcAft>
                <a:spcPct val="0"/>
              </a:spcAft>
              <a:buClr>
                <a:srgbClr val="444444"/>
              </a:buClr>
              <a:buFont typeface="Arial" panose="020B0604020202020204" pitchFamily="34" charset="0"/>
              <a:buChar char="•"/>
              <a:defRPr sz="2400" kern="1200">
                <a:solidFill>
                  <a:srgbClr val="444444"/>
                </a:solidFill>
                <a:latin typeface="Arial"/>
                <a:ea typeface="ＭＳ Ｐゴシック" charset="0"/>
                <a:cs typeface="Arial"/>
              </a:defRPr>
            </a:lvl1pPr>
            <a:lvl2pPr marL="990575" indent="-380990" algn="l" defTabSz="609585" rtl="0" eaLnBrk="0" fontAlgn="base" hangingPunct="0">
              <a:spcBef>
                <a:spcPct val="20000"/>
              </a:spcBef>
              <a:spcAft>
                <a:spcPct val="0"/>
              </a:spcAft>
              <a:buClrTx/>
              <a:buFont typeface="Arial" panose="020B0604020202020204" pitchFamily="34" charset="0"/>
              <a:buChar char="–"/>
              <a:defRPr sz="2400" kern="1200">
                <a:solidFill>
                  <a:srgbClr val="444444"/>
                </a:solidFill>
                <a:latin typeface="Arial"/>
                <a:ea typeface="ＭＳ Ｐゴシック" charset="0"/>
                <a:cs typeface="Arial"/>
              </a:defRPr>
            </a:lvl2pPr>
            <a:lvl3pPr marL="1523962" indent="-304792" algn="l" defTabSz="609585" rtl="0" eaLnBrk="0" fontAlgn="base" hangingPunct="0">
              <a:spcBef>
                <a:spcPct val="20000"/>
              </a:spcBef>
              <a:spcAft>
                <a:spcPct val="0"/>
              </a:spcAft>
              <a:buClr>
                <a:srgbClr val="444444"/>
              </a:buClr>
              <a:buFont typeface="Arial" panose="020B0604020202020204" pitchFamily="34" charset="0"/>
              <a:buChar char="•"/>
              <a:defRPr sz="2400" kern="1200">
                <a:solidFill>
                  <a:srgbClr val="444444"/>
                </a:solidFill>
                <a:latin typeface="Arial"/>
                <a:ea typeface="ＭＳ Ｐゴシック" charset="0"/>
                <a:cs typeface="Arial"/>
              </a:defRPr>
            </a:lvl3pPr>
            <a:lvl4pPr marL="2133547" indent="-304792" algn="l" defTabSz="609585" rtl="0" eaLnBrk="0" fontAlgn="base" hangingPunct="0">
              <a:spcBef>
                <a:spcPct val="20000"/>
              </a:spcBef>
              <a:spcAft>
                <a:spcPct val="0"/>
              </a:spcAft>
              <a:buClr>
                <a:srgbClr val="444444"/>
              </a:buClr>
              <a:buFont typeface="Arial" panose="020B0604020202020204" pitchFamily="34" charset="0"/>
              <a:buChar char="–"/>
              <a:defRPr sz="2400" kern="1200">
                <a:solidFill>
                  <a:srgbClr val="444444"/>
                </a:solidFill>
                <a:latin typeface="Arial"/>
                <a:ea typeface="ＭＳ Ｐゴシック" charset="0"/>
                <a:cs typeface="Arial"/>
              </a:defRPr>
            </a:lvl4pPr>
            <a:lvl5pPr marL="2743131" indent="-304792" algn="l" defTabSz="609585" rtl="0" eaLnBrk="0" fontAlgn="base" hangingPunct="0">
              <a:spcBef>
                <a:spcPct val="20000"/>
              </a:spcBef>
              <a:spcAft>
                <a:spcPct val="0"/>
              </a:spcAft>
              <a:buClr>
                <a:srgbClr val="444444"/>
              </a:buClr>
              <a:buFont typeface="Arial" panose="020B0604020202020204" pitchFamily="34" charset="0"/>
              <a:buChar char="»"/>
              <a:defRPr sz="2400" kern="1200">
                <a:solidFill>
                  <a:srgbClr val="444444"/>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400"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400"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400"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400" kern="1200">
                <a:solidFill>
                  <a:schemeClr val="tx1"/>
                </a:solidFill>
                <a:latin typeface="+mn-lt"/>
                <a:ea typeface="+mn-ea"/>
                <a:cs typeface="+mn-cs"/>
              </a:defRPr>
            </a:lvl9pPr>
          </a:lstStyle>
          <a:p>
            <a:pPr marL="0" indent="0">
              <a:buFont typeface="Arial" panose="020B0604020202020204" pitchFamily="34" charset="0"/>
              <a:buNone/>
            </a:pPr>
            <a:r>
              <a:rPr lang="nl-NL" b="1" dirty="0">
                <a:latin typeface="Söhne"/>
              </a:rPr>
              <a:t>Agile </a:t>
            </a:r>
            <a:r>
              <a:rPr lang="nl-NL" b="1" dirty="0" err="1">
                <a:latin typeface="Söhne"/>
              </a:rPr>
              <a:t>and</a:t>
            </a:r>
            <a:r>
              <a:rPr lang="nl-NL" b="1" dirty="0">
                <a:latin typeface="Söhne"/>
              </a:rPr>
              <a:t> </a:t>
            </a:r>
            <a:r>
              <a:rPr lang="nl-NL" b="1" dirty="0" err="1">
                <a:latin typeface="Söhne"/>
              </a:rPr>
              <a:t>Iterative</a:t>
            </a:r>
            <a:r>
              <a:rPr lang="nl-NL" b="1" dirty="0">
                <a:latin typeface="Söhne"/>
              </a:rPr>
              <a:t> </a:t>
            </a:r>
            <a:r>
              <a:rPr lang="nl-NL" b="1" dirty="0" err="1">
                <a:latin typeface="Söhne"/>
              </a:rPr>
              <a:t>Models</a:t>
            </a:r>
            <a:r>
              <a:rPr lang="nl-NL" b="1" dirty="0">
                <a:latin typeface="Söhne"/>
              </a:rPr>
              <a:t>:</a:t>
            </a:r>
          </a:p>
          <a:p>
            <a:pPr marL="0" indent="0">
              <a:buFont typeface="Arial" panose="020B0604020202020204" pitchFamily="34" charset="0"/>
              <a:buNone/>
            </a:pPr>
            <a:r>
              <a:rPr lang="nl-NL" dirty="0"/>
              <a:t>	- Scrum</a:t>
            </a:r>
          </a:p>
          <a:p>
            <a:pPr marL="0" indent="0">
              <a:buFont typeface="Arial" panose="020B0604020202020204" pitchFamily="34" charset="0"/>
              <a:buNone/>
            </a:pPr>
            <a:r>
              <a:rPr lang="nl-NL" dirty="0"/>
              <a:t>	- </a:t>
            </a:r>
            <a:r>
              <a:rPr lang="nl-NL" dirty="0" err="1"/>
              <a:t>Kanban</a:t>
            </a:r>
            <a:endParaRPr lang="nl-NL" dirty="0"/>
          </a:p>
        </p:txBody>
      </p:sp>
    </p:spTree>
    <p:extLst>
      <p:ext uri="{BB962C8B-B14F-4D97-AF65-F5344CB8AC3E}">
        <p14:creationId xmlns:p14="http://schemas.microsoft.com/office/powerpoint/2010/main" val="150208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a:xfrm>
            <a:off x="994891" y="867844"/>
            <a:ext cx="10382400" cy="648000"/>
          </a:xfrm>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err="1"/>
              <a:t>Waterfall</a:t>
            </a:r>
            <a:endParaRPr lang="nl-NL" dirty="0"/>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8</a:t>
            </a:fld>
            <a:endParaRPr lang="nl-NL" altLang="nl-NL"/>
          </a:p>
        </p:txBody>
      </p:sp>
      <p:pic>
        <p:nvPicPr>
          <p:cNvPr id="1026" name="Picture 2" descr="The Traditional Waterfall Approach">
            <a:extLst>
              <a:ext uri="{FF2B5EF4-FFF2-40B4-BE49-F238E27FC236}">
                <a16:creationId xmlns:a16="http://schemas.microsoft.com/office/drawing/2014/main" id="{4D6EAFDD-16CD-961C-30F0-1C0D4486834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780631" y="2226469"/>
            <a:ext cx="4905375"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42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9005063-3737-DB05-830F-DC2B263E3EB9}"/>
              </a:ext>
            </a:extLst>
          </p:cNvPr>
          <p:cNvSpPr>
            <a:spLocks noGrp="1"/>
          </p:cNvSpPr>
          <p:nvPr>
            <p:ph type="title"/>
          </p:nvPr>
        </p:nvSpPr>
        <p:spPr/>
        <p:txBody>
          <a:bodyPr/>
          <a:lstStyle/>
          <a:p>
            <a:r>
              <a:rPr lang="en-GB" altLang="nl-NL" sz="4000" dirty="0">
                <a:latin typeface="Arial" panose="020B0604020202020204" pitchFamily="34" charset="0"/>
                <a:ea typeface="ＭＳ Ｐゴシック" panose="020B0600070205080204" pitchFamily="34" charset="-128"/>
                <a:cs typeface="Arial" panose="020B0604020202020204" pitchFamily="34" charset="0"/>
              </a:rPr>
              <a:t>IT delivery models</a:t>
            </a:r>
            <a:endParaRPr lang="nl-NL" dirty="0"/>
          </a:p>
        </p:txBody>
      </p:sp>
      <p:sp>
        <p:nvSpPr>
          <p:cNvPr id="6" name="Tijdelijke aanduiding voor inhoud 5">
            <a:extLst>
              <a:ext uri="{FF2B5EF4-FFF2-40B4-BE49-F238E27FC236}">
                <a16:creationId xmlns:a16="http://schemas.microsoft.com/office/drawing/2014/main" id="{25A95200-696F-4E4C-E7FA-C32221406405}"/>
              </a:ext>
            </a:extLst>
          </p:cNvPr>
          <p:cNvSpPr>
            <a:spLocks noGrp="1"/>
          </p:cNvSpPr>
          <p:nvPr>
            <p:ph idx="1"/>
          </p:nvPr>
        </p:nvSpPr>
        <p:spPr/>
        <p:txBody>
          <a:bodyPr/>
          <a:lstStyle/>
          <a:p>
            <a:r>
              <a:rPr lang="nl-NL" b="1" i="0" dirty="0">
                <a:solidFill>
                  <a:srgbClr val="374151"/>
                </a:solidFill>
                <a:effectLst/>
                <a:latin typeface="Söhne"/>
              </a:rPr>
              <a:t>Voordelen: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Gestandaardiseerde en goed gedefinieerde fasen.</a:t>
            </a:r>
          </a:p>
          <a:p>
            <a:pPr marL="609585" lvl="1" indent="0">
              <a:buNone/>
            </a:pPr>
            <a:r>
              <a:rPr lang="nl-NL" b="0" i="0" dirty="0">
                <a:solidFill>
                  <a:srgbClr val="374151"/>
                </a:solidFill>
                <a:effectLst/>
                <a:latin typeface="Söhne"/>
              </a:rPr>
              <a:t>- Duidelijke documentatie gedurende het hele project.</a:t>
            </a:r>
          </a:p>
          <a:p>
            <a:pPr marL="609585" lvl="1" indent="0">
              <a:buNone/>
            </a:pPr>
            <a:r>
              <a:rPr lang="nl-NL" b="0" i="0" dirty="0">
                <a:solidFill>
                  <a:srgbClr val="374151"/>
                </a:solidFill>
                <a:effectLst/>
                <a:latin typeface="Söhne"/>
              </a:rPr>
              <a:t>- Geschikt voor projecten met stabiele en goed begrepen vereisten.</a:t>
            </a:r>
          </a:p>
          <a:p>
            <a:r>
              <a:rPr lang="nl-NL" b="1" i="0" dirty="0">
                <a:solidFill>
                  <a:srgbClr val="374151"/>
                </a:solidFill>
                <a:effectLst/>
                <a:latin typeface="Söhne"/>
              </a:rPr>
              <a:t>Nadelen:</a:t>
            </a:r>
            <a:endParaRPr lang="nl-NL" b="0" i="0" dirty="0">
              <a:solidFill>
                <a:srgbClr val="374151"/>
              </a:solidFill>
              <a:effectLst/>
              <a:latin typeface="Söhne"/>
            </a:endParaRPr>
          </a:p>
          <a:p>
            <a:pPr marL="609585" lvl="1" indent="0">
              <a:buNone/>
            </a:pPr>
            <a:r>
              <a:rPr lang="nl-NL" b="0" i="0" dirty="0">
                <a:solidFill>
                  <a:srgbClr val="374151"/>
                </a:solidFill>
                <a:effectLst/>
                <a:latin typeface="Söhne"/>
              </a:rPr>
              <a:t>- Minder flexibiliteit bij veranderingen in vereisten.</a:t>
            </a:r>
          </a:p>
          <a:p>
            <a:pPr marL="609585" lvl="1" indent="0">
              <a:buNone/>
            </a:pPr>
            <a:r>
              <a:rPr lang="nl-NL" b="0" i="0" dirty="0">
                <a:solidFill>
                  <a:srgbClr val="374151"/>
                </a:solidFill>
                <a:effectLst/>
                <a:latin typeface="Söhne"/>
              </a:rPr>
              <a:t>- Risico van late identificatie van problemen.</a:t>
            </a:r>
          </a:p>
          <a:p>
            <a:pPr marL="609585" lvl="1" indent="0">
              <a:buNone/>
            </a:pPr>
            <a:r>
              <a:rPr lang="nl-NL" b="0" i="0" dirty="0">
                <a:solidFill>
                  <a:srgbClr val="374151"/>
                </a:solidFill>
                <a:effectLst/>
                <a:latin typeface="Söhne"/>
              </a:rPr>
              <a:t>- Lange doorlooptijden en mogelijk vertraagde oplevering van software.</a:t>
            </a:r>
          </a:p>
          <a:p>
            <a:pPr lvl="1"/>
            <a:endParaRPr lang="nl-NL" dirty="0"/>
          </a:p>
          <a:p>
            <a:pPr lvl="1"/>
            <a:endParaRPr lang="nl-NL" dirty="0"/>
          </a:p>
        </p:txBody>
      </p:sp>
      <p:sp>
        <p:nvSpPr>
          <p:cNvPr id="7" name="Tijdelijke aanduiding voor inhoud 6">
            <a:extLst>
              <a:ext uri="{FF2B5EF4-FFF2-40B4-BE49-F238E27FC236}">
                <a16:creationId xmlns:a16="http://schemas.microsoft.com/office/drawing/2014/main" id="{0933CA4D-0435-760E-7855-FEC3305ACDA5}"/>
              </a:ext>
            </a:extLst>
          </p:cNvPr>
          <p:cNvSpPr>
            <a:spLocks noGrp="1"/>
          </p:cNvSpPr>
          <p:nvPr>
            <p:ph type="body" sz="quarter" idx="13"/>
          </p:nvPr>
        </p:nvSpPr>
        <p:spPr/>
        <p:txBody>
          <a:bodyPr/>
          <a:lstStyle/>
          <a:p>
            <a:r>
              <a:rPr lang="nl-NL" dirty="0" err="1"/>
              <a:t>Waterfall</a:t>
            </a:r>
            <a:endParaRPr lang="nl-NL" dirty="0"/>
          </a:p>
        </p:txBody>
      </p:sp>
      <p:sp>
        <p:nvSpPr>
          <p:cNvPr id="4" name="Tijdelijke aanduiding voor dianummer 3">
            <a:extLst>
              <a:ext uri="{FF2B5EF4-FFF2-40B4-BE49-F238E27FC236}">
                <a16:creationId xmlns:a16="http://schemas.microsoft.com/office/drawing/2014/main" id="{3FE13520-4679-BB5E-CE64-9338F0CC17E1}"/>
              </a:ext>
            </a:extLst>
          </p:cNvPr>
          <p:cNvSpPr>
            <a:spLocks noGrp="1"/>
          </p:cNvSpPr>
          <p:nvPr>
            <p:ph type="sldNum" sz="quarter" idx="14"/>
          </p:nvPr>
        </p:nvSpPr>
        <p:spPr/>
        <p:txBody>
          <a:bodyPr/>
          <a:lstStyle/>
          <a:p>
            <a:pPr>
              <a:defRPr/>
            </a:pPr>
            <a:fld id="{7DC42685-686F-4C5E-ADAD-CAFCAB1E8FF9}" type="slidenum">
              <a:rPr lang="nl-NL" altLang="nl-NL" smtClean="0"/>
              <a:pPr>
                <a:defRPr/>
              </a:pPr>
              <a:t>9</a:t>
            </a:fld>
            <a:endParaRPr lang="nl-NL" altLang="nl-NL"/>
          </a:p>
        </p:txBody>
      </p:sp>
    </p:spTree>
    <p:extLst>
      <p:ext uri="{BB962C8B-B14F-4D97-AF65-F5344CB8AC3E}">
        <p14:creationId xmlns:p14="http://schemas.microsoft.com/office/powerpoint/2010/main" val="1377459499"/>
      </p:ext>
    </p:extLst>
  </p:cSld>
  <p:clrMapOvr>
    <a:masterClrMapping/>
  </p:clrMapOvr>
</p:sld>
</file>

<file path=ppt/theme/theme1.xml><?xml version="1.0" encoding="utf-8"?>
<a:theme xmlns:a="http://schemas.openxmlformats.org/drawingml/2006/main" name="Titel slide_top">
  <a:themeElements>
    <a:clrScheme name="Hanzehogeschool Groningen 1">
      <a:dk1>
        <a:sysClr val="windowText" lastClr="000000"/>
      </a:dk1>
      <a:lt1>
        <a:sysClr val="window" lastClr="FFFFFF"/>
      </a:lt1>
      <a:dk2>
        <a:srgbClr val="7F7F7F"/>
      </a:dk2>
      <a:lt2>
        <a:srgbClr val="EE7F00"/>
      </a:lt2>
      <a:accent1>
        <a:srgbClr val="333333"/>
      </a:accent1>
      <a:accent2>
        <a:srgbClr val="EE7F00"/>
      </a:accent2>
      <a:accent3>
        <a:srgbClr val="7F7F7F"/>
      </a:accent3>
      <a:accent4>
        <a:srgbClr val="2C0D15"/>
      </a:accent4>
      <a:accent5>
        <a:srgbClr val="7F7F7F"/>
      </a:accent5>
      <a:accent6>
        <a:srgbClr val="EE7F00"/>
      </a:accent6>
      <a:hlink>
        <a:srgbClr val="EE7F00"/>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Aangepast ontwerp">
  <a:themeElements>
    <a:clrScheme name="Hanzehogeschool Groningen 1">
      <a:dk1>
        <a:sysClr val="windowText" lastClr="000000"/>
      </a:dk1>
      <a:lt1>
        <a:sysClr val="window" lastClr="FFFFFF"/>
      </a:lt1>
      <a:dk2>
        <a:srgbClr val="7F7F7F"/>
      </a:dk2>
      <a:lt2>
        <a:srgbClr val="EE7F00"/>
      </a:lt2>
      <a:accent1>
        <a:srgbClr val="333333"/>
      </a:accent1>
      <a:accent2>
        <a:srgbClr val="EE7F00"/>
      </a:accent2>
      <a:accent3>
        <a:srgbClr val="7F7F7F"/>
      </a:accent3>
      <a:accent4>
        <a:srgbClr val="2C0D15"/>
      </a:accent4>
      <a:accent5>
        <a:srgbClr val="7F7F7F"/>
      </a:accent5>
      <a:accent6>
        <a:srgbClr val="EE7F00"/>
      </a:accent6>
      <a:hlink>
        <a:srgbClr val="EE7F00"/>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Aangepast ontwerp">
  <a:themeElements>
    <a:clrScheme name="Hanzehogeschool Groningen 1">
      <a:dk1>
        <a:sysClr val="windowText" lastClr="000000"/>
      </a:dk1>
      <a:lt1>
        <a:sysClr val="window" lastClr="FFFFFF"/>
      </a:lt1>
      <a:dk2>
        <a:srgbClr val="7F7F7F"/>
      </a:dk2>
      <a:lt2>
        <a:srgbClr val="EE7F00"/>
      </a:lt2>
      <a:accent1>
        <a:srgbClr val="333333"/>
      </a:accent1>
      <a:accent2>
        <a:srgbClr val="EE7F00"/>
      </a:accent2>
      <a:accent3>
        <a:srgbClr val="7F7F7F"/>
      </a:accent3>
      <a:accent4>
        <a:srgbClr val="2C0D15"/>
      </a:accent4>
      <a:accent5>
        <a:srgbClr val="7F7F7F"/>
      </a:accent5>
      <a:accent6>
        <a:srgbClr val="EE7F00"/>
      </a:accent6>
      <a:hlink>
        <a:srgbClr val="EE7F00"/>
      </a:hlink>
      <a:folHlink>
        <a:srgbClr val="33333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7137</TotalTime>
  <Words>2168</Words>
  <Application>Microsoft Office PowerPoint</Application>
  <PresentationFormat>Breedbeeld</PresentationFormat>
  <Paragraphs>299</Paragraphs>
  <Slides>23</Slides>
  <Notes>17</Notes>
  <HiddenSlides>0</HiddenSlides>
  <MMClips>0</MMClips>
  <ScaleCrop>false</ScaleCrop>
  <HeadingPairs>
    <vt:vector size="6" baseType="variant">
      <vt:variant>
        <vt:lpstr>Gebruikte lettertypen</vt:lpstr>
      </vt:variant>
      <vt:variant>
        <vt:i4>5</vt:i4>
      </vt:variant>
      <vt:variant>
        <vt:lpstr>Thema</vt:lpstr>
      </vt:variant>
      <vt:variant>
        <vt:i4>3</vt:i4>
      </vt:variant>
      <vt:variant>
        <vt:lpstr>Diatitels</vt:lpstr>
      </vt:variant>
      <vt:variant>
        <vt:i4>23</vt:i4>
      </vt:variant>
    </vt:vector>
  </HeadingPairs>
  <TitlesOfParts>
    <vt:vector size="31" baseType="lpstr">
      <vt:lpstr>Arial</vt:lpstr>
      <vt:lpstr>Calibri</vt:lpstr>
      <vt:lpstr>Charlie Display</vt:lpstr>
      <vt:lpstr>Nexa W01</vt:lpstr>
      <vt:lpstr>Söhne</vt:lpstr>
      <vt:lpstr>Titel slide_top</vt:lpstr>
      <vt:lpstr>2_Aangepast ontwerp</vt:lpstr>
      <vt:lpstr>3_Aangepast ontwerp</vt:lpstr>
      <vt:lpstr>DevSecOps</vt:lpstr>
      <vt:lpstr>Inhoud</vt:lpstr>
      <vt:lpstr>Grading</vt:lpstr>
      <vt:lpstr>Oplevering bouwstraat</vt:lpstr>
      <vt:lpstr>inhoud</vt:lpstr>
      <vt:lpstr>Intro</vt:lpstr>
      <vt:lpstr>IT delivery models </vt:lpstr>
      <vt:lpstr>IT delivery models</vt:lpstr>
      <vt:lpstr>IT delivery models</vt:lpstr>
      <vt:lpstr>IT delivery models</vt:lpstr>
      <vt:lpstr>IT delivery models</vt:lpstr>
      <vt:lpstr>IT delivery models</vt:lpstr>
      <vt:lpstr>IT delivery models</vt:lpstr>
      <vt:lpstr>IT delivery models</vt:lpstr>
      <vt:lpstr>IT delivery models</vt:lpstr>
      <vt:lpstr>DevSecOps</vt:lpstr>
      <vt:lpstr>Principles of DevOps</vt:lpstr>
      <vt:lpstr>Principles of DevOps</vt:lpstr>
      <vt:lpstr>Principles of DevSecOps</vt:lpstr>
      <vt:lpstr>CI/CD pipelines</vt:lpstr>
      <vt:lpstr>CI/CD</vt:lpstr>
      <vt:lpstr>reading</vt:lpstr>
      <vt:lpstr>Roy van Leeuwen - LERO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Thies Keulen</dc:creator>
  <cp:lastModifiedBy>Leeuwen RMJ van, Roy</cp:lastModifiedBy>
  <cp:revision>2</cp:revision>
  <dcterms:created xsi:type="dcterms:W3CDTF">2021-09-07T08:32:17Z</dcterms:created>
  <dcterms:modified xsi:type="dcterms:W3CDTF">2025-03-24T17:38:02Z</dcterms:modified>
</cp:coreProperties>
</file>