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1" r:id="rId3"/>
    <p:sldId id="296" r:id="rId4"/>
    <p:sldId id="297" r:id="rId5"/>
    <p:sldId id="257" r:id="rId6"/>
    <p:sldId id="262" r:id="rId7"/>
    <p:sldId id="263" r:id="rId8"/>
    <p:sldId id="285" r:id="rId9"/>
    <p:sldId id="264" r:id="rId10"/>
    <p:sldId id="258" r:id="rId11"/>
    <p:sldId id="266" r:id="rId12"/>
    <p:sldId id="298" r:id="rId13"/>
    <p:sldId id="299" r:id="rId14"/>
    <p:sldId id="300" r:id="rId15"/>
    <p:sldId id="271" r:id="rId16"/>
    <p:sldId id="272" r:id="rId17"/>
    <p:sldId id="275" r:id="rId18"/>
    <p:sldId id="276"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EBC11A-B907-46DC-BE14-D0CB57B52395}">
          <p14:sldIdLst>
            <p14:sldId id="256"/>
            <p14:sldId id="301"/>
            <p14:sldId id="296"/>
            <p14:sldId id="297"/>
          </p14:sldIdLst>
        </p14:section>
        <p14:section name="Chapter 1" id="{6257A9D6-8ECB-41B2-90F9-BF8FDD4ED36A}">
          <p14:sldIdLst>
            <p14:sldId id="257"/>
            <p14:sldId id="262"/>
            <p14:sldId id="263"/>
            <p14:sldId id="285"/>
            <p14:sldId id="264"/>
            <p14:sldId id="258"/>
          </p14:sldIdLst>
        </p14:section>
        <p14:section name="Chapter 2" id="{9B546CB7-40FD-4957-B149-0A25697D86D2}">
          <p14:sldIdLst>
            <p14:sldId id="266"/>
            <p14:sldId id="298"/>
            <p14:sldId id="299"/>
            <p14:sldId id="300"/>
            <p14:sldId id="271"/>
            <p14:sldId id="272"/>
            <p14:sldId id="275"/>
            <p14:sldId id="276"/>
            <p14:sldId id="295"/>
          </p14:sldIdLst>
        </p14:section>
        <p14:section name="Chapter 3" id="{A9230EE0-CD17-45BF-A00B-680DE6F1F9A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4614"/>
  </p:normalViewPr>
  <p:slideViewPr>
    <p:cSldViewPr snapToGrid="0" snapToObjects="1">
      <p:cViewPr>
        <p:scale>
          <a:sx n="82" d="100"/>
          <a:sy n="82" d="100"/>
        </p:scale>
        <p:origin x="69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3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0C921-DBD1-214F-BB53-F9816E05CD09}" type="doc">
      <dgm:prSet loTypeId="urn:microsoft.com/office/officeart/2005/8/layout/process1" loCatId="" qsTypeId="urn:microsoft.com/office/officeart/2005/8/quickstyle/simple4" qsCatId="simple" csTypeId="urn:microsoft.com/office/officeart/2005/8/colors/accent1_2" csCatId="accent1" phldr="1"/>
      <dgm:spPr/>
    </dgm:pt>
    <dgm:pt modelId="{7201C9DD-45C2-DB4F-A3E1-4F7C3BFCCEE6}">
      <dgm:prSet phldrT="[Text]"/>
      <dgm:spPr/>
      <dgm:t>
        <a:bodyPr/>
        <a:lstStyle/>
        <a:p>
          <a:r>
            <a:rPr lang="en-US" dirty="0" smtClean="0"/>
            <a:t>Artificial Intelligence</a:t>
          </a:r>
          <a:endParaRPr lang="en-US" dirty="0"/>
        </a:p>
      </dgm:t>
    </dgm:pt>
    <dgm:pt modelId="{4C404C4B-309C-5044-BC6A-C74D4E27101A}" type="parTrans" cxnId="{F14DEAC5-C8D1-2E49-8A57-81C1D5CBF59A}">
      <dgm:prSet/>
      <dgm:spPr/>
      <dgm:t>
        <a:bodyPr/>
        <a:lstStyle/>
        <a:p>
          <a:endParaRPr lang="en-US"/>
        </a:p>
      </dgm:t>
    </dgm:pt>
    <dgm:pt modelId="{8791E874-CB52-B347-9A9B-7EEC963CE8E0}" type="sibTrans" cxnId="{F14DEAC5-C8D1-2E49-8A57-81C1D5CBF59A}">
      <dgm:prSet/>
      <dgm:spPr/>
      <dgm:t>
        <a:bodyPr/>
        <a:lstStyle/>
        <a:p>
          <a:endParaRPr lang="en-US"/>
        </a:p>
      </dgm:t>
    </dgm:pt>
    <dgm:pt modelId="{A4FA7BBA-ABD7-354C-B1A0-89057BD16158}">
      <dgm:prSet phldrT="[Text]"/>
      <dgm:spPr/>
      <dgm:t>
        <a:bodyPr/>
        <a:lstStyle/>
        <a:p>
          <a:r>
            <a:rPr lang="en-US" dirty="0" smtClean="0"/>
            <a:t>Feed Forward </a:t>
          </a:r>
          <a:r>
            <a:rPr lang="en-US" smtClean="0"/>
            <a:t>Neural Network</a:t>
          </a:r>
          <a:endParaRPr lang="en-US" dirty="0"/>
        </a:p>
      </dgm:t>
    </dgm:pt>
    <dgm:pt modelId="{76833455-2397-7A4A-A26C-16900B32A5D9}" type="parTrans" cxnId="{CA3F9CA6-BFC4-BD4D-B282-7660F6002015}">
      <dgm:prSet/>
      <dgm:spPr/>
      <dgm:t>
        <a:bodyPr/>
        <a:lstStyle/>
        <a:p>
          <a:endParaRPr lang="en-US"/>
        </a:p>
      </dgm:t>
    </dgm:pt>
    <dgm:pt modelId="{4305BE78-97FB-7E4E-BEDD-B9C68DD2C046}" type="sibTrans" cxnId="{CA3F9CA6-BFC4-BD4D-B282-7660F6002015}">
      <dgm:prSet/>
      <dgm:spPr/>
      <dgm:t>
        <a:bodyPr/>
        <a:lstStyle/>
        <a:p>
          <a:endParaRPr lang="en-US"/>
        </a:p>
      </dgm:t>
    </dgm:pt>
    <dgm:pt modelId="{16A54AE3-424F-214E-A154-F57EC2DD7EF0}">
      <dgm:prSet phldrT="[Text]"/>
      <dgm:spPr/>
      <dgm:t>
        <a:bodyPr/>
        <a:lstStyle/>
        <a:p>
          <a:r>
            <a:rPr lang="en-US" dirty="0" smtClean="0"/>
            <a:t>Machine Learning</a:t>
          </a:r>
          <a:endParaRPr lang="en-US" dirty="0"/>
        </a:p>
      </dgm:t>
    </dgm:pt>
    <dgm:pt modelId="{165909CD-84D5-0D44-BCA4-B09C4F366891}" type="parTrans" cxnId="{E833029F-020D-4840-B76B-C809DC90EA6D}">
      <dgm:prSet/>
      <dgm:spPr/>
      <dgm:t>
        <a:bodyPr/>
        <a:lstStyle/>
        <a:p>
          <a:endParaRPr lang="en-US"/>
        </a:p>
      </dgm:t>
    </dgm:pt>
    <dgm:pt modelId="{3B1E4D40-F74E-A64D-A3F4-0D944FB1A062}" type="sibTrans" cxnId="{E833029F-020D-4840-B76B-C809DC90EA6D}">
      <dgm:prSet/>
      <dgm:spPr/>
      <dgm:t>
        <a:bodyPr/>
        <a:lstStyle/>
        <a:p>
          <a:endParaRPr lang="en-US"/>
        </a:p>
      </dgm:t>
    </dgm:pt>
    <dgm:pt modelId="{658B28D7-0BC9-F244-BD3A-D8BF96F90B67}">
      <dgm:prSet phldrT="[Text]"/>
      <dgm:spPr/>
      <dgm:t>
        <a:bodyPr/>
        <a:lstStyle/>
        <a:p>
          <a:r>
            <a:rPr lang="en-US" dirty="0" smtClean="0"/>
            <a:t>Neural Networks</a:t>
          </a:r>
          <a:endParaRPr lang="en-US" dirty="0"/>
        </a:p>
      </dgm:t>
    </dgm:pt>
    <dgm:pt modelId="{A43C876F-EDDB-184D-912E-F9D5CDFFF20E}" type="parTrans" cxnId="{E3BDCC6D-BC9D-1245-BD3C-8C5773A1CB2C}">
      <dgm:prSet/>
      <dgm:spPr/>
      <dgm:t>
        <a:bodyPr/>
        <a:lstStyle/>
        <a:p>
          <a:endParaRPr lang="en-US"/>
        </a:p>
      </dgm:t>
    </dgm:pt>
    <dgm:pt modelId="{7360F123-C110-DB4C-9621-EFE782B0E7B2}" type="sibTrans" cxnId="{E3BDCC6D-BC9D-1245-BD3C-8C5773A1CB2C}">
      <dgm:prSet/>
      <dgm:spPr/>
      <dgm:t>
        <a:bodyPr/>
        <a:lstStyle/>
        <a:p>
          <a:endParaRPr lang="en-US"/>
        </a:p>
      </dgm:t>
    </dgm:pt>
    <dgm:pt modelId="{5234FC9A-1F3B-8147-A27D-50B2769E9ADD}">
      <dgm:prSet phldrT="[Text]"/>
      <dgm:spPr/>
      <dgm:t>
        <a:bodyPr/>
        <a:lstStyle/>
        <a:p>
          <a:r>
            <a:rPr lang="en-US" dirty="0" smtClean="0"/>
            <a:t>(Supervised) Deep Learning</a:t>
          </a:r>
          <a:endParaRPr lang="en-US" dirty="0"/>
        </a:p>
      </dgm:t>
    </dgm:pt>
    <dgm:pt modelId="{5D7C5C00-41F6-B14B-9ABC-4BE1771FDFD4}" type="parTrans" cxnId="{D8CBD0CC-4DE5-064A-9863-C7AD74149C7B}">
      <dgm:prSet/>
      <dgm:spPr/>
      <dgm:t>
        <a:bodyPr/>
        <a:lstStyle/>
        <a:p>
          <a:endParaRPr lang="en-US"/>
        </a:p>
      </dgm:t>
    </dgm:pt>
    <dgm:pt modelId="{0C6AAC1D-8F9C-E04D-9C61-91B47799761A}" type="sibTrans" cxnId="{D8CBD0CC-4DE5-064A-9863-C7AD74149C7B}">
      <dgm:prSet/>
      <dgm:spPr/>
      <dgm:t>
        <a:bodyPr/>
        <a:lstStyle/>
        <a:p>
          <a:endParaRPr lang="en-US"/>
        </a:p>
      </dgm:t>
    </dgm:pt>
    <dgm:pt modelId="{9EF17215-FBE6-BC40-BEDC-475C0CB04C67}" type="pres">
      <dgm:prSet presAssocID="{6CB0C921-DBD1-214F-BB53-F9816E05CD09}" presName="Name0" presStyleCnt="0">
        <dgm:presLayoutVars>
          <dgm:dir/>
          <dgm:resizeHandles val="exact"/>
        </dgm:presLayoutVars>
      </dgm:prSet>
      <dgm:spPr/>
    </dgm:pt>
    <dgm:pt modelId="{D465945D-A10D-7C4F-BD96-BFE5C76E1D36}" type="pres">
      <dgm:prSet presAssocID="{7201C9DD-45C2-DB4F-A3E1-4F7C3BFCCEE6}" presName="node" presStyleLbl="node1" presStyleIdx="0" presStyleCnt="5">
        <dgm:presLayoutVars>
          <dgm:bulletEnabled val="1"/>
        </dgm:presLayoutVars>
      </dgm:prSet>
      <dgm:spPr/>
      <dgm:t>
        <a:bodyPr/>
        <a:lstStyle/>
        <a:p>
          <a:endParaRPr lang="en-US"/>
        </a:p>
      </dgm:t>
    </dgm:pt>
    <dgm:pt modelId="{7DD3F873-2C25-C941-BF5F-5EFB3302319F}" type="pres">
      <dgm:prSet presAssocID="{8791E874-CB52-B347-9A9B-7EEC963CE8E0}" presName="sibTrans" presStyleLbl="sibTrans2D1" presStyleIdx="0" presStyleCnt="4"/>
      <dgm:spPr/>
      <dgm:t>
        <a:bodyPr/>
        <a:lstStyle/>
        <a:p>
          <a:endParaRPr lang="en-US"/>
        </a:p>
      </dgm:t>
    </dgm:pt>
    <dgm:pt modelId="{68B69B6A-3F8D-F24E-AE80-5A13B7DF5098}" type="pres">
      <dgm:prSet presAssocID="{8791E874-CB52-B347-9A9B-7EEC963CE8E0}" presName="connectorText" presStyleLbl="sibTrans2D1" presStyleIdx="0" presStyleCnt="4"/>
      <dgm:spPr/>
      <dgm:t>
        <a:bodyPr/>
        <a:lstStyle/>
        <a:p>
          <a:endParaRPr lang="en-US"/>
        </a:p>
      </dgm:t>
    </dgm:pt>
    <dgm:pt modelId="{F475F63E-300B-F64C-A3CF-3425A58F3332}" type="pres">
      <dgm:prSet presAssocID="{16A54AE3-424F-214E-A154-F57EC2DD7EF0}" presName="node" presStyleLbl="node1" presStyleIdx="1" presStyleCnt="5">
        <dgm:presLayoutVars>
          <dgm:bulletEnabled val="1"/>
        </dgm:presLayoutVars>
      </dgm:prSet>
      <dgm:spPr/>
      <dgm:t>
        <a:bodyPr/>
        <a:lstStyle/>
        <a:p>
          <a:endParaRPr lang="en-US"/>
        </a:p>
      </dgm:t>
    </dgm:pt>
    <dgm:pt modelId="{92259FF5-FA8D-D44B-B6FD-5E484D72D633}" type="pres">
      <dgm:prSet presAssocID="{3B1E4D40-F74E-A64D-A3F4-0D944FB1A062}" presName="sibTrans" presStyleLbl="sibTrans2D1" presStyleIdx="1" presStyleCnt="4"/>
      <dgm:spPr/>
      <dgm:t>
        <a:bodyPr/>
        <a:lstStyle/>
        <a:p>
          <a:endParaRPr lang="en-US"/>
        </a:p>
      </dgm:t>
    </dgm:pt>
    <dgm:pt modelId="{568889E6-FC90-7142-9EE1-6B5F7F75984A}" type="pres">
      <dgm:prSet presAssocID="{3B1E4D40-F74E-A64D-A3F4-0D944FB1A062}" presName="connectorText" presStyleLbl="sibTrans2D1" presStyleIdx="1" presStyleCnt="4"/>
      <dgm:spPr/>
      <dgm:t>
        <a:bodyPr/>
        <a:lstStyle/>
        <a:p>
          <a:endParaRPr lang="en-US"/>
        </a:p>
      </dgm:t>
    </dgm:pt>
    <dgm:pt modelId="{06CF62C9-A53E-3540-8D7E-344DCA86BBD3}" type="pres">
      <dgm:prSet presAssocID="{658B28D7-0BC9-F244-BD3A-D8BF96F90B67}" presName="node" presStyleLbl="node1" presStyleIdx="2" presStyleCnt="5">
        <dgm:presLayoutVars>
          <dgm:bulletEnabled val="1"/>
        </dgm:presLayoutVars>
      </dgm:prSet>
      <dgm:spPr/>
      <dgm:t>
        <a:bodyPr/>
        <a:lstStyle/>
        <a:p>
          <a:endParaRPr lang="en-US"/>
        </a:p>
      </dgm:t>
    </dgm:pt>
    <dgm:pt modelId="{BE3373DE-8771-DB46-8DA8-7849AA099487}" type="pres">
      <dgm:prSet presAssocID="{7360F123-C110-DB4C-9621-EFE782B0E7B2}" presName="sibTrans" presStyleLbl="sibTrans2D1" presStyleIdx="2" presStyleCnt="4"/>
      <dgm:spPr/>
      <dgm:t>
        <a:bodyPr/>
        <a:lstStyle/>
        <a:p>
          <a:endParaRPr lang="en-US"/>
        </a:p>
      </dgm:t>
    </dgm:pt>
    <dgm:pt modelId="{D0FCC07D-9304-7E46-B6E9-FA7BB9E356F2}" type="pres">
      <dgm:prSet presAssocID="{7360F123-C110-DB4C-9621-EFE782B0E7B2}" presName="connectorText" presStyleLbl="sibTrans2D1" presStyleIdx="2" presStyleCnt="4"/>
      <dgm:spPr/>
      <dgm:t>
        <a:bodyPr/>
        <a:lstStyle/>
        <a:p>
          <a:endParaRPr lang="en-US"/>
        </a:p>
      </dgm:t>
    </dgm:pt>
    <dgm:pt modelId="{7AC24E81-2814-F04C-97B2-A003F2D907FF}" type="pres">
      <dgm:prSet presAssocID="{5234FC9A-1F3B-8147-A27D-50B2769E9ADD}" presName="node" presStyleLbl="node1" presStyleIdx="3" presStyleCnt="5">
        <dgm:presLayoutVars>
          <dgm:bulletEnabled val="1"/>
        </dgm:presLayoutVars>
      </dgm:prSet>
      <dgm:spPr/>
      <dgm:t>
        <a:bodyPr/>
        <a:lstStyle/>
        <a:p>
          <a:endParaRPr lang="en-US"/>
        </a:p>
      </dgm:t>
    </dgm:pt>
    <dgm:pt modelId="{2A745BE7-A92F-C74B-AFB2-B0562C54C723}" type="pres">
      <dgm:prSet presAssocID="{0C6AAC1D-8F9C-E04D-9C61-91B47799761A}" presName="sibTrans" presStyleLbl="sibTrans2D1" presStyleIdx="3" presStyleCnt="4"/>
      <dgm:spPr/>
      <dgm:t>
        <a:bodyPr/>
        <a:lstStyle/>
        <a:p>
          <a:endParaRPr lang="en-US"/>
        </a:p>
      </dgm:t>
    </dgm:pt>
    <dgm:pt modelId="{9DDF0EA6-8C6F-6C43-808D-31E3D5BDEDCB}" type="pres">
      <dgm:prSet presAssocID="{0C6AAC1D-8F9C-E04D-9C61-91B47799761A}" presName="connectorText" presStyleLbl="sibTrans2D1" presStyleIdx="3" presStyleCnt="4"/>
      <dgm:spPr/>
      <dgm:t>
        <a:bodyPr/>
        <a:lstStyle/>
        <a:p>
          <a:endParaRPr lang="en-US"/>
        </a:p>
      </dgm:t>
    </dgm:pt>
    <dgm:pt modelId="{CFC64483-B3DD-1F44-87A9-5AB2DFC31A43}" type="pres">
      <dgm:prSet presAssocID="{A4FA7BBA-ABD7-354C-B1A0-89057BD16158}" presName="node" presStyleLbl="node1" presStyleIdx="4" presStyleCnt="5">
        <dgm:presLayoutVars>
          <dgm:bulletEnabled val="1"/>
        </dgm:presLayoutVars>
      </dgm:prSet>
      <dgm:spPr/>
      <dgm:t>
        <a:bodyPr/>
        <a:lstStyle/>
        <a:p>
          <a:endParaRPr lang="en-US"/>
        </a:p>
      </dgm:t>
    </dgm:pt>
  </dgm:ptLst>
  <dgm:cxnLst>
    <dgm:cxn modelId="{F14DEAC5-C8D1-2E49-8A57-81C1D5CBF59A}" srcId="{6CB0C921-DBD1-214F-BB53-F9816E05CD09}" destId="{7201C9DD-45C2-DB4F-A3E1-4F7C3BFCCEE6}" srcOrd="0" destOrd="0" parTransId="{4C404C4B-309C-5044-BC6A-C74D4E27101A}" sibTransId="{8791E874-CB52-B347-9A9B-7EEC963CE8E0}"/>
    <dgm:cxn modelId="{788F9530-EE62-564B-A503-A431F4F7B7E1}" type="presOf" srcId="{0C6AAC1D-8F9C-E04D-9C61-91B47799761A}" destId="{2A745BE7-A92F-C74B-AFB2-B0562C54C723}" srcOrd="0" destOrd="0" presId="urn:microsoft.com/office/officeart/2005/8/layout/process1"/>
    <dgm:cxn modelId="{E833029F-020D-4840-B76B-C809DC90EA6D}" srcId="{6CB0C921-DBD1-214F-BB53-F9816E05CD09}" destId="{16A54AE3-424F-214E-A154-F57EC2DD7EF0}" srcOrd="1" destOrd="0" parTransId="{165909CD-84D5-0D44-BCA4-B09C4F366891}" sibTransId="{3B1E4D40-F74E-A64D-A3F4-0D944FB1A062}"/>
    <dgm:cxn modelId="{3DF274BF-23DE-AE4E-9E8A-CD45E6244128}" type="presOf" srcId="{6CB0C921-DBD1-214F-BB53-F9816E05CD09}" destId="{9EF17215-FBE6-BC40-BEDC-475C0CB04C67}" srcOrd="0" destOrd="0" presId="urn:microsoft.com/office/officeart/2005/8/layout/process1"/>
    <dgm:cxn modelId="{8D682F54-96D0-6343-8A88-F9E5345AD3B6}" type="presOf" srcId="{8791E874-CB52-B347-9A9B-7EEC963CE8E0}" destId="{68B69B6A-3F8D-F24E-AE80-5A13B7DF5098}" srcOrd="1" destOrd="0" presId="urn:microsoft.com/office/officeart/2005/8/layout/process1"/>
    <dgm:cxn modelId="{E3BDCC6D-BC9D-1245-BD3C-8C5773A1CB2C}" srcId="{6CB0C921-DBD1-214F-BB53-F9816E05CD09}" destId="{658B28D7-0BC9-F244-BD3A-D8BF96F90B67}" srcOrd="2" destOrd="0" parTransId="{A43C876F-EDDB-184D-912E-F9D5CDFFF20E}" sibTransId="{7360F123-C110-DB4C-9621-EFE782B0E7B2}"/>
    <dgm:cxn modelId="{ADB33AF4-E4A2-2946-A472-33087C932EA7}" type="presOf" srcId="{7360F123-C110-DB4C-9621-EFE782B0E7B2}" destId="{D0FCC07D-9304-7E46-B6E9-FA7BB9E356F2}" srcOrd="1" destOrd="0" presId="urn:microsoft.com/office/officeart/2005/8/layout/process1"/>
    <dgm:cxn modelId="{B551625E-1093-8040-9143-DC7867BD8650}" type="presOf" srcId="{0C6AAC1D-8F9C-E04D-9C61-91B47799761A}" destId="{9DDF0EA6-8C6F-6C43-808D-31E3D5BDEDCB}" srcOrd="1" destOrd="0" presId="urn:microsoft.com/office/officeart/2005/8/layout/process1"/>
    <dgm:cxn modelId="{B038B871-CCDE-C74C-A677-7A83CAAE0114}" type="presOf" srcId="{7360F123-C110-DB4C-9621-EFE782B0E7B2}" destId="{BE3373DE-8771-DB46-8DA8-7849AA099487}" srcOrd="0" destOrd="0" presId="urn:microsoft.com/office/officeart/2005/8/layout/process1"/>
    <dgm:cxn modelId="{44A5B564-7AF2-1E44-BD0C-1B07A66679F6}" type="presOf" srcId="{658B28D7-0BC9-F244-BD3A-D8BF96F90B67}" destId="{06CF62C9-A53E-3540-8D7E-344DCA86BBD3}" srcOrd="0" destOrd="0" presId="urn:microsoft.com/office/officeart/2005/8/layout/process1"/>
    <dgm:cxn modelId="{CE270A51-1F3A-624B-A8AC-C7D356AED22E}" type="presOf" srcId="{3B1E4D40-F74E-A64D-A3F4-0D944FB1A062}" destId="{568889E6-FC90-7142-9EE1-6B5F7F75984A}" srcOrd="1" destOrd="0" presId="urn:microsoft.com/office/officeart/2005/8/layout/process1"/>
    <dgm:cxn modelId="{D8CBD0CC-4DE5-064A-9863-C7AD74149C7B}" srcId="{6CB0C921-DBD1-214F-BB53-F9816E05CD09}" destId="{5234FC9A-1F3B-8147-A27D-50B2769E9ADD}" srcOrd="3" destOrd="0" parTransId="{5D7C5C00-41F6-B14B-9ABC-4BE1771FDFD4}" sibTransId="{0C6AAC1D-8F9C-E04D-9C61-91B47799761A}"/>
    <dgm:cxn modelId="{C5A55AE4-FC4B-3F49-9641-BF1AB5F7F303}" type="presOf" srcId="{3B1E4D40-F74E-A64D-A3F4-0D944FB1A062}" destId="{92259FF5-FA8D-D44B-B6FD-5E484D72D633}" srcOrd="0" destOrd="0" presId="urn:microsoft.com/office/officeart/2005/8/layout/process1"/>
    <dgm:cxn modelId="{CD13A09C-D9AD-3B4A-89C2-BEADCF3EB312}" type="presOf" srcId="{5234FC9A-1F3B-8147-A27D-50B2769E9ADD}" destId="{7AC24E81-2814-F04C-97B2-A003F2D907FF}" srcOrd="0" destOrd="0" presId="urn:microsoft.com/office/officeart/2005/8/layout/process1"/>
    <dgm:cxn modelId="{6B5F2E83-4294-E14C-A4A9-C502223D69A1}" type="presOf" srcId="{A4FA7BBA-ABD7-354C-B1A0-89057BD16158}" destId="{CFC64483-B3DD-1F44-87A9-5AB2DFC31A43}" srcOrd="0" destOrd="0" presId="urn:microsoft.com/office/officeart/2005/8/layout/process1"/>
    <dgm:cxn modelId="{1FC73519-7D82-7045-BFDF-2CADF7D8BD9A}" type="presOf" srcId="{7201C9DD-45C2-DB4F-A3E1-4F7C3BFCCEE6}" destId="{D465945D-A10D-7C4F-BD96-BFE5C76E1D36}" srcOrd="0" destOrd="0" presId="urn:microsoft.com/office/officeart/2005/8/layout/process1"/>
    <dgm:cxn modelId="{BE344519-00B3-5E43-A869-28B3EBCAC892}" type="presOf" srcId="{16A54AE3-424F-214E-A154-F57EC2DD7EF0}" destId="{F475F63E-300B-F64C-A3CF-3425A58F3332}" srcOrd="0" destOrd="0" presId="urn:microsoft.com/office/officeart/2005/8/layout/process1"/>
    <dgm:cxn modelId="{CA3F9CA6-BFC4-BD4D-B282-7660F6002015}" srcId="{6CB0C921-DBD1-214F-BB53-F9816E05CD09}" destId="{A4FA7BBA-ABD7-354C-B1A0-89057BD16158}" srcOrd="4" destOrd="0" parTransId="{76833455-2397-7A4A-A26C-16900B32A5D9}" sibTransId="{4305BE78-97FB-7E4E-BEDD-B9C68DD2C046}"/>
    <dgm:cxn modelId="{FD9671BB-2A6B-6F44-9CB5-BAA0DCD6E56E}" type="presOf" srcId="{8791E874-CB52-B347-9A9B-7EEC963CE8E0}" destId="{7DD3F873-2C25-C941-BF5F-5EFB3302319F}" srcOrd="0" destOrd="0" presId="urn:microsoft.com/office/officeart/2005/8/layout/process1"/>
    <dgm:cxn modelId="{9C04BE94-840F-9D42-82F5-A8435C928ECA}" type="presParOf" srcId="{9EF17215-FBE6-BC40-BEDC-475C0CB04C67}" destId="{D465945D-A10D-7C4F-BD96-BFE5C76E1D36}" srcOrd="0" destOrd="0" presId="urn:microsoft.com/office/officeart/2005/8/layout/process1"/>
    <dgm:cxn modelId="{BE86C479-7441-A140-B18F-1F65317A2A3D}" type="presParOf" srcId="{9EF17215-FBE6-BC40-BEDC-475C0CB04C67}" destId="{7DD3F873-2C25-C941-BF5F-5EFB3302319F}" srcOrd="1" destOrd="0" presId="urn:microsoft.com/office/officeart/2005/8/layout/process1"/>
    <dgm:cxn modelId="{B681EF7A-2E38-F840-9FDD-70CFF97E3699}" type="presParOf" srcId="{7DD3F873-2C25-C941-BF5F-5EFB3302319F}" destId="{68B69B6A-3F8D-F24E-AE80-5A13B7DF5098}" srcOrd="0" destOrd="0" presId="urn:microsoft.com/office/officeart/2005/8/layout/process1"/>
    <dgm:cxn modelId="{AB57E06C-F446-FB4C-A599-4ADB45743891}" type="presParOf" srcId="{9EF17215-FBE6-BC40-BEDC-475C0CB04C67}" destId="{F475F63E-300B-F64C-A3CF-3425A58F3332}" srcOrd="2" destOrd="0" presId="urn:microsoft.com/office/officeart/2005/8/layout/process1"/>
    <dgm:cxn modelId="{9562E814-3F56-6B49-A134-40C715B2335C}" type="presParOf" srcId="{9EF17215-FBE6-BC40-BEDC-475C0CB04C67}" destId="{92259FF5-FA8D-D44B-B6FD-5E484D72D633}" srcOrd="3" destOrd="0" presId="urn:microsoft.com/office/officeart/2005/8/layout/process1"/>
    <dgm:cxn modelId="{4D3D0C8E-6D85-0149-917F-865D7F376FBD}" type="presParOf" srcId="{92259FF5-FA8D-D44B-B6FD-5E484D72D633}" destId="{568889E6-FC90-7142-9EE1-6B5F7F75984A}" srcOrd="0" destOrd="0" presId="urn:microsoft.com/office/officeart/2005/8/layout/process1"/>
    <dgm:cxn modelId="{704A6461-299B-F549-B5AE-C45F11CFC62A}" type="presParOf" srcId="{9EF17215-FBE6-BC40-BEDC-475C0CB04C67}" destId="{06CF62C9-A53E-3540-8D7E-344DCA86BBD3}" srcOrd="4" destOrd="0" presId="urn:microsoft.com/office/officeart/2005/8/layout/process1"/>
    <dgm:cxn modelId="{08E763A8-0690-EB4D-AD1D-CE1529413149}" type="presParOf" srcId="{9EF17215-FBE6-BC40-BEDC-475C0CB04C67}" destId="{BE3373DE-8771-DB46-8DA8-7849AA099487}" srcOrd="5" destOrd="0" presId="urn:microsoft.com/office/officeart/2005/8/layout/process1"/>
    <dgm:cxn modelId="{5FFE6E8E-AD63-C949-96A8-AF0DD6736F0C}" type="presParOf" srcId="{BE3373DE-8771-DB46-8DA8-7849AA099487}" destId="{D0FCC07D-9304-7E46-B6E9-FA7BB9E356F2}" srcOrd="0" destOrd="0" presId="urn:microsoft.com/office/officeart/2005/8/layout/process1"/>
    <dgm:cxn modelId="{A87A8EDB-B8F7-B745-9D77-E1096B035898}" type="presParOf" srcId="{9EF17215-FBE6-BC40-BEDC-475C0CB04C67}" destId="{7AC24E81-2814-F04C-97B2-A003F2D907FF}" srcOrd="6" destOrd="0" presId="urn:microsoft.com/office/officeart/2005/8/layout/process1"/>
    <dgm:cxn modelId="{664D0BA0-09E2-674A-AC50-C78B38E1DDBA}" type="presParOf" srcId="{9EF17215-FBE6-BC40-BEDC-475C0CB04C67}" destId="{2A745BE7-A92F-C74B-AFB2-B0562C54C723}" srcOrd="7" destOrd="0" presId="urn:microsoft.com/office/officeart/2005/8/layout/process1"/>
    <dgm:cxn modelId="{0440A018-FBDE-7744-99C9-C33C89104514}" type="presParOf" srcId="{2A745BE7-A92F-C74B-AFB2-B0562C54C723}" destId="{9DDF0EA6-8C6F-6C43-808D-31E3D5BDEDCB}" srcOrd="0" destOrd="0" presId="urn:microsoft.com/office/officeart/2005/8/layout/process1"/>
    <dgm:cxn modelId="{3DD67819-AA4C-CB4B-A659-7D7A94057085}" type="presParOf" srcId="{9EF17215-FBE6-BC40-BEDC-475C0CB04C67}" destId="{CFC64483-B3DD-1F44-87A9-5AB2DFC31A4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5945D-A10D-7C4F-BD96-BFE5C76E1D36}">
      <dsp:nvSpPr>
        <dsp:cNvPr id="0" name=""/>
        <dsp:cNvSpPr/>
      </dsp:nvSpPr>
      <dsp:spPr>
        <a:xfrm>
          <a:off x="4946"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Artificial Intelligence</a:t>
          </a:r>
          <a:endParaRPr lang="en-US" sz="1800" kern="1200" dirty="0"/>
        </a:p>
      </dsp:txBody>
      <dsp:txXfrm>
        <a:off x="33159" y="439079"/>
        <a:ext cx="1477139" cy="906844"/>
      </dsp:txXfrm>
    </dsp:sp>
    <dsp:sp modelId="{7DD3F873-2C25-C941-BF5F-5EFB3302319F}">
      <dsp:nvSpPr>
        <dsp:cNvPr id="0" name=""/>
        <dsp:cNvSpPr/>
      </dsp:nvSpPr>
      <dsp:spPr>
        <a:xfrm>
          <a:off x="1691868"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691868" y="778404"/>
        <a:ext cx="227581" cy="228194"/>
      </dsp:txXfrm>
    </dsp:sp>
    <dsp:sp modelId="{F475F63E-300B-F64C-A3CF-3425A58F3332}">
      <dsp:nvSpPr>
        <dsp:cNvPr id="0" name=""/>
        <dsp:cNvSpPr/>
      </dsp:nvSpPr>
      <dsp:spPr>
        <a:xfrm>
          <a:off x="2151938"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Machine Learning</a:t>
          </a:r>
          <a:endParaRPr lang="en-US" sz="1800" kern="1200" dirty="0"/>
        </a:p>
      </dsp:txBody>
      <dsp:txXfrm>
        <a:off x="2180151" y="439079"/>
        <a:ext cx="1477139" cy="906844"/>
      </dsp:txXfrm>
    </dsp:sp>
    <dsp:sp modelId="{92259FF5-FA8D-D44B-B6FD-5E484D72D633}">
      <dsp:nvSpPr>
        <dsp:cNvPr id="0" name=""/>
        <dsp:cNvSpPr/>
      </dsp:nvSpPr>
      <dsp:spPr>
        <a:xfrm>
          <a:off x="3838860"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38860" y="778404"/>
        <a:ext cx="227581" cy="228194"/>
      </dsp:txXfrm>
    </dsp:sp>
    <dsp:sp modelId="{06CF62C9-A53E-3540-8D7E-344DCA86BBD3}">
      <dsp:nvSpPr>
        <dsp:cNvPr id="0" name=""/>
        <dsp:cNvSpPr/>
      </dsp:nvSpPr>
      <dsp:spPr>
        <a:xfrm>
          <a:off x="4298929"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Neural Networks</a:t>
          </a:r>
          <a:endParaRPr lang="en-US" sz="1800" kern="1200" dirty="0"/>
        </a:p>
      </dsp:txBody>
      <dsp:txXfrm>
        <a:off x="4327142" y="439079"/>
        <a:ext cx="1477139" cy="906844"/>
      </dsp:txXfrm>
    </dsp:sp>
    <dsp:sp modelId="{BE3373DE-8771-DB46-8DA8-7849AA099487}">
      <dsp:nvSpPr>
        <dsp:cNvPr id="0" name=""/>
        <dsp:cNvSpPr/>
      </dsp:nvSpPr>
      <dsp:spPr>
        <a:xfrm>
          <a:off x="5985851"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985851" y="778404"/>
        <a:ext cx="227581" cy="228194"/>
      </dsp:txXfrm>
    </dsp:sp>
    <dsp:sp modelId="{7AC24E81-2814-F04C-97B2-A003F2D907FF}">
      <dsp:nvSpPr>
        <dsp:cNvPr id="0" name=""/>
        <dsp:cNvSpPr/>
      </dsp:nvSpPr>
      <dsp:spPr>
        <a:xfrm>
          <a:off x="6445921"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(Supervised) Deep Learning</a:t>
          </a:r>
          <a:endParaRPr lang="en-US" sz="1800" kern="1200" dirty="0"/>
        </a:p>
      </dsp:txBody>
      <dsp:txXfrm>
        <a:off x="6474134" y="439079"/>
        <a:ext cx="1477139" cy="906844"/>
      </dsp:txXfrm>
    </dsp:sp>
    <dsp:sp modelId="{2A745BE7-A92F-C74B-AFB2-B0562C54C723}">
      <dsp:nvSpPr>
        <dsp:cNvPr id="0" name=""/>
        <dsp:cNvSpPr/>
      </dsp:nvSpPr>
      <dsp:spPr>
        <a:xfrm>
          <a:off x="8132843"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132843" y="778404"/>
        <a:ext cx="227581" cy="228194"/>
      </dsp:txXfrm>
    </dsp:sp>
    <dsp:sp modelId="{CFC64483-B3DD-1F44-87A9-5AB2DFC31A43}">
      <dsp:nvSpPr>
        <dsp:cNvPr id="0" name=""/>
        <dsp:cNvSpPr/>
      </dsp:nvSpPr>
      <dsp:spPr>
        <a:xfrm>
          <a:off x="8592912"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Feed Forward </a:t>
          </a:r>
          <a:r>
            <a:rPr lang="en-US" sz="1800" kern="1200" smtClean="0"/>
            <a:t>Neural Network</a:t>
          </a:r>
          <a:endParaRPr lang="en-US" sz="1800" kern="1200" dirty="0"/>
        </a:p>
      </dsp:txBody>
      <dsp:txXfrm>
        <a:off x="8621125" y="439079"/>
        <a:ext cx="1477139" cy="906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12/18/17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playground.tensorflow.org/#activation=tanh&amp;batchSize=10&amp;dataset=circle&amp;regDataset=reg-plane&amp;learningRate=0.03&amp;regularizationRate=0&amp;noise=0&amp;networkShape=4,2&amp;seed=0.61443&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image" Target="../media/image8.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a:t>
            </a:r>
            <a:r>
              <a:rPr lang="en-US" dirty="0"/>
              <a:t>in python</a:t>
            </a:r>
          </a:p>
        </p:txBody>
      </p:sp>
      <p:sp>
        <p:nvSpPr>
          <p:cNvPr id="3" name="Subtitle 2"/>
          <p:cNvSpPr>
            <a:spLocks noGrp="1"/>
          </p:cNvSpPr>
          <p:nvPr>
            <p:ph type="subTitle" idx="1"/>
          </p:nvPr>
        </p:nvSpPr>
        <p:spPr>
          <a:xfrm>
            <a:off x="6096000" y="4385732"/>
            <a:ext cx="5064124" cy="1800464"/>
          </a:xfrm>
        </p:spPr>
        <p:txBody>
          <a:bodyPr>
            <a:normAutofit lnSpcReduction="10000"/>
          </a:bodyPr>
          <a:lstStyle/>
          <a:p>
            <a:r>
              <a:rPr lang="en-US" dirty="0"/>
              <a:t>From 1 to 100 Real quick</a:t>
            </a:r>
          </a:p>
          <a:p>
            <a:r>
              <a:rPr lang="en-US" dirty="0"/>
              <a:t>CHAPTER 1-2</a:t>
            </a:r>
          </a:p>
          <a:p>
            <a:endParaRPr lang="en-US" dirty="0"/>
          </a:p>
          <a:p>
            <a:r>
              <a:rPr lang="en-US" dirty="0"/>
              <a:t>By </a:t>
            </a:r>
            <a:r>
              <a:rPr lang="en-US" dirty="0" err="1" smtClean="0"/>
              <a:t>CoadBros</a:t>
            </a:r>
            <a:r>
              <a:rPr lang="en-US" dirty="0" smtClean="0"/>
              <a:t>, 2017</a:t>
            </a:r>
          </a:p>
          <a:p>
            <a:r>
              <a:rPr lang="en-US" sz="1300" dirty="0" smtClean="0"/>
              <a:t>Josiah and </a:t>
            </a:r>
            <a:r>
              <a:rPr lang="en-US" sz="1300" dirty="0" smtClean="0"/>
              <a:t>Elisha </a:t>
            </a:r>
            <a:r>
              <a:rPr lang="en-US" sz="1300" dirty="0" err="1" smtClean="0"/>
              <a:t>COad</a:t>
            </a:r>
            <a:endParaRPr lang="en-US" sz="1300" dirty="0"/>
          </a:p>
        </p:txBody>
      </p:sp>
    </p:spTree>
    <p:extLst>
      <p:ext uri="{BB962C8B-B14F-4D97-AF65-F5344CB8AC3E}">
        <p14:creationId xmlns:p14="http://schemas.microsoft.com/office/powerpoint/2010/main" val="115149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085" y="2743281"/>
            <a:ext cx="7226572" cy="3884282"/>
          </a:xfrm>
          <a:prstGeom prst="roundRect">
            <a:avLst>
              <a:gd name="adj" fmla="val 462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004285" y="635933"/>
            <a:ext cx="9297037" cy="1453363"/>
          </a:xfrm>
        </p:spPr>
        <p:txBody>
          <a:bodyPr>
            <a:normAutofit/>
          </a:bodyPr>
          <a:lstStyle/>
          <a:p>
            <a:r>
              <a:rPr lang="en-US" b="1" dirty="0"/>
              <a:t>Deep learning</a:t>
            </a:r>
            <a:endParaRPr lang="en-US" sz="3100" dirty="0"/>
          </a:p>
        </p:txBody>
      </p:sp>
      <p:sp>
        <p:nvSpPr>
          <p:cNvPr id="3" name="TextBox 2"/>
          <p:cNvSpPr txBox="1"/>
          <p:nvPr/>
        </p:nvSpPr>
        <p:spPr>
          <a:xfrm>
            <a:off x="1004285" y="1707421"/>
            <a:ext cx="11088188" cy="923330"/>
          </a:xfrm>
          <a:prstGeom prst="rect">
            <a:avLst/>
          </a:prstGeom>
          <a:noFill/>
        </p:spPr>
        <p:txBody>
          <a:bodyPr wrap="square" rtlCol="0">
            <a:spAutoFit/>
          </a:bodyPr>
          <a:lstStyle/>
          <a:p>
            <a:r>
              <a:rPr lang="en-US" dirty="0"/>
              <a:t>A deep neural network has the ability to capture complex relationships with many layers like how pixels (low level representation of data) can be understood as a object (high level understanding of data)</a:t>
            </a:r>
          </a:p>
          <a:p>
            <a:r>
              <a:rPr lang="en-US" dirty="0">
                <a:hlinkClick r:id="rId4"/>
              </a:rPr>
              <a:t>Google Tenser Flow Visual Representation</a:t>
            </a:r>
            <a:endParaRPr lang="en-US" dirty="0"/>
          </a:p>
        </p:txBody>
      </p:sp>
    </p:spTree>
    <p:extLst>
      <p:ext uri="{BB962C8B-B14F-4D97-AF65-F5344CB8AC3E}">
        <p14:creationId xmlns:p14="http://schemas.microsoft.com/office/powerpoint/2010/main" val="4081823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br>
              <a:rPr lang="en-US" dirty="0"/>
            </a:br>
            <a:r>
              <a:rPr lang="en-US" dirty="0"/>
              <a:t>Optimizing a Network with Backpropagation</a:t>
            </a:r>
          </a:p>
        </p:txBody>
      </p:sp>
      <p:sp>
        <p:nvSpPr>
          <p:cNvPr id="3" name="Content Placeholder 2"/>
          <p:cNvSpPr>
            <a:spLocks noGrp="1"/>
          </p:cNvSpPr>
          <p:nvPr>
            <p:ph idx="1"/>
          </p:nvPr>
        </p:nvSpPr>
        <p:spPr/>
        <p:txBody>
          <a:bodyPr anchor="t"/>
          <a:lstStyle/>
          <a:p>
            <a:pPr fontAlgn="base"/>
            <a:r>
              <a:rPr lang="en-US" dirty="0"/>
              <a:t>Calculating Predictive Error (Loss Functions</a:t>
            </a:r>
            <a:r>
              <a:rPr lang="en-US" dirty="0" smtClean="0"/>
              <a:t>)</a:t>
            </a:r>
          </a:p>
          <a:p>
            <a:pPr fontAlgn="base"/>
            <a:r>
              <a:rPr lang="en-US" dirty="0" smtClean="0"/>
              <a:t>Batch Size</a:t>
            </a:r>
          </a:p>
          <a:p>
            <a:pPr fontAlgn="base"/>
            <a:r>
              <a:rPr lang="en-US" dirty="0" smtClean="0"/>
              <a:t>Learning Rate</a:t>
            </a:r>
            <a:endParaRPr lang="en-US" dirty="0"/>
          </a:p>
          <a:p>
            <a:pPr fontAlgn="base"/>
            <a:r>
              <a:rPr lang="en-US" dirty="0"/>
              <a:t>Gradient Descent</a:t>
            </a:r>
          </a:p>
          <a:p>
            <a:pPr fontAlgn="base"/>
            <a:r>
              <a:rPr lang="en-US" dirty="0"/>
              <a:t>Calculating </a:t>
            </a:r>
            <a:r>
              <a:rPr lang="en-US" dirty="0" smtClean="0"/>
              <a:t>adjustment slopes</a:t>
            </a:r>
            <a:endParaRPr lang="en-US" dirty="0"/>
          </a:p>
          <a:p>
            <a:pPr fontAlgn="base"/>
            <a:r>
              <a:rPr lang="en-US" dirty="0"/>
              <a:t>Backpropagation </a:t>
            </a:r>
            <a:r>
              <a:rPr lang="en-US" dirty="0" smtClean="0"/>
              <a:t>(more than one </a:t>
            </a:r>
            <a:r>
              <a:rPr lang="en-US" dirty="0" smtClean="0"/>
              <a:t>layer)</a:t>
            </a:r>
            <a:endParaRPr lang="en-US" dirty="0"/>
          </a:p>
        </p:txBody>
      </p:sp>
    </p:spTree>
    <p:extLst>
      <p:ext uri="{BB962C8B-B14F-4D97-AF65-F5344CB8AC3E}">
        <p14:creationId xmlns:p14="http://schemas.microsoft.com/office/powerpoint/2010/main" val="179128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Minimalizing Error In prediction</a:t>
            </a:r>
            <a:endParaRPr lang="en-US" dirty="0"/>
          </a:p>
        </p:txBody>
      </p:sp>
      <p:pic>
        <p:nvPicPr>
          <p:cNvPr id="4" name="Content Placeholder 3"/>
          <p:cNvPicPr>
            <a:picLocks noGrp="1" noChangeAspect="1"/>
          </p:cNvPicPr>
          <p:nvPr>
            <p:ph idx="1"/>
          </p:nvPr>
        </p:nvPicPr>
        <p:blipFill>
          <a:blip r:embed="rId2"/>
          <a:stretch>
            <a:fillRect/>
          </a:stretch>
        </p:blipFill>
        <p:spPr>
          <a:xfrm>
            <a:off x="685801" y="2065867"/>
            <a:ext cx="4039107" cy="3649662"/>
          </a:xfrm>
          <a:prstGeom prst="rect">
            <a:avLst/>
          </a:prstGeom>
        </p:spPr>
      </p:pic>
      <p:sp>
        <p:nvSpPr>
          <p:cNvPr id="5" name="TextBox 4"/>
          <p:cNvSpPr txBox="1"/>
          <p:nvPr/>
        </p:nvSpPr>
        <p:spPr>
          <a:xfrm>
            <a:off x="5334000" y="2065867"/>
            <a:ext cx="5235039" cy="4524315"/>
          </a:xfrm>
          <a:prstGeom prst="rect">
            <a:avLst/>
          </a:prstGeom>
          <a:noFill/>
        </p:spPr>
        <p:txBody>
          <a:bodyPr wrap="square" rtlCol="0">
            <a:spAutoFit/>
          </a:bodyPr>
          <a:lstStyle/>
          <a:p>
            <a:r>
              <a:rPr lang="en-US" dirty="0" smtClean="0"/>
              <a:t>In linear regression, your goal is to draw a line through your </a:t>
            </a:r>
            <a:r>
              <a:rPr lang="en-US" dirty="0"/>
              <a:t>(two dimensional) </a:t>
            </a:r>
            <a:r>
              <a:rPr lang="en-US" dirty="0" smtClean="0"/>
              <a:t>data points to so that your line best approximates your data. AKA your line minimizes the total error between your prediction  and the data. It does this via </a:t>
            </a:r>
            <a:r>
              <a:rPr lang="en-US" b="1" dirty="0" smtClean="0"/>
              <a:t>mean squared error</a:t>
            </a:r>
            <a:r>
              <a:rPr lang="en-US" dirty="0" smtClean="0"/>
              <a:t>.</a:t>
            </a:r>
          </a:p>
          <a:p>
            <a:endParaRPr lang="en-US" b="1" dirty="0"/>
          </a:p>
          <a:p>
            <a:r>
              <a:rPr lang="en-US" b="1" dirty="0" smtClean="0"/>
              <a:t>Mean Squared Error</a:t>
            </a:r>
            <a:r>
              <a:rPr lang="en-US" dirty="0" smtClean="0"/>
              <a:t> tells you how far your prediction (in this case a linear line) is from predicting you data. </a:t>
            </a:r>
            <a:r>
              <a:rPr lang="en-US" b="1" dirty="0" smtClean="0"/>
              <a:t>MEAN </a:t>
            </a:r>
            <a:r>
              <a:rPr lang="en-US" dirty="0" smtClean="0"/>
              <a:t>is so that you find the best possible fit for all your data. </a:t>
            </a:r>
            <a:r>
              <a:rPr lang="en-US" b="1" dirty="0" smtClean="0"/>
              <a:t>SQUARED </a:t>
            </a:r>
            <a:r>
              <a:rPr lang="en-US" dirty="0" smtClean="0"/>
              <a:t>is so that error is always positive and further away has a more weight.</a:t>
            </a:r>
          </a:p>
          <a:p>
            <a:endParaRPr lang="en-US" dirty="0"/>
          </a:p>
          <a:p>
            <a:r>
              <a:rPr lang="en-US" b="1" dirty="0" smtClean="0"/>
              <a:t>MSE </a:t>
            </a:r>
            <a:r>
              <a:rPr lang="en-US" dirty="0" smtClean="0"/>
              <a:t>is an example of a </a:t>
            </a:r>
            <a:r>
              <a:rPr lang="en-US" b="1" dirty="0" smtClean="0"/>
              <a:t>LOSS FUNCTION</a:t>
            </a:r>
            <a:r>
              <a:rPr lang="en-US" dirty="0" smtClean="0"/>
              <a:t>: a way </a:t>
            </a:r>
            <a:r>
              <a:rPr lang="en-US" dirty="0"/>
              <a:t>for your model to access its accuracy, AKA how far off it was.</a:t>
            </a:r>
          </a:p>
          <a:p>
            <a:endParaRPr lang="en-US" dirty="0" smtClean="0"/>
          </a:p>
        </p:txBody>
      </p:sp>
      <p:pic>
        <p:nvPicPr>
          <p:cNvPr id="6" name="Content Placeholder 3"/>
          <p:cNvPicPr>
            <a:picLocks noChangeAspect="1"/>
          </p:cNvPicPr>
          <p:nvPr/>
        </p:nvPicPr>
        <p:blipFill>
          <a:blip r:embed="rId2"/>
          <a:stretch>
            <a:fillRect/>
          </a:stretch>
        </p:blipFill>
        <p:spPr>
          <a:xfrm>
            <a:off x="838201" y="2218267"/>
            <a:ext cx="4039107" cy="3649662"/>
          </a:xfrm>
          <a:prstGeom prst="rect">
            <a:avLst/>
          </a:prstGeom>
        </p:spPr>
      </p:pic>
      <p:sp>
        <p:nvSpPr>
          <p:cNvPr id="7" name="Rectangle 6"/>
          <p:cNvSpPr/>
          <p:nvPr/>
        </p:nvSpPr>
        <p:spPr>
          <a:xfrm>
            <a:off x="1693333" y="6020329"/>
            <a:ext cx="2002931" cy="784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duotone>
              <a:prstClr val="black"/>
              <a:srgbClr val="D9C3A5">
                <a:tint val="50000"/>
                <a:satMod val="180000"/>
              </a:srgbClr>
            </a:duotone>
          </a:blip>
          <a:stretch>
            <a:fillRect/>
          </a:stretch>
        </p:blipFill>
        <p:spPr>
          <a:xfrm>
            <a:off x="1732762" y="6135037"/>
            <a:ext cx="1924071" cy="555402"/>
          </a:xfrm>
          <a:prstGeom prst="rect">
            <a:avLst/>
          </a:prstGeom>
          <a:ln>
            <a:solidFill>
              <a:schemeClr val="tx1"/>
            </a:solidFill>
          </a:ln>
        </p:spPr>
      </p:pic>
    </p:spTree>
    <p:extLst>
      <p:ext uri="{BB962C8B-B14F-4D97-AF65-F5344CB8AC3E}">
        <p14:creationId xmlns:p14="http://schemas.microsoft.com/office/powerpoint/2010/main" val="193894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Size</a:t>
            </a:r>
            <a:endParaRPr lang="en-US" dirty="0"/>
          </a:p>
        </p:txBody>
      </p:sp>
      <p:sp>
        <p:nvSpPr>
          <p:cNvPr id="3" name="Content Placeholder 2"/>
          <p:cNvSpPr>
            <a:spLocks noGrp="1"/>
          </p:cNvSpPr>
          <p:nvPr>
            <p:ph idx="1"/>
          </p:nvPr>
        </p:nvSpPr>
        <p:spPr>
          <a:xfrm>
            <a:off x="685801" y="1718735"/>
            <a:ext cx="10131425" cy="2023532"/>
          </a:xfrm>
        </p:spPr>
        <p:txBody>
          <a:bodyPr>
            <a:normAutofit fontScale="92500" lnSpcReduction="20000"/>
          </a:bodyPr>
          <a:lstStyle/>
          <a:p>
            <a:r>
              <a:rPr lang="en-US" dirty="0" smtClean="0"/>
              <a:t>A major difference between classical regression and neural networks is that in classical regression, you start by knowing what pattern of data you have and fitting a line to it. </a:t>
            </a:r>
          </a:p>
          <a:p>
            <a:r>
              <a:rPr lang="en-US" dirty="0" smtClean="0"/>
              <a:t>SO, if you know what simple pattern of data you have (linear, polynomial, etc.), use classical regression instead of machine learning.</a:t>
            </a:r>
          </a:p>
          <a:p>
            <a:r>
              <a:rPr lang="en-US" dirty="0" smtClean="0"/>
              <a:t>Machine learning discovers complex patterns in your data by a trial-error method through forward and backward propagation.</a:t>
            </a:r>
          </a:p>
          <a:p>
            <a:r>
              <a:rPr lang="en-US" dirty="0" smtClean="0"/>
              <a:t>Nevertheless, lets say we’ll use a neural network to find the best fit line for educational purposes</a:t>
            </a:r>
          </a:p>
        </p:txBody>
      </p:sp>
      <p:sp>
        <p:nvSpPr>
          <p:cNvPr id="6" name="Rectangle 5"/>
          <p:cNvSpPr/>
          <p:nvPr/>
        </p:nvSpPr>
        <p:spPr>
          <a:xfrm>
            <a:off x="1405467" y="3860800"/>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2768272" y="4725054"/>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23505" y="53927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08472" y="5262043"/>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405467" y="5152972"/>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405467" y="3860802"/>
            <a:ext cx="2503145" cy="2701363"/>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092856" y="5955175"/>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Oval 26"/>
          <p:cNvSpPr/>
          <p:nvPr/>
        </p:nvSpPr>
        <p:spPr>
          <a:xfrm>
            <a:off x="2548089" y="66228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p:cNvSpPr/>
          <p:nvPr/>
        </p:nvSpPr>
        <p:spPr>
          <a:xfrm>
            <a:off x="3745573" y="4292774"/>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9" name="Straight Connector 28"/>
          <p:cNvCxnSpPr/>
          <p:nvPr/>
        </p:nvCxnSpPr>
        <p:spPr>
          <a:xfrm flipV="1">
            <a:off x="2303906" y="3860801"/>
            <a:ext cx="2067127" cy="2844799"/>
          </a:xfrm>
          <a:prstGeom prst="line">
            <a:avLst/>
          </a:prstGeom>
        </p:spPr>
        <p:style>
          <a:lnRef idx="1">
            <a:schemeClr val="accent4"/>
          </a:lnRef>
          <a:fillRef idx="0">
            <a:schemeClr val="accent4"/>
          </a:fillRef>
          <a:effectRef idx="0">
            <a:schemeClr val="accent4"/>
          </a:effectRef>
          <a:fontRef idx="minor">
            <a:schemeClr val="tx1"/>
          </a:fontRef>
        </p:style>
      </p:cxnSp>
      <p:sp>
        <p:nvSpPr>
          <p:cNvPr id="33" name="Oval 32"/>
          <p:cNvSpPr/>
          <p:nvPr/>
        </p:nvSpPr>
        <p:spPr>
          <a:xfrm>
            <a:off x="4059421" y="493901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Oval 33"/>
          <p:cNvSpPr/>
          <p:nvPr/>
        </p:nvSpPr>
        <p:spPr>
          <a:xfrm>
            <a:off x="3337469" y="5708726"/>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Oval 34"/>
          <p:cNvSpPr/>
          <p:nvPr/>
        </p:nvSpPr>
        <p:spPr>
          <a:xfrm>
            <a:off x="2851764" y="5534131"/>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6" name="Straight Connector 35"/>
          <p:cNvCxnSpPr/>
          <p:nvPr/>
        </p:nvCxnSpPr>
        <p:spPr>
          <a:xfrm flipV="1">
            <a:off x="1405467" y="5118608"/>
            <a:ext cx="3014133" cy="1378075"/>
          </a:xfrm>
          <a:prstGeom prst="line">
            <a:avLst/>
          </a:prstGeom>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5238428" y="3998562"/>
            <a:ext cx="6602278" cy="1477328"/>
          </a:xfrm>
          <a:prstGeom prst="rect">
            <a:avLst/>
          </a:prstGeom>
          <a:noFill/>
        </p:spPr>
        <p:txBody>
          <a:bodyPr wrap="square" rtlCol="0">
            <a:spAutoFit/>
          </a:bodyPr>
          <a:lstStyle/>
          <a:p>
            <a:r>
              <a:rPr lang="en-US" b="1" dirty="0" smtClean="0"/>
              <a:t>Batch size </a:t>
            </a:r>
            <a:r>
              <a:rPr lang="en-US" dirty="0" smtClean="0"/>
              <a:t>is how much data you forward propagate through the model before tallying the loss (in this case MSE). </a:t>
            </a:r>
          </a:p>
          <a:p>
            <a:endParaRPr lang="en-US" dirty="0"/>
          </a:p>
          <a:p>
            <a:r>
              <a:rPr lang="en-US" dirty="0" smtClean="0"/>
              <a:t>The rule of thumb is the more noise you think there is in your data, the bigger your batch size should be.</a:t>
            </a:r>
            <a:endParaRPr lang="en-US" dirty="0"/>
          </a:p>
        </p:txBody>
      </p:sp>
      <p:sp>
        <p:nvSpPr>
          <p:cNvPr id="46" name="TextBox 45"/>
          <p:cNvSpPr txBox="1"/>
          <p:nvPr/>
        </p:nvSpPr>
        <p:spPr>
          <a:xfrm>
            <a:off x="5238428" y="5673373"/>
            <a:ext cx="6602278" cy="923330"/>
          </a:xfrm>
          <a:prstGeom prst="rect">
            <a:avLst/>
          </a:prstGeom>
          <a:noFill/>
        </p:spPr>
        <p:txBody>
          <a:bodyPr wrap="square" rtlCol="0">
            <a:spAutoFit/>
          </a:bodyPr>
          <a:lstStyle/>
          <a:p>
            <a:r>
              <a:rPr lang="en-US" dirty="0" smtClean="0"/>
              <a:t>The </a:t>
            </a:r>
            <a:r>
              <a:rPr lang="en-US" dirty="0"/>
              <a:t>obviously </a:t>
            </a:r>
            <a:r>
              <a:rPr lang="en-US" dirty="0" smtClean="0"/>
              <a:t>problem with this regression is that the line is jumping around to minimize error in each batch instead of learning an overall pattern in the data.</a:t>
            </a:r>
            <a:endParaRPr lang="en-US" dirty="0"/>
          </a:p>
        </p:txBody>
      </p:sp>
    </p:spTree>
    <p:extLst>
      <p:ext uri="{BB962C8B-B14F-4D97-AF65-F5344CB8AC3E}">
        <p14:creationId xmlns:p14="http://schemas.microsoft.com/office/powerpoint/2010/main" val="70561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6" grpId="0" animBg="1"/>
      <p:bldP spid="27" grpId="0" animBg="1"/>
      <p:bldP spid="28" grpId="0" animBg="1"/>
      <p:bldP spid="33" grpId="0" animBg="1"/>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p:sp>
        <p:nvSpPr>
          <p:cNvPr id="5" name="Rectangle 4"/>
          <p:cNvSpPr/>
          <p:nvPr/>
        </p:nvSpPr>
        <p:spPr>
          <a:xfrm>
            <a:off x="1932410" y="3891797"/>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295215" y="47560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50448" y="5423748"/>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35415" y="5293040"/>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932410" y="5183969"/>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932410" y="5293040"/>
            <a:ext cx="3045967" cy="4466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19799" y="59861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p:nvPr/>
        </p:nvSpPr>
        <p:spPr>
          <a:xfrm>
            <a:off x="3075032" y="6653869"/>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272516" y="4323771"/>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 name="Straight Connector 13"/>
          <p:cNvCxnSpPr/>
          <p:nvPr/>
        </p:nvCxnSpPr>
        <p:spPr>
          <a:xfrm flipV="1">
            <a:off x="1900576" y="4110900"/>
            <a:ext cx="3045967" cy="2367394"/>
          </a:xfrm>
          <a:prstGeom prst="line">
            <a:avLst/>
          </a:prstGeom>
        </p:spPr>
        <p:style>
          <a:lnRef idx="1">
            <a:schemeClr val="accent4"/>
          </a:lnRef>
          <a:fillRef idx="0">
            <a:schemeClr val="accent4"/>
          </a:fillRef>
          <a:effectRef idx="0">
            <a:schemeClr val="accent4"/>
          </a:effectRef>
          <a:fontRef idx="minor">
            <a:schemeClr val="tx1"/>
          </a:fontRef>
        </p:style>
      </p:cxnSp>
      <p:sp>
        <p:nvSpPr>
          <p:cNvPr id="15" name="Oval 14"/>
          <p:cNvSpPr/>
          <p:nvPr/>
        </p:nvSpPr>
        <p:spPr>
          <a:xfrm>
            <a:off x="4586364" y="4970010"/>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64412" y="573972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p:cNvSpPr/>
          <p:nvPr/>
        </p:nvSpPr>
        <p:spPr>
          <a:xfrm>
            <a:off x="3378707" y="5565128"/>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p:cNvCxnSpPr/>
          <p:nvPr/>
        </p:nvCxnSpPr>
        <p:spPr>
          <a:xfrm flipV="1">
            <a:off x="2200759" y="4110900"/>
            <a:ext cx="2745784" cy="2625698"/>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p:cNvSpPr txBox="1"/>
          <p:nvPr/>
        </p:nvSpPr>
        <p:spPr>
          <a:xfrm>
            <a:off x="883404" y="2065867"/>
            <a:ext cx="9144000" cy="1200329"/>
          </a:xfrm>
          <a:prstGeom prst="rect">
            <a:avLst/>
          </a:prstGeom>
          <a:noFill/>
        </p:spPr>
        <p:txBody>
          <a:bodyPr wrap="square" rtlCol="0">
            <a:spAutoFit/>
          </a:bodyPr>
          <a:lstStyle/>
          <a:p>
            <a:pPr marL="285750" indent="-285750">
              <a:buFont typeface="Arial" charset="0"/>
              <a:buChar char="•"/>
            </a:pPr>
            <a:r>
              <a:rPr lang="en-US" dirty="0" smtClean="0"/>
              <a:t>Instead of jumping regressing to minimize error in each new batch, apply a learning rate to better find an overall trend in the data</a:t>
            </a:r>
          </a:p>
          <a:p>
            <a:pPr marL="285750" indent="-285750">
              <a:buFont typeface="Arial" charset="0"/>
              <a:buChar char="•"/>
            </a:pPr>
            <a:r>
              <a:rPr lang="en-US" dirty="0" smtClean="0"/>
              <a:t>An industry common learning rate is </a:t>
            </a:r>
            <a:r>
              <a:rPr lang="en-US" b="1" dirty="0" smtClean="0"/>
              <a:t>0.01</a:t>
            </a:r>
          </a:p>
          <a:p>
            <a:pPr marL="285750" indent="-285750">
              <a:buFont typeface="Arial" charset="0"/>
              <a:buChar char="•"/>
            </a:pPr>
            <a:r>
              <a:rPr lang="en-US" dirty="0" smtClean="0"/>
              <a:t>Later we’ll learn about </a:t>
            </a:r>
            <a:r>
              <a:rPr lang="en-US" i="1" dirty="0" smtClean="0"/>
              <a:t>optimizers</a:t>
            </a:r>
            <a:r>
              <a:rPr lang="en-US" dirty="0" smtClean="0"/>
              <a:t> which find the optimal learning rate for you.</a:t>
            </a:r>
            <a:endParaRPr lang="en-US" dirty="0"/>
          </a:p>
        </p:txBody>
      </p:sp>
    </p:spTree>
    <p:extLst>
      <p:ext uri="{BB962C8B-B14F-4D97-AF65-F5344CB8AC3E}">
        <p14:creationId xmlns:p14="http://schemas.microsoft.com/office/powerpoint/2010/main" val="1006873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89752" y="1732552"/>
            <a:ext cx="6095593" cy="32306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Gradient Descent</a:t>
            </a:r>
          </a:p>
        </p:txBody>
      </p:sp>
      <p:sp>
        <p:nvSpPr>
          <p:cNvPr id="3" name="Content Placeholder 2"/>
          <p:cNvSpPr>
            <a:spLocks noGrp="1"/>
          </p:cNvSpPr>
          <p:nvPr>
            <p:ph idx="1"/>
          </p:nvPr>
        </p:nvSpPr>
        <p:spPr>
          <a:xfrm>
            <a:off x="802178" y="2261420"/>
            <a:ext cx="4002936" cy="3637935"/>
          </a:xfrm>
        </p:spPr>
        <p:txBody>
          <a:bodyPr anchor="t">
            <a:normAutofit/>
          </a:bodyPr>
          <a:lstStyle/>
          <a:p>
            <a:r>
              <a:rPr lang="en-US" dirty="0" smtClean="0"/>
              <a:t>The process by which we update the weights to minimize the error.</a:t>
            </a:r>
          </a:p>
          <a:p>
            <a:r>
              <a:rPr lang="en-US" dirty="0" smtClean="0"/>
              <a:t>Gradient</a:t>
            </a:r>
            <a:r>
              <a:rPr lang="en-US" dirty="0"/>
              <a:t>: A collection of slopes</a:t>
            </a:r>
          </a:p>
          <a:p>
            <a:r>
              <a:rPr lang="en-US" dirty="0"/>
              <a:t>Decent: Moving down a slope</a:t>
            </a:r>
          </a:p>
          <a:p>
            <a:r>
              <a:rPr lang="en-US" dirty="0"/>
              <a:t>Gradient Decent: Moving down a collection of slopes (to minimize error</a:t>
            </a:r>
            <a:r>
              <a:rPr lang="en-US" dirty="0" smtClean="0"/>
              <a:t>)</a:t>
            </a:r>
            <a:endParaRPr lang="en-US" dirty="0"/>
          </a:p>
          <a:p>
            <a:r>
              <a:rPr lang="en-US" dirty="0" smtClean="0"/>
              <a:t>Notice a problem: can get stuck in a local minimum and have not ever find a global minimum!</a:t>
            </a:r>
          </a:p>
        </p:txBody>
      </p:sp>
      <mc:AlternateContent xmlns:mc="http://schemas.openxmlformats.org/markup-compatibility/2006">
        <mc:Choice xmlns:a14="http://schemas.microsoft.com/office/drawing/2010/main" Requires="a14">
          <p:sp>
            <p:nvSpPr>
              <p:cNvPr id="5" name="TextBox 4"/>
              <p:cNvSpPr txBox="1"/>
              <p:nvPr/>
            </p:nvSpPr>
            <p:spPr>
              <a:xfrm>
                <a:off x="5289753" y="5145437"/>
                <a:ext cx="6643942" cy="1477328"/>
              </a:xfrm>
              <a:prstGeom prst="rect">
                <a:avLst/>
              </a:prstGeom>
              <a:noFill/>
            </p:spPr>
            <p:txBody>
              <a:bodyPr wrap="square" rtlCol="0">
                <a:spAutoFit/>
              </a:bodyPr>
              <a:lstStyle/>
              <a:p>
                <a14:m>
                  <m:oMath xmlns:m="http://schemas.openxmlformats.org/officeDocument/2006/math">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oMath>
                </a14:m>
                <a:r>
                  <a:rPr lang="en-US" dirty="0" smtClean="0"/>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oMath>
                </a14:m>
                <a:r>
                  <a:rPr lang="en-US" dirty="0" smtClean="0"/>
                  <a:t> are weights</a:t>
                </a:r>
                <a:endParaRPr lang="en-US" dirty="0"/>
              </a:p>
              <a:p>
                <a:endParaRPr lang="en-US" i="1" dirty="0">
                  <a:latin typeface="Cambria Math" charset="0"/>
                  <a:ea typeface="Cambria Math" charset="0"/>
                  <a:cs typeface="Cambria Math" charset="0"/>
                </a:endParaRPr>
              </a:p>
              <a:p>
                <a:r>
                  <a:rPr lang="en-US" i="1" dirty="0" smtClean="0">
                    <a:latin typeface="Cambria Math" charset="0"/>
                    <a:ea typeface="Cambria Math" charset="0"/>
                    <a:cs typeface="Cambria Math" charset="0"/>
                  </a:rPr>
                  <a:t>J(</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𝑖𝑠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𝑡h𝑒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𝑙𝑜𝑠𝑠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𝑓𝑢𝑛𝑐𝑡𝑖𝑜𝑛</m:t>
                    </m:r>
                  </m:oMath>
                </a14:m>
                <a:endParaRPr lang="en-US" dirty="0" smtClean="0"/>
              </a:p>
              <a:p>
                <a:endParaRPr lang="en-US" dirty="0"/>
              </a:p>
              <a:p>
                <a:r>
                  <a:rPr lang="en-US" dirty="0" smtClean="0"/>
                  <a:t>We want to move down the slope of the weights to </a:t>
                </a:r>
                <a:r>
                  <a:rPr lang="en-US" dirty="0" smtClean="0"/>
                  <a:t>minimize </a:t>
                </a:r>
                <a:r>
                  <a:rPr lang="en-US" dirty="0" smtClean="0"/>
                  <a:t>the loss</a:t>
                </a:r>
              </a:p>
            </p:txBody>
          </p:sp>
        </mc:Choice>
        <mc:Fallback>
          <p:sp>
            <p:nvSpPr>
              <p:cNvPr id="5" name="TextBox 4"/>
              <p:cNvSpPr txBox="1">
                <a:spLocks noRot="1" noChangeAspect="1" noMove="1" noResize="1" noEditPoints="1" noAdjustHandles="1" noChangeArrowheads="1" noChangeShapeType="1" noTextEdit="1"/>
              </p:cNvSpPr>
              <p:nvPr/>
            </p:nvSpPr>
            <p:spPr>
              <a:xfrm>
                <a:off x="5289753" y="5145437"/>
                <a:ext cx="6643942" cy="1477328"/>
              </a:xfrm>
              <a:prstGeom prst="rect">
                <a:avLst/>
              </a:prstGeom>
              <a:blipFill rotWithShape="0">
                <a:blip r:embed="rId4"/>
                <a:stretch>
                  <a:fillRect l="-826" t="-2066" r="-275" b="-5785"/>
                </a:stretch>
              </a:blipFill>
            </p:spPr>
            <p:txBody>
              <a:bodyPr/>
              <a:lstStyle/>
              <a:p>
                <a:r>
                  <a:rPr lang="en-US">
                    <a:noFill/>
                  </a:rPr>
                  <a:t> </a:t>
                </a:r>
              </a:p>
            </p:txBody>
          </p:sp>
        </mc:Fallback>
      </mc:AlternateContent>
    </p:spTree>
    <p:extLst>
      <p:ext uri="{BB962C8B-B14F-4D97-AF65-F5344CB8AC3E}">
        <p14:creationId xmlns:p14="http://schemas.microsoft.com/office/powerpoint/2010/main" val="1135455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Gradient Descent</a:t>
            </a:r>
          </a:p>
        </p:txBody>
      </p:sp>
      <p:sp>
        <p:nvSpPr>
          <p:cNvPr id="3" name="Content Placeholder 2"/>
          <p:cNvSpPr>
            <a:spLocks noGrp="1"/>
          </p:cNvSpPr>
          <p:nvPr>
            <p:ph idx="1"/>
          </p:nvPr>
        </p:nvSpPr>
        <p:spPr>
          <a:xfrm>
            <a:off x="685801" y="2142067"/>
            <a:ext cx="10364491" cy="3649133"/>
          </a:xfrm>
        </p:spPr>
        <p:txBody>
          <a:bodyPr anchor="t">
            <a:normAutofit/>
          </a:bodyPr>
          <a:lstStyle/>
          <a:p>
            <a:r>
              <a:rPr lang="en-US" dirty="0" smtClean="0">
                <a:latin typeface="Cambria Math" charset="0"/>
                <a:ea typeface="Cambria Math" charset="0"/>
                <a:cs typeface="Cambria Math" charset="0"/>
              </a:rPr>
              <a:t>How will we adjust the weights to get  a better prediction next time?</a:t>
            </a:r>
          </a:p>
          <a:p>
            <a:r>
              <a:rPr lang="en-US" dirty="0" smtClean="0">
                <a:latin typeface="Cambria Math" charset="0"/>
                <a:ea typeface="Cambria Math" charset="0"/>
                <a:cs typeface="Cambria Math" charset="0"/>
              </a:rPr>
              <a:t>An adjustment value for each weight will be calculated  using three things with respect to that weight</a:t>
            </a:r>
          </a:p>
          <a:p>
            <a:pPr marL="800100" lvl="1" indent="-342900">
              <a:buFont typeface="+mj-lt"/>
              <a:buAutoNum type="arabicPeriod"/>
            </a:pPr>
            <a:r>
              <a:rPr lang="en-US" dirty="0" smtClean="0">
                <a:latin typeface="Cambria Math" charset="0"/>
                <a:ea typeface="Cambria Math" charset="0"/>
                <a:cs typeface="Cambria Math" charset="0"/>
              </a:rPr>
              <a:t>The node value feeding int</a:t>
            </a:r>
            <a:r>
              <a:rPr lang="en-US" dirty="0" smtClean="0">
                <a:latin typeface="Cambria Math" charset="0"/>
                <a:ea typeface="Cambria Math" charset="0"/>
                <a:cs typeface="Cambria Math" charset="0"/>
              </a:rPr>
              <a:t>o that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 (</a:t>
            </a:r>
            <a:r>
              <a:rPr lang="en-US" dirty="0" smtClean="0">
                <a:latin typeface="Cambria Math" charset="0"/>
                <a:ea typeface="Cambria Math" charset="0"/>
                <a:cs typeface="Cambria Math" charset="0"/>
              </a:rPr>
              <a:t>derivative) of the activation function of the node feeding into the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a:t>
            </a:r>
            <a:r>
              <a:rPr lang="en-US" dirty="0" smtClean="0">
                <a:latin typeface="Cambria Math" charset="0"/>
                <a:ea typeface="Cambria Math" charset="0"/>
                <a:cs typeface="Cambria Math" charset="0"/>
              </a:rPr>
              <a:t> of the loss function of the node the weight is feeding into</a:t>
            </a:r>
            <a:endParaRPr lang="en-US" dirty="0" smtClean="0">
              <a:latin typeface="Cambria Math" charset="0"/>
              <a:ea typeface="Cambria Math" charset="0"/>
              <a:cs typeface="Cambria Math" charset="0"/>
            </a:endParaRPr>
          </a:p>
          <a:p>
            <a:r>
              <a:rPr lang="en-US" dirty="0" smtClean="0">
                <a:ea typeface="Cambria Math" charset="0"/>
                <a:cs typeface="Cambria Math" charset="0"/>
              </a:rPr>
              <a:t>Finally, the gradient gets multiplied by the </a:t>
            </a:r>
            <a:r>
              <a:rPr lang="en-US" i="1" dirty="0" smtClean="0">
                <a:ea typeface="Cambria Math" charset="0"/>
                <a:cs typeface="Cambria Math" charset="0"/>
              </a:rPr>
              <a:t>learning rate</a:t>
            </a:r>
            <a:r>
              <a:rPr lang="en-US" dirty="0" smtClean="0">
                <a:ea typeface="Cambria Math" charset="0"/>
                <a:cs typeface="Cambria Math" charset="0"/>
              </a:rPr>
              <a:t> to get the final adjustment weight</a:t>
            </a:r>
          </a:p>
          <a:p>
            <a:r>
              <a:rPr lang="en-US" dirty="0" smtClean="0">
                <a:ea typeface="Cambria Math" charset="0"/>
                <a:cs typeface="Cambria Math" charset="0"/>
              </a:rPr>
              <a:t>AND NOW WE UPDATE THE WEIGHT</a:t>
            </a:r>
            <a:endParaRPr lang="en-US" dirty="0">
              <a:ea typeface="Cambria Math" charset="0"/>
              <a:cs typeface="Cambria Math" charset="0"/>
            </a:endParaRPr>
          </a:p>
          <a:p>
            <a:pPr lvl="1"/>
            <a:r>
              <a:rPr lang="en-US" dirty="0" err="1" smtClean="0"/>
              <a:t>New_weight</a:t>
            </a:r>
            <a:r>
              <a:rPr lang="en-US" dirty="0" smtClean="0"/>
              <a:t> </a:t>
            </a:r>
            <a:r>
              <a:rPr lang="en-US" dirty="0" smtClean="0"/>
              <a:t>= </a:t>
            </a:r>
            <a:r>
              <a:rPr lang="en-US" dirty="0" err="1" smtClean="0"/>
              <a:t>old_weight</a:t>
            </a:r>
            <a:r>
              <a:rPr lang="en-US" dirty="0" smtClean="0"/>
              <a:t> - adjustment</a:t>
            </a:r>
            <a:endParaRPr lang="en-US" dirty="0" smtClean="0"/>
          </a:p>
        </p:txBody>
      </p:sp>
      <p:sp>
        <p:nvSpPr>
          <p:cNvPr id="4" name="Oval 3"/>
          <p:cNvSpPr/>
          <p:nvPr/>
        </p:nvSpPr>
        <p:spPr>
          <a:xfrm>
            <a:off x="7409912" y="505968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 name="Rounded Rectangle 4"/>
          <p:cNvSpPr/>
          <p:nvPr/>
        </p:nvSpPr>
        <p:spPr>
          <a:xfrm>
            <a:off x="5471193" y="5059680"/>
            <a:ext cx="1183341" cy="7315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cxnSp>
        <p:nvCxnSpPr>
          <p:cNvPr id="6" name="Straight Arrow Connector 5"/>
          <p:cNvCxnSpPr>
            <a:endCxn id="6" idx="2"/>
          </p:cNvCxnSpPr>
          <p:nvPr/>
        </p:nvCxnSpPr>
        <p:spPr>
          <a:xfrm>
            <a:off x="6654534" y="5425440"/>
            <a:ext cx="755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54534" y="5056108"/>
            <a:ext cx="688009" cy="369332"/>
          </a:xfrm>
          <a:prstGeom prst="rect">
            <a:avLst/>
          </a:prstGeom>
          <a:noFill/>
        </p:spPr>
        <p:txBody>
          <a:bodyPr wrap="none" rtlCol="0">
            <a:spAutoFit/>
          </a:bodyPr>
          <a:lstStyle/>
          <a:p>
            <a:r>
              <a:rPr lang="en-US" dirty="0"/>
              <a:t>w = 4</a:t>
            </a:r>
          </a:p>
        </p:txBody>
      </p:sp>
      <p:sp>
        <p:nvSpPr>
          <p:cNvPr id="8" name="TextBox 7"/>
          <p:cNvSpPr txBox="1"/>
          <p:nvPr/>
        </p:nvSpPr>
        <p:spPr>
          <a:xfrm>
            <a:off x="9203966" y="5606534"/>
            <a:ext cx="1552028" cy="369332"/>
          </a:xfrm>
          <a:prstGeom prst="rect">
            <a:avLst/>
          </a:prstGeom>
          <a:noFill/>
        </p:spPr>
        <p:txBody>
          <a:bodyPr wrap="none" rtlCol="0">
            <a:spAutoFit/>
          </a:bodyPr>
          <a:lstStyle/>
          <a:p>
            <a:r>
              <a:rPr lang="en-US" dirty="0"/>
              <a:t>Target value: 6</a:t>
            </a:r>
          </a:p>
        </p:txBody>
      </p:sp>
      <p:sp>
        <p:nvSpPr>
          <p:cNvPr id="9" name="TextBox 8"/>
          <p:cNvSpPr txBox="1"/>
          <p:nvPr/>
        </p:nvSpPr>
        <p:spPr>
          <a:xfrm>
            <a:off x="9203965" y="5237202"/>
            <a:ext cx="1867306" cy="369332"/>
          </a:xfrm>
          <a:prstGeom prst="rect">
            <a:avLst/>
          </a:prstGeom>
          <a:noFill/>
        </p:spPr>
        <p:txBody>
          <a:bodyPr wrap="none" rtlCol="0">
            <a:spAutoFit/>
          </a:bodyPr>
          <a:lstStyle/>
          <a:p>
            <a:r>
              <a:rPr lang="en-US" dirty="0"/>
              <a:t>Predicted value: 8</a:t>
            </a:r>
          </a:p>
        </p:txBody>
      </p:sp>
      <p:sp>
        <p:nvSpPr>
          <p:cNvPr id="10" name="Right Arrow 9"/>
          <p:cNvSpPr/>
          <p:nvPr/>
        </p:nvSpPr>
        <p:spPr>
          <a:xfrm>
            <a:off x="8747067" y="5186638"/>
            <a:ext cx="456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03965" y="5990998"/>
            <a:ext cx="887872" cy="369332"/>
          </a:xfrm>
          <a:prstGeom prst="rect">
            <a:avLst/>
          </a:prstGeom>
          <a:noFill/>
        </p:spPr>
        <p:txBody>
          <a:bodyPr wrap="none" rtlCol="0">
            <a:spAutoFit/>
          </a:bodyPr>
          <a:lstStyle/>
          <a:p>
            <a:r>
              <a:rPr lang="en-US" dirty="0"/>
              <a:t>Error: 2</a:t>
            </a:r>
          </a:p>
        </p:txBody>
      </p:sp>
      <p:sp>
        <p:nvSpPr>
          <p:cNvPr id="12" name="TextBox 11"/>
          <p:cNvSpPr txBox="1"/>
          <p:nvPr/>
        </p:nvSpPr>
        <p:spPr>
          <a:xfrm>
            <a:off x="6654534" y="5035861"/>
            <a:ext cx="979755" cy="369332"/>
          </a:xfrm>
          <a:prstGeom prst="rect">
            <a:avLst/>
          </a:prstGeom>
          <a:noFill/>
        </p:spPr>
        <p:txBody>
          <a:bodyPr wrap="none" rtlCol="0">
            <a:spAutoFit/>
          </a:bodyPr>
          <a:lstStyle/>
          <a:p>
            <a:r>
              <a:rPr lang="en-US" dirty="0"/>
              <a:t>w = </a:t>
            </a:r>
            <a:r>
              <a:rPr lang="en-US" dirty="0" smtClean="0"/>
              <a:t>3.92</a:t>
            </a:r>
            <a:endParaRPr lang="en-US" dirty="0"/>
          </a:p>
        </p:txBody>
      </p:sp>
      <p:sp>
        <p:nvSpPr>
          <p:cNvPr id="13" name="TextBox 12"/>
          <p:cNvSpPr txBox="1"/>
          <p:nvPr/>
        </p:nvSpPr>
        <p:spPr>
          <a:xfrm>
            <a:off x="5439936" y="4685489"/>
            <a:ext cx="1245854" cy="369332"/>
          </a:xfrm>
          <a:prstGeom prst="rect">
            <a:avLst/>
          </a:prstGeom>
          <a:noFill/>
        </p:spPr>
        <p:txBody>
          <a:bodyPr wrap="none" rtlCol="0">
            <a:spAutoFit/>
          </a:bodyPr>
          <a:lstStyle/>
          <a:p>
            <a:r>
              <a:rPr lang="en-US" dirty="0" smtClean="0"/>
              <a:t>Input Node</a:t>
            </a:r>
            <a:endParaRPr lang="en-US" dirty="0"/>
          </a:p>
        </p:txBody>
      </p:sp>
      <p:sp>
        <p:nvSpPr>
          <p:cNvPr id="14" name="TextBox 13"/>
          <p:cNvSpPr txBox="1"/>
          <p:nvPr/>
        </p:nvSpPr>
        <p:spPr>
          <a:xfrm>
            <a:off x="7375433" y="4698062"/>
            <a:ext cx="1417376" cy="369332"/>
          </a:xfrm>
          <a:prstGeom prst="rect">
            <a:avLst/>
          </a:prstGeom>
          <a:noFill/>
        </p:spPr>
        <p:txBody>
          <a:bodyPr wrap="none" rtlCol="0">
            <a:spAutoFit/>
          </a:bodyPr>
          <a:lstStyle/>
          <a:p>
            <a:r>
              <a:rPr lang="en-US" smtClean="0"/>
              <a:t>Output Node</a:t>
            </a:r>
            <a:endParaRPr lang="en-US"/>
          </a:p>
        </p:txBody>
      </p:sp>
      <p:sp>
        <p:nvSpPr>
          <p:cNvPr id="15" name="TextBox 14"/>
          <p:cNvSpPr txBox="1"/>
          <p:nvPr/>
        </p:nvSpPr>
        <p:spPr>
          <a:xfrm>
            <a:off x="9154494" y="5249323"/>
            <a:ext cx="2159053" cy="369332"/>
          </a:xfrm>
          <a:prstGeom prst="rect">
            <a:avLst/>
          </a:prstGeom>
          <a:noFill/>
        </p:spPr>
        <p:txBody>
          <a:bodyPr wrap="none" rtlCol="0">
            <a:spAutoFit/>
          </a:bodyPr>
          <a:lstStyle/>
          <a:p>
            <a:r>
              <a:rPr lang="en-US" dirty="0"/>
              <a:t>Predicted value: </a:t>
            </a:r>
            <a:r>
              <a:rPr lang="nb-NO" dirty="0"/>
              <a:t>7.84</a:t>
            </a:r>
            <a:endParaRPr lang="en-US" dirty="0"/>
          </a:p>
        </p:txBody>
      </p:sp>
      <p:sp>
        <p:nvSpPr>
          <p:cNvPr id="16" name="TextBox 15"/>
          <p:cNvSpPr txBox="1"/>
          <p:nvPr/>
        </p:nvSpPr>
        <p:spPr>
          <a:xfrm>
            <a:off x="9175131" y="6006130"/>
            <a:ext cx="1179618" cy="369332"/>
          </a:xfrm>
          <a:prstGeom prst="rect">
            <a:avLst/>
          </a:prstGeom>
          <a:noFill/>
        </p:spPr>
        <p:txBody>
          <a:bodyPr wrap="none" rtlCol="0">
            <a:spAutoFit/>
          </a:bodyPr>
          <a:lstStyle/>
          <a:p>
            <a:r>
              <a:rPr lang="en-US" dirty="0"/>
              <a:t>Error: </a:t>
            </a:r>
            <a:r>
              <a:rPr lang="nb-NO" dirty="0"/>
              <a:t>1.84</a:t>
            </a:r>
            <a:endParaRPr lang="en-US" dirty="0"/>
          </a:p>
        </p:txBody>
      </p:sp>
    </p:spTree>
    <p:extLst>
      <p:ext uri="{BB962C8B-B14F-4D97-AF65-F5344CB8AC3E}">
        <p14:creationId xmlns:p14="http://schemas.microsoft.com/office/powerpoint/2010/main" val="678373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3560735" cy="1456267"/>
          </a:xfrm>
        </p:spPr>
        <p:txBody>
          <a:bodyPr/>
          <a:lstStyle/>
          <a:p>
            <a:r>
              <a:rPr lang="en-US" dirty="0" smtClean="0"/>
              <a:t>SIMPLE Example</a:t>
            </a:r>
            <a:endParaRPr lang="en-US" dirty="0"/>
          </a:p>
        </p:txBody>
      </p:sp>
      <p:sp>
        <p:nvSpPr>
          <p:cNvPr id="4" name="Oval 3"/>
          <p:cNvSpPr/>
          <p:nvPr/>
        </p:nvSpPr>
        <p:spPr>
          <a:xfrm>
            <a:off x="8370807" y="1474524"/>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 name="Rounded Rectangle 4"/>
          <p:cNvSpPr/>
          <p:nvPr/>
        </p:nvSpPr>
        <p:spPr>
          <a:xfrm>
            <a:off x="6432088" y="1474524"/>
            <a:ext cx="1183341" cy="7315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cxnSp>
        <p:nvCxnSpPr>
          <p:cNvPr id="6" name="Straight Arrow Connector 5"/>
          <p:cNvCxnSpPr>
            <a:endCxn id="4" idx="2"/>
          </p:cNvCxnSpPr>
          <p:nvPr/>
        </p:nvCxnSpPr>
        <p:spPr>
          <a:xfrm>
            <a:off x="7615429" y="1840284"/>
            <a:ext cx="755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15429" y="1470952"/>
            <a:ext cx="688009" cy="369332"/>
          </a:xfrm>
          <a:prstGeom prst="rect">
            <a:avLst/>
          </a:prstGeom>
          <a:noFill/>
        </p:spPr>
        <p:txBody>
          <a:bodyPr wrap="none" rtlCol="0">
            <a:spAutoFit/>
          </a:bodyPr>
          <a:lstStyle/>
          <a:p>
            <a:r>
              <a:rPr lang="en-US" dirty="0"/>
              <a:t>w = 4</a:t>
            </a:r>
          </a:p>
        </p:txBody>
      </p:sp>
      <p:sp>
        <p:nvSpPr>
          <p:cNvPr id="10" name="TextBox 9"/>
          <p:cNvSpPr txBox="1"/>
          <p:nvPr/>
        </p:nvSpPr>
        <p:spPr>
          <a:xfrm>
            <a:off x="10164861" y="2021378"/>
            <a:ext cx="1552028" cy="369332"/>
          </a:xfrm>
          <a:prstGeom prst="rect">
            <a:avLst/>
          </a:prstGeom>
          <a:noFill/>
        </p:spPr>
        <p:txBody>
          <a:bodyPr wrap="none" rtlCol="0">
            <a:spAutoFit/>
          </a:bodyPr>
          <a:lstStyle/>
          <a:p>
            <a:r>
              <a:rPr lang="en-US" dirty="0"/>
              <a:t>Target value: 6</a:t>
            </a:r>
          </a:p>
        </p:txBody>
      </p:sp>
      <p:sp>
        <p:nvSpPr>
          <p:cNvPr id="11" name="TextBox 10"/>
          <p:cNvSpPr txBox="1"/>
          <p:nvPr/>
        </p:nvSpPr>
        <p:spPr>
          <a:xfrm>
            <a:off x="10164860" y="1652046"/>
            <a:ext cx="1867306" cy="369332"/>
          </a:xfrm>
          <a:prstGeom prst="rect">
            <a:avLst/>
          </a:prstGeom>
          <a:noFill/>
        </p:spPr>
        <p:txBody>
          <a:bodyPr wrap="none" rtlCol="0">
            <a:spAutoFit/>
          </a:bodyPr>
          <a:lstStyle/>
          <a:p>
            <a:r>
              <a:rPr lang="en-US" dirty="0"/>
              <a:t>Predicted value: 8</a:t>
            </a:r>
          </a:p>
        </p:txBody>
      </p:sp>
      <p:sp>
        <p:nvSpPr>
          <p:cNvPr id="12" name="Right Arrow 11"/>
          <p:cNvSpPr/>
          <p:nvPr/>
        </p:nvSpPr>
        <p:spPr>
          <a:xfrm>
            <a:off x="9707962" y="1601482"/>
            <a:ext cx="456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164860" y="2405842"/>
            <a:ext cx="887872" cy="369332"/>
          </a:xfrm>
          <a:prstGeom prst="rect">
            <a:avLst/>
          </a:prstGeom>
          <a:noFill/>
        </p:spPr>
        <p:txBody>
          <a:bodyPr wrap="none" rtlCol="0">
            <a:spAutoFit/>
          </a:bodyPr>
          <a:lstStyle/>
          <a:p>
            <a:r>
              <a:rPr lang="en-US" dirty="0"/>
              <a:t>Error: 2</a:t>
            </a:r>
          </a:p>
        </p:txBody>
      </p:sp>
      <mc:AlternateContent xmlns:mc="http://schemas.openxmlformats.org/markup-compatibility/2006">
        <mc:Choice xmlns:a14="http://schemas.microsoft.com/office/drawing/2010/main" Requires="a14">
          <p:sp>
            <p:nvSpPr>
              <p:cNvPr id="15" name="TextBox 14"/>
              <p:cNvSpPr txBox="1"/>
              <p:nvPr/>
            </p:nvSpPr>
            <p:spPr>
              <a:xfrm>
                <a:off x="218318" y="1951649"/>
                <a:ext cx="6556199" cy="3139321"/>
              </a:xfrm>
              <a:prstGeom prst="rect">
                <a:avLst/>
              </a:prstGeom>
              <a:noFill/>
            </p:spPr>
            <p:txBody>
              <a:bodyPr wrap="square" rtlCol="0">
                <a:spAutoFit/>
              </a:bodyPr>
              <a:lstStyle/>
              <a:p>
                <a:pPr marL="285750" indent="-285750">
                  <a:buFont typeface="Arial" charset="0"/>
                  <a:buChar char="•"/>
                </a:pPr>
                <a:endParaRPr lang="en-US" dirty="0" smtClean="0"/>
              </a:p>
              <a:p>
                <a:pPr marL="285750" indent="-285750">
                  <a:buFont typeface="Arial" charset="0"/>
                  <a:buChar char="•"/>
                </a:pPr>
                <a:r>
                  <a:rPr lang="en-US" dirty="0"/>
                  <a:t>Input node value: </a:t>
                </a:r>
                <a:r>
                  <a:rPr lang="en-US" dirty="0" smtClean="0"/>
                  <a:t>2</a:t>
                </a:r>
              </a:p>
              <a:p>
                <a:pPr marL="285750" indent="-285750">
                  <a:buFont typeface="Arial" charset="0"/>
                  <a:buChar char="•"/>
                </a:pPr>
                <a:r>
                  <a:rPr lang="en-US" dirty="0" smtClean="0"/>
                  <a:t>Recall </a:t>
                </a:r>
                <a:r>
                  <a:rPr lang="en-US" dirty="0"/>
                  <a:t>loss function </a:t>
                </a:r>
                <a:r>
                  <a:rPr lang="en-US" dirty="0" smtClean="0"/>
                  <a:t>MSE is (predicted-target)</a:t>
                </a:r>
                <a:r>
                  <a:rPr lang="en-US" baseline="30000" dirty="0" smtClean="0"/>
                  <a:t>2 </a:t>
                </a:r>
                <a:r>
                  <a:rPr lang="en-US" dirty="0" smtClean="0"/>
                  <a:t>= (error)</a:t>
                </a:r>
                <a:r>
                  <a:rPr lang="en-US" baseline="30000" dirty="0" smtClean="0"/>
                  <a:t>2</a:t>
                </a:r>
                <a:endParaRPr lang="en-US" baseline="30000" dirty="0"/>
              </a:p>
              <a:p>
                <a:pPr marL="285750" indent="-285750">
                  <a:buFont typeface="Arial" charset="0"/>
                  <a:buChar char="•"/>
                </a:pPr>
                <a:r>
                  <a:rPr lang="en-US" dirty="0"/>
                  <a:t>Derivative of loss function MSE: 2 * (error) = 4</a:t>
                </a:r>
              </a:p>
              <a:p>
                <a:pPr marL="285750" indent="-285750">
                  <a:buFont typeface="Arial" charset="0"/>
                  <a:buChar char="•"/>
                </a:pPr>
                <a:r>
                  <a:rPr lang="en-US" dirty="0" smtClean="0"/>
                  <a:t>Activation </a:t>
                </a:r>
                <a:r>
                  <a:rPr lang="en-US" dirty="0"/>
                  <a:t>function derivative: </a:t>
                </a:r>
                <a:r>
                  <a:rPr lang="en-US" dirty="0" smtClean="0"/>
                  <a:t>Is 1 because the node with value 2 is an input</a:t>
                </a:r>
                <a:endParaRPr lang="en-US" dirty="0"/>
              </a:p>
              <a:p>
                <a:pPr marL="285750" indent="-285750">
                  <a:buFont typeface="Arial" charset="0"/>
                  <a:buChar char="•"/>
                </a:pPr>
                <a:r>
                  <a:rPr lang="en-US" dirty="0"/>
                  <a:t>LEARNING RATE = .01</a:t>
                </a:r>
              </a:p>
              <a:p>
                <a:pPr marL="285750" indent="-285750">
                  <a:buFont typeface="Arial" charset="0"/>
                  <a:buChar char="•"/>
                </a:pPr>
                <a:r>
                  <a:rPr lang="en-US" dirty="0"/>
                  <a:t>Adjustment = (2 * 4 * 1) * .01  = .08</a:t>
                </a:r>
              </a:p>
              <a:p>
                <a:pPr marL="285750" indent="-285750">
                  <a:buFont typeface="Arial" charset="0"/>
                  <a:buChar char="•"/>
                </a:pPr>
                <a14:m>
                  <m:oMath xmlns:m="http://schemas.openxmlformats.org/officeDocument/2006/math">
                    <m:r>
                      <a:rPr lang="en-US" b="0" i="1" smtClean="0">
                        <a:latin typeface="Cambria Math" charset="0"/>
                        <a:ea typeface="Cambria Math" charset="0"/>
                        <a:cs typeface="Cambria Math" charset="0"/>
                      </a:rPr>
                      <m:t>𝑛𝑒𝑤</m:t>
                    </m:r>
                    <m:r>
                      <a:rPr lang="en-US" b="0" i="1" smtClean="0">
                        <a:latin typeface="Cambria Math" charset="0"/>
                        <a:ea typeface="Cambria Math" charset="0"/>
                        <a:cs typeface="Cambria Math" charset="0"/>
                      </a:rPr>
                      <m:t>_</m:t>
                    </m:r>
                    <m:r>
                      <a:rPr lang="en-US" b="0" i="1" smtClean="0">
                        <a:latin typeface="Cambria Math" charset="0"/>
                        <a:ea typeface="Cambria Math" charset="0"/>
                        <a:cs typeface="Cambria Math" charset="0"/>
                      </a:rPr>
                      <m:t>𝑤</m:t>
                    </m:r>
                    <m:r>
                      <a:rPr lang="en-US" b="0" i="1" smtClean="0">
                        <a:latin typeface="Cambria Math" charset="0"/>
                        <a:ea typeface="Cambria Math" charset="0"/>
                        <a:cs typeface="Cambria Math" charset="0"/>
                      </a:rPr>
                      <m:t>𝑒𝑖𝑔h𝑡</m:t>
                    </m:r>
                    <m:r>
                      <a:rPr lang="en-US" b="0" i="1" smtClean="0">
                        <a:latin typeface="Cambria Math" charset="0"/>
                        <a:ea typeface="Cambria Math" charset="0"/>
                        <a:cs typeface="Cambria Math" charset="0"/>
                      </a:rPr>
                      <m:t>=4−.08=3.92</m:t>
                    </m:r>
                  </m:oMath>
                </a14:m>
                <a:endParaRPr lang="en-US" dirty="0"/>
              </a:p>
              <a:p>
                <a:pPr marL="285750" indent="-285750">
                  <a:buFont typeface="Arial" charset="0"/>
                  <a:buChar char="•"/>
                </a:pPr>
                <a:r>
                  <a:rPr lang="en-US" dirty="0" smtClean="0"/>
                  <a:t>(note this is a </a:t>
                </a:r>
                <a:r>
                  <a:rPr lang="en-US" dirty="0" err="1" smtClean="0"/>
                  <a:t>batchsize</a:t>
                </a:r>
                <a:r>
                  <a:rPr lang="en-US" dirty="0" smtClean="0"/>
                  <a:t> = 1)</a:t>
                </a:r>
                <a:endParaRPr lang="en-US" dirty="0"/>
              </a:p>
              <a:p>
                <a:pPr marL="285750" indent="-285750">
                  <a:buFont typeface="Arial" charset="0"/>
                  <a:buChar char="•"/>
                </a:pP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18318" y="1951649"/>
                <a:ext cx="6556199" cy="3139321"/>
              </a:xfrm>
              <a:prstGeom prst="rect">
                <a:avLst/>
              </a:prstGeom>
              <a:blipFill rotWithShape="0">
                <a:blip r:embed="rId2"/>
                <a:stretch>
                  <a:fillRect l="-651" r="-1116"/>
                </a:stretch>
              </a:blipFill>
            </p:spPr>
            <p:txBody>
              <a:bodyPr/>
              <a:lstStyle/>
              <a:p>
                <a:r>
                  <a:rPr lang="en-US">
                    <a:noFill/>
                  </a:rPr>
                  <a:t> </a:t>
                </a:r>
              </a:p>
            </p:txBody>
          </p:sp>
        </mc:Fallback>
      </mc:AlternateContent>
      <p:pic>
        <p:nvPicPr>
          <p:cNvPr id="19" name="Picture 18"/>
          <p:cNvPicPr>
            <a:picLocks noChangeAspect="1"/>
          </p:cNvPicPr>
          <p:nvPr/>
        </p:nvPicPr>
        <p:blipFill>
          <a:blip r:embed="rId3"/>
          <a:stretch>
            <a:fillRect/>
          </a:stretch>
        </p:blipFill>
        <p:spPr>
          <a:xfrm>
            <a:off x="6676116" y="2661142"/>
            <a:ext cx="5029200" cy="3378200"/>
          </a:xfrm>
          <a:prstGeom prst="rect">
            <a:avLst/>
          </a:prstGeom>
        </p:spPr>
      </p:pic>
      <p:sp>
        <p:nvSpPr>
          <p:cNvPr id="14" name="TextBox 13"/>
          <p:cNvSpPr txBox="1"/>
          <p:nvPr/>
        </p:nvSpPr>
        <p:spPr>
          <a:xfrm>
            <a:off x="7615429" y="1450705"/>
            <a:ext cx="979755" cy="369332"/>
          </a:xfrm>
          <a:prstGeom prst="rect">
            <a:avLst/>
          </a:prstGeom>
          <a:noFill/>
        </p:spPr>
        <p:txBody>
          <a:bodyPr wrap="none" rtlCol="0">
            <a:spAutoFit/>
          </a:bodyPr>
          <a:lstStyle/>
          <a:p>
            <a:r>
              <a:rPr lang="en-US" dirty="0"/>
              <a:t>w = </a:t>
            </a:r>
            <a:r>
              <a:rPr lang="en-US" dirty="0" smtClean="0"/>
              <a:t>3.92</a:t>
            </a:r>
            <a:endParaRPr lang="en-US" dirty="0"/>
          </a:p>
        </p:txBody>
      </p:sp>
      <p:sp>
        <p:nvSpPr>
          <p:cNvPr id="3" name="TextBox 2"/>
          <p:cNvSpPr txBox="1"/>
          <p:nvPr/>
        </p:nvSpPr>
        <p:spPr>
          <a:xfrm>
            <a:off x="7243190" y="5934670"/>
            <a:ext cx="4788976" cy="923330"/>
          </a:xfrm>
          <a:prstGeom prst="rect">
            <a:avLst/>
          </a:prstGeom>
          <a:noFill/>
        </p:spPr>
        <p:txBody>
          <a:bodyPr wrap="square" rtlCol="0">
            <a:spAutoFit/>
          </a:bodyPr>
          <a:lstStyle/>
          <a:p>
            <a:r>
              <a:rPr lang="en-US" dirty="0" smtClean="0"/>
              <a:t>A graph of multiple iterations of gradient decent to adjust weights</a:t>
            </a:r>
            <a:r>
              <a:rPr lang="mr-IN" dirty="0" smtClean="0"/>
              <a:t>…</a:t>
            </a:r>
            <a:r>
              <a:rPr lang="en-US" dirty="0" smtClean="0"/>
              <a:t> see how the predictions get closer to the expected over iterations</a:t>
            </a:r>
            <a:endParaRPr lang="en-US" dirty="0"/>
          </a:p>
        </p:txBody>
      </p:sp>
      <p:sp>
        <p:nvSpPr>
          <p:cNvPr id="7" name="TextBox 6"/>
          <p:cNvSpPr txBox="1"/>
          <p:nvPr/>
        </p:nvSpPr>
        <p:spPr>
          <a:xfrm>
            <a:off x="6400831" y="1100333"/>
            <a:ext cx="1245854" cy="369332"/>
          </a:xfrm>
          <a:prstGeom prst="rect">
            <a:avLst/>
          </a:prstGeom>
          <a:noFill/>
        </p:spPr>
        <p:txBody>
          <a:bodyPr wrap="none" rtlCol="0">
            <a:spAutoFit/>
          </a:bodyPr>
          <a:lstStyle/>
          <a:p>
            <a:r>
              <a:rPr lang="en-US" dirty="0" smtClean="0"/>
              <a:t>Input Node</a:t>
            </a:r>
            <a:endParaRPr lang="en-US" dirty="0"/>
          </a:p>
        </p:txBody>
      </p:sp>
      <p:sp>
        <p:nvSpPr>
          <p:cNvPr id="8" name="TextBox 7"/>
          <p:cNvSpPr txBox="1"/>
          <p:nvPr/>
        </p:nvSpPr>
        <p:spPr>
          <a:xfrm>
            <a:off x="8336328" y="1112906"/>
            <a:ext cx="1417376" cy="369332"/>
          </a:xfrm>
          <a:prstGeom prst="rect">
            <a:avLst/>
          </a:prstGeom>
          <a:noFill/>
        </p:spPr>
        <p:txBody>
          <a:bodyPr wrap="none" rtlCol="0">
            <a:spAutoFit/>
          </a:bodyPr>
          <a:lstStyle/>
          <a:p>
            <a:r>
              <a:rPr lang="en-US" smtClean="0"/>
              <a:t>Output Node</a:t>
            </a:r>
            <a:endParaRPr lang="en-US"/>
          </a:p>
        </p:txBody>
      </p:sp>
      <p:sp>
        <p:nvSpPr>
          <p:cNvPr id="17" name="TextBox 16"/>
          <p:cNvSpPr txBox="1"/>
          <p:nvPr/>
        </p:nvSpPr>
        <p:spPr>
          <a:xfrm>
            <a:off x="10115389" y="1664167"/>
            <a:ext cx="2159053" cy="369332"/>
          </a:xfrm>
          <a:prstGeom prst="rect">
            <a:avLst/>
          </a:prstGeom>
          <a:noFill/>
        </p:spPr>
        <p:txBody>
          <a:bodyPr wrap="none" rtlCol="0">
            <a:spAutoFit/>
          </a:bodyPr>
          <a:lstStyle/>
          <a:p>
            <a:r>
              <a:rPr lang="en-US" dirty="0" smtClean="0"/>
              <a:t>Predicted </a:t>
            </a:r>
            <a:r>
              <a:rPr lang="en-US" dirty="0"/>
              <a:t>value: </a:t>
            </a:r>
            <a:r>
              <a:rPr lang="nb-NO" dirty="0"/>
              <a:t>7.84</a:t>
            </a:r>
            <a:endParaRPr lang="en-US" dirty="0"/>
          </a:p>
        </p:txBody>
      </p:sp>
      <p:sp>
        <p:nvSpPr>
          <p:cNvPr id="18" name="TextBox 17"/>
          <p:cNvSpPr txBox="1"/>
          <p:nvPr/>
        </p:nvSpPr>
        <p:spPr>
          <a:xfrm>
            <a:off x="10136026" y="2420974"/>
            <a:ext cx="1179618" cy="369332"/>
          </a:xfrm>
          <a:prstGeom prst="rect">
            <a:avLst/>
          </a:prstGeom>
          <a:noFill/>
        </p:spPr>
        <p:txBody>
          <a:bodyPr wrap="none" rtlCol="0">
            <a:spAutoFit/>
          </a:bodyPr>
          <a:lstStyle/>
          <a:p>
            <a:r>
              <a:rPr lang="en-US" dirty="0"/>
              <a:t>Error: </a:t>
            </a:r>
            <a:r>
              <a:rPr lang="nb-NO" dirty="0"/>
              <a:t>1.84</a:t>
            </a:r>
            <a:endParaRPr lang="en-US" dirty="0"/>
          </a:p>
        </p:txBody>
      </p:sp>
    </p:spTree>
    <p:extLst>
      <p:ext uri="{BB962C8B-B14F-4D97-AF65-F5344CB8AC3E}">
        <p14:creationId xmlns:p14="http://schemas.microsoft.com/office/powerpoint/2010/main" val="1346703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7" grpId="0"/>
      <p:bldP spid="1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to Multiple Layers (Backpropagation)</a:t>
            </a:r>
          </a:p>
        </p:txBody>
      </p:sp>
      <p:sp>
        <p:nvSpPr>
          <p:cNvPr id="124" name="TextBox 123"/>
          <p:cNvSpPr txBox="1"/>
          <p:nvPr/>
        </p:nvSpPr>
        <p:spPr>
          <a:xfrm>
            <a:off x="8531243" y="5134239"/>
            <a:ext cx="2714782"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Test Grade Target Value: 80</a:t>
            </a:r>
          </a:p>
        </p:txBody>
      </p:sp>
      <p:sp>
        <p:nvSpPr>
          <p:cNvPr id="125" name="TextBox 124"/>
          <p:cNvSpPr txBox="1"/>
          <p:nvPr/>
        </p:nvSpPr>
        <p:spPr>
          <a:xfrm>
            <a:off x="715425" y="2038594"/>
            <a:ext cx="742350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Assume each hidden layer has the </a:t>
            </a:r>
            <a:r>
              <a:rPr lang="en-US" dirty="0" err="1"/>
              <a:t>ReLu</a:t>
            </a:r>
            <a:r>
              <a:rPr lang="en-US" dirty="0"/>
              <a:t> activation </a:t>
            </a:r>
            <a:r>
              <a:rPr lang="en-US" dirty="0" smtClean="0"/>
              <a:t>function and </a:t>
            </a:r>
            <a:r>
              <a:rPr lang="en-US" dirty="0" err="1" smtClean="0"/>
              <a:t>batchsize</a:t>
            </a:r>
            <a:r>
              <a:rPr lang="en-US" dirty="0" smtClean="0"/>
              <a:t> = 1.</a:t>
            </a:r>
            <a:endParaRPr lang="en-US" dirty="0"/>
          </a:p>
        </p:txBody>
      </p:sp>
      <p:sp>
        <p:nvSpPr>
          <p:cNvPr id="32" name="Rectangle 31">
            <a:extLst>
              <a:ext uri="{FF2B5EF4-FFF2-40B4-BE49-F238E27FC236}">
                <a16:creationId xmlns="" xmlns:a16="http://schemas.microsoft.com/office/drawing/2014/main" id="{98B88090-4AD5-4F87-AD5F-74F182D97AED}"/>
              </a:ext>
            </a:extLst>
          </p:cNvPr>
          <p:cNvSpPr/>
          <p:nvPr/>
        </p:nvSpPr>
        <p:spPr>
          <a:xfrm>
            <a:off x="1806899" y="303935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33" name="Rectangle 32">
            <a:extLst>
              <a:ext uri="{FF2B5EF4-FFF2-40B4-BE49-F238E27FC236}">
                <a16:creationId xmlns="" xmlns:a16="http://schemas.microsoft.com/office/drawing/2014/main" id="{2049A503-4D10-4D31-8585-779411F377AE}"/>
              </a:ext>
            </a:extLst>
          </p:cNvPr>
          <p:cNvSpPr/>
          <p:nvPr/>
        </p:nvSpPr>
        <p:spPr>
          <a:xfrm>
            <a:off x="1810836" y="420188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34" name="Oval 33">
            <a:extLst>
              <a:ext uri="{FF2B5EF4-FFF2-40B4-BE49-F238E27FC236}">
                <a16:creationId xmlns="" xmlns:a16="http://schemas.microsoft.com/office/drawing/2014/main" id="{B9751182-F8D8-4036-A86F-073FFD1C8A0B}"/>
              </a:ext>
            </a:extLst>
          </p:cNvPr>
          <p:cNvSpPr/>
          <p:nvPr/>
        </p:nvSpPr>
        <p:spPr>
          <a:xfrm>
            <a:off x="6091971" y="3592518"/>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74</a:t>
            </a:r>
          </a:p>
        </p:txBody>
      </p:sp>
      <p:cxnSp>
        <p:nvCxnSpPr>
          <p:cNvPr id="35" name="Straight Arrow Connector 34">
            <a:extLst>
              <a:ext uri="{FF2B5EF4-FFF2-40B4-BE49-F238E27FC236}">
                <a16:creationId xmlns="" xmlns:a16="http://schemas.microsoft.com/office/drawing/2014/main" id="{DFFCFD90-DA04-4426-9376-358B6C881BE8}"/>
              </a:ext>
            </a:extLst>
          </p:cNvPr>
          <p:cNvCxnSpPr>
            <a:cxnSpLocks/>
            <a:endCxn id="39" idx="2"/>
          </p:cNvCxnSpPr>
          <p:nvPr/>
        </p:nvCxnSpPr>
        <p:spPr>
          <a:xfrm flipV="1">
            <a:off x="3030767" y="334671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50472833-A364-4DDE-B784-29D52359D45D}"/>
              </a:ext>
            </a:extLst>
          </p:cNvPr>
          <p:cNvCxnSpPr>
            <a:endCxn id="40" idx="2"/>
          </p:cNvCxnSpPr>
          <p:nvPr/>
        </p:nvCxnSpPr>
        <p:spPr>
          <a:xfrm flipV="1">
            <a:off x="3030766" y="450924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C74F13F5-7CAC-4CDA-89A5-66B4FBE6F8A3}"/>
              </a:ext>
            </a:extLst>
          </p:cNvPr>
          <p:cNvSpPr/>
          <p:nvPr/>
        </p:nvSpPr>
        <p:spPr>
          <a:xfrm>
            <a:off x="4365125" y="298095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 xmlns:a16="http://schemas.microsoft.com/office/drawing/2014/main" id="{B39588E7-2AA9-41FE-A33A-B3281C396E9A}"/>
              </a:ext>
            </a:extLst>
          </p:cNvPr>
          <p:cNvSpPr/>
          <p:nvPr/>
        </p:nvSpPr>
        <p:spPr>
          <a:xfrm>
            <a:off x="4365125" y="414348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 xmlns:a16="http://schemas.microsoft.com/office/drawing/2014/main" id="{6B344C2C-5A40-47B7-BC9F-156491FA1717}"/>
              </a:ext>
            </a:extLst>
          </p:cNvPr>
          <p:cNvCxnSpPr>
            <a:endCxn id="39" idx="2"/>
          </p:cNvCxnSpPr>
          <p:nvPr/>
        </p:nvCxnSpPr>
        <p:spPr>
          <a:xfrm flipV="1">
            <a:off x="3030766" y="334671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3863EC04-CC43-4BB1-B598-533A1C163F92}"/>
              </a:ext>
            </a:extLst>
          </p:cNvPr>
          <p:cNvCxnSpPr>
            <a:endCxn id="40" idx="2"/>
          </p:cNvCxnSpPr>
          <p:nvPr/>
        </p:nvCxnSpPr>
        <p:spPr>
          <a:xfrm>
            <a:off x="3030767" y="335148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5D335751-75F2-4AF5-B52D-C1CD362A8F15}"/>
              </a:ext>
            </a:extLst>
          </p:cNvPr>
          <p:cNvCxnSpPr>
            <a:stCxn id="39" idx="6"/>
            <a:endCxn id="34" idx="2"/>
          </p:cNvCxnSpPr>
          <p:nvPr/>
        </p:nvCxnSpPr>
        <p:spPr>
          <a:xfrm>
            <a:off x="5548466" y="3346716"/>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10D6B312-DC2F-40F8-B985-62187AE4A1B5}"/>
              </a:ext>
            </a:extLst>
          </p:cNvPr>
          <p:cNvCxnSpPr>
            <a:stCxn id="40" idx="6"/>
            <a:endCxn id="34" idx="2"/>
          </p:cNvCxnSpPr>
          <p:nvPr/>
        </p:nvCxnSpPr>
        <p:spPr>
          <a:xfrm flipV="1">
            <a:off x="5548466" y="3958278"/>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9BDF917A-AE72-4735-BFFC-BBE528AB9810}"/>
              </a:ext>
            </a:extLst>
          </p:cNvPr>
          <p:cNvSpPr txBox="1"/>
          <p:nvPr/>
        </p:nvSpPr>
        <p:spPr>
          <a:xfrm>
            <a:off x="3446662" y="3050088"/>
            <a:ext cx="301686" cy="369332"/>
          </a:xfrm>
          <a:prstGeom prst="rect">
            <a:avLst/>
          </a:prstGeom>
          <a:noFill/>
        </p:spPr>
        <p:txBody>
          <a:bodyPr wrap="square" rtlCol="0">
            <a:spAutoFit/>
          </a:bodyPr>
          <a:lstStyle/>
          <a:p>
            <a:r>
              <a:rPr lang="en-US" dirty="0">
                <a:solidFill>
                  <a:srgbClr val="FFC000"/>
                </a:solidFill>
              </a:rPr>
              <a:t>1</a:t>
            </a:r>
          </a:p>
        </p:txBody>
      </p:sp>
      <p:sp>
        <p:nvSpPr>
          <p:cNvPr id="52" name="TextBox 51">
            <a:extLst>
              <a:ext uri="{FF2B5EF4-FFF2-40B4-BE49-F238E27FC236}">
                <a16:creationId xmlns="" xmlns:a16="http://schemas.microsoft.com/office/drawing/2014/main" id="{DD0E06F1-4FB8-4033-9758-3FB295BBDD15}"/>
              </a:ext>
            </a:extLst>
          </p:cNvPr>
          <p:cNvSpPr txBox="1"/>
          <p:nvPr/>
        </p:nvSpPr>
        <p:spPr>
          <a:xfrm>
            <a:off x="3534322" y="4438734"/>
            <a:ext cx="301686" cy="369332"/>
          </a:xfrm>
          <a:prstGeom prst="rect">
            <a:avLst/>
          </a:prstGeom>
          <a:noFill/>
        </p:spPr>
        <p:txBody>
          <a:bodyPr wrap="square" rtlCol="0">
            <a:spAutoFit/>
          </a:bodyPr>
          <a:lstStyle/>
          <a:p>
            <a:r>
              <a:rPr lang="en-US" dirty="0">
                <a:solidFill>
                  <a:srgbClr val="FFC000"/>
                </a:solidFill>
              </a:rPr>
              <a:t>2</a:t>
            </a:r>
          </a:p>
        </p:txBody>
      </p:sp>
      <p:sp>
        <p:nvSpPr>
          <p:cNvPr id="53" name="TextBox 52">
            <a:extLst>
              <a:ext uri="{FF2B5EF4-FFF2-40B4-BE49-F238E27FC236}">
                <a16:creationId xmlns="" xmlns:a16="http://schemas.microsoft.com/office/drawing/2014/main" id="{A63F3445-E83C-407F-AD27-3DC7CDB5C444}"/>
              </a:ext>
            </a:extLst>
          </p:cNvPr>
          <p:cNvSpPr txBox="1"/>
          <p:nvPr/>
        </p:nvSpPr>
        <p:spPr>
          <a:xfrm>
            <a:off x="3809038" y="3828623"/>
            <a:ext cx="336404" cy="369332"/>
          </a:xfrm>
          <a:prstGeom prst="rect">
            <a:avLst/>
          </a:prstGeom>
          <a:noFill/>
        </p:spPr>
        <p:txBody>
          <a:bodyPr wrap="square" rtlCol="0">
            <a:spAutoFit/>
          </a:bodyPr>
          <a:lstStyle/>
          <a:p>
            <a:r>
              <a:rPr lang="en-US" dirty="0">
                <a:solidFill>
                  <a:srgbClr val="FFC000"/>
                </a:solidFill>
              </a:rPr>
              <a:t>8</a:t>
            </a:r>
          </a:p>
        </p:txBody>
      </p:sp>
      <p:sp>
        <p:nvSpPr>
          <p:cNvPr id="54" name="TextBox 53">
            <a:extLst>
              <a:ext uri="{FF2B5EF4-FFF2-40B4-BE49-F238E27FC236}">
                <a16:creationId xmlns="" xmlns:a16="http://schemas.microsoft.com/office/drawing/2014/main" id="{A2727856-FA09-4250-82B6-33B0F7ED7E67}"/>
              </a:ext>
            </a:extLst>
          </p:cNvPr>
          <p:cNvSpPr txBox="1"/>
          <p:nvPr/>
        </p:nvSpPr>
        <p:spPr>
          <a:xfrm>
            <a:off x="3725891" y="3429790"/>
            <a:ext cx="371175" cy="369332"/>
          </a:xfrm>
          <a:prstGeom prst="rect">
            <a:avLst/>
          </a:prstGeom>
          <a:noFill/>
        </p:spPr>
        <p:txBody>
          <a:bodyPr wrap="square" rtlCol="0">
            <a:spAutoFit/>
          </a:bodyPr>
          <a:lstStyle/>
          <a:p>
            <a:r>
              <a:rPr lang="en-US" dirty="0">
                <a:solidFill>
                  <a:srgbClr val="FFC000"/>
                </a:solidFill>
              </a:rPr>
              <a:t>-3</a:t>
            </a:r>
          </a:p>
        </p:txBody>
      </p:sp>
      <p:sp>
        <p:nvSpPr>
          <p:cNvPr id="55" name="Rectangle 54">
            <a:extLst>
              <a:ext uri="{FF2B5EF4-FFF2-40B4-BE49-F238E27FC236}">
                <a16:creationId xmlns="" xmlns:a16="http://schemas.microsoft.com/office/drawing/2014/main" id="{6F188D8F-2A49-4752-AB70-1009D7152377}"/>
              </a:ext>
            </a:extLst>
          </p:cNvPr>
          <p:cNvSpPr/>
          <p:nvPr/>
        </p:nvSpPr>
        <p:spPr>
          <a:xfrm>
            <a:off x="671641" y="3174786"/>
            <a:ext cx="929870" cy="369332"/>
          </a:xfrm>
          <a:prstGeom prst="rect">
            <a:avLst/>
          </a:prstGeom>
        </p:spPr>
        <p:txBody>
          <a:bodyPr wrap="none">
            <a:spAutoFit/>
          </a:bodyPr>
          <a:lstStyle/>
          <a:p>
            <a:pPr algn="ctr"/>
            <a:r>
              <a:rPr lang="en-US" dirty="0"/>
              <a:t>hr. slept</a:t>
            </a:r>
          </a:p>
        </p:txBody>
      </p:sp>
      <p:sp>
        <p:nvSpPr>
          <p:cNvPr id="56" name="Rectangle 55">
            <a:extLst>
              <a:ext uri="{FF2B5EF4-FFF2-40B4-BE49-F238E27FC236}">
                <a16:creationId xmlns="" xmlns:a16="http://schemas.microsoft.com/office/drawing/2014/main" id="{7AD18869-84F4-4C3A-8302-34F5CD238774}"/>
              </a:ext>
            </a:extLst>
          </p:cNvPr>
          <p:cNvSpPr/>
          <p:nvPr/>
        </p:nvSpPr>
        <p:spPr>
          <a:xfrm>
            <a:off x="485533" y="4328805"/>
            <a:ext cx="1171988" cy="369332"/>
          </a:xfrm>
          <a:prstGeom prst="rect">
            <a:avLst/>
          </a:prstGeom>
        </p:spPr>
        <p:txBody>
          <a:bodyPr wrap="none">
            <a:spAutoFit/>
          </a:bodyPr>
          <a:lstStyle/>
          <a:p>
            <a:pPr algn="ctr"/>
            <a:r>
              <a:rPr lang="en-US" dirty="0"/>
              <a:t>hr. studied</a:t>
            </a:r>
          </a:p>
        </p:txBody>
      </p:sp>
      <p:sp>
        <p:nvSpPr>
          <p:cNvPr id="57" name="TextBox 56">
            <a:extLst>
              <a:ext uri="{FF2B5EF4-FFF2-40B4-BE49-F238E27FC236}">
                <a16:creationId xmlns="" xmlns:a16="http://schemas.microsoft.com/office/drawing/2014/main" id="{A3C6A012-946B-4315-88DE-63BE1C662DB2}"/>
              </a:ext>
            </a:extLst>
          </p:cNvPr>
          <p:cNvSpPr txBox="1"/>
          <p:nvPr/>
        </p:nvSpPr>
        <p:spPr>
          <a:xfrm>
            <a:off x="5691425" y="3304710"/>
            <a:ext cx="441133" cy="369332"/>
          </a:xfrm>
          <a:prstGeom prst="rect">
            <a:avLst/>
          </a:prstGeom>
          <a:noFill/>
        </p:spPr>
        <p:txBody>
          <a:bodyPr wrap="square" rtlCol="0">
            <a:spAutoFit/>
          </a:bodyPr>
          <a:lstStyle/>
          <a:p>
            <a:r>
              <a:rPr lang="en-US" dirty="0">
                <a:solidFill>
                  <a:srgbClr val="FFC000"/>
                </a:solidFill>
              </a:rPr>
              <a:t>-2</a:t>
            </a:r>
          </a:p>
        </p:txBody>
      </p:sp>
      <p:sp>
        <p:nvSpPr>
          <p:cNvPr id="58" name="TextBox 57">
            <a:extLst>
              <a:ext uri="{FF2B5EF4-FFF2-40B4-BE49-F238E27FC236}">
                <a16:creationId xmlns="" xmlns:a16="http://schemas.microsoft.com/office/drawing/2014/main" id="{3259B26C-0E3A-43FA-AE22-49D5E64B8233}"/>
              </a:ext>
            </a:extLst>
          </p:cNvPr>
          <p:cNvSpPr txBox="1"/>
          <p:nvPr/>
        </p:nvSpPr>
        <p:spPr>
          <a:xfrm>
            <a:off x="5701781" y="4181914"/>
            <a:ext cx="273310" cy="369332"/>
          </a:xfrm>
          <a:prstGeom prst="rect">
            <a:avLst/>
          </a:prstGeom>
          <a:noFill/>
        </p:spPr>
        <p:txBody>
          <a:bodyPr wrap="square" rtlCol="0">
            <a:spAutoFit/>
          </a:bodyPr>
          <a:lstStyle/>
          <a:p>
            <a:r>
              <a:rPr lang="en-US" dirty="0">
                <a:solidFill>
                  <a:srgbClr val="FFC000"/>
                </a:solidFill>
              </a:rPr>
              <a:t>1</a:t>
            </a:r>
          </a:p>
        </p:txBody>
      </p:sp>
      <p:sp>
        <p:nvSpPr>
          <p:cNvPr id="59" name="Rectangle 58">
            <a:extLst>
              <a:ext uri="{FF2B5EF4-FFF2-40B4-BE49-F238E27FC236}">
                <a16:creationId xmlns="" xmlns:a16="http://schemas.microsoft.com/office/drawing/2014/main" id="{DA66B453-6852-46C1-BF67-1E3821DED861}"/>
              </a:ext>
            </a:extLst>
          </p:cNvPr>
          <p:cNvSpPr/>
          <p:nvPr/>
        </p:nvSpPr>
        <p:spPr>
          <a:xfrm>
            <a:off x="7338694" y="3729098"/>
            <a:ext cx="2647008" cy="369332"/>
          </a:xfrm>
          <a:prstGeom prst="rect">
            <a:avLst/>
          </a:prstGeom>
        </p:spPr>
        <p:txBody>
          <a:bodyPr wrap="none">
            <a:spAutoFit/>
          </a:bodyPr>
          <a:lstStyle/>
          <a:p>
            <a:pPr algn="ctr"/>
            <a:r>
              <a:rPr lang="en-US" dirty="0"/>
              <a:t>Test grade predicted value</a:t>
            </a:r>
          </a:p>
        </p:txBody>
      </p:sp>
      <p:cxnSp>
        <p:nvCxnSpPr>
          <p:cNvPr id="60" name="Straight Connector 59">
            <a:extLst>
              <a:ext uri="{FF2B5EF4-FFF2-40B4-BE49-F238E27FC236}">
                <a16:creationId xmlns="" xmlns:a16="http://schemas.microsoft.com/office/drawing/2014/main" id="{6ADB25E3-9BC0-42AD-9F0D-90FBE9E1A69C}"/>
              </a:ext>
            </a:extLst>
          </p:cNvPr>
          <p:cNvCxnSpPr>
            <a:stCxn id="39" idx="0"/>
            <a:endCxn id="39" idx="4"/>
          </p:cNvCxnSpPr>
          <p:nvPr/>
        </p:nvCxnSpPr>
        <p:spPr>
          <a:xfrm>
            <a:off x="4956796" y="2980956"/>
            <a:ext cx="0" cy="731520"/>
          </a:xfrm>
          <a:prstGeom prst="line">
            <a:avLst/>
          </a:prstGeom>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 xmlns:a16="http://schemas.microsoft.com/office/drawing/2014/main" id="{10C75D46-352E-4305-AA07-899AD2BA1F97}"/>
              </a:ext>
            </a:extLst>
          </p:cNvPr>
          <p:cNvSpPr txBox="1"/>
          <p:nvPr/>
        </p:nvSpPr>
        <p:spPr>
          <a:xfrm>
            <a:off x="4477927" y="3173013"/>
            <a:ext cx="429397" cy="369332"/>
          </a:xfrm>
          <a:prstGeom prst="rect">
            <a:avLst/>
          </a:prstGeom>
          <a:noFill/>
        </p:spPr>
        <p:txBody>
          <a:bodyPr wrap="square" rtlCol="0">
            <a:spAutoFit/>
          </a:bodyPr>
          <a:lstStyle/>
          <a:p>
            <a:r>
              <a:rPr lang="en-US" dirty="0"/>
              <a:t>-7</a:t>
            </a:r>
          </a:p>
        </p:txBody>
      </p:sp>
      <p:sp>
        <p:nvSpPr>
          <p:cNvPr id="62" name="TextBox 61">
            <a:extLst>
              <a:ext uri="{FF2B5EF4-FFF2-40B4-BE49-F238E27FC236}">
                <a16:creationId xmlns="" xmlns:a16="http://schemas.microsoft.com/office/drawing/2014/main" id="{20E202C7-ED89-43C9-B6C9-B7EE6B193BCF}"/>
              </a:ext>
            </a:extLst>
          </p:cNvPr>
          <p:cNvSpPr txBox="1"/>
          <p:nvPr/>
        </p:nvSpPr>
        <p:spPr>
          <a:xfrm>
            <a:off x="4966101" y="314461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3" name="Straight Connector 62">
            <a:extLst>
              <a:ext uri="{FF2B5EF4-FFF2-40B4-BE49-F238E27FC236}">
                <a16:creationId xmlns="" xmlns:a16="http://schemas.microsoft.com/office/drawing/2014/main" id="{005DB862-DFA1-44B2-8701-40D69DE21694}"/>
              </a:ext>
            </a:extLst>
          </p:cNvPr>
          <p:cNvCxnSpPr/>
          <p:nvPr/>
        </p:nvCxnSpPr>
        <p:spPr>
          <a:xfrm>
            <a:off x="4942010" y="4146033"/>
            <a:ext cx="0" cy="731520"/>
          </a:xfrm>
          <a:prstGeom prst="line">
            <a:avLst/>
          </a:prstGeom>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 xmlns:a16="http://schemas.microsoft.com/office/drawing/2014/main" id="{F9FFAC76-2BBE-46EA-A88A-5FD5A374EC93}"/>
              </a:ext>
            </a:extLst>
          </p:cNvPr>
          <p:cNvSpPr txBox="1"/>
          <p:nvPr/>
        </p:nvSpPr>
        <p:spPr>
          <a:xfrm>
            <a:off x="4497164" y="4346774"/>
            <a:ext cx="428903" cy="369332"/>
          </a:xfrm>
          <a:prstGeom prst="rect">
            <a:avLst/>
          </a:prstGeom>
          <a:noFill/>
        </p:spPr>
        <p:txBody>
          <a:bodyPr wrap="square" rtlCol="0">
            <a:spAutoFit/>
          </a:bodyPr>
          <a:lstStyle/>
          <a:p>
            <a:r>
              <a:rPr lang="en-US" dirty="0"/>
              <a:t>74</a:t>
            </a:r>
          </a:p>
        </p:txBody>
      </p:sp>
      <p:sp>
        <p:nvSpPr>
          <p:cNvPr id="65" name="TextBox 64">
            <a:extLst>
              <a:ext uri="{FF2B5EF4-FFF2-40B4-BE49-F238E27FC236}">
                <a16:creationId xmlns="" xmlns:a16="http://schemas.microsoft.com/office/drawing/2014/main" id="{18CAC8A4-9353-4CB1-9BA2-857F343FCABA}"/>
              </a:ext>
            </a:extLst>
          </p:cNvPr>
          <p:cNvSpPr txBox="1"/>
          <p:nvPr/>
        </p:nvSpPr>
        <p:spPr>
          <a:xfrm>
            <a:off x="4907324" y="43131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a:t>
            </a:r>
            <a:r>
              <a:rPr lang="en-US" dirty="0">
                <a:sym typeface="Symbol" panose="05050102010706020507" pitchFamily="18" charset="2"/>
              </a:rPr>
              <a:t>74</a:t>
            </a:r>
            <a:endParaRPr lang="en-US" dirty="0">
              <a:latin typeface="Symbol" panose="05050102010706020507" pitchFamily="18" charset="2"/>
            </a:endParaRPr>
          </a:p>
        </p:txBody>
      </p:sp>
      <p:sp>
        <p:nvSpPr>
          <p:cNvPr id="3" name="Rectangle 2">
            <a:extLst>
              <a:ext uri="{FF2B5EF4-FFF2-40B4-BE49-F238E27FC236}">
                <a16:creationId xmlns="" xmlns:a16="http://schemas.microsoft.com/office/drawing/2014/main" id="{3A2C6312-3C6B-40FF-90F2-3F4C86C499BD}"/>
              </a:ext>
            </a:extLst>
          </p:cNvPr>
          <p:cNvSpPr/>
          <p:nvPr/>
        </p:nvSpPr>
        <p:spPr>
          <a:xfrm>
            <a:off x="8531243" y="4481003"/>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 (74-80) =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621C9405-8D4E-4A84-9BE9-CC60226941A5}"/>
                  </a:ext>
                </a:extLst>
              </p:cNvPr>
              <p:cNvSpPr/>
              <p:nvPr/>
            </p:nvSpPr>
            <p:spPr>
              <a:xfrm>
                <a:off x="1074363" y="5411450"/>
                <a:ext cx="7174404"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𝑔𝑟𝑎𝑑𝑖𝑒𝑛𝑡</m:t>
                          </m:r>
                        </m:e>
                        <m:sub>
                          <m:r>
                            <a:rPr lang="en-US" b="0" i="1" smtClean="0">
                              <a:latin typeface="Cambria Math" panose="02040503050406030204" pitchFamily="18" charset="0"/>
                            </a:rPr>
                            <m:t>𝑤</m:t>
                          </m:r>
                        </m:sub>
                      </m:sSub>
                      <m:r>
                        <a:rPr lang="en-US" i="1">
                          <a:latin typeface="Cambria Math" charset="0"/>
                        </a:rPr>
                        <m:t>=</m:t>
                      </m:r>
                      <m:d>
                        <m:dPr>
                          <m:ctrlPr>
                            <a:rPr lang="en-US" i="1" smtClean="0">
                              <a:latin typeface="Cambria Math" charset="0"/>
                              <a:ea typeface="Cambria Math" charset="0"/>
                              <a:cs typeface="Cambria Math" charset="0"/>
                            </a:rPr>
                          </m:ctrlPr>
                        </m:dPr>
                        <m:e>
                          <m:r>
                            <a:rPr lang="en-US" i="1">
                              <a:latin typeface="Cambria Math" charset="0"/>
                              <a:ea typeface="Cambria Math" charset="0"/>
                              <a:cs typeface="Cambria Math" charset="0"/>
                            </a:rPr>
                            <m:t>𝑖𝑛𝑝𝑢𝑡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m:t>
                          </m:r>
                          <m:r>
                            <m:rPr>
                              <m:nor/>
                            </m:rPr>
                            <a:rPr lang="en-US">
                              <a:latin typeface="Cambria Math" charset="0"/>
                              <a:ea typeface="Cambria Math" charset="0"/>
                              <a:cs typeface="Cambria Math" charset="0"/>
                            </a:rPr>
                            <m:t> </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𝑙𝑜𝑠𝑠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𝑎𝑐𝑡𝑖𝑣𝑎𝑡𝑖𝑜𝑛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𝑡h𝑒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𝑛𝑜𝑑𝑒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𝑦𝑜𝑢𝑟</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𝑓𝑒𝑒𝑑𝑖𝑛𝑔</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𝑓𝑟𝑜𝑚</m:t>
                          </m:r>
                        </m:e>
                      </m:d>
                    </m:oMath>
                  </m:oMathPara>
                </a14:m>
                <a:endParaRPr lang="en-US" dirty="0"/>
              </a:p>
            </p:txBody>
          </p:sp>
        </mc:Choice>
        <mc:Fallback xmlns="">
          <p:sp>
            <p:nvSpPr>
              <p:cNvPr id="4" name="Rectangle 3">
                <a:extLst>
                  <a:ext uri="{FF2B5EF4-FFF2-40B4-BE49-F238E27FC236}">
                    <a16:creationId xmlns:a16="http://schemas.microsoft.com/office/drawing/2014/main" id="{621C9405-8D4E-4A84-9BE9-CC60226941A5}"/>
                  </a:ext>
                </a:extLst>
              </p:cNvPr>
              <p:cNvSpPr>
                <a:spLocks noRot="1" noChangeAspect="1" noMove="1" noResize="1" noEditPoints="1" noAdjustHandles="1" noChangeArrowheads="1" noChangeShapeType="1" noTextEdit="1"/>
              </p:cNvSpPr>
              <p:nvPr/>
            </p:nvSpPr>
            <p:spPr>
              <a:xfrm>
                <a:off x="1074363" y="5411450"/>
                <a:ext cx="7174404" cy="910634"/>
              </a:xfrm>
              <a:prstGeom prst="rect">
                <a:avLst/>
              </a:prstGeom>
              <a:blipFill>
                <a:blip r:embed="rId2"/>
                <a:stretch>
                  <a:fillRect t="-18792" r="-4333" b="-75168"/>
                </a:stretch>
              </a:blipFill>
            </p:spPr>
            <p:txBody>
              <a:bodyPr/>
              <a:lstStyle/>
              <a:p>
                <a:r>
                  <a:rPr lang="en-US">
                    <a:noFill/>
                  </a:rPr>
                  <a:t> </a:t>
                </a:r>
              </a:p>
            </p:txBody>
          </p:sp>
        </mc:Fallback>
      </mc:AlternateContent>
      <p:sp>
        <p:nvSpPr>
          <p:cNvPr id="5" name="TextBox 4">
            <a:extLst>
              <a:ext uri="{FF2B5EF4-FFF2-40B4-BE49-F238E27FC236}">
                <a16:creationId xmlns="" xmlns:a16="http://schemas.microsoft.com/office/drawing/2014/main" id="{A70AE250-D349-4151-B9D5-0B62C1155CA2}"/>
              </a:ext>
            </a:extLst>
          </p:cNvPr>
          <p:cNvSpPr txBox="1"/>
          <p:nvPr/>
        </p:nvSpPr>
        <p:spPr>
          <a:xfrm>
            <a:off x="5548466" y="3000945"/>
            <a:ext cx="4578882" cy="369332"/>
          </a:xfrm>
          <a:prstGeom prst="rect">
            <a:avLst/>
          </a:prstGeom>
          <a:noFill/>
        </p:spPr>
        <p:txBody>
          <a:bodyPr wrap="none" rtlCol="0">
            <a:spAutoFit/>
          </a:bodyPr>
          <a:lstStyle/>
          <a:p>
            <a:r>
              <a:rPr lang="en-US" dirty="0"/>
              <a:t>G</a:t>
            </a:r>
            <a:r>
              <a:rPr lang="en-US" sz="1100" dirty="0"/>
              <a:t>-2</a:t>
            </a:r>
            <a:r>
              <a:rPr lang="en-US" dirty="0"/>
              <a:t> = input * 2 * Error * slope of activation * LR</a:t>
            </a:r>
          </a:p>
        </p:txBody>
      </p:sp>
      <p:sp>
        <p:nvSpPr>
          <p:cNvPr id="69" name="TextBox 68">
            <a:extLst>
              <a:ext uri="{FF2B5EF4-FFF2-40B4-BE49-F238E27FC236}">
                <a16:creationId xmlns="" xmlns:a16="http://schemas.microsoft.com/office/drawing/2014/main" id="{3A6414EA-00FD-4804-93D6-E312FDBD845B}"/>
              </a:ext>
            </a:extLst>
          </p:cNvPr>
          <p:cNvSpPr txBox="1"/>
          <p:nvPr/>
        </p:nvSpPr>
        <p:spPr>
          <a:xfrm>
            <a:off x="5606429" y="4466150"/>
            <a:ext cx="2667205" cy="369332"/>
          </a:xfrm>
          <a:prstGeom prst="rect">
            <a:avLst/>
          </a:prstGeom>
          <a:noFill/>
        </p:spPr>
        <p:txBody>
          <a:bodyPr wrap="none" rtlCol="0">
            <a:spAutoFit/>
          </a:bodyPr>
          <a:lstStyle/>
          <a:p>
            <a:r>
              <a:rPr lang="en-US" dirty="0"/>
              <a:t>G</a:t>
            </a:r>
            <a:r>
              <a:rPr lang="en-US" sz="1050" dirty="0"/>
              <a:t>1</a:t>
            </a:r>
            <a:r>
              <a:rPr lang="en-US" dirty="0"/>
              <a:t> = 74 * 2 * Error * 1 * LR</a:t>
            </a:r>
          </a:p>
        </p:txBody>
      </p:sp>
      <p:pic>
        <p:nvPicPr>
          <p:cNvPr id="70" name="Picture 69">
            <a:extLst>
              <a:ext uri="{FF2B5EF4-FFF2-40B4-BE49-F238E27FC236}">
                <a16:creationId xmlns="" xmlns:a16="http://schemas.microsoft.com/office/drawing/2014/main" id="{32000669-E998-4347-941C-8F5A1164FB86}"/>
              </a:ext>
            </a:extLst>
          </p:cNvPr>
          <p:cNvPicPr>
            <a:picLocks noChangeAspect="1"/>
          </p:cNvPicPr>
          <p:nvPr/>
        </p:nvPicPr>
        <p:blipFill>
          <a:blip r:embed="rId3"/>
          <a:stretch>
            <a:fillRect/>
          </a:stretch>
        </p:blipFill>
        <p:spPr>
          <a:xfrm>
            <a:off x="8271069" y="388021"/>
            <a:ext cx="3235130" cy="21844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1" name="TextBox 70">
            <a:extLst>
              <a:ext uri="{FF2B5EF4-FFF2-40B4-BE49-F238E27FC236}">
                <a16:creationId xmlns="" xmlns:a16="http://schemas.microsoft.com/office/drawing/2014/main" id="{E1BFD349-C516-49E9-8762-3FBD1C6781AD}"/>
              </a:ext>
            </a:extLst>
          </p:cNvPr>
          <p:cNvSpPr txBox="1"/>
          <p:nvPr/>
        </p:nvSpPr>
        <p:spPr>
          <a:xfrm>
            <a:off x="5548466" y="2996275"/>
            <a:ext cx="784189" cy="369332"/>
          </a:xfrm>
          <a:prstGeom prst="rect">
            <a:avLst/>
          </a:prstGeom>
          <a:noFill/>
        </p:spPr>
        <p:txBody>
          <a:bodyPr wrap="none" rtlCol="0">
            <a:spAutoFit/>
          </a:bodyPr>
          <a:lstStyle/>
          <a:p>
            <a:r>
              <a:rPr lang="en-US" dirty="0"/>
              <a:t>G</a:t>
            </a:r>
            <a:r>
              <a:rPr lang="en-US" sz="1100" dirty="0"/>
              <a:t>-2</a:t>
            </a:r>
            <a:r>
              <a:rPr lang="en-US" dirty="0"/>
              <a:t> = 0</a:t>
            </a:r>
          </a:p>
        </p:txBody>
      </p:sp>
      <p:sp>
        <p:nvSpPr>
          <p:cNvPr id="72" name="TextBox 71">
            <a:extLst>
              <a:ext uri="{FF2B5EF4-FFF2-40B4-BE49-F238E27FC236}">
                <a16:creationId xmlns="" xmlns:a16="http://schemas.microsoft.com/office/drawing/2014/main" id="{CEC1389D-9CF9-4AB2-9035-8A3394DFE940}"/>
              </a:ext>
            </a:extLst>
          </p:cNvPr>
          <p:cNvSpPr txBox="1"/>
          <p:nvPr/>
        </p:nvSpPr>
        <p:spPr>
          <a:xfrm>
            <a:off x="5604825" y="4473482"/>
            <a:ext cx="1489510" cy="369332"/>
          </a:xfrm>
          <a:prstGeom prst="rect">
            <a:avLst/>
          </a:prstGeom>
          <a:noFill/>
        </p:spPr>
        <p:txBody>
          <a:bodyPr wrap="none" rtlCol="0">
            <a:spAutoFit/>
          </a:bodyPr>
          <a:lstStyle/>
          <a:p>
            <a:r>
              <a:rPr lang="en-US" dirty="0"/>
              <a:t>G</a:t>
            </a:r>
            <a:r>
              <a:rPr lang="en-US" sz="1100" dirty="0"/>
              <a:t>1</a:t>
            </a:r>
            <a:r>
              <a:rPr lang="en-US" dirty="0"/>
              <a:t> = -888 * LR</a:t>
            </a:r>
          </a:p>
        </p:txBody>
      </p:sp>
      <p:sp>
        <p:nvSpPr>
          <p:cNvPr id="73" name="Rectangle 72">
            <a:extLst>
              <a:ext uri="{FF2B5EF4-FFF2-40B4-BE49-F238E27FC236}">
                <a16:creationId xmlns="" xmlns:a16="http://schemas.microsoft.com/office/drawing/2014/main" id="{71CBB722-8DF3-45B7-81B2-9587D08E9D52}"/>
              </a:ext>
            </a:extLst>
          </p:cNvPr>
          <p:cNvSpPr/>
          <p:nvPr/>
        </p:nvSpPr>
        <p:spPr>
          <a:xfrm>
            <a:off x="1377984" y="6347056"/>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Rate = .01</a:t>
            </a:r>
          </a:p>
        </p:txBody>
      </p:sp>
      <p:sp>
        <p:nvSpPr>
          <p:cNvPr id="74" name="TextBox 73">
            <a:extLst>
              <a:ext uri="{FF2B5EF4-FFF2-40B4-BE49-F238E27FC236}">
                <a16:creationId xmlns="" xmlns:a16="http://schemas.microsoft.com/office/drawing/2014/main" id="{FC70DB77-894B-4B18-95B4-5EE9179173F3}"/>
              </a:ext>
            </a:extLst>
          </p:cNvPr>
          <p:cNvSpPr txBox="1"/>
          <p:nvPr/>
        </p:nvSpPr>
        <p:spPr>
          <a:xfrm>
            <a:off x="5606429" y="4465462"/>
            <a:ext cx="1103187" cy="369332"/>
          </a:xfrm>
          <a:prstGeom prst="rect">
            <a:avLst/>
          </a:prstGeom>
          <a:noFill/>
        </p:spPr>
        <p:txBody>
          <a:bodyPr wrap="none" rtlCol="0">
            <a:spAutoFit/>
          </a:bodyPr>
          <a:lstStyle/>
          <a:p>
            <a:r>
              <a:rPr lang="en-US" dirty="0"/>
              <a:t>G</a:t>
            </a:r>
            <a:r>
              <a:rPr lang="en-US" sz="1100" dirty="0"/>
              <a:t>1</a:t>
            </a:r>
            <a:r>
              <a:rPr lang="en-US" dirty="0"/>
              <a:t> = -8.88</a:t>
            </a:r>
          </a:p>
        </p:txBody>
      </p:sp>
      <p:sp>
        <p:nvSpPr>
          <p:cNvPr id="76" name="TextBox 75">
            <a:extLst>
              <a:ext uri="{FF2B5EF4-FFF2-40B4-BE49-F238E27FC236}">
                <a16:creationId xmlns="" xmlns:a16="http://schemas.microsoft.com/office/drawing/2014/main" id="{91EBAE28-4D1C-463E-9D01-978C8CF5010F}"/>
              </a:ext>
            </a:extLst>
          </p:cNvPr>
          <p:cNvSpPr txBox="1"/>
          <p:nvPr/>
        </p:nvSpPr>
        <p:spPr>
          <a:xfrm>
            <a:off x="2853772" y="4819008"/>
            <a:ext cx="5879435" cy="369332"/>
          </a:xfrm>
          <a:prstGeom prst="rect">
            <a:avLst/>
          </a:prstGeom>
          <a:noFill/>
        </p:spPr>
        <p:txBody>
          <a:bodyPr wrap="square" rtlCol="0">
            <a:spAutoFit/>
          </a:bodyPr>
          <a:lstStyle/>
          <a:p>
            <a:r>
              <a:rPr lang="en-US" dirty="0"/>
              <a:t>G</a:t>
            </a:r>
            <a:r>
              <a:rPr lang="en-US" sz="1100" dirty="0"/>
              <a:t>2</a:t>
            </a:r>
            <a:r>
              <a:rPr lang="en-US" dirty="0"/>
              <a:t> = 5 * 2 * Error * 1 (no activation function for input) * LR</a:t>
            </a:r>
          </a:p>
        </p:txBody>
      </p:sp>
      <p:sp>
        <p:nvSpPr>
          <p:cNvPr id="78" name="TextBox 77">
            <a:extLst>
              <a:ext uri="{FF2B5EF4-FFF2-40B4-BE49-F238E27FC236}">
                <a16:creationId xmlns="" xmlns:a16="http://schemas.microsoft.com/office/drawing/2014/main" id="{5FC9A2ED-688D-48FF-9B94-2BF8342E5AA8}"/>
              </a:ext>
            </a:extLst>
          </p:cNvPr>
          <p:cNvSpPr txBox="1"/>
          <p:nvPr/>
        </p:nvSpPr>
        <p:spPr>
          <a:xfrm>
            <a:off x="2861115" y="4821087"/>
            <a:ext cx="5738185" cy="369332"/>
          </a:xfrm>
          <a:prstGeom prst="rect">
            <a:avLst/>
          </a:prstGeom>
          <a:noFill/>
        </p:spPr>
        <p:txBody>
          <a:bodyPr wrap="square" rtlCol="0">
            <a:spAutoFit/>
          </a:bodyPr>
          <a:lstStyle/>
          <a:p>
            <a:r>
              <a:rPr lang="en-US" dirty="0"/>
              <a:t>G</a:t>
            </a:r>
            <a:r>
              <a:rPr lang="en-US" sz="1100" dirty="0"/>
              <a:t>2</a:t>
            </a:r>
            <a:r>
              <a:rPr lang="en-US" dirty="0"/>
              <a:t> = 5 * 2 * -8.88 * LR</a:t>
            </a:r>
          </a:p>
        </p:txBody>
      </p:sp>
      <p:sp>
        <p:nvSpPr>
          <p:cNvPr id="79" name="TextBox 78">
            <a:extLst>
              <a:ext uri="{FF2B5EF4-FFF2-40B4-BE49-F238E27FC236}">
                <a16:creationId xmlns="" xmlns:a16="http://schemas.microsoft.com/office/drawing/2014/main" id="{E4086D43-EBE4-4C02-A42C-B1957EE71DA8}"/>
              </a:ext>
            </a:extLst>
          </p:cNvPr>
          <p:cNvSpPr txBox="1"/>
          <p:nvPr/>
        </p:nvSpPr>
        <p:spPr>
          <a:xfrm>
            <a:off x="2853772" y="4819008"/>
            <a:ext cx="2377960" cy="369332"/>
          </a:xfrm>
          <a:prstGeom prst="rect">
            <a:avLst/>
          </a:prstGeom>
          <a:noFill/>
        </p:spPr>
        <p:txBody>
          <a:bodyPr wrap="square" rtlCol="0">
            <a:spAutoFit/>
          </a:bodyPr>
          <a:lstStyle/>
          <a:p>
            <a:r>
              <a:rPr lang="en-US" dirty="0"/>
              <a:t>G</a:t>
            </a:r>
            <a:r>
              <a:rPr lang="en-US" sz="1100" dirty="0"/>
              <a:t>2</a:t>
            </a:r>
            <a:r>
              <a:rPr lang="en-US" dirty="0"/>
              <a:t> = -88.8 * LR</a:t>
            </a:r>
          </a:p>
        </p:txBody>
      </p:sp>
      <p:sp>
        <p:nvSpPr>
          <p:cNvPr id="80" name="TextBox 79">
            <a:extLst>
              <a:ext uri="{FF2B5EF4-FFF2-40B4-BE49-F238E27FC236}">
                <a16:creationId xmlns="" xmlns:a16="http://schemas.microsoft.com/office/drawing/2014/main" id="{7453E16F-C056-4A96-90DB-5DB76A9E0619}"/>
              </a:ext>
            </a:extLst>
          </p:cNvPr>
          <p:cNvSpPr txBox="1"/>
          <p:nvPr/>
        </p:nvSpPr>
        <p:spPr>
          <a:xfrm>
            <a:off x="2853772" y="4819008"/>
            <a:ext cx="1278558" cy="369332"/>
          </a:xfrm>
          <a:prstGeom prst="rect">
            <a:avLst/>
          </a:prstGeom>
          <a:noFill/>
        </p:spPr>
        <p:txBody>
          <a:bodyPr wrap="square" rtlCol="0">
            <a:spAutoFit/>
          </a:bodyPr>
          <a:lstStyle/>
          <a:p>
            <a:r>
              <a:rPr lang="en-US" dirty="0"/>
              <a:t>G</a:t>
            </a:r>
            <a:r>
              <a:rPr lang="en-US" sz="1100" dirty="0"/>
              <a:t>2</a:t>
            </a:r>
            <a:r>
              <a:rPr lang="en-US" dirty="0"/>
              <a:t> = -0.888</a:t>
            </a:r>
          </a:p>
        </p:txBody>
      </p:sp>
      <p:sp>
        <p:nvSpPr>
          <p:cNvPr id="81" name="Rectangle 80">
            <a:extLst>
              <a:ext uri="{FF2B5EF4-FFF2-40B4-BE49-F238E27FC236}">
                <a16:creationId xmlns="" xmlns:a16="http://schemas.microsoft.com/office/drawing/2014/main" id="{F3F9B756-FCC5-471B-B5BF-27453D7C4A7F}"/>
              </a:ext>
            </a:extLst>
          </p:cNvPr>
          <p:cNvSpPr/>
          <p:nvPr/>
        </p:nvSpPr>
        <p:spPr>
          <a:xfrm>
            <a:off x="4541970" y="6330104"/>
            <a:ext cx="379822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Weight = old weight - gradient</a:t>
            </a:r>
          </a:p>
        </p:txBody>
      </p:sp>
      <p:sp>
        <p:nvSpPr>
          <p:cNvPr id="6" name="Rectangle 5">
            <a:extLst>
              <a:ext uri="{FF2B5EF4-FFF2-40B4-BE49-F238E27FC236}">
                <a16:creationId xmlns="" xmlns:a16="http://schemas.microsoft.com/office/drawing/2014/main" id="{FFC178D3-28AA-4B08-AEC0-D263C714D903}"/>
              </a:ext>
            </a:extLst>
          </p:cNvPr>
          <p:cNvSpPr/>
          <p:nvPr/>
        </p:nvSpPr>
        <p:spPr>
          <a:xfrm>
            <a:off x="4209039" y="3895958"/>
            <a:ext cx="755335" cy="261610"/>
          </a:xfrm>
          <a:prstGeom prst="rect">
            <a:avLst/>
          </a:prstGeom>
        </p:spPr>
        <p:txBody>
          <a:bodyPr wrap="none">
            <a:spAutoFit/>
          </a:bodyPr>
          <a:lstStyle/>
          <a:p>
            <a:r>
              <a:rPr lang="en-US" sz="1100" dirty="0"/>
              <a:t>G</a:t>
            </a:r>
            <a:r>
              <a:rPr lang="en-US" sz="800" dirty="0"/>
              <a:t>8</a:t>
            </a:r>
            <a:r>
              <a:rPr lang="en-US" sz="1100" dirty="0"/>
              <a:t> = -1.42</a:t>
            </a:r>
          </a:p>
        </p:txBody>
      </p:sp>
      <p:sp>
        <p:nvSpPr>
          <p:cNvPr id="83" name="Rectangle 82">
            <a:extLst>
              <a:ext uri="{FF2B5EF4-FFF2-40B4-BE49-F238E27FC236}">
                <a16:creationId xmlns="" xmlns:a16="http://schemas.microsoft.com/office/drawing/2014/main" id="{403A22E6-F2DA-4306-895D-4F617C66C8AA}"/>
              </a:ext>
            </a:extLst>
          </p:cNvPr>
          <p:cNvSpPr/>
          <p:nvPr/>
        </p:nvSpPr>
        <p:spPr>
          <a:xfrm>
            <a:off x="4011357" y="3514363"/>
            <a:ext cx="564578" cy="261610"/>
          </a:xfrm>
          <a:prstGeom prst="rect">
            <a:avLst/>
          </a:prstGeom>
        </p:spPr>
        <p:txBody>
          <a:bodyPr wrap="none">
            <a:spAutoFit/>
          </a:bodyPr>
          <a:lstStyle/>
          <a:p>
            <a:r>
              <a:rPr lang="en-US" sz="1100" dirty="0"/>
              <a:t>G</a:t>
            </a:r>
            <a:r>
              <a:rPr lang="en-US" sz="800" dirty="0"/>
              <a:t>-3</a:t>
            </a:r>
            <a:r>
              <a:rPr lang="en-US" sz="1100" dirty="0"/>
              <a:t> = 0</a:t>
            </a:r>
          </a:p>
        </p:txBody>
      </p:sp>
      <p:sp>
        <p:nvSpPr>
          <p:cNvPr id="84" name="Rectangle 83">
            <a:extLst>
              <a:ext uri="{FF2B5EF4-FFF2-40B4-BE49-F238E27FC236}">
                <a16:creationId xmlns="" xmlns:a16="http://schemas.microsoft.com/office/drawing/2014/main" id="{3874D789-F4B7-4A9C-A5EA-0CC4C1804A36}"/>
              </a:ext>
            </a:extLst>
          </p:cNvPr>
          <p:cNvSpPr/>
          <p:nvPr/>
        </p:nvSpPr>
        <p:spPr>
          <a:xfrm>
            <a:off x="3386094" y="2865470"/>
            <a:ext cx="522900" cy="261610"/>
          </a:xfrm>
          <a:prstGeom prst="rect">
            <a:avLst/>
          </a:prstGeom>
        </p:spPr>
        <p:txBody>
          <a:bodyPr wrap="none">
            <a:spAutoFit/>
          </a:bodyPr>
          <a:lstStyle/>
          <a:p>
            <a:r>
              <a:rPr lang="en-US" sz="1100" dirty="0"/>
              <a:t>G</a:t>
            </a:r>
            <a:r>
              <a:rPr lang="en-US" sz="800" dirty="0"/>
              <a:t>1 </a:t>
            </a:r>
            <a:r>
              <a:rPr lang="en-US" sz="1100" dirty="0"/>
              <a:t>= 0</a:t>
            </a:r>
          </a:p>
        </p:txBody>
      </p:sp>
      <p:sp>
        <p:nvSpPr>
          <p:cNvPr id="85" name="TextBox 84">
            <a:extLst>
              <a:ext uri="{FF2B5EF4-FFF2-40B4-BE49-F238E27FC236}">
                <a16:creationId xmlns="" xmlns:a16="http://schemas.microsoft.com/office/drawing/2014/main" id="{9549F34C-3BED-4D04-B1DA-7B61A0325523}"/>
              </a:ext>
            </a:extLst>
          </p:cNvPr>
          <p:cNvSpPr txBox="1"/>
          <p:nvPr/>
        </p:nvSpPr>
        <p:spPr>
          <a:xfrm>
            <a:off x="3484944" y="4451755"/>
            <a:ext cx="634029" cy="369332"/>
          </a:xfrm>
          <a:prstGeom prst="rect">
            <a:avLst/>
          </a:prstGeom>
          <a:noFill/>
        </p:spPr>
        <p:txBody>
          <a:bodyPr wrap="square" rtlCol="0">
            <a:spAutoFit/>
          </a:bodyPr>
          <a:lstStyle/>
          <a:p>
            <a:r>
              <a:rPr lang="en-US" dirty="0">
                <a:solidFill>
                  <a:srgbClr val="FFC000"/>
                </a:solidFill>
              </a:rPr>
              <a:t>2.88</a:t>
            </a:r>
          </a:p>
        </p:txBody>
      </p:sp>
      <p:sp>
        <p:nvSpPr>
          <p:cNvPr id="86" name="TextBox 85">
            <a:extLst>
              <a:ext uri="{FF2B5EF4-FFF2-40B4-BE49-F238E27FC236}">
                <a16:creationId xmlns="" xmlns:a16="http://schemas.microsoft.com/office/drawing/2014/main" id="{3826F8B2-A93C-46DD-8958-00D34CC2B495}"/>
              </a:ext>
            </a:extLst>
          </p:cNvPr>
          <p:cNvSpPr txBox="1"/>
          <p:nvPr/>
        </p:nvSpPr>
        <p:spPr>
          <a:xfrm>
            <a:off x="3766142" y="3833691"/>
            <a:ext cx="603809" cy="369332"/>
          </a:xfrm>
          <a:prstGeom prst="rect">
            <a:avLst/>
          </a:prstGeom>
          <a:noFill/>
        </p:spPr>
        <p:txBody>
          <a:bodyPr wrap="square" rtlCol="0">
            <a:spAutoFit/>
          </a:bodyPr>
          <a:lstStyle/>
          <a:p>
            <a:r>
              <a:rPr lang="en-US" dirty="0">
                <a:solidFill>
                  <a:srgbClr val="FFC000"/>
                </a:solidFill>
              </a:rPr>
              <a:t>9.42</a:t>
            </a:r>
          </a:p>
        </p:txBody>
      </p:sp>
      <p:sp>
        <p:nvSpPr>
          <p:cNvPr id="87" name="TextBox 86">
            <a:extLst>
              <a:ext uri="{FF2B5EF4-FFF2-40B4-BE49-F238E27FC236}">
                <a16:creationId xmlns="" xmlns:a16="http://schemas.microsoft.com/office/drawing/2014/main" id="{6432CAE0-08F1-4CBB-9347-D681C930B954}"/>
              </a:ext>
            </a:extLst>
          </p:cNvPr>
          <p:cNvSpPr txBox="1"/>
          <p:nvPr/>
        </p:nvSpPr>
        <p:spPr>
          <a:xfrm>
            <a:off x="5660083" y="4185236"/>
            <a:ext cx="717232" cy="369332"/>
          </a:xfrm>
          <a:prstGeom prst="rect">
            <a:avLst/>
          </a:prstGeom>
          <a:noFill/>
        </p:spPr>
        <p:txBody>
          <a:bodyPr wrap="square" rtlCol="0">
            <a:spAutoFit/>
          </a:bodyPr>
          <a:lstStyle/>
          <a:p>
            <a:r>
              <a:rPr lang="en-US" dirty="0">
                <a:solidFill>
                  <a:srgbClr val="FFC000"/>
                </a:solidFill>
              </a:rPr>
              <a:t>9.88</a:t>
            </a:r>
          </a:p>
        </p:txBody>
      </p:sp>
    </p:spTree>
    <p:extLst>
      <p:ext uri="{BB962C8B-B14F-4D97-AF65-F5344CB8AC3E}">
        <p14:creationId xmlns:p14="http://schemas.microsoft.com/office/powerpoint/2010/main" val="11823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9"/>
                                        </p:tgtEl>
                                      </p:cBhvr>
                                    </p:animEffect>
                                    <p:set>
                                      <p:cBhvr>
                                        <p:cTn id="23" dur="1" fill="hold">
                                          <p:stCondLst>
                                            <p:cond delay="499"/>
                                          </p:stCondLst>
                                        </p:cTn>
                                        <p:tgtEl>
                                          <p:spTgt spid="69"/>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76"/>
                                        </p:tgtEl>
                                      </p:cBhvr>
                                    </p:animEffect>
                                    <p:set>
                                      <p:cBhvr>
                                        <p:cTn id="54" dur="1" fill="hold">
                                          <p:stCondLst>
                                            <p:cond delay="499"/>
                                          </p:stCondLst>
                                        </p:cTn>
                                        <p:tgtEl>
                                          <p:spTgt spid="76"/>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78"/>
                                        </p:tgtEl>
                                      </p:cBhvr>
                                    </p:animEffect>
                                    <p:set>
                                      <p:cBhvr>
                                        <p:cTn id="63" dur="1" fill="hold">
                                          <p:stCondLst>
                                            <p:cond delay="499"/>
                                          </p:stCondLst>
                                        </p:cTn>
                                        <p:tgtEl>
                                          <p:spTgt spid="78"/>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9"/>
                                        </p:tgtEl>
                                      </p:cBhvr>
                                    </p:animEffect>
                                    <p:set>
                                      <p:cBhvr>
                                        <p:cTn id="72" dur="1" fill="hold">
                                          <p:stCondLst>
                                            <p:cond delay="499"/>
                                          </p:stCondLst>
                                        </p:cTn>
                                        <p:tgtEl>
                                          <p:spTgt spid="79"/>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fade">
                                      <p:cBhvr>
                                        <p:cTn id="87" dur="500"/>
                                        <p:tgtEl>
                                          <p:spTgt spid="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4"/>
                                        </p:tgtEl>
                                      </p:cBhvr>
                                    </p:animEffect>
                                    <p:set>
                                      <p:cBhvr>
                                        <p:cTn id="100" dur="1" fill="hold">
                                          <p:stCondLst>
                                            <p:cond delay="499"/>
                                          </p:stCondLst>
                                        </p:cTn>
                                        <p:tgtEl>
                                          <p:spTgt spid="7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0"/>
                                        </p:tgtEl>
                                      </p:cBhvr>
                                    </p:animEffect>
                                    <p:set>
                                      <p:cBhvr>
                                        <p:cTn id="103" dur="1" fill="hold">
                                          <p:stCondLst>
                                            <p:cond delay="499"/>
                                          </p:stCondLst>
                                        </p:cTn>
                                        <p:tgtEl>
                                          <p:spTgt spid="8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
                                        </p:tgtEl>
                                      </p:cBhvr>
                                    </p:animEffect>
                                    <p:set>
                                      <p:cBhvr>
                                        <p:cTn id="109" dur="1" fill="hold">
                                          <p:stCondLst>
                                            <p:cond delay="499"/>
                                          </p:stCondLst>
                                        </p:cTn>
                                        <p:tgtEl>
                                          <p:spTgt spid="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84"/>
                                        </p:tgtEl>
                                      </p:cBhvr>
                                    </p:animEffect>
                                    <p:set>
                                      <p:cBhvr>
                                        <p:cTn id="112" dur="1" fill="hold">
                                          <p:stCondLst>
                                            <p:cond delay="499"/>
                                          </p:stCondLst>
                                        </p:cTn>
                                        <p:tgtEl>
                                          <p:spTgt spid="84"/>
                                        </p:tgtEl>
                                        <p:attrNameLst>
                                          <p:attrName>style.visibility</p:attrName>
                                        </p:attrNameLst>
                                      </p:cBhvr>
                                      <p:to>
                                        <p:strVal val="hidden"/>
                                      </p:to>
                                    </p:set>
                                  </p:childTnLst>
                                </p:cTn>
                              </p:par>
                            </p:childTnLst>
                          </p:cTn>
                        </p:par>
                        <p:par>
                          <p:cTn id="113" fill="hold">
                            <p:stCondLst>
                              <p:cond delay="500"/>
                            </p:stCondLst>
                            <p:childTnLst>
                              <p:par>
                                <p:cTn id="114" presetID="10" presetClass="exit" presetSubtype="0" fill="hold" grpId="0" nodeType="afterEffect">
                                  <p:stCondLst>
                                    <p:cond delay="0"/>
                                  </p:stCondLst>
                                  <p:childTnLst>
                                    <p:animEffect transition="out" filter="fade">
                                      <p:cBhvr>
                                        <p:cTn id="115" dur="500"/>
                                        <p:tgtEl>
                                          <p:spTgt spid="58"/>
                                        </p:tgtEl>
                                      </p:cBhvr>
                                    </p:animEffect>
                                    <p:set>
                                      <p:cBhvr>
                                        <p:cTn id="116" dur="1" fill="hold">
                                          <p:stCondLst>
                                            <p:cond delay="499"/>
                                          </p:stCondLst>
                                        </p:cTn>
                                        <p:tgtEl>
                                          <p:spTgt spid="58"/>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53"/>
                                        </p:tgtEl>
                                      </p:cBhvr>
                                    </p:animEffect>
                                    <p:set>
                                      <p:cBhvr>
                                        <p:cTn id="119" dur="1" fill="hold">
                                          <p:stCondLst>
                                            <p:cond delay="499"/>
                                          </p:stCondLst>
                                        </p:cTn>
                                        <p:tgtEl>
                                          <p:spTgt spid="5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52"/>
                                        </p:tgtEl>
                                      </p:cBhvr>
                                    </p:animEffect>
                                    <p:set>
                                      <p:cBhvr>
                                        <p:cTn id="122" dur="1" fill="hold">
                                          <p:stCondLst>
                                            <p:cond delay="499"/>
                                          </p:stCondLst>
                                        </p:cTn>
                                        <p:tgtEl>
                                          <p:spTgt spid="52"/>
                                        </p:tgtEl>
                                        <p:attrNameLst>
                                          <p:attrName>style.visibility</p:attrName>
                                        </p:attrNameLst>
                                      </p:cBhvr>
                                      <p:to>
                                        <p:strVal val="hidden"/>
                                      </p:to>
                                    </p:set>
                                  </p:childTnLst>
                                </p:cTn>
                              </p:par>
                            </p:childTnLst>
                          </p:cTn>
                        </p:par>
                        <p:par>
                          <p:cTn id="123" fill="hold">
                            <p:stCondLst>
                              <p:cond delay="1000"/>
                            </p:stCondLst>
                            <p:childTnLst>
                              <p:par>
                                <p:cTn id="124" presetID="10" presetClass="entr" presetSubtype="0" fill="hold" grpId="0" nodeType="after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500"/>
                                        <p:tgtEl>
                                          <p:spTgt spid="8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fade">
                                      <p:cBhvr>
                                        <p:cTn id="129" dur="500"/>
                                        <p:tgtEl>
                                          <p:spTgt spid="8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3"/>
                                        </p:tgtEl>
                                      </p:cBhvr>
                                    </p:animEffect>
                                    <p:set>
                                      <p:cBhvr>
                                        <p:cTn id="137" dur="1" fill="hold">
                                          <p:stCondLst>
                                            <p:cond delay="499"/>
                                          </p:stCondLst>
                                        </p:cTn>
                                        <p:tgtEl>
                                          <p:spTgt spid="3"/>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500"/>
                                        <p:tgtEl>
                                          <p:spTgt spid="124"/>
                                        </p:tgtEl>
                                      </p:cBhvr>
                                    </p:animEffect>
                                    <p:set>
                                      <p:cBhvr>
                                        <p:cTn id="140"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52" grpId="0"/>
      <p:bldP spid="53" grpId="0"/>
      <p:bldP spid="58" grpId="0"/>
      <p:bldP spid="3" grpId="0" animBg="1"/>
      <p:bldP spid="3" grpId="1" animBg="1"/>
      <p:bldP spid="5" grpId="0"/>
      <p:bldP spid="5" grpId="1"/>
      <p:bldP spid="69" grpId="0"/>
      <p:bldP spid="69" grpId="1"/>
      <p:bldP spid="71" grpId="0"/>
      <p:bldP spid="71" grpId="1"/>
      <p:bldP spid="72" grpId="0"/>
      <p:bldP spid="72" grpId="1"/>
      <p:bldP spid="73" grpId="0" animBg="1"/>
      <p:bldP spid="74" grpId="0"/>
      <p:bldP spid="74" grpId="1"/>
      <p:bldP spid="76" grpId="0"/>
      <p:bldP spid="76" grpId="1"/>
      <p:bldP spid="78" grpId="0"/>
      <p:bldP spid="78" grpId="1"/>
      <p:bldP spid="79" grpId="0"/>
      <p:bldP spid="79" grpId="1"/>
      <p:bldP spid="80" grpId="0"/>
      <p:bldP spid="80" grpId="1"/>
      <p:bldP spid="81" grpId="0" animBg="1"/>
      <p:bldP spid="6" grpId="0"/>
      <p:bldP spid="6" grpId="1"/>
      <p:bldP spid="83" grpId="0"/>
      <p:bldP spid="83" grpId="1"/>
      <p:bldP spid="84" grpId="0"/>
      <p:bldP spid="84" grpId="1"/>
      <p:bldP spid="85" grpId="0"/>
      <p:bldP spid="86"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CAF8D5-FA3D-4BED-8185-5DC78E6843B2}"/>
              </a:ext>
            </a:extLst>
          </p:cNvPr>
          <p:cNvSpPr>
            <a:spLocks noGrp="1"/>
          </p:cNvSpPr>
          <p:nvPr>
            <p:ph type="title"/>
          </p:nvPr>
        </p:nvSpPr>
        <p:spPr>
          <a:xfrm>
            <a:off x="2133600" y="2700866"/>
            <a:ext cx="7924799" cy="1456267"/>
          </a:xfrm>
        </p:spPr>
        <p:txBody>
          <a:bodyPr>
            <a:normAutofit/>
          </a:bodyPr>
          <a:lstStyle/>
          <a:p>
            <a:r>
              <a:rPr lang="en-US" sz="6600" dirty="0"/>
              <a:t>End of Chapters 1-2</a:t>
            </a:r>
          </a:p>
        </p:txBody>
      </p:sp>
    </p:spTree>
    <p:extLst>
      <p:ext uri="{BB962C8B-B14F-4D97-AF65-F5344CB8AC3E}">
        <p14:creationId xmlns:p14="http://schemas.microsoft.com/office/powerpoint/2010/main" val="315938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breakdown</a:t>
            </a:r>
            <a:endParaRPr lang="en-US" dirty="0"/>
          </a:p>
        </p:txBody>
      </p:sp>
      <p:sp>
        <p:nvSpPr>
          <p:cNvPr id="3" name="Content Placeholder 2"/>
          <p:cNvSpPr>
            <a:spLocks noGrp="1"/>
          </p:cNvSpPr>
          <p:nvPr>
            <p:ph idx="1"/>
          </p:nvPr>
        </p:nvSpPr>
        <p:spPr/>
        <p:txBody>
          <a:bodyPr>
            <a:normAutofit/>
          </a:bodyPr>
          <a:lstStyle/>
          <a:p>
            <a:r>
              <a:rPr lang="en-US" sz="2800" dirty="0" smtClean="0"/>
              <a:t>6:30 - 6:45 Environment Setup and welcome treats </a:t>
            </a:r>
          </a:p>
          <a:p>
            <a:r>
              <a:rPr lang="en-US" sz="2800" dirty="0" smtClean="0"/>
              <a:t>6:45-7:30 Intro and Chapter 1-2</a:t>
            </a:r>
          </a:p>
          <a:p>
            <a:r>
              <a:rPr lang="en-US" sz="2800" dirty="0" smtClean="0"/>
              <a:t>7:30-8:00 Code </a:t>
            </a:r>
            <a:r>
              <a:rPr lang="en-US" sz="2800" dirty="0" err="1" smtClean="0"/>
              <a:t>Practicals</a:t>
            </a:r>
            <a:endParaRPr lang="en-US" sz="2800" dirty="0" smtClean="0"/>
          </a:p>
          <a:p>
            <a:r>
              <a:rPr lang="en-US" sz="2800" dirty="0" smtClean="0"/>
              <a:t>8:00-8:30 QA</a:t>
            </a:r>
          </a:p>
          <a:p>
            <a:r>
              <a:rPr lang="en-US" sz="2800" dirty="0" smtClean="0"/>
              <a:t>8:15-8:30 Quiz</a:t>
            </a:r>
          </a:p>
          <a:p>
            <a:endParaRPr lang="en-US" sz="2800" dirty="0" smtClean="0"/>
          </a:p>
          <a:p>
            <a:endParaRPr lang="en-US" sz="2800" dirty="0"/>
          </a:p>
        </p:txBody>
      </p:sp>
    </p:spTree>
    <p:extLst>
      <p:ext uri="{BB962C8B-B14F-4D97-AF65-F5344CB8AC3E}">
        <p14:creationId xmlns:p14="http://schemas.microsoft.com/office/powerpoint/2010/main" val="82720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1" y="2142067"/>
            <a:ext cx="10857015" cy="4116229"/>
          </a:xfrm>
        </p:spPr>
        <p:txBody>
          <a:bodyPr>
            <a:normAutofit/>
          </a:bodyPr>
          <a:lstStyle/>
          <a:p>
            <a:r>
              <a:rPr lang="en-US" dirty="0" smtClean="0"/>
              <a:t>What you’ll walk away from here with (from past students)</a:t>
            </a:r>
          </a:p>
          <a:p>
            <a:pPr lvl="1"/>
            <a:r>
              <a:rPr lang="en-US" dirty="0"/>
              <a:t>How the basic of neural nets work </a:t>
            </a:r>
            <a:r>
              <a:rPr lang="en-US" dirty="0" smtClean="0"/>
              <a:t>and </a:t>
            </a:r>
            <a:r>
              <a:rPr lang="en-US" dirty="0"/>
              <a:t>how simple they </a:t>
            </a:r>
            <a:r>
              <a:rPr lang="en-US" dirty="0" smtClean="0"/>
              <a:t>are</a:t>
            </a:r>
            <a:endParaRPr lang="en-US" dirty="0"/>
          </a:p>
          <a:p>
            <a:pPr lvl="1"/>
            <a:r>
              <a:rPr lang="en-US" dirty="0" smtClean="0"/>
              <a:t>Get your hands dirty with some of the software tools in data science and machine learning</a:t>
            </a:r>
          </a:p>
          <a:p>
            <a:pPr lvl="1"/>
            <a:r>
              <a:rPr lang="en-US" dirty="0" smtClean="0"/>
              <a:t>A </a:t>
            </a:r>
            <a:r>
              <a:rPr lang="en-US" dirty="0"/>
              <a:t>rough guide to how machine learning </a:t>
            </a:r>
            <a:r>
              <a:rPr lang="en-US" dirty="0" smtClean="0"/>
              <a:t>works</a:t>
            </a:r>
            <a:endParaRPr lang="en-US" dirty="0"/>
          </a:p>
          <a:p>
            <a:pPr lvl="1"/>
            <a:r>
              <a:rPr lang="en-US" dirty="0" smtClean="0"/>
              <a:t>How to implement neural networks in Python</a:t>
            </a:r>
          </a:p>
          <a:p>
            <a:pPr lvl="1"/>
            <a:r>
              <a:rPr lang="en-US" dirty="0"/>
              <a:t>Forward-Backward propagation</a:t>
            </a:r>
            <a:endParaRPr lang="en-US" dirty="0" smtClean="0"/>
          </a:p>
          <a:p>
            <a:pPr lvl="1"/>
            <a:r>
              <a:rPr lang="en-US" dirty="0" smtClean="0"/>
              <a:t>“I </a:t>
            </a:r>
            <a:r>
              <a:rPr lang="en-US" dirty="0"/>
              <a:t>learned enough to begin </a:t>
            </a:r>
            <a:r>
              <a:rPr lang="en-US" dirty="0" smtClean="0"/>
              <a:t>practicing to set </a:t>
            </a:r>
            <a:r>
              <a:rPr lang="en-US" dirty="0"/>
              <a:t>up a basic neural network</a:t>
            </a:r>
            <a:r>
              <a:rPr lang="en-US" dirty="0" smtClean="0"/>
              <a:t>.”</a:t>
            </a:r>
            <a:endParaRPr lang="en-US" dirty="0"/>
          </a:p>
          <a:p>
            <a:pPr lvl="1"/>
            <a:r>
              <a:rPr lang="en-US" dirty="0" smtClean="0"/>
              <a:t>Getting </a:t>
            </a:r>
            <a:r>
              <a:rPr lang="en-US" dirty="0"/>
              <a:t>an overall understanding of deep learning </a:t>
            </a:r>
            <a:r>
              <a:rPr lang="en-US" dirty="0" smtClean="0"/>
              <a:t>is and </a:t>
            </a:r>
            <a:r>
              <a:rPr lang="en-US" dirty="0"/>
              <a:t>how it </a:t>
            </a:r>
            <a:r>
              <a:rPr lang="en-US" dirty="0" smtClean="0"/>
              <a:t>works</a:t>
            </a:r>
          </a:p>
          <a:p>
            <a:r>
              <a:rPr lang="en-US" b="1" dirty="0"/>
              <a:t>Final: Classify digits with the MNIST data </a:t>
            </a:r>
            <a:r>
              <a:rPr lang="en-US" b="1" dirty="0" smtClean="0"/>
              <a:t>set</a:t>
            </a:r>
            <a:endParaRPr lang="en-US" b="1" dirty="0"/>
          </a:p>
        </p:txBody>
      </p:sp>
    </p:spTree>
    <p:extLst>
      <p:ext uri="{BB962C8B-B14F-4D97-AF65-F5344CB8AC3E}">
        <p14:creationId xmlns:p14="http://schemas.microsoft.com/office/powerpoint/2010/main" val="869767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2712"/>
            <a:ext cx="10131425" cy="1456267"/>
          </a:xfrm>
        </p:spPr>
        <p:txBody>
          <a:bodyPr/>
          <a:lstStyle/>
          <a:p>
            <a:r>
              <a:rPr lang="en-US" dirty="0" err="1" smtClean="0"/>
              <a:t>WhERE</a:t>
            </a:r>
            <a:r>
              <a:rPr lang="en-US" dirty="0" smtClean="0"/>
              <a:t> Does this class fit in to the big picture?</a:t>
            </a:r>
            <a:endParaRPr lang="en-US" dirty="0"/>
          </a:p>
        </p:txBody>
      </p:sp>
      <p:graphicFrame>
        <p:nvGraphicFramePr>
          <p:cNvPr id="4" name="Content Placeholder 3"/>
          <p:cNvGraphicFramePr>
            <a:graphicFrameLocks noGrp="1"/>
          </p:cNvGraphicFramePr>
          <p:nvPr>
            <p:ph idx="1"/>
            <p:extLst/>
          </p:nvPr>
        </p:nvGraphicFramePr>
        <p:xfrm>
          <a:off x="709552" y="1365223"/>
          <a:ext cx="10131425" cy="178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85801" y="1209647"/>
            <a:ext cx="9909251" cy="369332"/>
          </a:xfrm>
          <a:prstGeom prst="rect">
            <a:avLst/>
          </a:prstGeom>
          <a:noFill/>
        </p:spPr>
        <p:txBody>
          <a:bodyPr wrap="none" rtlCol="0">
            <a:spAutoFit/>
          </a:bodyPr>
          <a:lstStyle/>
          <a:p>
            <a:r>
              <a:rPr lang="en-US" dirty="0" smtClean="0"/>
              <a:t>We will learn about </a:t>
            </a:r>
            <a:r>
              <a:rPr lang="en-US" b="1" dirty="0" smtClean="0"/>
              <a:t>DENSLY CONNECTED FEED-FORWARD NEURAL NETWORKS </a:t>
            </a:r>
            <a:r>
              <a:rPr lang="en-US" b="1" dirty="0"/>
              <a:t>(A SUPRIVISED MODEL)</a:t>
            </a:r>
            <a:endParaRPr lang="en-US" dirty="0"/>
          </a:p>
        </p:txBody>
      </p:sp>
      <p:sp>
        <p:nvSpPr>
          <p:cNvPr id="7" name="Content Placeholder 2"/>
          <p:cNvSpPr txBox="1">
            <a:spLocks/>
          </p:cNvSpPr>
          <p:nvPr/>
        </p:nvSpPr>
        <p:spPr>
          <a:xfrm>
            <a:off x="685800" y="2821489"/>
            <a:ext cx="10358252" cy="380494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smtClean="0">
                <a:solidFill>
                  <a:srgbClr val="FFC000"/>
                </a:solidFill>
              </a:rPr>
              <a:t>Artificial Intelligence </a:t>
            </a:r>
            <a:r>
              <a:rPr lang="en-US" dirty="0" smtClean="0"/>
              <a:t>is</a:t>
            </a:r>
            <a:r>
              <a:rPr lang="en-US" b="1" dirty="0" smtClean="0"/>
              <a:t> </a:t>
            </a:r>
            <a:r>
              <a:rPr lang="en-US" dirty="0" smtClean="0"/>
              <a:t> a branch of computer science dealing with the simulation of intelligent behavior in computers</a:t>
            </a:r>
          </a:p>
          <a:p>
            <a:r>
              <a:rPr lang="en-US" b="1" dirty="0" smtClean="0">
                <a:solidFill>
                  <a:srgbClr val="FFC000"/>
                </a:solidFill>
              </a:rPr>
              <a:t>Machine learning</a:t>
            </a:r>
            <a:r>
              <a:rPr lang="en-US" dirty="0" smtClean="0"/>
              <a:t> is an application of artificial intelligence (AI) that provides systems the ability to automatically learn and improve from experience without being explicitly programmed. Machine learning focuses on the development of computer programs that can access data and use to learn for themselves.</a:t>
            </a:r>
          </a:p>
          <a:p>
            <a:r>
              <a:rPr lang="en-US" b="1" dirty="0">
                <a:solidFill>
                  <a:srgbClr val="FFC000"/>
                </a:solidFill>
              </a:rPr>
              <a:t>Supervised learning</a:t>
            </a:r>
            <a:r>
              <a:rPr lang="en-US" dirty="0"/>
              <a:t> is the </a:t>
            </a:r>
            <a:r>
              <a:rPr lang="en-US" dirty="0" smtClean="0"/>
              <a:t>task </a:t>
            </a:r>
            <a:r>
              <a:rPr lang="en-US" dirty="0"/>
              <a:t>of </a:t>
            </a:r>
            <a:r>
              <a:rPr lang="en-US" dirty="0" smtClean="0"/>
              <a:t>learning from </a:t>
            </a:r>
            <a:r>
              <a:rPr lang="en-US" dirty="0"/>
              <a:t>labeled training data. The </a:t>
            </a:r>
            <a:r>
              <a:rPr lang="en-US" dirty="0" smtClean="0"/>
              <a:t>labeled training </a:t>
            </a:r>
            <a:r>
              <a:rPr lang="en-US" dirty="0"/>
              <a:t>data </a:t>
            </a:r>
            <a:r>
              <a:rPr lang="en-US" dirty="0" smtClean="0"/>
              <a:t>is used to fine tune the model to make more accurate predictions by minimalizing error. </a:t>
            </a:r>
          </a:p>
          <a:p>
            <a:r>
              <a:rPr lang="en-US" b="1" dirty="0" smtClean="0">
                <a:solidFill>
                  <a:srgbClr val="FFC000"/>
                </a:solidFill>
              </a:rPr>
              <a:t>Deep learning</a:t>
            </a:r>
            <a:r>
              <a:rPr lang="en-US" dirty="0" smtClean="0"/>
              <a:t> is an application of machine learning used to model high-level abstractions in data through the use of nodes and weights which can adjust to capture complex relationships in data.</a:t>
            </a:r>
          </a:p>
          <a:p>
            <a:r>
              <a:rPr lang="en-US" b="1" dirty="0" smtClean="0">
                <a:solidFill>
                  <a:srgbClr val="FFC000"/>
                </a:solidFill>
              </a:rPr>
              <a:t>A Densely Connected </a:t>
            </a:r>
            <a:r>
              <a:rPr lang="en-US" b="1" dirty="0">
                <a:solidFill>
                  <a:srgbClr val="FFC000"/>
                </a:solidFill>
              </a:rPr>
              <a:t>Feed Forward Neural Network</a:t>
            </a:r>
            <a:r>
              <a:rPr lang="en-US" b="1" dirty="0"/>
              <a:t> </a:t>
            </a:r>
            <a:r>
              <a:rPr lang="en-US" dirty="0" smtClean="0"/>
              <a:t>is one type of supervised machine learning that we will learn about in this class used to predict values and classify data. More on this in the slides</a:t>
            </a:r>
            <a:r>
              <a:rPr lang="en-US" b="1" dirty="0" smtClean="0"/>
              <a:t> </a:t>
            </a:r>
            <a:r>
              <a:rPr lang="en-US" dirty="0" smtClean="0"/>
              <a:t>to come!</a:t>
            </a:r>
          </a:p>
        </p:txBody>
      </p:sp>
    </p:spTree>
    <p:extLst>
      <p:ext uri="{BB962C8B-B14F-4D97-AF65-F5344CB8AC3E}">
        <p14:creationId xmlns:p14="http://schemas.microsoft.com/office/powerpoint/2010/main" val="267876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Basics of deep learning and neural networks</a:t>
            </a:r>
          </a:p>
        </p:txBody>
      </p:sp>
      <p:sp>
        <p:nvSpPr>
          <p:cNvPr id="3" name="Content Placeholder 2"/>
          <p:cNvSpPr>
            <a:spLocks noGrp="1"/>
          </p:cNvSpPr>
          <p:nvPr>
            <p:ph idx="1"/>
          </p:nvPr>
        </p:nvSpPr>
        <p:spPr/>
        <p:txBody>
          <a:bodyPr anchor="t"/>
          <a:lstStyle/>
          <a:p>
            <a:pPr fontAlgn="base"/>
            <a:r>
              <a:rPr lang="en-US" dirty="0"/>
              <a:t>Introduction to Deep Learning</a:t>
            </a:r>
          </a:p>
          <a:p>
            <a:pPr fontAlgn="base"/>
            <a:r>
              <a:rPr lang="en-US" dirty="0"/>
              <a:t>Comparison to classical linear regression models</a:t>
            </a:r>
          </a:p>
          <a:p>
            <a:pPr fontAlgn="base"/>
            <a:r>
              <a:rPr lang="en-US" dirty="0"/>
              <a:t>What is a Forward Propagation Network?</a:t>
            </a:r>
          </a:p>
          <a:p>
            <a:pPr fontAlgn="base"/>
            <a:r>
              <a:rPr lang="en-US" dirty="0"/>
              <a:t>Activation Functions</a:t>
            </a:r>
          </a:p>
          <a:p>
            <a:pPr fontAlgn="base"/>
            <a:r>
              <a:rPr lang="en-US" dirty="0"/>
              <a:t>Deeper Networks</a:t>
            </a:r>
          </a:p>
        </p:txBody>
      </p:sp>
    </p:spTree>
    <p:extLst>
      <p:ext uri="{BB962C8B-B14F-4D97-AF65-F5344CB8AC3E}">
        <p14:creationId xmlns:p14="http://schemas.microsoft.com/office/powerpoint/2010/main" val="800987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81220" y="3417267"/>
            <a:ext cx="1183341" cy="6240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7" name="Rectangle 6"/>
          <p:cNvSpPr/>
          <p:nvPr/>
        </p:nvSpPr>
        <p:spPr>
          <a:xfrm>
            <a:off x="2168339" y="4569627"/>
            <a:ext cx="1183341" cy="6303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8" name="Oval 7"/>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cxnSpLocks/>
            <a:stCxn id="6" idx="3"/>
            <a:endCxn id="18" idx="2"/>
          </p:cNvCxnSpPr>
          <p:nvPr/>
        </p:nvCxnSpPr>
        <p:spPr>
          <a:xfrm flipV="1">
            <a:off x="3364561" y="3722259"/>
            <a:ext cx="1445415" cy="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7" idx="3"/>
            <a:endCxn id="19" idx="2"/>
          </p:cNvCxnSpPr>
          <p:nvPr/>
        </p:nvCxnSpPr>
        <p:spPr>
          <a:xfrm>
            <a:off x="3351680" y="4884783"/>
            <a:ext cx="145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9240" y="2458767"/>
            <a:ext cx="1494416" cy="369332"/>
          </a:xfrm>
          <a:prstGeom prst="rect">
            <a:avLst/>
          </a:prstGeom>
          <a:noFill/>
        </p:spPr>
        <p:txBody>
          <a:bodyPr wrap="square" rtlCol="0">
            <a:spAutoFit/>
          </a:bodyPr>
          <a:lstStyle/>
          <a:p>
            <a:r>
              <a:rPr lang="en-US" dirty="0"/>
              <a:t>Hidden Layer</a:t>
            </a:r>
          </a:p>
        </p:txBody>
      </p:sp>
      <p:cxnSp>
        <p:nvCxnSpPr>
          <p:cNvPr id="16" name="Curved Connector 15"/>
          <p:cNvCxnSpPr>
            <a:cxnSpLocks/>
            <a:stCxn id="15" idx="1"/>
            <a:endCxn id="18" idx="0"/>
          </p:cNvCxnSpPr>
          <p:nvPr/>
        </p:nvCxnSpPr>
        <p:spPr>
          <a:xfrm rot="10800000" flipV="1">
            <a:off x="5401648" y="2643433"/>
            <a:ext cx="387593" cy="71306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Oval 17"/>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23" name="Straight Arrow Connector 22"/>
          <p:cNvCxnSpPr>
            <a:cxnSpLocks/>
            <a:stCxn id="7" idx="3"/>
            <a:endCxn id="18" idx="2"/>
          </p:cNvCxnSpPr>
          <p:nvPr/>
        </p:nvCxnSpPr>
        <p:spPr>
          <a:xfrm flipV="1">
            <a:off x="3351680" y="3722259"/>
            <a:ext cx="1458296" cy="116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6" idx="3"/>
            <a:endCxn id="19" idx="2"/>
          </p:cNvCxnSpPr>
          <p:nvPr/>
        </p:nvCxnSpPr>
        <p:spPr>
          <a:xfrm>
            <a:off x="3364561" y="3729277"/>
            <a:ext cx="1445415" cy="1155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8"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6"/>
            <a:endCxn id="8"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91513" y="3425631"/>
            <a:ext cx="372218" cy="369332"/>
          </a:xfrm>
          <a:prstGeom prst="rect">
            <a:avLst/>
          </a:prstGeom>
          <a:noFill/>
        </p:spPr>
        <p:txBody>
          <a:bodyPr wrap="none" rtlCol="0">
            <a:spAutoFit/>
          </a:bodyPr>
          <a:lstStyle/>
          <a:p>
            <a:r>
              <a:rPr lang="en-US" dirty="0">
                <a:solidFill>
                  <a:srgbClr val="FFC000"/>
                </a:solidFill>
              </a:rPr>
              <a:t>-1</a:t>
            </a:r>
          </a:p>
        </p:txBody>
      </p:sp>
      <p:sp>
        <p:nvSpPr>
          <p:cNvPr id="39" name="TextBox 38"/>
          <p:cNvSpPr txBox="1"/>
          <p:nvPr/>
        </p:nvSpPr>
        <p:spPr>
          <a:xfrm>
            <a:off x="7853308" y="2961271"/>
            <a:ext cx="2538804" cy="369332"/>
          </a:xfrm>
          <a:prstGeom prst="rect">
            <a:avLst/>
          </a:prstGeom>
          <a:noFill/>
        </p:spPr>
        <p:txBody>
          <a:bodyPr wrap="square" rtlCol="0">
            <a:spAutoFit/>
          </a:bodyPr>
          <a:lstStyle/>
          <a:p>
            <a:r>
              <a:rPr lang="en-US" dirty="0"/>
              <a:t>Output Layer</a:t>
            </a:r>
          </a:p>
        </p:txBody>
      </p:sp>
      <p:cxnSp>
        <p:nvCxnSpPr>
          <p:cNvPr id="40" name="Curved Connector 39"/>
          <p:cNvCxnSpPr>
            <a:cxnSpLocks/>
            <a:stCxn id="39" idx="1"/>
            <a:endCxn id="8" idx="0"/>
          </p:cNvCxnSpPr>
          <p:nvPr/>
        </p:nvCxnSpPr>
        <p:spPr>
          <a:xfrm rot="10800000" flipV="1">
            <a:off x="7128494" y="3145937"/>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42" name="Curved Connector 41"/>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Curved Connector 44"/>
          <p:cNvCxnSpPr>
            <a:cxnSpLocks/>
            <a:endCxn id="36" idx="0"/>
          </p:cNvCxnSpPr>
          <p:nvPr/>
        </p:nvCxnSpPr>
        <p:spPr>
          <a:xfrm rot="16200000" flipH="1">
            <a:off x="3871693" y="3219702"/>
            <a:ext cx="245802" cy="166056"/>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48" name="TextBox 47"/>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52" name="TextBox 51"/>
          <p:cNvSpPr txBox="1"/>
          <p:nvPr/>
        </p:nvSpPr>
        <p:spPr>
          <a:xfrm>
            <a:off x="7260678" y="5466601"/>
            <a:ext cx="4240905" cy="36933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Node value = ∑ (weights * incoming values)</a:t>
            </a:r>
          </a:p>
        </p:txBody>
      </p:sp>
      <p:sp>
        <p:nvSpPr>
          <p:cNvPr id="54" name="TextBox 53"/>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57" name="TextBox 56"/>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58" name="TextBox 57"/>
          <p:cNvSpPr txBox="1"/>
          <p:nvPr/>
        </p:nvSpPr>
        <p:spPr>
          <a:xfrm>
            <a:off x="1589984" y="5925234"/>
            <a:ext cx="9706311" cy="646331"/>
          </a:xfrm>
          <a:prstGeom prst="rect">
            <a:avLst/>
          </a:prstGeom>
          <a:noFill/>
        </p:spPr>
        <p:txBody>
          <a:bodyPr wrap="square" rtlCol="0">
            <a:spAutoFit/>
          </a:bodyPr>
          <a:lstStyle/>
          <a:p>
            <a:pPr marL="285750" indent="-285750">
              <a:buFont typeface="Arial" charset="0"/>
              <a:buChar char="•"/>
            </a:pPr>
            <a:r>
              <a:rPr lang="en-US" dirty="0"/>
              <a:t>Weights  initialized randomly.</a:t>
            </a:r>
          </a:p>
          <a:p>
            <a:pPr marL="285750" indent="-285750">
              <a:buFont typeface="Arial" charset="0"/>
              <a:buChar char="•"/>
            </a:pPr>
            <a:r>
              <a:rPr lang="en-US" dirty="0"/>
              <a:t>Weights change to get better predictions using backward propagation (coming next)</a:t>
            </a:r>
          </a:p>
        </p:txBody>
      </p:sp>
      <p:sp>
        <p:nvSpPr>
          <p:cNvPr id="59" name="TextBox 58"/>
          <p:cNvSpPr txBox="1"/>
          <p:nvPr/>
        </p:nvSpPr>
        <p:spPr>
          <a:xfrm>
            <a:off x="685801" y="1715136"/>
            <a:ext cx="9706311" cy="369332"/>
          </a:xfrm>
          <a:prstGeom prst="rect">
            <a:avLst/>
          </a:prstGeom>
          <a:noFill/>
        </p:spPr>
        <p:txBody>
          <a:bodyPr wrap="none" rtlCol="0">
            <a:spAutoFit/>
          </a:bodyPr>
          <a:lstStyle/>
          <a:p>
            <a:r>
              <a:rPr lang="en-US" dirty="0"/>
              <a:t>This is called a densely connected network since every node is connected to the node in the next layer.</a:t>
            </a:r>
          </a:p>
        </p:txBody>
      </p:sp>
      <p:sp>
        <p:nvSpPr>
          <p:cNvPr id="60" name="Title 59"/>
          <p:cNvSpPr>
            <a:spLocks noGrp="1"/>
          </p:cNvSpPr>
          <p:nvPr>
            <p:ph type="title"/>
          </p:nvPr>
        </p:nvSpPr>
        <p:spPr/>
        <p:txBody>
          <a:bodyPr/>
          <a:lstStyle/>
          <a:p>
            <a:pPr fontAlgn="base"/>
            <a:r>
              <a:rPr lang="en-US" dirty="0"/>
              <a:t>a Forward propagation Network</a:t>
            </a:r>
          </a:p>
        </p:txBody>
      </p:sp>
      <p:sp>
        <p:nvSpPr>
          <p:cNvPr id="32" name="TextBox 31">
            <a:extLst>
              <a:ext uri="{FF2B5EF4-FFF2-40B4-BE49-F238E27FC236}">
                <a16:creationId xmlns="" xmlns:a16="http://schemas.microsoft.com/office/drawing/2014/main" id="{B1B2F44B-CFD3-4292-8306-48944D576DF1}"/>
              </a:ext>
            </a:extLst>
          </p:cNvPr>
          <p:cNvSpPr txBox="1"/>
          <p:nvPr/>
        </p:nvSpPr>
        <p:spPr>
          <a:xfrm>
            <a:off x="4205197" y="3790824"/>
            <a:ext cx="764836" cy="369332"/>
          </a:xfrm>
          <a:prstGeom prst="rect">
            <a:avLst/>
          </a:prstGeom>
          <a:noFill/>
        </p:spPr>
        <p:txBody>
          <a:bodyPr wrap="square" rtlCol="0">
            <a:spAutoFit/>
          </a:bodyPr>
          <a:lstStyle/>
          <a:p>
            <a:r>
              <a:rPr lang="en-US" dirty="0">
                <a:solidFill>
                  <a:srgbClr val="FFC000"/>
                </a:solidFill>
              </a:rPr>
              <a:t>3</a:t>
            </a:r>
          </a:p>
        </p:txBody>
      </p:sp>
      <p:sp>
        <p:nvSpPr>
          <p:cNvPr id="11" name="Rectangle 10">
            <a:extLst>
              <a:ext uri="{FF2B5EF4-FFF2-40B4-BE49-F238E27FC236}">
                <a16:creationId xmlns="" xmlns:a16="http://schemas.microsoft.com/office/drawing/2014/main" id="{8E839276-B57F-47D9-89E4-5EA47F09926B}"/>
              </a:ext>
            </a:extLst>
          </p:cNvPr>
          <p:cNvSpPr/>
          <p:nvPr/>
        </p:nvSpPr>
        <p:spPr>
          <a:xfrm>
            <a:off x="1148697" y="3550329"/>
            <a:ext cx="929870" cy="369332"/>
          </a:xfrm>
          <a:prstGeom prst="rect">
            <a:avLst/>
          </a:prstGeom>
        </p:spPr>
        <p:txBody>
          <a:bodyPr wrap="none">
            <a:spAutoFit/>
          </a:bodyPr>
          <a:lstStyle/>
          <a:p>
            <a:pPr algn="ctr"/>
            <a:r>
              <a:rPr lang="en-US" dirty="0"/>
              <a:t>hr. slept</a:t>
            </a:r>
          </a:p>
        </p:txBody>
      </p:sp>
      <p:sp>
        <p:nvSpPr>
          <p:cNvPr id="13" name="Rectangle 12">
            <a:extLst>
              <a:ext uri="{FF2B5EF4-FFF2-40B4-BE49-F238E27FC236}">
                <a16:creationId xmlns="" xmlns:a16="http://schemas.microsoft.com/office/drawing/2014/main" id="{9B998BDC-B416-4504-B3F1-7D9EC75A8D0F}"/>
              </a:ext>
            </a:extLst>
          </p:cNvPr>
          <p:cNvSpPr/>
          <p:nvPr/>
        </p:nvSpPr>
        <p:spPr>
          <a:xfrm>
            <a:off x="919694" y="4737781"/>
            <a:ext cx="1171988" cy="369332"/>
          </a:xfrm>
          <a:prstGeom prst="rect">
            <a:avLst/>
          </a:prstGeom>
        </p:spPr>
        <p:txBody>
          <a:bodyPr wrap="none">
            <a:spAutoFit/>
          </a:bodyPr>
          <a:lstStyle/>
          <a:p>
            <a:pPr algn="ctr"/>
            <a:r>
              <a:rPr lang="en-US" dirty="0"/>
              <a:t>hr. studied</a:t>
            </a:r>
          </a:p>
        </p:txBody>
      </p:sp>
      <p:sp>
        <p:nvSpPr>
          <p:cNvPr id="61" name="TextBox 60">
            <a:extLst>
              <a:ext uri="{FF2B5EF4-FFF2-40B4-BE49-F238E27FC236}">
                <a16:creationId xmlns="" xmlns:a16="http://schemas.microsoft.com/office/drawing/2014/main" id="{22C24501-227D-4ADB-9C24-03BBEEBDE364}"/>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62" name="TextBox 61">
            <a:extLst>
              <a:ext uri="{FF2B5EF4-FFF2-40B4-BE49-F238E27FC236}">
                <a16:creationId xmlns="" xmlns:a16="http://schemas.microsoft.com/office/drawing/2014/main" id="{4E6D9A74-276D-42D9-9F8F-395FB63C5AC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8" name="Rectangle 37">
            <a:extLst>
              <a:ext uri="{FF2B5EF4-FFF2-40B4-BE49-F238E27FC236}">
                <a16:creationId xmlns="" xmlns:a16="http://schemas.microsoft.com/office/drawing/2014/main" id="{D2EE75EA-741E-40A9-9494-BF972D67C879}"/>
              </a:ext>
            </a:extLst>
          </p:cNvPr>
          <p:cNvSpPr/>
          <p:nvPr/>
        </p:nvSpPr>
        <p:spPr>
          <a:xfrm>
            <a:off x="6690137" y="4624998"/>
            <a:ext cx="1141082" cy="369332"/>
          </a:xfrm>
          <a:prstGeom prst="rect">
            <a:avLst/>
          </a:prstGeom>
        </p:spPr>
        <p:txBody>
          <a:bodyPr wrap="none">
            <a:spAutoFit/>
          </a:bodyPr>
          <a:lstStyle/>
          <a:p>
            <a:pPr algn="ctr"/>
            <a:r>
              <a:rPr lang="en-US" dirty="0"/>
              <a:t>Test grade</a:t>
            </a:r>
          </a:p>
        </p:txBody>
      </p:sp>
    </p:spTree>
    <p:extLst>
      <p:ext uri="{BB962C8B-B14F-4D97-AF65-F5344CB8AC3E}">
        <p14:creationId xmlns:p14="http://schemas.microsoft.com/office/powerpoint/2010/main" val="2095447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91079" y="639098"/>
            <a:ext cx="398735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6704771" y="3522111"/>
            <a:ext cx="415996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327255" y="1030288"/>
            <a:ext cx="4382169" cy="1035579"/>
          </a:xfrm>
        </p:spPr>
        <p:txBody>
          <a:bodyPr>
            <a:normAutofit/>
          </a:bodyPr>
          <a:lstStyle/>
          <a:p>
            <a:pPr>
              <a:lnSpc>
                <a:spcPct val="90000"/>
              </a:lnSpc>
            </a:pPr>
            <a:r>
              <a:rPr lang="en-US" sz="3300" dirty="0"/>
              <a:t>Activation Functions</a:t>
            </a:r>
          </a:p>
        </p:txBody>
      </p:sp>
      <p:sp>
        <p:nvSpPr>
          <p:cNvPr id="3" name="Content Placeholder 2"/>
          <p:cNvSpPr>
            <a:spLocks noGrp="1"/>
          </p:cNvSpPr>
          <p:nvPr>
            <p:ph idx="1"/>
          </p:nvPr>
        </p:nvSpPr>
        <p:spPr>
          <a:xfrm>
            <a:off x="1327255" y="2142067"/>
            <a:ext cx="4099947" cy="4351723"/>
          </a:xfrm>
        </p:spPr>
        <p:txBody>
          <a:bodyPr anchor="t">
            <a:normAutofit fontScale="92500" lnSpcReduction="20000"/>
          </a:bodyPr>
          <a:lstStyle/>
          <a:p>
            <a:r>
              <a:rPr lang="en-US" dirty="0"/>
              <a:t>Top: </a:t>
            </a:r>
            <a:r>
              <a:rPr lang="en-US" dirty="0" err="1"/>
              <a:t>ReLu</a:t>
            </a:r>
            <a:r>
              <a:rPr lang="en-US" dirty="0"/>
              <a:t> (Used in this course). </a:t>
            </a:r>
          </a:p>
          <a:p>
            <a:r>
              <a:rPr lang="en-US" dirty="0"/>
              <a:t>Bottom: </a:t>
            </a:r>
            <a:r>
              <a:rPr lang="en-US" dirty="0" err="1"/>
              <a:t>tanh</a:t>
            </a:r>
            <a:r>
              <a:rPr lang="en-US" dirty="0"/>
              <a:t> (Also popular</a:t>
            </a:r>
            <a:r>
              <a:rPr lang="en-US" dirty="0" smtClean="0"/>
              <a:t>).</a:t>
            </a:r>
            <a:endParaRPr lang="en-US" dirty="0"/>
          </a:p>
          <a:p>
            <a:r>
              <a:rPr lang="en-US" dirty="0"/>
              <a:t>Applied to the </a:t>
            </a:r>
            <a:r>
              <a:rPr lang="en-US" dirty="0" smtClean="0"/>
              <a:t>value of </a:t>
            </a:r>
            <a:r>
              <a:rPr lang="en-US" dirty="0"/>
              <a:t>each </a:t>
            </a:r>
            <a:r>
              <a:rPr lang="en-US" dirty="0" smtClean="0"/>
              <a:t>node before being outputted to the following node</a:t>
            </a:r>
            <a:endParaRPr lang="en-US" dirty="0"/>
          </a:p>
          <a:p>
            <a:r>
              <a:rPr lang="en-US" dirty="0"/>
              <a:t>Used to capture </a:t>
            </a:r>
            <a:r>
              <a:rPr lang="en-US" dirty="0" smtClean="0"/>
              <a:t>nonlinearities </a:t>
            </a:r>
            <a:r>
              <a:rPr lang="en-US" dirty="0"/>
              <a:t>in data (ex: will 0 to 8 hours of sleep have the same effect as 8 to 20</a:t>
            </a:r>
            <a:r>
              <a:rPr lang="en-US" dirty="0" smtClean="0"/>
              <a:t>?). An activation function gives the model the ability to use nonlinearities like these.</a:t>
            </a:r>
          </a:p>
          <a:p>
            <a:r>
              <a:rPr lang="en-US" dirty="0" err="1" smtClean="0"/>
              <a:t>ReLu</a:t>
            </a:r>
            <a:r>
              <a:rPr lang="en-US" dirty="0" smtClean="0"/>
              <a:t> is most commonly used but can’t be the only activation functions used in models that are expected to sometimes produce negative outputs.</a:t>
            </a:r>
          </a:p>
          <a:p>
            <a:r>
              <a:rPr lang="en-US" dirty="0" smtClean="0"/>
              <a:t>Each layer gets an activation function. You can play around with different functions for different layers.</a:t>
            </a:r>
          </a:p>
          <a:p>
            <a:endParaRPr lang="en-US" dirty="0"/>
          </a:p>
          <a:p>
            <a:endParaRPr lang="en-US" dirty="0"/>
          </a:p>
        </p:txBody>
      </p:sp>
    </p:spTree>
    <p:extLst>
      <p:ext uri="{BB962C8B-B14F-4D97-AF65-F5344CB8AC3E}">
        <p14:creationId xmlns:p14="http://schemas.microsoft.com/office/powerpoint/2010/main" val="3348701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D28C1-04F1-4828-92B5-3EE911624AD8}"/>
              </a:ext>
            </a:extLst>
          </p:cNvPr>
          <p:cNvSpPr>
            <a:spLocks noGrp="1"/>
          </p:cNvSpPr>
          <p:nvPr>
            <p:ph type="title"/>
          </p:nvPr>
        </p:nvSpPr>
        <p:spPr/>
        <p:txBody>
          <a:bodyPr/>
          <a:lstStyle/>
          <a:p>
            <a:r>
              <a:rPr lang="en-US" dirty="0"/>
              <a:t>Example with a </a:t>
            </a:r>
            <a:r>
              <a:rPr lang="en-US" b="1" u="sng" dirty="0" err="1"/>
              <a:t>Relu</a:t>
            </a:r>
            <a:r>
              <a:rPr lang="en-US" dirty="0"/>
              <a:t> activation function</a:t>
            </a:r>
          </a:p>
        </p:txBody>
      </p:sp>
      <p:sp>
        <p:nvSpPr>
          <p:cNvPr id="4" name="Rectangle 3">
            <a:extLst>
              <a:ext uri="{FF2B5EF4-FFF2-40B4-BE49-F238E27FC236}">
                <a16:creationId xmlns="" xmlns:a16="http://schemas.microsoft.com/office/drawing/2014/main" id="{B1144AB1-5D4C-466E-913F-2238E63D0618}"/>
              </a:ext>
            </a:extLst>
          </p:cNvPr>
          <p:cNvSpPr/>
          <p:nvPr/>
        </p:nvSpPr>
        <p:spPr>
          <a:xfrm>
            <a:off x="2251750" y="3414900"/>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5" name="Rectangle 4">
            <a:extLst>
              <a:ext uri="{FF2B5EF4-FFF2-40B4-BE49-F238E27FC236}">
                <a16:creationId xmlns="" xmlns:a16="http://schemas.microsoft.com/office/drawing/2014/main" id="{B03ADA5C-2E95-44F2-8267-64550DCD3A98}"/>
              </a:ext>
            </a:extLst>
          </p:cNvPr>
          <p:cNvSpPr/>
          <p:nvPr/>
        </p:nvSpPr>
        <p:spPr>
          <a:xfrm>
            <a:off x="2255687" y="4577424"/>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 name="Oval 5">
            <a:extLst>
              <a:ext uri="{FF2B5EF4-FFF2-40B4-BE49-F238E27FC236}">
                <a16:creationId xmlns="" xmlns:a16="http://schemas.microsoft.com/office/drawing/2014/main" id="{B7140983-43B4-41DD-920B-383E6774FC2E}"/>
              </a:ext>
            </a:extLst>
          </p:cNvPr>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 name="Straight Arrow Connector 6">
            <a:extLst>
              <a:ext uri="{FF2B5EF4-FFF2-40B4-BE49-F238E27FC236}">
                <a16:creationId xmlns="" xmlns:a16="http://schemas.microsoft.com/office/drawing/2014/main" id="{8ADF54C0-3502-4D34-8ACE-97492C1C4B0C}"/>
              </a:ext>
            </a:extLst>
          </p:cNvPr>
          <p:cNvCxnSpPr>
            <a:cxnSpLocks/>
            <a:endCxn id="11" idx="2"/>
          </p:cNvCxnSpPr>
          <p:nvPr/>
        </p:nvCxnSpPr>
        <p:spPr>
          <a:xfrm flipV="1">
            <a:off x="3475618" y="3722259"/>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13957428-4E6A-47B0-B6E0-E8DC423E138A}"/>
              </a:ext>
            </a:extLst>
          </p:cNvPr>
          <p:cNvCxnSpPr>
            <a:endCxn id="12" idx="2"/>
          </p:cNvCxnSpPr>
          <p:nvPr/>
        </p:nvCxnSpPr>
        <p:spPr>
          <a:xfrm flipV="1">
            <a:off x="3475617" y="4884783"/>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33B59156-4356-439F-934D-A20F4D8CE577}"/>
              </a:ext>
            </a:extLst>
          </p:cNvPr>
          <p:cNvSpPr txBox="1"/>
          <p:nvPr/>
        </p:nvSpPr>
        <p:spPr>
          <a:xfrm>
            <a:off x="5634076" y="2135137"/>
            <a:ext cx="1494416" cy="369332"/>
          </a:xfrm>
          <a:prstGeom prst="rect">
            <a:avLst/>
          </a:prstGeom>
          <a:noFill/>
        </p:spPr>
        <p:txBody>
          <a:bodyPr wrap="square" rtlCol="0">
            <a:spAutoFit/>
          </a:bodyPr>
          <a:lstStyle/>
          <a:p>
            <a:r>
              <a:rPr lang="en-US" dirty="0"/>
              <a:t>Hidden Layer</a:t>
            </a:r>
          </a:p>
        </p:txBody>
      </p:sp>
      <p:cxnSp>
        <p:nvCxnSpPr>
          <p:cNvPr id="10" name="Curved Connector 15">
            <a:extLst>
              <a:ext uri="{FF2B5EF4-FFF2-40B4-BE49-F238E27FC236}">
                <a16:creationId xmlns="" xmlns:a16="http://schemas.microsoft.com/office/drawing/2014/main" id="{890A6EDC-F8DA-46E7-B058-B0FB767FCCB5}"/>
              </a:ext>
            </a:extLst>
          </p:cNvPr>
          <p:cNvCxnSpPr>
            <a:cxnSpLocks/>
            <a:stCxn id="9" idx="1"/>
            <a:endCxn id="11" idx="0"/>
          </p:cNvCxnSpPr>
          <p:nvPr/>
        </p:nvCxnSpPr>
        <p:spPr>
          <a:xfrm rot="10800000" flipV="1">
            <a:off x="5401648" y="2319803"/>
            <a:ext cx="232429" cy="103669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Oval 10">
            <a:extLst>
              <a:ext uri="{FF2B5EF4-FFF2-40B4-BE49-F238E27FC236}">
                <a16:creationId xmlns="" xmlns:a16="http://schemas.microsoft.com/office/drawing/2014/main" id="{569CED88-22AF-4D88-8F56-73C1B8F7C96E}"/>
              </a:ext>
            </a:extLst>
          </p:cNvPr>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 xmlns:a16="http://schemas.microsoft.com/office/drawing/2014/main" id="{79286F04-128C-49DA-8265-7E5BACB5117B}"/>
              </a:ext>
            </a:extLst>
          </p:cNvPr>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 xmlns:a16="http://schemas.microsoft.com/office/drawing/2014/main" id="{8C71201E-2862-42E9-A758-D8CD64E21237}"/>
              </a:ext>
            </a:extLst>
          </p:cNvPr>
          <p:cNvCxnSpPr>
            <a:endCxn id="11" idx="2"/>
          </p:cNvCxnSpPr>
          <p:nvPr/>
        </p:nvCxnSpPr>
        <p:spPr>
          <a:xfrm flipV="1">
            <a:off x="3475617" y="3722259"/>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E86BE50F-167F-49D8-B46D-BED87D967C20}"/>
              </a:ext>
            </a:extLst>
          </p:cNvPr>
          <p:cNvCxnSpPr>
            <a:endCxn id="12" idx="2"/>
          </p:cNvCxnSpPr>
          <p:nvPr/>
        </p:nvCxnSpPr>
        <p:spPr>
          <a:xfrm>
            <a:off x="3475618" y="3727026"/>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C53DCC96-AB4C-462C-B870-983FEB84468B}"/>
              </a:ext>
            </a:extLst>
          </p:cNvPr>
          <p:cNvCxnSpPr>
            <a:stCxn id="11" idx="6"/>
            <a:endCxn id="6"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969B25DD-E3B8-40E9-8885-B265A37BB6A8}"/>
              </a:ext>
            </a:extLst>
          </p:cNvPr>
          <p:cNvCxnSpPr>
            <a:stCxn id="12" idx="6"/>
            <a:endCxn id="6"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09BC984-9D5C-474C-8472-B4D971CA33AA}"/>
              </a:ext>
            </a:extLst>
          </p:cNvPr>
          <p:cNvSpPr txBox="1"/>
          <p:nvPr/>
        </p:nvSpPr>
        <p:spPr>
          <a:xfrm>
            <a:off x="3891513" y="3425631"/>
            <a:ext cx="301686" cy="369332"/>
          </a:xfrm>
          <a:prstGeom prst="rect">
            <a:avLst/>
          </a:prstGeom>
          <a:noFill/>
        </p:spPr>
        <p:txBody>
          <a:bodyPr wrap="none" rtlCol="0">
            <a:spAutoFit/>
          </a:bodyPr>
          <a:lstStyle/>
          <a:p>
            <a:r>
              <a:rPr lang="en-US" dirty="0">
                <a:solidFill>
                  <a:srgbClr val="FFC000"/>
                </a:solidFill>
              </a:rPr>
              <a:t>1</a:t>
            </a:r>
          </a:p>
        </p:txBody>
      </p:sp>
      <p:sp>
        <p:nvSpPr>
          <p:cNvPr id="18" name="TextBox 17">
            <a:extLst>
              <a:ext uri="{FF2B5EF4-FFF2-40B4-BE49-F238E27FC236}">
                <a16:creationId xmlns="" xmlns:a16="http://schemas.microsoft.com/office/drawing/2014/main" id="{4CDF40F0-8A92-4C0A-B07D-C2D75ECCD68E}"/>
              </a:ext>
            </a:extLst>
          </p:cNvPr>
          <p:cNvSpPr txBox="1"/>
          <p:nvPr/>
        </p:nvSpPr>
        <p:spPr>
          <a:xfrm>
            <a:off x="7853309" y="2250488"/>
            <a:ext cx="1411990" cy="369332"/>
          </a:xfrm>
          <a:prstGeom prst="rect">
            <a:avLst/>
          </a:prstGeom>
          <a:noFill/>
        </p:spPr>
        <p:txBody>
          <a:bodyPr wrap="square" rtlCol="0">
            <a:spAutoFit/>
          </a:bodyPr>
          <a:lstStyle/>
          <a:p>
            <a:r>
              <a:rPr lang="en-US" dirty="0"/>
              <a:t>Output Layer</a:t>
            </a:r>
          </a:p>
        </p:txBody>
      </p:sp>
      <p:cxnSp>
        <p:nvCxnSpPr>
          <p:cNvPr id="19" name="Curved Connector 39">
            <a:extLst>
              <a:ext uri="{FF2B5EF4-FFF2-40B4-BE49-F238E27FC236}">
                <a16:creationId xmlns="" xmlns:a16="http://schemas.microsoft.com/office/drawing/2014/main" id="{395B1BD9-925C-4B47-A900-B721B9D39716}"/>
              </a:ext>
            </a:extLst>
          </p:cNvPr>
          <p:cNvCxnSpPr>
            <a:cxnSpLocks/>
            <a:stCxn id="18" idx="1"/>
            <a:endCxn id="6" idx="0"/>
          </p:cNvCxnSpPr>
          <p:nvPr/>
        </p:nvCxnSpPr>
        <p:spPr>
          <a:xfrm rot="10800000" flipV="1">
            <a:off x="7128493" y="2435153"/>
            <a:ext cx="724816" cy="1532907"/>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 xmlns:a16="http://schemas.microsoft.com/office/drawing/2014/main" id="{3652EDB8-7A2C-4C88-B758-133A3369B64D}"/>
              </a:ext>
            </a:extLst>
          </p:cNvPr>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21" name="Curved Connector 41">
            <a:extLst>
              <a:ext uri="{FF2B5EF4-FFF2-40B4-BE49-F238E27FC236}">
                <a16:creationId xmlns="" xmlns:a16="http://schemas.microsoft.com/office/drawing/2014/main" id="{AD592BBB-F96F-4A69-99C3-4384AACC49C8}"/>
              </a:ext>
            </a:extLst>
          </p:cNvPr>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Curved Connector 44">
            <a:extLst>
              <a:ext uri="{FF2B5EF4-FFF2-40B4-BE49-F238E27FC236}">
                <a16:creationId xmlns="" xmlns:a16="http://schemas.microsoft.com/office/drawing/2014/main" id="{5C4AE92E-F03C-4AA2-A6C2-8038F850D7A7}"/>
              </a:ext>
            </a:extLst>
          </p:cNvPr>
          <p:cNvCxnSpPr>
            <a:cxnSpLocks/>
            <a:endCxn id="17" idx="0"/>
          </p:cNvCxnSpPr>
          <p:nvPr/>
        </p:nvCxnSpPr>
        <p:spPr>
          <a:xfrm rot="16200000" flipH="1">
            <a:off x="3854060" y="3237335"/>
            <a:ext cx="245802" cy="13079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 xmlns:a16="http://schemas.microsoft.com/office/drawing/2014/main" id="{C7D4E835-9EDE-44E2-A4AD-592F4A5A6804}"/>
              </a:ext>
            </a:extLst>
          </p:cNvPr>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24" name="TextBox 23">
            <a:extLst>
              <a:ext uri="{FF2B5EF4-FFF2-40B4-BE49-F238E27FC236}">
                <a16:creationId xmlns="" xmlns:a16="http://schemas.microsoft.com/office/drawing/2014/main" id="{9FA7E6BF-0640-44B2-BE6C-48CA570B0965}"/>
              </a:ext>
            </a:extLst>
          </p:cNvPr>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25" name="TextBox 24">
            <a:extLst>
              <a:ext uri="{FF2B5EF4-FFF2-40B4-BE49-F238E27FC236}">
                <a16:creationId xmlns="" xmlns:a16="http://schemas.microsoft.com/office/drawing/2014/main" id="{8098C89A-B57F-4B0C-A40F-6B1CB29D7773}"/>
              </a:ext>
            </a:extLst>
          </p:cNvPr>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26" name="TextBox 25">
            <a:extLst>
              <a:ext uri="{FF2B5EF4-FFF2-40B4-BE49-F238E27FC236}">
                <a16:creationId xmlns="" xmlns:a16="http://schemas.microsoft.com/office/drawing/2014/main" id="{C268FD32-6F8F-409F-9F79-21CE5AA19BE8}"/>
              </a:ext>
            </a:extLst>
          </p:cNvPr>
          <p:cNvSpPr txBox="1"/>
          <p:nvPr/>
        </p:nvSpPr>
        <p:spPr>
          <a:xfrm>
            <a:off x="4177179" y="3783395"/>
            <a:ext cx="764836" cy="369332"/>
          </a:xfrm>
          <a:prstGeom prst="rect">
            <a:avLst/>
          </a:prstGeom>
          <a:noFill/>
        </p:spPr>
        <p:txBody>
          <a:bodyPr wrap="square" rtlCol="0">
            <a:spAutoFit/>
          </a:bodyPr>
          <a:lstStyle/>
          <a:p>
            <a:r>
              <a:rPr lang="en-US" dirty="0">
                <a:solidFill>
                  <a:srgbClr val="FFC000"/>
                </a:solidFill>
              </a:rPr>
              <a:t>-3</a:t>
            </a:r>
          </a:p>
        </p:txBody>
      </p:sp>
      <p:sp>
        <p:nvSpPr>
          <p:cNvPr id="27" name="Rectangle 26">
            <a:extLst>
              <a:ext uri="{FF2B5EF4-FFF2-40B4-BE49-F238E27FC236}">
                <a16:creationId xmlns="" xmlns:a16="http://schemas.microsoft.com/office/drawing/2014/main" id="{661734C9-5B45-42FD-AC6A-2F5B6313C938}"/>
              </a:ext>
            </a:extLst>
          </p:cNvPr>
          <p:cNvSpPr/>
          <p:nvPr/>
        </p:nvSpPr>
        <p:spPr>
          <a:xfrm>
            <a:off x="1116492" y="3550329"/>
            <a:ext cx="929870" cy="369332"/>
          </a:xfrm>
          <a:prstGeom prst="rect">
            <a:avLst/>
          </a:prstGeom>
        </p:spPr>
        <p:txBody>
          <a:bodyPr wrap="none">
            <a:spAutoFit/>
          </a:bodyPr>
          <a:lstStyle/>
          <a:p>
            <a:pPr algn="ctr"/>
            <a:r>
              <a:rPr lang="en-US" dirty="0"/>
              <a:t>hr. slept</a:t>
            </a:r>
          </a:p>
        </p:txBody>
      </p:sp>
      <p:sp>
        <p:nvSpPr>
          <p:cNvPr id="28" name="Rectangle 27">
            <a:extLst>
              <a:ext uri="{FF2B5EF4-FFF2-40B4-BE49-F238E27FC236}">
                <a16:creationId xmlns="" xmlns:a16="http://schemas.microsoft.com/office/drawing/2014/main" id="{94D0A49D-77AE-43B0-9B43-934A9BBDC055}"/>
              </a:ext>
            </a:extLst>
          </p:cNvPr>
          <p:cNvSpPr/>
          <p:nvPr/>
        </p:nvSpPr>
        <p:spPr>
          <a:xfrm>
            <a:off x="930384" y="4704348"/>
            <a:ext cx="1171988" cy="369332"/>
          </a:xfrm>
          <a:prstGeom prst="rect">
            <a:avLst/>
          </a:prstGeom>
        </p:spPr>
        <p:txBody>
          <a:bodyPr wrap="none">
            <a:spAutoFit/>
          </a:bodyPr>
          <a:lstStyle/>
          <a:p>
            <a:pPr algn="ctr"/>
            <a:r>
              <a:rPr lang="en-US" dirty="0"/>
              <a:t>hr. studied</a:t>
            </a:r>
          </a:p>
        </p:txBody>
      </p:sp>
      <p:sp>
        <p:nvSpPr>
          <p:cNvPr id="29" name="TextBox 28">
            <a:extLst>
              <a:ext uri="{FF2B5EF4-FFF2-40B4-BE49-F238E27FC236}">
                <a16:creationId xmlns="" xmlns:a16="http://schemas.microsoft.com/office/drawing/2014/main" id="{BE71AAF9-A587-444C-8ABD-29819E13B037}"/>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30" name="TextBox 29">
            <a:extLst>
              <a:ext uri="{FF2B5EF4-FFF2-40B4-BE49-F238E27FC236}">
                <a16:creationId xmlns="" xmlns:a16="http://schemas.microsoft.com/office/drawing/2014/main" id="{F3CD98B2-F55C-4B66-AA1E-5AE452F0A2D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1" name="Rectangle 30">
            <a:extLst>
              <a:ext uri="{FF2B5EF4-FFF2-40B4-BE49-F238E27FC236}">
                <a16:creationId xmlns="" xmlns:a16="http://schemas.microsoft.com/office/drawing/2014/main" id="{A04E939E-2EDA-407A-9156-4BC41E5458C6}"/>
              </a:ext>
            </a:extLst>
          </p:cNvPr>
          <p:cNvSpPr/>
          <p:nvPr/>
        </p:nvSpPr>
        <p:spPr>
          <a:xfrm>
            <a:off x="6690137" y="4624998"/>
            <a:ext cx="1141082" cy="369332"/>
          </a:xfrm>
          <a:prstGeom prst="rect">
            <a:avLst/>
          </a:prstGeom>
        </p:spPr>
        <p:txBody>
          <a:bodyPr wrap="none">
            <a:spAutoFit/>
          </a:bodyPr>
          <a:lstStyle/>
          <a:p>
            <a:pPr algn="ctr"/>
            <a:r>
              <a:rPr lang="en-US" dirty="0"/>
              <a:t>Test grade</a:t>
            </a:r>
          </a:p>
        </p:txBody>
      </p:sp>
      <p:cxnSp>
        <p:nvCxnSpPr>
          <p:cNvPr id="33" name="Straight Connector 32">
            <a:extLst>
              <a:ext uri="{FF2B5EF4-FFF2-40B4-BE49-F238E27FC236}">
                <a16:creationId xmlns="" xmlns:a16="http://schemas.microsoft.com/office/drawing/2014/main" id="{4689BAF6-E7C1-4AC0-A219-C8B8046CBEC2}"/>
              </a:ext>
            </a:extLst>
          </p:cNvPr>
          <p:cNvCxnSpPr>
            <a:stCxn id="11" idx="0"/>
            <a:endCxn id="11" idx="4"/>
          </p:cNvCxnSpPr>
          <p:nvPr/>
        </p:nvCxnSpPr>
        <p:spPr>
          <a:xfrm>
            <a:off x="5401647" y="3356499"/>
            <a:ext cx="0" cy="731520"/>
          </a:xfrm>
          <a:prstGeom prst="line">
            <a:avLst/>
          </a:prstGeom>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 xmlns:a16="http://schemas.microsoft.com/office/drawing/2014/main" id="{53055F57-B504-430F-9B2C-4C067632A464}"/>
              </a:ext>
            </a:extLst>
          </p:cNvPr>
          <p:cNvSpPr txBox="1"/>
          <p:nvPr/>
        </p:nvSpPr>
        <p:spPr>
          <a:xfrm>
            <a:off x="4922778" y="3548556"/>
            <a:ext cx="429397" cy="369332"/>
          </a:xfrm>
          <a:prstGeom prst="rect">
            <a:avLst/>
          </a:prstGeom>
          <a:noFill/>
        </p:spPr>
        <p:txBody>
          <a:bodyPr wrap="square" rtlCol="0">
            <a:spAutoFit/>
          </a:bodyPr>
          <a:lstStyle/>
          <a:p>
            <a:r>
              <a:rPr lang="en-US" dirty="0"/>
              <a:t>-7</a:t>
            </a:r>
          </a:p>
        </p:txBody>
      </p:sp>
      <p:sp>
        <p:nvSpPr>
          <p:cNvPr id="63" name="TextBox 62">
            <a:extLst>
              <a:ext uri="{FF2B5EF4-FFF2-40B4-BE49-F238E27FC236}">
                <a16:creationId xmlns="" xmlns:a16="http://schemas.microsoft.com/office/drawing/2014/main" id="{3698BF2E-FE44-4744-A6B3-A4C48B6262E2}"/>
              </a:ext>
            </a:extLst>
          </p:cNvPr>
          <p:cNvSpPr txBox="1"/>
          <p:nvPr/>
        </p:nvSpPr>
        <p:spPr>
          <a:xfrm>
            <a:off x="5410952" y="3520159"/>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4" name="Straight Connector 63">
            <a:extLst>
              <a:ext uri="{FF2B5EF4-FFF2-40B4-BE49-F238E27FC236}">
                <a16:creationId xmlns="" xmlns:a16="http://schemas.microsoft.com/office/drawing/2014/main" id="{44E3C908-1409-4B7A-9F4F-691A9E9A28C4}"/>
              </a:ext>
            </a:extLst>
          </p:cNvPr>
          <p:cNvCxnSpPr/>
          <p:nvPr/>
        </p:nvCxnSpPr>
        <p:spPr>
          <a:xfrm>
            <a:off x="5386861" y="4521576"/>
            <a:ext cx="0" cy="73152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 xmlns:a16="http://schemas.microsoft.com/office/drawing/2014/main" id="{8FCAAD03-C95D-409A-80DE-FF532F170F4A}"/>
              </a:ext>
            </a:extLst>
          </p:cNvPr>
          <p:cNvSpPr txBox="1"/>
          <p:nvPr/>
        </p:nvSpPr>
        <p:spPr>
          <a:xfrm>
            <a:off x="4942015" y="4722317"/>
            <a:ext cx="428903" cy="369332"/>
          </a:xfrm>
          <a:prstGeom prst="rect">
            <a:avLst/>
          </a:prstGeom>
          <a:noFill/>
        </p:spPr>
        <p:txBody>
          <a:bodyPr wrap="square" rtlCol="0">
            <a:spAutoFit/>
          </a:bodyPr>
          <a:lstStyle/>
          <a:p>
            <a:r>
              <a:rPr lang="en-US" dirty="0"/>
              <a:t>18</a:t>
            </a:r>
          </a:p>
        </p:txBody>
      </p:sp>
      <p:sp>
        <p:nvSpPr>
          <p:cNvPr id="66" name="TextBox 65">
            <a:extLst>
              <a:ext uri="{FF2B5EF4-FFF2-40B4-BE49-F238E27FC236}">
                <a16:creationId xmlns="" xmlns:a16="http://schemas.microsoft.com/office/drawing/2014/main" id="{A1A00790-7D4E-4627-8D2E-103BF1FDEA6C}"/>
              </a:ext>
            </a:extLst>
          </p:cNvPr>
          <p:cNvSpPr txBox="1"/>
          <p:nvPr/>
        </p:nvSpPr>
        <p:spPr>
          <a:xfrm>
            <a:off x="5352175" y="4688738"/>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67" name="Rectangle 66">
            <a:extLst>
              <a:ext uri="{FF2B5EF4-FFF2-40B4-BE49-F238E27FC236}">
                <a16:creationId xmlns="" xmlns:a16="http://schemas.microsoft.com/office/drawing/2014/main" id="{DE93A07F-15FD-4A00-9FCB-F8D94957F60D}"/>
              </a:ext>
            </a:extLst>
          </p:cNvPr>
          <p:cNvSpPr/>
          <p:nvPr/>
        </p:nvSpPr>
        <p:spPr>
          <a:xfrm>
            <a:off x="1187696" y="5637394"/>
            <a:ext cx="9203097" cy="369332"/>
          </a:xfrm>
          <a:prstGeom prst="rect">
            <a:avLst/>
          </a:prstGeom>
        </p:spPr>
        <p:txBody>
          <a:bodyPr wrap="none">
            <a:spAutoFit/>
          </a:bodyPr>
          <a:lstStyle/>
          <a:p>
            <a:pPr marL="285750" indent="-285750" algn="ctr">
              <a:buFont typeface="Arial" panose="020B0604020202020204" pitchFamily="34" charset="0"/>
              <a:buChar char="•"/>
            </a:pPr>
            <a:r>
              <a:rPr lang="en-US" dirty="0"/>
              <a:t>With the RELU activation function applied the hidden nodes, a negative node value outputs 0</a:t>
            </a:r>
          </a:p>
        </p:txBody>
      </p:sp>
      <p:pic>
        <p:nvPicPr>
          <p:cNvPr id="39" name="Picture 38">
            <a:extLst>
              <a:ext uri="{FF2B5EF4-FFF2-40B4-BE49-F238E27FC236}">
                <a16:creationId xmlns="" xmlns:a16="http://schemas.microsoft.com/office/drawing/2014/main" id="{C14F7E22-ACC5-43FF-AF88-0E859818988D}"/>
              </a:ext>
            </a:extLst>
          </p:cNvPr>
          <p:cNvPicPr>
            <a:picLocks noChangeAspect="1"/>
          </p:cNvPicPr>
          <p:nvPr/>
        </p:nvPicPr>
        <p:blipFill>
          <a:blip r:embed="rId2"/>
          <a:stretch>
            <a:fillRect/>
          </a:stretch>
        </p:blipFill>
        <p:spPr>
          <a:xfrm>
            <a:off x="8966394" y="3102718"/>
            <a:ext cx="2725439" cy="184032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5874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layers</a:t>
            </a:r>
          </a:p>
        </p:txBody>
      </p:sp>
      <p:sp>
        <p:nvSpPr>
          <p:cNvPr id="3" name="Content Placeholder 2"/>
          <p:cNvSpPr>
            <a:spLocks noGrp="1"/>
          </p:cNvSpPr>
          <p:nvPr>
            <p:ph idx="1"/>
          </p:nvPr>
        </p:nvSpPr>
        <p:spPr>
          <a:xfrm>
            <a:off x="685801" y="1484842"/>
            <a:ext cx="10588082" cy="1458383"/>
          </a:xfrm>
        </p:spPr>
        <p:txBody>
          <a:bodyPr/>
          <a:lstStyle/>
          <a:p>
            <a:r>
              <a:rPr lang="en-US" dirty="0"/>
              <a:t>Adding more layers gives the neural network the chance to learn more complex relationships in the data</a:t>
            </a:r>
          </a:p>
          <a:p>
            <a:r>
              <a:rPr lang="en-US" dirty="0"/>
              <a:t>Adding more layers doesn’t change the math of what we learned. The forward propagation just gets applied sequentially from the first layer to the last.</a:t>
            </a:r>
          </a:p>
        </p:txBody>
      </p:sp>
      <p:sp>
        <p:nvSpPr>
          <p:cNvPr id="53" name="Rectangle 52">
            <a:extLst>
              <a:ext uri="{FF2B5EF4-FFF2-40B4-BE49-F238E27FC236}">
                <a16:creationId xmlns="" xmlns:a16="http://schemas.microsoft.com/office/drawing/2014/main" id="{D0B03B39-E801-45E1-9DB1-02CBC326C042}"/>
              </a:ext>
            </a:extLst>
          </p:cNvPr>
          <p:cNvSpPr/>
          <p:nvPr/>
        </p:nvSpPr>
        <p:spPr>
          <a:xfrm>
            <a:off x="1694407" y="428936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62" name="Rectangle 61">
            <a:extLst>
              <a:ext uri="{FF2B5EF4-FFF2-40B4-BE49-F238E27FC236}">
                <a16:creationId xmlns="" xmlns:a16="http://schemas.microsoft.com/office/drawing/2014/main" id="{D998A9F6-36FE-49F7-9DA8-06444D1D14C2}"/>
              </a:ext>
            </a:extLst>
          </p:cNvPr>
          <p:cNvSpPr/>
          <p:nvPr/>
        </p:nvSpPr>
        <p:spPr>
          <a:xfrm>
            <a:off x="1698344" y="545189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3" name="Oval 62">
            <a:extLst>
              <a:ext uri="{FF2B5EF4-FFF2-40B4-BE49-F238E27FC236}">
                <a16:creationId xmlns="" xmlns:a16="http://schemas.microsoft.com/office/drawing/2014/main" id="{68BD8753-7D3B-45A6-A250-B53A8FFF9690}"/>
              </a:ext>
            </a:extLst>
          </p:cNvPr>
          <p:cNvSpPr/>
          <p:nvPr/>
        </p:nvSpPr>
        <p:spPr>
          <a:xfrm>
            <a:off x="8393390" y="467658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2" name="Straight Arrow Connector 71">
            <a:extLst>
              <a:ext uri="{FF2B5EF4-FFF2-40B4-BE49-F238E27FC236}">
                <a16:creationId xmlns="" xmlns:a16="http://schemas.microsoft.com/office/drawing/2014/main" id="{BCC3512F-A11E-403C-907D-B897393AE622}"/>
              </a:ext>
            </a:extLst>
          </p:cNvPr>
          <p:cNvCxnSpPr>
            <a:cxnSpLocks/>
            <a:endCxn id="78" idx="2"/>
          </p:cNvCxnSpPr>
          <p:nvPr/>
        </p:nvCxnSpPr>
        <p:spPr>
          <a:xfrm flipV="1">
            <a:off x="2918275" y="459672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 xmlns:a16="http://schemas.microsoft.com/office/drawing/2014/main" id="{7207E327-B189-40FC-AA03-F42BDADACFF6}"/>
              </a:ext>
            </a:extLst>
          </p:cNvPr>
          <p:cNvCxnSpPr>
            <a:endCxn id="79" idx="2"/>
          </p:cNvCxnSpPr>
          <p:nvPr/>
        </p:nvCxnSpPr>
        <p:spPr>
          <a:xfrm flipV="1">
            <a:off x="2918274" y="575925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 xmlns:a16="http://schemas.microsoft.com/office/drawing/2014/main" id="{705CF589-9ABA-47D6-A8AE-012C846FC551}"/>
              </a:ext>
            </a:extLst>
          </p:cNvPr>
          <p:cNvSpPr txBox="1"/>
          <p:nvPr/>
        </p:nvSpPr>
        <p:spPr>
          <a:xfrm>
            <a:off x="5131403" y="3343982"/>
            <a:ext cx="1494416" cy="369332"/>
          </a:xfrm>
          <a:prstGeom prst="rect">
            <a:avLst/>
          </a:prstGeom>
          <a:noFill/>
        </p:spPr>
        <p:txBody>
          <a:bodyPr wrap="square" rtlCol="0">
            <a:spAutoFit/>
          </a:bodyPr>
          <a:lstStyle/>
          <a:p>
            <a:r>
              <a:rPr lang="en-US" dirty="0"/>
              <a:t>Hidden Layers</a:t>
            </a:r>
          </a:p>
        </p:txBody>
      </p:sp>
      <p:cxnSp>
        <p:nvCxnSpPr>
          <p:cNvPr id="77" name="Curved Connector 15">
            <a:extLst>
              <a:ext uri="{FF2B5EF4-FFF2-40B4-BE49-F238E27FC236}">
                <a16:creationId xmlns="" xmlns:a16="http://schemas.microsoft.com/office/drawing/2014/main" id="{EACF853E-94A2-468C-9A33-99FF354E1FC3}"/>
              </a:ext>
            </a:extLst>
          </p:cNvPr>
          <p:cNvCxnSpPr>
            <a:cxnSpLocks/>
            <a:stCxn id="75" idx="1"/>
            <a:endCxn id="78" idx="0"/>
          </p:cNvCxnSpPr>
          <p:nvPr/>
        </p:nvCxnSpPr>
        <p:spPr>
          <a:xfrm rot="10800000" flipV="1">
            <a:off x="4844305" y="3528648"/>
            <a:ext cx="287099" cy="702318"/>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Oval 77">
            <a:extLst>
              <a:ext uri="{FF2B5EF4-FFF2-40B4-BE49-F238E27FC236}">
                <a16:creationId xmlns="" xmlns:a16="http://schemas.microsoft.com/office/drawing/2014/main" id="{19CC193D-075C-47E8-8E7C-1A5056916CF4}"/>
              </a:ext>
            </a:extLst>
          </p:cNvPr>
          <p:cNvSpPr/>
          <p:nvPr/>
        </p:nvSpPr>
        <p:spPr>
          <a:xfrm>
            <a:off x="4252633" y="423096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 xmlns:a16="http://schemas.microsoft.com/office/drawing/2014/main" id="{0087F0EB-B45D-42CF-B3A8-9754E73DCBD8}"/>
              </a:ext>
            </a:extLst>
          </p:cNvPr>
          <p:cNvSpPr/>
          <p:nvPr/>
        </p:nvSpPr>
        <p:spPr>
          <a:xfrm>
            <a:off x="4252633" y="539349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 xmlns:a16="http://schemas.microsoft.com/office/drawing/2014/main" id="{BF9E9872-3111-4A53-A4AE-12D331A34FDA}"/>
              </a:ext>
            </a:extLst>
          </p:cNvPr>
          <p:cNvCxnSpPr>
            <a:endCxn id="78" idx="2"/>
          </p:cNvCxnSpPr>
          <p:nvPr/>
        </p:nvCxnSpPr>
        <p:spPr>
          <a:xfrm flipV="1">
            <a:off x="2918274" y="459672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B5E28D77-0190-490F-9107-36F4AB51F964}"/>
              </a:ext>
            </a:extLst>
          </p:cNvPr>
          <p:cNvCxnSpPr>
            <a:endCxn id="79" idx="2"/>
          </p:cNvCxnSpPr>
          <p:nvPr/>
        </p:nvCxnSpPr>
        <p:spPr>
          <a:xfrm>
            <a:off x="2918275" y="460149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CA4B51B3-C9FB-4350-904B-D5F0A8D0705D}"/>
              </a:ext>
            </a:extLst>
          </p:cNvPr>
          <p:cNvCxnSpPr>
            <a:cxnSpLocks/>
            <a:stCxn id="78" idx="6"/>
            <a:endCxn id="108" idx="2"/>
          </p:cNvCxnSpPr>
          <p:nvPr/>
        </p:nvCxnSpPr>
        <p:spPr>
          <a:xfrm flipV="1">
            <a:off x="5435974" y="4593137"/>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4B336046-5447-4323-B6A6-81A6270E17D0}"/>
              </a:ext>
            </a:extLst>
          </p:cNvPr>
          <p:cNvCxnSpPr>
            <a:cxnSpLocks/>
            <a:stCxn id="79" idx="6"/>
            <a:endCxn id="109" idx="2"/>
          </p:cNvCxnSpPr>
          <p:nvPr/>
        </p:nvCxnSpPr>
        <p:spPr>
          <a:xfrm flipV="1">
            <a:off x="5435974" y="5755661"/>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 xmlns:a16="http://schemas.microsoft.com/office/drawing/2014/main" id="{E0F00F88-65DE-4565-9EE2-BE36A9B93E74}"/>
              </a:ext>
            </a:extLst>
          </p:cNvPr>
          <p:cNvSpPr txBox="1"/>
          <p:nvPr/>
        </p:nvSpPr>
        <p:spPr>
          <a:xfrm>
            <a:off x="3334170" y="4300098"/>
            <a:ext cx="301686" cy="369332"/>
          </a:xfrm>
          <a:prstGeom prst="rect">
            <a:avLst/>
          </a:prstGeom>
          <a:noFill/>
        </p:spPr>
        <p:txBody>
          <a:bodyPr wrap="none" rtlCol="0">
            <a:spAutoFit/>
          </a:bodyPr>
          <a:lstStyle/>
          <a:p>
            <a:r>
              <a:rPr lang="en-US" dirty="0">
                <a:solidFill>
                  <a:srgbClr val="FFC000"/>
                </a:solidFill>
              </a:rPr>
              <a:t>1</a:t>
            </a:r>
          </a:p>
        </p:txBody>
      </p:sp>
      <p:cxnSp>
        <p:nvCxnSpPr>
          <p:cNvPr id="85" name="Curved Connector 39">
            <a:extLst>
              <a:ext uri="{FF2B5EF4-FFF2-40B4-BE49-F238E27FC236}">
                <a16:creationId xmlns="" xmlns:a16="http://schemas.microsoft.com/office/drawing/2014/main" id="{013F1D07-98BE-4D10-BA32-9A997467AE9B}"/>
              </a:ext>
            </a:extLst>
          </p:cNvPr>
          <p:cNvCxnSpPr>
            <a:cxnSpLocks/>
            <a:endCxn id="63" idx="0"/>
          </p:cNvCxnSpPr>
          <p:nvPr/>
        </p:nvCxnSpPr>
        <p:spPr>
          <a:xfrm rot="10800000" flipV="1">
            <a:off x="8985062" y="3854465"/>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 xmlns:a16="http://schemas.microsoft.com/office/drawing/2014/main" id="{5ADB40A9-DE5F-4648-B370-C554B2E29212}"/>
              </a:ext>
            </a:extLst>
          </p:cNvPr>
          <p:cNvSpPr txBox="1"/>
          <p:nvPr/>
        </p:nvSpPr>
        <p:spPr>
          <a:xfrm>
            <a:off x="2918274" y="3143714"/>
            <a:ext cx="1494416" cy="369332"/>
          </a:xfrm>
          <a:prstGeom prst="rect">
            <a:avLst/>
          </a:prstGeom>
          <a:noFill/>
        </p:spPr>
        <p:txBody>
          <a:bodyPr wrap="square" rtlCol="0">
            <a:spAutoFit/>
          </a:bodyPr>
          <a:lstStyle/>
          <a:p>
            <a:r>
              <a:rPr lang="en-US" dirty="0"/>
              <a:t>Input Layer</a:t>
            </a:r>
          </a:p>
        </p:txBody>
      </p:sp>
      <p:cxnSp>
        <p:nvCxnSpPr>
          <p:cNvPr id="87" name="Curved Connector 41">
            <a:extLst>
              <a:ext uri="{FF2B5EF4-FFF2-40B4-BE49-F238E27FC236}">
                <a16:creationId xmlns="" xmlns:a16="http://schemas.microsoft.com/office/drawing/2014/main" id="{42A05E22-8622-4F2B-A4D5-0050C72B6D01}"/>
              </a:ext>
            </a:extLst>
          </p:cNvPr>
          <p:cNvCxnSpPr>
            <a:cxnSpLocks/>
          </p:cNvCxnSpPr>
          <p:nvPr/>
        </p:nvCxnSpPr>
        <p:spPr>
          <a:xfrm rot="5400000">
            <a:off x="2113624" y="3431077"/>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8" name="Curved Connector 44">
            <a:extLst>
              <a:ext uri="{FF2B5EF4-FFF2-40B4-BE49-F238E27FC236}">
                <a16:creationId xmlns="" xmlns:a16="http://schemas.microsoft.com/office/drawing/2014/main" id="{3A04774E-04BB-470F-947C-BA381EB499F7}"/>
              </a:ext>
            </a:extLst>
          </p:cNvPr>
          <p:cNvCxnSpPr>
            <a:cxnSpLocks/>
            <a:stCxn id="89" idx="2"/>
            <a:endCxn id="84" idx="0"/>
          </p:cNvCxnSpPr>
          <p:nvPr/>
        </p:nvCxnSpPr>
        <p:spPr>
          <a:xfrm rot="5400000">
            <a:off x="3338429" y="4153514"/>
            <a:ext cx="293168" cy="1270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89" name="TextBox 88">
            <a:extLst>
              <a:ext uri="{FF2B5EF4-FFF2-40B4-BE49-F238E27FC236}">
                <a16:creationId xmlns="" xmlns:a16="http://schemas.microsoft.com/office/drawing/2014/main" id="{F1797097-6698-4246-BEB5-B034E5E78724}"/>
              </a:ext>
            </a:extLst>
          </p:cNvPr>
          <p:cNvSpPr txBox="1"/>
          <p:nvPr/>
        </p:nvSpPr>
        <p:spPr>
          <a:xfrm>
            <a:off x="2737805" y="3637598"/>
            <a:ext cx="1494416" cy="369332"/>
          </a:xfrm>
          <a:prstGeom prst="rect">
            <a:avLst/>
          </a:prstGeom>
          <a:noFill/>
        </p:spPr>
        <p:txBody>
          <a:bodyPr wrap="square" rtlCol="0">
            <a:spAutoFit/>
          </a:bodyPr>
          <a:lstStyle/>
          <a:p>
            <a:r>
              <a:rPr lang="en-US" dirty="0"/>
              <a:t>Edge Weight</a:t>
            </a:r>
          </a:p>
        </p:txBody>
      </p:sp>
      <p:sp>
        <p:nvSpPr>
          <p:cNvPr id="90" name="TextBox 89">
            <a:extLst>
              <a:ext uri="{FF2B5EF4-FFF2-40B4-BE49-F238E27FC236}">
                <a16:creationId xmlns="" xmlns:a16="http://schemas.microsoft.com/office/drawing/2014/main" id="{76898853-25A0-4757-A81E-0CD4ED2E2C2E}"/>
              </a:ext>
            </a:extLst>
          </p:cNvPr>
          <p:cNvSpPr txBox="1"/>
          <p:nvPr/>
        </p:nvSpPr>
        <p:spPr>
          <a:xfrm>
            <a:off x="3421830" y="5688744"/>
            <a:ext cx="764836" cy="369332"/>
          </a:xfrm>
          <a:prstGeom prst="rect">
            <a:avLst/>
          </a:prstGeom>
          <a:noFill/>
        </p:spPr>
        <p:txBody>
          <a:bodyPr wrap="square" rtlCol="0">
            <a:spAutoFit/>
          </a:bodyPr>
          <a:lstStyle/>
          <a:p>
            <a:r>
              <a:rPr lang="en-US" dirty="0">
                <a:solidFill>
                  <a:srgbClr val="FFC000"/>
                </a:solidFill>
              </a:rPr>
              <a:t>2</a:t>
            </a:r>
          </a:p>
        </p:txBody>
      </p:sp>
      <p:sp>
        <p:nvSpPr>
          <p:cNvPr id="91" name="TextBox 90">
            <a:extLst>
              <a:ext uri="{FF2B5EF4-FFF2-40B4-BE49-F238E27FC236}">
                <a16:creationId xmlns="" xmlns:a16="http://schemas.microsoft.com/office/drawing/2014/main" id="{9C79BE3B-D80B-4327-A807-093B23049BF6}"/>
              </a:ext>
            </a:extLst>
          </p:cNvPr>
          <p:cNvSpPr txBox="1"/>
          <p:nvPr/>
        </p:nvSpPr>
        <p:spPr>
          <a:xfrm>
            <a:off x="3852847" y="5187302"/>
            <a:ext cx="764836" cy="369332"/>
          </a:xfrm>
          <a:prstGeom prst="rect">
            <a:avLst/>
          </a:prstGeom>
          <a:noFill/>
        </p:spPr>
        <p:txBody>
          <a:bodyPr wrap="square" rtlCol="0">
            <a:spAutoFit/>
          </a:bodyPr>
          <a:lstStyle/>
          <a:p>
            <a:r>
              <a:rPr lang="en-US" dirty="0">
                <a:solidFill>
                  <a:srgbClr val="FFC000"/>
                </a:solidFill>
              </a:rPr>
              <a:t>1</a:t>
            </a:r>
          </a:p>
        </p:txBody>
      </p:sp>
      <p:sp>
        <p:nvSpPr>
          <p:cNvPr id="92" name="TextBox 91">
            <a:extLst>
              <a:ext uri="{FF2B5EF4-FFF2-40B4-BE49-F238E27FC236}">
                <a16:creationId xmlns="" xmlns:a16="http://schemas.microsoft.com/office/drawing/2014/main" id="{415E394B-33FA-41D4-9C6C-3E1AE6176690}"/>
              </a:ext>
            </a:extLst>
          </p:cNvPr>
          <p:cNvSpPr txBox="1"/>
          <p:nvPr/>
        </p:nvSpPr>
        <p:spPr>
          <a:xfrm>
            <a:off x="3619836" y="4657862"/>
            <a:ext cx="764836" cy="369332"/>
          </a:xfrm>
          <a:prstGeom prst="rect">
            <a:avLst/>
          </a:prstGeom>
          <a:noFill/>
        </p:spPr>
        <p:txBody>
          <a:bodyPr wrap="square" rtlCol="0">
            <a:spAutoFit/>
          </a:bodyPr>
          <a:lstStyle/>
          <a:p>
            <a:r>
              <a:rPr lang="en-US" dirty="0">
                <a:solidFill>
                  <a:srgbClr val="FFC000"/>
                </a:solidFill>
              </a:rPr>
              <a:t>-3</a:t>
            </a:r>
          </a:p>
        </p:txBody>
      </p:sp>
      <p:sp>
        <p:nvSpPr>
          <p:cNvPr id="93" name="Rectangle 92">
            <a:extLst>
              <a:ext uri="{FF2B5EF4-FFF2-40B4-BE49-F238E27FC236}">
                <a16:creationId xmlns="" xmlns:a16="http://schemas.microsoft.com/office/drawing/2014/main" id="{05245750-58A2-451C-8284-5D739ACAA370}"/>
              </a:ext>
            </a:extLst>
          </p:cNvPr>
          <p:cNvSpPr/>
          <p:nvPr/>
        </p:nvSpPr>
        <p:spPr>
          <a:xfrm>
            <a:off x="559149" y="4424796"/>
            <a:ext cx="929870" cy="369332"/>
          </a:xfrm>
          <a:prstGeom prst="rect">
            <a:avLst/>
          </a:prstGeom>
        </p:spPr>
        <p:txBody>
          <a:bodyPr wrap="none">
            <a:spAutoFit/>
          </a:bodyPr>
          <a:lstStyle/>
          <a:p>
            <a:pPr algn="ctr"/>
            <a:r>
              <a:rPr lang="en-US" dirty="0"/>
              <a:t>hr. slept</a:t>
            </a:r>
          </a:p>
        </p:txBody>
      </p:sp>
      <p:sp>
        <p:nvSpPr>
          <p:cNvPr id="96" name="Rectangle 95">
            <a:extLst>
              <a:ext uri="{FF2B5EF4-FFF2-40B4-BE49-F238E27FC236}">
                <a16:creationId xmlns="" xmlns:a16="http://schemas.microsoft.com/office/drawing/2014/main" id="{B74E6712-1840-45A8-9C02-0C9CFA287632}"/>
              </a:ext>
            </a:extLst>
          </p:cNvPr>
          <p:cNvSpPr/>
          <p:nvPr/>
        </p:nvSpPr>
        <p:spPr>
          <a:xfrm>
            <a:off x="373041" y="5578815"/>
            <a:ext cx="1171988" cy="369332"/>
          </a:xfrm>
          <a:prstGeom prst="rect">
            <a:avLst/>
          </a:prstGeom>
        </p:spPr>
        <p:txBody>
          <a:bodyPr wrap="none">
            <a:spAutoFit/>
          </a:bodyPr>
          <a:lstStyle/>
          <a:p>
            <a:pPr algn="ctr"/>
            <a:r>
              <a:rPr lang="en-US" dirty="0"/>
              <a:t>hr. studied</a:t>
            </a:r>
          </a:p>
        </p:txBody>
      </p:sp>
      <p:sp>
        <p:nvSpPr>
          <p:cNvPr id="97" name="TextBox 96">
            <a:extLst>
              <a:ext uri="{FF2B5EF4-FFF2-40B4-BE49-F238E27FC236}">
                <a16:creationId xmlns="" xmlns:a16="http://schemas.microsoft.com/office/drawing/2014/main" id="{4FD091AC-3E77-4CC3-9B94-A0DB07C81988}"/>
              </a:ext>
            </a:extLst>
          </p:cNvPr>
          <p:cNvSpPr txBox="1"/>
          <p:nvPr/>
        </p:nvSpPr>
        <p:spPr>
          <a:xfrm>
            <a:off x="5625662" y="4298496"/>
            <a:ext cx="764836" cy="369332"/>
          </a:xfrm>
          <a:prstGeom prst="rect">
            <a:avLst/>
          </a:prstGeom>
          <a:noFill/>
        </p:spPr>
        <p:txBody>
          <a:bodyPr wrap="square" rtlCol="0">
            <a:spAutoFit/>
          </a:bodyPr>
          <a:lstStyle/>
          <a:p>
            <a:r>
              <a:rPr lang="en-US" dirty="0">
                <a:solidFill>
                  <a:srgbClr val="FFC000"/>
                </a:solidFill>
              </a:rPr>
              <a:t>-2</a:t>
            </a:r>
          </a:p>
        </p:txBody>
      </p:sp>
      <p:sp>
        <p:nvSpPr>
          <p:cNvPr id="99" name="TextBox 98">
            <a:extLst>
              <a:ext uri="{FF2B5EF4-FFF2-40B4-BE49-F238E27FC236}">
                <a16:creationId xmlns="" xmlns:a16="http://schemas.microsoft.com/office/drawing/2014/main" id="{813AEEE9-64D1-4E78-ABB1-728E13918744}"/>
              </a:ext>
            </a:extLst>
          </p:cNvPr>
          <p:cNvSpPr txBox="1"/>
          <p:nvPr/>
        </p:nvSpPr>
        <p:spPr>
          <a:xfrm>
            <a:off x="5668076" y="5697802"/>
            <a:ext cx="764836" cy="369332"/>
          </a:xfrm>
          <a:prstGeom prst="rect">
            <a:avLst/>
          </a:prstGeom>
          <a:noFill/>
        </p:spPr>
        <p:txBody>
          <a:bodyPr wrap="square" rtlCol="0">
            <a:spAutoFit/>
          </a:bodyPr>
          <a:lstStyle/>
          <a:p>
            <a:r>
              <a:rPr lang="en-US" dirty="0">
                <a:solidFill>
                  <a:srgbClr val="FFC000"/>
                </a:solidFill>
              </a:rPr>
              <a:t>1</a:t>
            </a:r>
          </a:p>
        </p:txBody>
      </p:sp>
      <p:sp>
        <p:nvSpPr>
          <p:cNvPr id="100" name="Rectangle 99">
            <a:extLst>
              <a:ext uri="{FF2B5EF4-FFF2-40B4-BE49-F238E27FC236}">
                <a16:creationId xmlns="" xmlns:a16="http://schemas.microsoft.com/office/drawing/2014/main" id="{57229006-9752-4E52-B158-44317ED00DDA}"/>
              </a:ext>
            </a:extLst>
          </p:cNvPr>
          <p:cNvSpPr/>
          <p:nvPr/>
        </p:nvSpPr>
        <p:spPr>
          <a:xfrm>
            <a:off x="8429304" y="5391336"/>
            <a:ext cx="1141082" cy="369332"/>
          </a:xfrm>
          <a:prstGeom prst="rect">
            <a:avLst/>
          </a:prstGeom>
        </p:spPr>
        <p:txBody>
          <a:bodyPr wrap="none">
            <a:spAutoFit/>
          </a:bodyPr>
          <a:lstStyle/>
          <a:p>
            <a:pPr algn="ctr"/>
            <a:r>
              <a:rPr lang="en-US" dirty="0"/>
              <a:t>Test grade</a:t>
            </a:r>
          </a:p>
        </p:txBody>
      </p:sp>
      <p:cxnSp>
        <p:nvCxnSpPr>
          <p:cNvPr id="101" name="Straight Connector 100">
            <a:extLst>
              <a:ext uri="{FF2B5EF4-FFF2-40B4-BE49-F238E27FC236}">
                <a16:creationId xmlns="" xmlns:a16="http://schemas.microsoft.com/office/drawing/2014/main" id="{6FF5038F-F413-4DDB-A472-B0A92F994CAF}"/>
              </a:ext>
            </a:extLst>
          </p:cNvPr>
          <p:cNvCxnSpPr>
            <a:stCxn id="78" idx="0"/>
            <a:endCxn id="78" idx="4"/>
          </p:cNvCxnSpPr>
          <p:nvPr/>
        </p:nvCxnSpPr>
        <p:spPr>
          <a:xfrm>
            <a:off x="4844304" y="4230966"/>
            <a:ext cx="0" cy="731520"/>
          </a:xfrm>
          <a:prstGeom prst="line">
            <a:avLst/>
          </a:prstGeom>
        </p:spPr>
        <p:style>
          <a:lnRef idx="3">
            <a:schemeClr val="dk1"/>
          </a:lnRef>
          <a:fillRef idx="0">
            <a:schemeClr val="dk1"/>
          </a:fillRef>
          <a:effectRef idx="2">
            <a:schemeClr val="dk1"/>
          </a:effectRef>
          <a:fontRef idx="minor">
            <a:schemeClr val="tx1"/>
          </a:fontRef>
        </p:style>
      </p:cxnSp>
      <p:sp>
        <p:nvSpPr>
          <p:cNvPr id="102" name="TextBox 101">
            <a:extLst>
              <a:ext uri="{FF2B5EF4-FFF2-40B4-BE49-F238E27FC236}">
                <a16:creationId xmlns="" xmlns:a16="http://schemas.microsoft.com/office/drawing/2014/main" id="{0270A6DE-919B-4EC2-B716-7D2BE25B3EA2}"/>
              </a:ext>
            </a:extLst>
          </p:cNvPr>
          <p:cNvSpPr txBox="1"/>
          <p:nvPr/>
        </p:nvSpPr>
        <p:spPr>
          <a:xfrm>
            <a:off x="4365435" y="4423023"/>
            <a:ext cx="429397" cy="369332"/>
          </a:xfrm>
          <a:prstGeom prst="rect">
            <a:avLst/>
          </a:prstGeom>
          <a:noFill/>
        </p:spPr>
        <p:txBody>
          <a:bodyPr wrap="square" rtlCol="0">
            <a:spAutoFit/>
          </a:bodyPr>
          <a:lstStyle/>
          <a:p>
            <a:r>
              <a:rPr lang="en-US" dirty="0"/>
              <a:t>-7</a:t>
            </a:r>
          </a:p>
        </p:txBody>
      </p:sp>
      <p:sp>
        <p:nvSpPr>
          <p:cNvPr id="103" name="TextBox 102">
            <a:extLst>
              <a:ext uri="{FF2B5EF4-FFF2-40B4-BE49-F238E27FC236}">
                <a16:creationId xmlns="" xmlns:a16="http://schemas.microsoft.com/office/drawing/2014/main" id="{6B6B4AA7-566C-46F0-B881-F757F3F0E929}"/>
              </a:ext>
            </a:extLst>
          </p:cNvPr>
          <p:cNvSpPr txBox="1"/>
          <p:nvPr/>
        </p:nvSpPr>
        <p:spPr>
          <a:xfrm>
            <a:off x="4853609" y="439462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104" name="Straight Connector 103">
            <a:extLst>
              <a:ext uri="{FF2B5EF4-FFF2-40B4-BE49-F238E27FC236}">
                <a16:creationId xmlns="" xmlns:a16="http://schemas.microsoft.com/office/drawing/2014/main" id="{C93B0853-5174-4C80-91CD-6EC27A9D21D1}"/>
              </a:ext>
            </a:extLst>
          </p:cNvPr>
          <p:cNvCxnSpPr/>
          <p:nvPr/>
        </p:nvCxnSpPr>
        <p:spPr>
          <a:xfrm>
            <a:off x="4829518" y="5396043"/>
            <a:ext cx="0" cy="731520"/>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BA093485-5DC8-4BE4-BDD5-3BFC890F0D71}"/>
              </a:ext>
            </a:extLst>
          </p:cNvPr>
          <p:cNvSpPr txBox="1"/>
          <p:nvPr/>
        </p:nvSpPr>
        <p:spPr>
          <a:xfrm>
            <a:off x="4384672" y="5596784"/>
            <a:ext cx="428903" cy="369332"/>
          </a:xfrm>
          <a:prstGeom prst="rect">
            <a:avLst/>
          </a:prstGeom>
          <a:noFill/>
        </p:spPr>
        <p:txBody>
          <a:bodyPr wrap="square" rtlCol="0">
            <a:spAutoFit/>
          </a:bodyPr>
          <a:lstStyle/>
          <a:p>
            <a:r>
              <a:rPr lang="en-US" dirty="0"/>
              <a:t>18</a:t>
            </a:r>
          </a:p>
        </p:txBody>
      </p:sp>
      <p:sp>
        <p:nvSpPr>
          <p:cNvPr id="106" name="TextBox 105">
            <a:extLst>
              <a:ext uri="{FF2B5EF4-FFF2-40B4-BE49-F238E27FC236}">
                <a16:creationId xmlns="" xmlns:a16="http://schemas.microsoft.com/office/drawing/2014/main" id="{BCBA013B-56D8-43F9-AC3A-B702B5E2F967}"/>
              </a:ext>
            </a:extLst>
          </p:cNvPr>
          <p:cNvSpPr txBox="1"/>
          <p:nvPr/>
        </p:nvSpPr>
        <p:spPr>
          <a:xfrm>
            <a:off x="4802600" y="5587822"/>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107" name="TextBox 106">
            <a:extLst>
              <a:ext uri="{FF2B5EF4-FFF2-40B4-BE49-F238E27FC236}">
                <a16:creationId xmlns="" xmlns:a16="http://schemas.microsoft.com/office/drawing/2014/main" id="{B4B478A5-3755-4057-B6E2-915E6E99CEAB}"/>
              </a:ext>
            </a:extLst>
          </p:cNvPr>
          <p:cNvSpPr txBox="1"/>
          <p:nvPr/>
        </p:nvSpPr>
        <p:spPr>
          <a:xfrm>
            <a:off x="9710327" y="3669820"/>
            <a:ext cx="2538804" cy="369332"/>
          </a:xfrm>
          <a:prstGeom prst="rect">
            <a:avLst/>
          </a:prstGeom>
          <a:noFill/>
        </p:spPr>
        <p:txBody>
          <a:bodyPr wrap="square" rtlCol="0">
            <a:spAutoFit/>
          </a:bodyPr>
          <a:lstStyle/>
          <a:p>
            <a:r>
              <a:rPr lang="en-US" dirty="0"/>
              <a:t>Output Layer</a:t>
            </a:r>
          </a:p>
        </p:txBody>
      </p:sp>
      <p:sp>
        <p:nvSpPr>
          <p:cNvPr id="108" name="Oval 107">
            <a:extLst>
              <a:ext uri="{FF2B5EF4-FFF2-40B4-BE49-F238E27FC236}">
                <a16:creationId xmlns="" xmlns:a16="http://schemas.microsoft.com/office/drawing/2014/main" id="{8EB988DA-E846-4B26-A062-689C0B476367}"/>
              </a:ext>
            </a:extLst>
          </p:cNvPr>
          <p:cNvSpPr/>
          <p:nvPr/>
        </p:nvSpPr>
        <p:spPr>
          <a:xfrm>
            <a:off x="6284760" y="4227377"/>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 xmlns:a16="http://schemas.microsoft.com/office/drawing/2014/main" id="{95453E73-D53A-48D6-B3F7-E085E5E2E517}"/>
              </a:ext>
            </a:extLst>
          </p:cNvPr>
          <p:cNvSpPr/>
          <p:nvPr/>
        </p:nvSpPr>
        <p:spPr>
          <a:xfrm>
            <a:off x="6284760" y="538990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 xmlns:a16="http://schemas.microsoft.com/office/drawing/2014/main" id="{BD469563-CB55-4600-9302-90A458777B95}"/>
              </a:ext>
            </a:extLst>
          </p:cNvPr>
          <p:cNvSpPr txBox="1"/>
          <p:nvPr/>
        </p:nvSpPr>
        <p:spPr>
          <a:xfrm>
            <a:off x="6366803" y="4430610"/>
            <a:ext cx="516495" cy="369332"/>
          </a:xfrm>
          <a:prstGeom prst="rect">
            <a:avLst/>
          </a:prstGeom>
          <a:noFill/>
        </p:spPr>
        <p:txBody>
          <a:bodyPr wrap="square" rtlCol="0">
            <a:spAutoFit/>
          </a:bodyPr>
          <a:lstStyle/>
          <a:p>
            <a:r>
              <a:rPr lang="en-US" dirty="0"/>
              <a:t>-32</a:t>
            </a:r>
          </a:p>
        </p:txBody>
      </p:sp>
      <p:sp>
        <p:nvSpPr>
          <p:cNvPr id="111" name="TextBox 110">
            <a:extLst>
              <a:ext uri="{FF2B5EF4-FFF2-40B4-BE49-F238E27FC236}">
                <a16:creationId xmlns="" xmlns:a16="http://schemas.microsoft.com/office/drawing/2014/main" id="{32121BE7-A284-407E-AA80-6A10C9B27AB4}"/>
              </a:ext>
            </a:extLst>
          </p:cNvPr>
          <p:cNvSpPr txBox="1"/>
          <p:nvPr/>
        </p:nvSpPr>
        <p:spPr>
          <a:xfrm>
            <a:off x="6885736" y="4391037"/>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sp>
        <p:nvSpPr>
          <p:cNvPr id="112" name="TextBox 111">
            <a:extLst>
              <a:ext uri="{FF2B5EF4-FFF2-40B4-BE49-F238E27FC236}">
                <a16:creationId xmlns="" xmlns:a16="http://schemas.microsoft.com/office/drawing/2014/main" id="{6ECFB194-0A40-49F3-8A1B-890D837D9453}"/>
              </a:ext>
            </a:extLst>
          </p:cNvPr>
          <p:cNvSpPr txBox="1"/>
          <p:nvPr/>
        </p:nvSpPr>
        <p:spPr>
          <a:xfrm>
            <a:off x="6416799" y="5593195"/>
            <a:ext cx="428903" cy="369332"/>
          </a:xfrm>
          <a:prstGeom prst="rect">
            <a:avLst/>
          </a:prstGeom>
          <a:noFill/>
        </p:spPr>
        <p:txBody>
          <a:bodyPr wrap="square" rtlCol="0">
            <a:spAutoFit/>
          </a:bodyPr>
          <a:lstStyle/>
          <a:p>
            <a:r>
              <a:rPr lang="en-US" dirty="0"/>
              <a:t>18</a:t>
            </a:r>
          </a:p>
        </p:txBody>
      </p:sp>
      <p:sp>
        <p:nvSpPr>
          <p:cNvPr id="113" name="TextBox 112">
            <a:extLst>
              <a:ext uri="{FF2B5EF4-FFF2-40B4-BE49-F238E27FC236}">
                <a16:creationId xmlns="" xmlns:a16="http://schemas.microsoft.com/office/drawing/2014/main" id="{CD0CA159-1C89-49EA-8F73-440A5831345C}"/>
              </a:ext>
            </a:extLst>
          </p:cNvPr>
          <p:cNvSpPr txBox="1"/>
          <p:nvPr/>
        </p:nvSpPr>
        <p:spPr>
          <a:xfrm>
            <a:off x="6844938" y="55709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cxnSp>
        <p:nvCxnSpPr>
          <p:cNvPr id="114" name="Straight Arrow Connector 113">
            <a:extLst>
              <a:ext uri="{FF2B5EF4-FFF2-40B4-BE49-F238E27FC236}">
                <a16:creationId xmlns="" xmlns:a16="http://schemas.microsoft.com/office/drawing/2014/main" id="{D34C62C4-93E1-4025-B920-9A5302A4A05D}"/>
              </a:ext>
            </a:extLst>
          </p:cNvPr>
          <p:cNvCxnSpPr>
            <a:cxnSpLocks/>
            <a:stCxn id="78" idx="6"/>
            <a:endCxn id="109" idx="2"/>
          </p:cNvCxnSpPr>
          <p:nvPr/>
        </p:nvCxnSpPr>
        <p:spPr>
          <a:xfrm>
            <a:off x="5435974" y="4596726"/>
            <a:ext cx="848786" cy="115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 xmlns:a16="http://schemas.microsoft.com/office/drawing/2014/main" id="{B750464B-7377-4B00-9772-78E31B9508D6}"/>
              </a:ext>
            </a:extLst>
          </p:cNvPr>
          <p:cNvCxnSpPr>
            <a:cxnSpLocks/>
            <a:stCxn id="79" idx="6"/>
            <a:endCxn id="108" idx="2"/>
          </p:cNvCxnSpPr>
          <p:nvPr/>
        </p:nvCxnSpPr>
        <p:spPr>
          <a:xfrm flipV="1">
            <a:off x="5435974" y="4593137"/>
            <a:ext cx="848786" cy="1166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5">
            <a:extLst>
              <a:ext uri="{FF2B5EF4-FFF2-40B4-BE49-F238E27FC236}">
                <a16:creationId xmlns="" xmlns:a16="http://schemas.microsoft.com/office/drawing/2014/main" id="{C8FA7EA0-26DB-4CBC-9DB0-57299AB33203}"/>
              </a:ext>
            </a:extLst>
          </p:cNvPr>
          <p:cNvCxnSpPr>
            <a:cxnSpLocks/>
            <a:stCxn id="75" idx="3"/>
            <a:endCxn id="108" idx="0"/>
          </p:cNvCxnSpPr>
          <p:nvPr/>
        </p:nvCxnSpPr>
        <p:spPr>
          <a:xfrm>
            <a:off x="6625819" y="3528648"/>
            <a:ext cx="250612" cy="698729"/>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7" name="Straight Arrow Connector 116">
            <a:extLst>
              <a:ext uri="{FF2B5EF4-FFF2-40B4-BE49-F238E27FC236}">
                <a16:creationId xmlns="" xmlns:a16="http://schemas.microsoft.com/office/drawing/2014/main" id="{8CE85671-6DCC-4B0E-983A-96E7CB6F245D}"/>
              </a:ext>
            </a:extLst>
          </p:cNvPr>
          <p:cNvCxnSpPr>
            <a:cxnSpLocks/>
            <a:stCxn id="108" idx="6"/>
            <a:endCxn id="63" idx="2"/>
          </p:cNvCxnSpPr>
          <p:nvPr/>
        </p:nvCxnSpPr>
        <p:spPr>
          <a:xfrm>
            <a:off x="7468101" y="4593137"/>
            <a:ext cx="925289" cy="44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B4C6160A-3CA2-42E6-817F-17ED7898A062}"/>
              </a:ext>
            </a:extLst>
          </p:cNvPr>
          <p:cNvCxnSpPr>
            <a:cxnSpLocks/>
            <a:stCxn id="109" idx="6"/>
            <a:endCxn id="63" idx="2"/>
          </p:cNvCxnSpPr>
          <p:nvPr/>
        </p:nvCxnSpPr>
        <p:spPr>
          <a:xfrm flipV="1">
            <a:off x="7468101" y="5042349"/>
            <a:ext cx="925289" cy="71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 xmlns:a16="http://schemas.microsoft.com/office/drawing/2014/main" id="{DE4C309A-C67B-4365-B220-F172FBBDA991}"/>
              </a:ext>
            </a:extLst>
          </p:cNvPr>
          <p:cNvCxnSpPr>
            <a:cxnSpLocks/>
          </p:cNvCxnSpPr>
          <p:nvPr/>
        </p:nvCxnSpPr>
        <p:spPr>
          <a:xfrm>
            <a:off x="6886475" y="4238340"/>
            <a:ext cx="0" cy="73152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 xmlns:a16="http://schemas.microsoft.com/office/drawing/2014/main" id="{2A74B9D6-CDBE-4E99-BA03-D639314A0230}"/>
              </a:ext>
            </a:extLst>
          </p:cNvPr>
          <p:cNvCxnSpPr>
            <a:cxnSpLocks/>
          </p:cNvCxnSpPr>
          <p:nvPr/>
        </p:nvCxnSpPr>
        <p:spPr>
          <a:xfrm>
            <a:off x="6871689" y="5403417"/>
            <a:ext cx="0" cy="731520"/>
          </a:xfrm>
          <a:prstGeom prst="line">
            <a:avLst/>
          </a:prstGeom>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 xmlns:a16="http://schemas.microsoft.com/office/drawing/2014/main" id="{896D0024-FC3A-446F-8AB8-20BCB2F94170}"/>
              </a:ext>
            </a:extLst>
          </p:cNvPr>
          <p:cNvSpPr txBox="1"/>
          <p:nvPr/>
        </p:nvSpPr>
        <p:spPr>
          <a:xfrm>
            <a:off x="5744420" y="4707609"/>
            <a:ext cx="764836" cy="369332"/>
          </a:xfrm>
          <a:prstGeom prst="rect">
            <a:avLst/>
          </a:prstGeom>
          <a:noFill/>
        </p:spPr>
        <p:txBody>
          <a:bodyPr wrap="square" rtlCol="0">
            <a:spAutoFit/>
          </a:bodyPr>
          <a:lstStyle/>
          <a:p>
            <a:r>
              <a:rPr lang="en-US" dirty="0">
                <a:solidFill>
                  <a:srgbClr val="FFC000"/>
                </a:solidFill>
              </a:rPr>
              <a:t>-2</a:t>
            </a:r>
          </a:p>
        </p:txBody>
      </p:sp>
      <p:sp>
        <p:nvSpPr>
          <p:cNvPr id="122" name="TextBox 121">
            <a:extLst>
              <a:ext uri="{FF2B5EF4-FFF2-40B4-BE49-F238E27FC236}">
                <a16:creationId xmlns="" xmlns:a16="http://schemas.microsoft.com/office/drawing/2014/main" id="{8D1D1A98-EDB4-4871-B45E-46A45CD2D69D}"/>
              </a:ext>
            </a:extLst>
          </p:cNvPr>
          <p:cNvSpPr txBox="1"/>
          <p:nvPr/>
        </p:nvSpPr>
        <p:spPr>
          <a:xfrm>
            <a:off x="5968915" y="5205235"/>
            <a:ext cx="764836" cy="369332"/>
          </a:xfrm>
          <a:prstGeom prst="rect">
            <a:avLst/>
          </a:prstGeom>
          <a:noFill/>
        </p:spPr>
        <p:txBody>
          <a:bodyPr wrap="square" rtlCol="0">
            <a:spAutoFit/>
          </a:bodyPr>
          <a:lstStyle/>
          <a:p>
            <a:r>
              <a:rPr lang="en-US" dirty="0">
                <a:solidFill>
                  <a:srgbClr val="FFC000"/>
                </a:solidFill>
              </a:rPr>
              <a:t>3</a:t>
            </a:r>
          </a:p>
        </p:txBody>
      </p:sp>
      <p:sp>
        <p:nvSpPr>
          <p:cNvPr id="123" name="TextBox 122">
            <a:extLst>
              <a:ext uri="{FF2B5EF4-FFF2-40B4-BE49-F238E27FC236}">
                <a16:creationId xmlns="" xmlns:a16="http://schemas.microsoft.com/office/drawing/2014/main" id="{F9E96E14-988C-4912-B816-2C9D79B1344B}"/>
              </a:ext>
            </a:extLst>
          </p:cNvPr>
          <p:cNvSpPr txBox="1"/>
          <p:nvPr/>
        </p:nvSpPr>
        <p:spPr>
          <a:xfrm>
            <a:off x="7801721" y="4473196"/>
            <a:ext cx="764836" cy="369332"/>
          </a:xfrm>
          <a:prstGeom prst="rect">
            <a:avLst/>
          </a:prstGeom>
          <a:noFill/>
        </p:spPr>
        <p:txBody>
          <a:bodyPr wrap="square" rtlCol="0">
            <a:spAutoFit/>
          </a:bodyPr>
          <a:lstStyle/>
          <a:p>
            <a:r>
              <a:rPr lang="en-US" dirty="0">
                <a:solidFill>
                  <a:srgbClr val="FFC000"/>
                </a:solidFill>
              </a:rPr>
              <a:t>1</a:t>
            </a:r>
          </a:p>
        </p:txBody>
      </p:sp>
      <p:sp>
        <p:nvSpPr>
          <p:cNvPr id="124" name="TextBox 123">
            <a:extLst>
              <a:ext uri="{FF2B5EF4-FFF2-40B4-BE49-F238E27FC236}">
                <a16:creationId xmlns="" xmlns:a16="http://schemas.microsoft.com/office/drawing/2014/main" id="{FD95774B-8DEA-4A12-BB47-BEFD170EC78C}"/>
              </a:ext>
            </a:extLst>
          </p:cNvPr>
          <p:cNvSpPr txBox="1"/>
          <p:nvPr/>
        </p:nvSpPr>
        <p:spPr>
          <a:xfrm>
            <a:off x="7682094" y="5130086"/>
            <a:ext cx="764836" cy="369332"/>
          </a:xfrm>
          <a:prstGeom prst="rect">
            <a:avLst/>
          </a:prstGeom>
          <a:noFill/>
        </p:spPr>
        <p:txBody>
          <a:bodyPr wrap="square" rtlCol="0">
            <a:spAutoFit/>
          </a:bodyPr>
          <a:lstStyle/>
          <a:p>
            <a:r>
              <a:rPr lang="en-US" dirty="0">
                <a:solidFill>
                  <a:srgbClr val="FFC000"/>
                </a:solidFill>
              </a:rPr>
              <a:t>1</a:t>
            </a:r>
          </a:p>
        </p:txBody>
      </p:sp>
    </p:spTree>
    <p:extLst>
      <p:ext uri="{BB962C8B-B14F-4D97-AF65-F5344CB8AC3E}">
        <p14:creationId xmlns:p14="http://schemas.microsoft.com/office/powerpoint/2010/main" val="1902784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fade">
                                      <p:cBhvr>
                                        <p:cTn id="23" dur="500"/>
                                        <p:tgtEl>
                                          <p:spTgt spid="1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500"/>
                                        <p:tgtEl>
                                          <p:spTgt spid="1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3">
                                            <p:txEl>
                                              <p:pRg st="0" end="0"/>
                                            </p:txEl>
                                          </p:spTgt>
                                        </p:tgtEl>
                                        <p:attrNameLst>
                                          <p:attrName>style.visibility</p:attrName>
                                        </p:attrNameLst>
                                      </p:cBhvr>
                                      <p:to>
                                        <p:strVal val="visible"/>
                                      </p:to>
                                    </p:set>
                                    <p:animEffect transition="in" filter="fade">
                                      <p:cBhvr>
                                        <p:cTn id="39"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05" grpId="0"/>
      <p:bldP spid="106" grpId="0"/>
      <p:bldP spid="110" grpId="0"/>
      <p:bldP spid="111" grpId="0"/>
      <p:bldP spid="112" grpId="0"/>
      <p:bldP spid="1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16578</TotalTime>
  <Words>1470</Words>
  <Application>Microsoft Macintosh PowerPoint</Application>
  <PresentationFormat>Widescreen</PresentationFormat>
  <Paragraphs>244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Cambria Math</vt:lpstr>
      <vt:lpstr>Mangal</vt:lpstr>
      <vt:lpstr>Symbol</vt:lpstr>
      <vt:lpstr>Arial</vt:lpstr>
      <vt:lpstr>Celestial</vt:lpstr>
      <vt:lpstr>Deep learning in python</vt:lpstr>
      <vt:lpstr>Time breakdown</vt:lpstr>
      <vt:lpstr>Introduction</vt:lpstr>
      <vt:lpstr>WhERE Does this class fit in to the big picture?</vt:lpstr>
      <vt:lpstr>Chapter 1: Basics of deep learning and neural networks</vt:lpstr>
      <vt:lpstr>a Forward propagation Network</vt:lpstr>
      <vt:lpstr>Activation Functions</vt:lpstr>
      <vt:lpstr>Example with a Relu activation function</vt:lpstr>
      <vt:lpstr>adding layers</vt:lpstr>
      <vt:lpstr>Deep learning</vt:lpstr>
      <vt:lpstr>Chapter 2: Optimizing a Network with Backpropagation</vt:lpstr>
      <vt:lpstr>Minimalizing Error In prediction</vt:lpstr>
      <vt:lpstr>Batch Size</vt:lpstr>
      <vt:lpstr>Learning rate</vt:lpstr>
      <vt:lpstr>Gradient Descent</vt:lpstr>
      <vt:lpstr>Calculating Gradient Descent</vt:lpstr>
      <vt:lpstr>SIMPLE Example</vt:lpstr>
      <vt:lpstr>Expanding to Multiple Layers (Backpropagation)</vt:lpstr>
      <vt:lpstr>End of Chapters 1-2</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python</dc:title>
  <dc:creator>Josiah Coad</dc:creator>
  <cp:lastModifiedBy>Josiah Coad</cp:lastModifiedBy>
  <cp:revision>78</cp:revision>
  <dcterms:created xsi:type="dcterms:W3CDTF">2017-11-15T19:34:37Z</dcterms:created>
  <dcterms:modified xsi:type="dcterms:W3CDTF">2017-12-19T07:36:07Z</dcterms:modified>
</cp:coreProperties>
</file>