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58" r:id="rId11"/>
    <p:sldId id="267" r:id="rId12"/>
    <p:sldId id="266" r:id="rId13"/>
    <p:sldId id="269" r:id="rId14"/>
    <p:sldId id="271" r:id="rId15"/>
    <p:sldId id="272" r:id="rId16"/>
    <p:sldId id="275" r:id="rId17"/>
    <p:sldId id="276" r:id="rId18"/>
    <p:sldId id="274" r:id="rId19"/>
    <p:sldId id="281" r:id="rId20"/>
    <p:sldId id="282" r:id="rId21"/>
    <p:sldId id="283" r:id="rId22"/>
    <p:sldId id="278" r:id="rId23"/>
    <p:sldId id="279" r:id="rId24"/>
    <p:sldId id="28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415"/>
    <p:restoredTop sz="94595"/>
  </p:normalViewPr>
  <p:slideViewPr>
    <p:cSldViewPr snapToGrid="0" snapToObjects="1">
      <p:cViewPr varScale="1">
        <p:scale>
          <a:sx n="41" d="100"/>
          <a:sy n="41" d="100"/>
        </p:scale>
        <p:origin x="19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C921-DBD1-214F-BB53-F9816E05CD0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7201C9DD-45C2-DB4F-A3E1-4F7C3BFCCEE6}">
      <dgm:prSet phldrT="[Text]"/>
      <dgm:spPr/>
      <dgm:t>
        <a:bodyPr/>
        <a:lstStyle/>
        <a:p>
          <a:r>
            <a:rPr lang="en-US" dirty="0" smtClean="0"/>
            <a:t>Artificial Intelligence</a:t>
          </a:r>
          <a:endParaRPr lang="en-US" dirty="0"/>
        </a:p>
      </dgm:t>
    </dgm:pt>
    <dgm:pt modelId="{4C404C4B-309C-5044-BC6A-C74D4E27101A}" type="parTrans" cxnId="{F14DEAC5-C8D1-2E49-8A57-81C1D5CBF59A}">
      <dgm:prSet/>
      <dgm:spPr/>
      <dgm:t>
        <a:bodyPr/>
        <a:lstStyle/>
        <a:p>
          <a:endParaRPr lang="en-US"/>
        </a:p>
      </dgm:t>
    </dgm:pt>
    <dgm:pt modelId="{8791E874-CB52-B347-9A9B-7EEC963CE8E0}" type="sibTrans" cxnId="{F14DEAC5-C8D1-2E49-8A57-81C1D5CBF59A}">
      <dgm:prSet/>
      <dgm:spPr/>
      <dgm:t>
        <a:bodyPr/>
        <a:lstStyle/>
        <a:p>
          <a:endParaRPr lang="en-US"/>
        </a:p>
      </dgm:t>
    </dgm:pt>
    <dgm:pt modelId="{A4FA7BBA-ABD7-354C-B1A0-89057BD16158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76833455-2397-7A4A-A26C-16900B32A5D9}" type="parTrans" cxnId="{CA3F9CA6-BFC4-BD4D-B282-7660F6002015}">
      <dgm:prSet/>
      <dgm:spPr/>
      <dgm:t>
        <a:bodyPr/>
        <a:lstStyle/>
        <a:p>
          <a:endParaRPr lang="en-US"/>
        </a:p>
      </dgm:t>
    </dgm:pt>
    <dgm:pt modelId="{4305BE78-97FB-7E4E-BEDD-B9C68DD2C046}" type="sibTrans" cxnId="{CA3F9CA6-BFC4-BD4D-B282-7660F6002015}">
      <dgm:prSet/>
      <dgm:spPr/>
      <dgm:t>
        <a:bodyPr/>
        <a:lstStyle/>
        <a:p>
          <a:endParaRPr lang="en-US"/>
        </a:p>
      </dgm:t>
    </dgm:pt>
    <dgm:pt modelId="{16A54AE3-424F-214E-A154-F57EC2DD7EF0}">
      <dgm:prSet phldrT="[Text]"/>
      <dgm:spPr/>
      <dgm:t>
        <a:bodyPr/>
        <a:lstStyle/>
        <a:p>
          <a:r>
            <a:rPr lang="en-US" dirty="0" smtClean="0"/>
            <a:t>Machine Learning</a:t>
          </a:r>
          <a:endParaRPr lang="en-US" dirty="0"/>
        </a:p>
      </dgm:t>
    </dgm:pt>
    <dgm:pt modelId="{165909CD-84D5-0D44-BCA4-B09C4F366891}" type="parTrans" cxnId="{E833029F-020D-4840-B76B-C809DC90EA6D}">
      <dgm:prSet/>
      <dgm:spPr/>
      <dgm:t>
        <a:bodyPr/>
        <a:lstStyle/>
        <a:p>
          <a:endParaRPr lang="en-US"/>
        </a:p>
      </dgm:t>
    </dgm:pt>
    <dgm:pt modelId="{3B1E4D40-F74E-A64D-A3F4-0D944FB1A062}" type="sibTrans" cxnId="{E833029F-020D-4840-B76B-C809DC90EA6D}">
      <dgm:prSet/>
      <dgm:spPr/>
      <dgm:t>
        <a:bodyPr/>
        <a:lstStyle/>
        <a:p>
          <a:endParaRPr lang="en-US"/>
        </a:p>
      </dgm:t>
    </dgm:pt>
    <dgm:pt modelId="{658B28D7-0BC9-F244-BD3A-D8BF96F90B67}">
      <dgm:prSet phldrT="[Text]"/>
      <dgm:spPr/>
      <dgm:t>
        <a:bodyPr/>
        <a:lstStyle/>
        <a:p>
          <a:r>
            <a:rPr lang="en-US" dirty="0" smtClean="0"/>
            <a:t>Neural Networks</a:t>
          </a:r>
          <a:endParaRPr lang="en-US" dirty="0"/>
        </a:p>
      </dgm:t>
    </dgm:pt>
    <dgm:pt modelId="{A43C876F-EDDB-184D-912E-F9D5CDFFF20E}" type="parTrans" cxnId="{E3BDCC6D-BC9D-1245-BD3C-8C5773A1CB2C}">
      <dgm:prSet/>
      <dgm:spPr/>
      <dgm:t>
        <a:bodyPr/>
        <a:lstStyle/>
        <a:p>
          <a:endParaRPr lang="en-US"/>
        </a:p>
      </dgm:t>
    </dgm:pt>
    <dgm:pt modelId="{7360F123-C110-DB4C-9621-EFE782B0E7B2}" type="sibTrans" cxnId="{E3BDCC6D-BC9D-1245-BD3C-8C5773A1CB2C}">
      <dgm:prSet/>
      <dgm:spPr/>
      <dgm:t>
        <a:bodyPr/>
        <a:lstStyle/>
        <a:p>
          <a:endParaRPr lang="en-US"/>
        </a:p>
      </dgm:t>
    </dgm:pt>
    <dgm:pt modelId="{5234FC9A-1F3B-8147-A27D-50B2769E9ADD}">
      <dgm:prSet phldrT="[Text]"/>
      <dgm:spPr/>
      <dgm:t>
        <a:bodyPr/>
        <a:lstStyle/>
        <a:p>
          <a:r>
            <a:rPr lang="en-US" dirty="0" smtClean="0"/>
            <a:t>Feed Forward NN</a:t>
          </a:r>
          <a:endParaRPr lang="en-US" dirty="0"/>
        </a:p>
      </dgm:t>
    </dgm:pt>
    <dgm:pt modelId="{5D7C5C00-41F6-B14B-9ABC-4BE1771FDFD4}" type="parTrans" cxnId="{D8CBD0CC-4DE5-064A-9863-C7AD74149C7B}">
      <dgm:prSet/>
      <dgm:spPr/>
      <dgm:t>
        <a:bodyPr/>
        <a:lstStyle/>
        <a:p>
          <a:endParaRPr lang="en-US"/>
        </a:p>
      </dgm:t>
    </dgm:pt>
    <dgm:pt modelId="{0C6AAC1D-8F9C-E04D-9C61-91B47799761A}" type="sibTrans" cxnId="{D8CBD0CC-4DE5-064A-9863-C7AD74149C7B}">
      <dgm:prSet/>
      <dgm:spPr/>
      <dgm:t>
        <a:bodyPr/>
        <a:lstStyle/>
        <a:p>
          <a:endParaRPr lang="en-US"/>
        </a:p>
      </dgm:t>
    </dgm:pt>
    <dgm:pt modelId="{9EF17215-FBE6-BC40-BEDC-475C0CB04C67}" type="pres">
      <dgm:prSet presAssocID="{6CB0C921-DBD1-214F-BB53-F9816E05CD09}" presName="Name0" presStyleCnt="0">
        <dgm:presLayoutVars>
          <dgm:dir/>
          <dgm:resizeHandles val="exact"/>
        </dgm:presLayoutVars>
      </dgm:prSet>
      <dgm:spPr/>
    </dgm:pt>
    <dgm:pt modelId="{D465945D-A10D-7C4F-BD96-BFE5C76E1D36}" type="pres">
      <dgm:prSet presAssocID="{7201C9DD-45C2-DB4F-A3E1-4F7C3BFCCEE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D3F873-2C25-C941-BF5F-5EFB3302319F}" type="pres">
      <dgm:prSet presAssocID="{8791E874-CB52-B347-9A9B-7EEC963CE8E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8B69B6A-3F8D-F24E-AE80-5A13B7DF5098}" type="pres">
      <dgm:prSet presAssocID="{8791E874-CB52-B347-9A9B-7EEC963CE8E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475F63E-300B-F64C-A3CF-3425A58F3332}" type="pres">
      <dgm:prSet presAssocID="{16A54AE3-424F-214E-A154-F57EC2DD7EF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259FF5-FA8D-D44B-B6FD-5E484D72D633}" type="pres">
      <dgm:prSet presAssocID="{3B1E4D40-F74E-A64D-A3F4-0D944FB1A062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68889E6-FC90-7142-9EE1-6B5F7F75984A}" type="pres">
      <dgm:prSet presAssocID="{3B1E4D40-F74E-A64D-A3F4-0D944FB1A062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CF62C9-A53E-3540-8D7E-344DCA86BBD3}" type="pres">
      <dgm:prSet presAssocID="{658B28D7-0BC9-F244-BD3A-D8BF96F90B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3373DE-8771-DB46-8DA8-7849AA099487}" type="pres">
      <dgm:prSet presAssocID="{7360F123-C110-DB4C-9621-EFE782B0E7B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0FCC07D-9304-7E46-B6E9-FA7BB9E356F2}" type="pres">
      <dgm:prSet presAssocID="{7360F123-C110-DB4C-9621-EFE782B0E7B2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AC24E81-2814-F04C-97B2-A003F2D907FF}" type="pres">
      <dgm:prSet presAssocID="{5234FC9A-1F3B-8147-A27D-50B2769E9AD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45BE7-A92F-C74B-AFB2-B0562C54C723}" type="pres">
      <dgm:prSet presAssocID="{0C6AAC1D-8F9C-E04D-9C61-91B47799761A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DDF0EA6-8C6F-6C43-808D-31E3D5BDEDCB}" type="pres">
      <dgm:prSet presAssocID="{0C6AAC1D-8F9C-E04D-9C61-91B47799761A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FC64483-B3DD-1F44-87A9-5AB2DFC31A43}" type="pres">
      <dgm:prSet presAssocID="{A4FA7BBA-ABD7-354C-B1A0-89057BD1615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4DEAC5-C8D1-2E49-8A57-81C1D5CBF59A}" srcId="{6CB0C921-DBD1-214F-BB53-F9816E05CD09}" destId="{7201C9DD-45C2-DB4F-A3E1-4F7C3BFCCEE6}" srcOrd="0" destOrd="0" parTransId="{4C404C4B-309C-5044-BC6A-C74D4E27101A}" sibTransId="{8791E874-CB52-B347-9A9B-7EEC963CE8E0}"/>
    <dgm:cxn modelId="{E833029F-020D-4840-B76B-C809DC90EA6D}" srcId="{6CB0C921-DBD1-214F-BB53-F9816E05CD09}" destId="{16A54AE3-424F-214E-A154-F57EC2DD7EF0}" srcOrd="1" destOrd="0" parTransId="{165909CD-84D5-0D44-BCA4-B09C4F366891}" sibTransId="{3B1E4D40-F74E-A64D-A3F4-0D944FB1A062}"/>
    <dgm:cxn modelId="{91774E23-D1BC-B54A-B4A7-1AD69E60F6B9}" type="presOf" srcId="{6CB0C921-DBD1-214F-BB53-F9816E05CD09}" destId="{9EF17215-FBE6-BC40-BEDC-475C0CB04C67}" srcOrd="0" destOrd="0" presId="urn:microsoft.com/office/officeart/2005/8/layout/process1"/>
    <dgm:cxn modelId="{841C88EF-62FC-FC44-A33C-56BF90CCB217}" type="presOf" srcId="{0C6AAC1D-8F9C-E04D-9C61-91B47799761A}" destId="{9DDF0EA6-8C6F-6C43-808D-31E3D5BDEDCB}" srcOrd="1" destOrd="0" presId="urn:microsoft.com/office/officeart/2005/8/layout/process1"/>
    <dgm:cxn modelId="{AE6A31AF-8059-8747-9977-02336C89D59B}" type="presOf" srcId="{3B1E4D40-F74E-A64D-A3F4-0D944FB1A062}" destId="{92259FF5-FA8D-D44B-B6FD-5E484D72D633}" srcOrd="0" destOrd="0" presId="urn:microsoft.com/office/officeart/2005/8/layout/process1"/>
    <dgm:cxn modelId="{D89AD9E3-D602-1646-8DE4-442C87AC80B4}" type="presOf" srcId="{7360F123-C110-DB4C-9621-EFE782B0E7B2}" destId="{BE3373DE-8771-DB46-8DA8-7849AA099487}" srcOrd="0" destOrd="0" presId="urn:microsoft.com/office/officeart/2005/8/layout/process1"/>
    <dgm:cxn modelId="{CC65501B-3D2B-AD44-8A17-DE7DC3A55219}" type="presOf" srcId="{0C6AAC1D-8F9C-E04D-9C61-91B47799761A}" destId="{2A745BE7-A92F-C74B-AFB2-B0562C54C723}" srcOrd="0" destOrd="0" presId="urn:microsoft.com/office/officeart/2005/8/layout/process1"/>
    <dgm:cxn modelId="{E3BDCC6D-BC9D-1245-BD3C-8C5773A1CB2C}" srcId="{6CB0C921-DBD1-214F-BB53-F9816E05CD09}" destId="{658B28D7-0BC9-F244-BD3A-D8BF96F90B67}" srcOrd="2" destOrd="0" parTransId="{A43C876F-EDDB-184D-912E-F9D5CDFFF20E}" sibTransId="{7360F123-C110-DB4C-9621-EFE782B0E7B2}"/>
    <dgm:cxn modelId="{9B9A25F2-35F7-CD47-87B2-650F50A0DDFF}" type="presOf" srcId="{7201C9DD-45C2-DB4F-A3E1-4F7C3BFCCEE6}" destId="{D465945D-A10D-7C4F-BD96-BFE5C76E1D36}" srcOrd="0" destOrd="0" presId="urn:microsoft.com/office/officeart/2005/8/layout/process1"/>
    <dgm:cxn modelId="{8BFBBB1B-0A41-3D46-95AC-42178AA306A7}" type="presOf" srcId="{658B28D7-0BC9-F244-BD3A-D8BF96F90B67}" destId="{06CF62C9-A53E-3540-8D7E-344DCA86BBD3}" srcOrd="0" destOrd="0" presId="urn:microsoft.com/office/officeart/2005/8/layout/process1"/>
    <dgm:cxn modelId="{196FF35D-E043-DE48-ADC9-4574EC9FF3A0}" type="presOf" srcId="{5234FC9A-1F3B-8147-A27D-50B2769E9ADD}" destId="{7AC24E81-2814-F04C-97B2-A003F2D907FF}" srcOrd="0" destOrd="0" presId="urn:microsoft.com/office/officeart/2005/8/layout/process1"/>
    <dgm:cxn modelId="{DB29487C-AF59-CA42-BF9C-C2213A13FCC1}" type="presOf" srcId="{8791E874-CB52-B347-9A9B-7EEC963CE8E0}" destId="{68B69B6A-3F8D-F24E-AE80-5A13B7DF5098}" srcOrd="1" destOrd="0" presId="urn:microsoft.com/office/officeart/2005/8/layout/process1"/>
    <dgm:cxn modelId="{0A586B0C-4AB0-F744-8C40-5E084F1CBA3E}" type="presOf" srcId="{7360F123-C110-DB4C-9621-EFE782B0E7B2}" destId="{D0FCC07D-9304-7E46-B6E9-FA7BB9E356F2}" srcOrd="1" destOrd="0" presId="urn:microsoft.com/office/officeart/2005/8/layout/process1"/>
    <dgm:cxn modelId="{5B0707E2-47C3-B245-9178-83F958D7006F}" type="presOf" srcId="{8791E874-CB52-B347-9A9B-7EEC963CE8E0}" destId="{7DD3F873-2C25-C941-BF5F-5EFB3302319F}" srcOrd="0" destOrd="0" presId="urn:microsoft.com/office/officeart/2005/8/layout/process1"/>
    <dgm:cxn modelId="{F7F8B0FA-E73D-7444-8C71-2D34386B09E8}" type="presOf" srcId="{16A54AE3-424F-214E-A154-F57EC2DD7EF0}" destId="{F475F63E-300B-F64C-A3CF-3425A58F3332}" srcOrd="0" destOrd="0" presId="urn:microsoft.com/office/officeart/2005/8/layout/process1"/>
    <dgm:cxn modelId="{D8CBD0CC-4DE5-064A-9863-C7AD74149C7B}" srcId="{6CB0C921-DBD1-214F-BB53-F9816E05CD09}" destId="{5234FC9A-1F3B-8147-A27D-50B2769E9ADD}" srcOrd="3" destOrd="0" parTransId="{5D7C5C00-41F6-B14B-9ABC-4BE1771FDFD4}" sibTransId="{0C6AAC1D-8F9C-E04D-9C61-91B47799761A}"/>
    <dgm:cxn modelId="{8726690F-B60E-7B4A-8DA8-4E3CAB6A0A4B}" type="presOf" srcId="{A4FA7BBA-ABD7-354C-B1A0-89057BD16158}" destId="{CFC64483-B3DD-1F44-87A9-5AB2DFC31A43}" srcOrd="0" destOrd="0" presId="urn:microsoft.com/office/officeart/2005/8/layout/process1"/>
    <dgm:cxn modelId="{CA3F9CA6-BFC4-BD4D-B282-7660F6002015}" srcId="{6CB0C921-DBD1-214F-BB53-F9816E05CD09}" destId="{A4FA7BBA-ABD7-354C-B1A0-89057BD16158}" srcOrd="4" destOrd="0" parTransId="{76833455-2397-7A4A-A26C-16900B32A5D9}" sibTransId="{4305BE78-97FB-7E4E-BEDD-B9C68DD2C046}"/>
    <dgm:cxn modelId="{5F374722-E967-4946-89A6-7815B4DFEFEB}" type="presOf" srcId="{3B1E4D40-F74E-A64D-A3F4-0D944FB1A062}" destId="{568889E6-FC90-7142-9EE1-6B5F7F75984A}" srcOrd="1" destOrd="0" presId="urn:microsoft.com/office/officeart/2005/8/layout/process1"/>
    <dgm:cxn modelId="{BB61EB64-F2E5-4F43-BA71-5C7747DC550A}" type="presParOf" srcId="{9EF17215-FBE6-BC40-BEDC-475C0CB04C67}" destId="{D465945D-A10D-7C4F-BD96-BFE5C76E1D36}" srcOrd="0" destOrd="0" presId="urn:microsoft.com/office/officeart/2005/8/layout/process1"/>
    <dgm:cxn modelId="{B49F11BF-66CB-6F43-AC21-A7F95F3E69DD}" type="presParOf" srcId="{9EF17215-FBE6-BC40-BEDC-475C0CB04C67}" destId="{7DD3F873-2C25-C941-BF5F-5EFB3302319F}" srcOrd="1" destOrd="0" presId="urn:microsoft.com/office/officeart/2005/8/layout/process1"/>
    <dgm:cxn modelId="{DC22359B-D721-004B-A416-B7CF2B626ABD}" type="presParOf" srcId="{7DD3F873-2C25-C941-BF5F-5EFB3302319F}" destId="{68B69B6A-3F8D-F24E-AE80-5A13B7DF5098}" srcOrd="0" destOrd="0" presId="urn:microsoft.com/office/officeart/2005/8/layout/process1"/>
    <dgm:cxn modelId="{C0CB47F4-0F99-2144-ABC2-73C5DE4E6F8E}" type="presParOf" srcId="{9EF17215-FBE6-BC40-BEDC-475C0CB04C67}" destId="{F475F63E-300B-F64C-A3CF-3425A58F3332}" srcOrd="2" destOrd="0" presId="urn:microsoft.com/office/officeart/2005/8/layout/process1"/>
    <dgm:cxn modelId="{1439DA21-5962-264D-8A4E-EB8F9738A34B}" type="presParOf" srcId="{9EF17215-FBE6-BC40-BEDC-475C0CB04C67}" destId="{92259FF5-FA8D-D44B-B6FD-5E484D72D633}" srcOrd="3" destOrd="0" presId="urn:microsoft.com/office/officeart/2005/8/layout/process1"/>
    <dgm:cxn modelId="{39CF00C4-9440-4B40-9247-793CB1C61919}" type="presParOf" srcId="{92259FF5-FA8D-D44B-B6FD-5E484D72D633}" destId="{568889E6-FC90-7142-9EE1-6B5F7F75984A}" srcOrd="0" destOrd="0" presId="urn:microsoft.com/office/officeart/2005/8/layout/process1"/>
    <dgm:cxn modelId="{45C5AEB1-190D-1B47-9F52-E577732FC360}" type="presParOf" srcId="{9EF17215-FBE6-BC40-BEDC-475C0CB04C67}" destId="{06CF62C9-A53E-3540-8D7E-344DCA86BBD3}" srcOrd="4" destOrd="0" presId="urn:microsoft.com/office/officeart/2005/8/layout/process1"/>
    <dgm:cxn modelId="{18DB9B20-84A3-A445-8EA6-811FD6C6CA6B}" type="presParOf" srcId="{9EF17215-FBE6-BC40-BEDC-475C0CB04C67}" destId="{BE3373DE-8771-DB46-8DA8-7849AA099487}" srcOrd="5" destOrd="0" presId="urn:microsoft.com/office/officeart/2005/8/layout/process1"/>
    <dgm:cxn modelId="{8FCDD82D-7B71-234C-828A-0008B853A8A8}" type="presParOf" srcId="{BE3373DE-8771-DB46-8DA8-7849AA099487}" destId="{D0FCC07D-9304-7E46-B6E9-FA7BB9E356F2}" srcOrd="0" destOrd="0" presId="urn:microsoft.com/office/officeart/2005/8/layout/process1"/>
    <dgm:cxn modelId="{F290AFD0-2267-3D40-AC10-152463A9EF0D}" type="presParOf" srcId="{9EF17215-FBE6-BC40-BEDC-475C0CB04C67}" destId="{7AC24E81-2814-F04C-97B2-A003F2D907FF}" srcOrd="6" destOrd="0" presId="urn:microsoft.com/office/officeart/2005/8/layout/process1"/>
    <dgm:cxn modelId="{83432F19-6575-484D-8C4C-BCB31C5A06DF}" type="presParOf" srcId="{9EF17215-FBE6-BC40-BEDC-475C0CB04C67}" destId="{2A745BE7-A92F-C74B-AFB2-B0562C54C723}" srcOrd="7" destOrd="0" presId="urn:microsoft.com/office/officeart/2005/8/layout/process1"/>
    <dgm:cxn modelId="{9972BCF8-4FA0-6A42-A2EA-5AC812C790DA}" type="presParOf" srcId="{2A745BE7-A92F-C74B-AFB2-B0562C54C723}" destId="{9DDF0EA6-8C6F-6C43-808D-31E3D5BDEDCB}" srcOrd="0" destOrd="0" presId="urn:microsoft.com/office/officeart/2005/8/layout/process1"/>
    <dgm:cxn modelId="{06AAE7E2-CD07-E840-B61C-C3AA1E84279E}" type="presParOf" srcId="{9EF17215-FBE6-BC40-BEDC-475C0CB04C67}" destId="{CFC64483-B3DD-1F44-87A9-5AB2DFC31A4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5945D-A10D-7C4F-BD96-BFE5C76E1D36}">
      <dsp:nvSpPr>
        <dsp:cNvPr id="0" name=""/>
        <dsp:cNvSpPr/>
      </dsp:nvSpPr>
      <dsp:spPr>
        <a:xfrm>
          <a:off x="4946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Artificial Intelligence</a:t>
          </a:r>
          <a:endParaRPr lang="en-US" sz="2100" kern="1200" dirty="0"/>
        </a:p>
      </dsp:txBody>
      <dsp:txXfrm>
        <a:off x="31896" y="459381"/>
        <a:ext cx="1479665" cy="866239"/>
      </dsp:txXfrm>
    </dsp:sp>
    <dsp:sp modelId="{7DD3F873-2C25-C941-BF5F-5EFB3302319F}">
      <dsp:nvSpPr>
        <dsp:cNvPr id="0" name=""/>
        <dsp:cNvSpPr/>
      </dsp:nvSpPr>
      <dsp:spPr>
        <a:xfrm>
          <a:off x="1691868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91868" y="778404"/>
        <a:ext cx="227581" cy="228194"/>
      </dsp:txXfrm>
    </dsp:sp>
    <dsp:sp modelId="{F475F63E-300B-F64C-A3CF-3425A58F3332}">
      <dsp:nvSpPr>
        <dsp:cNvPr id="0" name=""/>
        <dsp:cNvSpPr/>
      </dsp:nvSpPr>
      <dsp:spPr>
        <a:xfrm>
          <a:off x="2151938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Machine Learning</a:t>
          </a:r>
          <a:endParaRPr lang="en-US" sz="2100" kern="1200" dirty="0"/>
        </a:p>
      </dsp:txBody>
      <dsp:txXfrm>
        <a:off x="2178888" y="459381"/>
        <a:ext cx="1479665" cy="866239"/>
      </dsp:txXfrm>
    </dsp:sp>
    <dsp:sp modelId="{92259FF5-FA8D-D44B-B6FD-5E484D72D633}">
      <dsp:nvSpPr>
        <dsp:cNvPr id="0" name=""/>
        <dsp:cNvSpPr/>
      </dsp:nvSpPr>
      <dsp:spPr>
        <a:xfrm>
          <a:off x="3838860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838860" y="778404"/>
        <a:ext cx="227581" cy="228194"/>
      </dsp:txXfrm>
    </dsp:sp>
    <dsp:sp modelId="{06CF62C9-A53E-3540-8D7E-344DCA86BBD3}">
      <dsp:nvSpPr>
        <dsp:cNvPr id="0" name=""/>
        <dsp:cNvSpPr/>
      </dsp:nvSpPr>
      <dsp:spPr>
        <a:xfrm>
          <a:off x="4298929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Neural Networks</a:t>
          </a:r>
          <a:endParaRPr lang="en-US" sz="2100" kern="1200" dirty="0"/>
        </a:p>
      </dsp:txBody>
      <dsp:txXfrm>
        <a:off x="4325879" y="459381"/>
        <a:ext cx="1479665" cy="866239"/>
      </dsp:txXfrm>
    </dsp:sp>
    <dsp:sp modelId="{BE3373DE-8771-DB46-8DA8-7849AA099487}">
      <dsp:nvSpPr>
        <dsp:cNvPr id="0" name=""/>
        <dsp:cNvSpPr/>
      </dsp:nvSpPr>
      <dsp:spPr>
        <a:xfrm>
          <a:off x="5985851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985851" y="778404"/>
        <a:ext cx="227581" cy="228194"/>
      </dsp:txXfrm>
    </dsp:sp>
    <dsp:sp modelId="{7AC24E81-2814-F04C-97B2-A003F2D907FF}">
      <dsp:nvSpPr>
        <dsp:cNvPr id="0" name=""/>
        <dsp:cNvSpPr/>
      </dsp:nvSpPr>
      <dsp:spPr>
        <a:xfrm>
          <a:off x="6445921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Feed Forward NN</a:t>
          </a:r>
          <a:endParaRPr lang="en-US" sz="2100" kern="1200" dirty="0"/>
        </a:p>
      </dsp:txBody>
      <dsp:txXfrm>
        <a:off x="6472871" y="459381"/>
        <a:ext cx="1479665" cy="866239"/>
      </dsp:txXfrm>
    </dsp:sp>
    <dsp:sp modelId="{2A745BE7-A92F-C74B-AFB2-B0562C54C723}">
      <dsp:nvSpPr>
        <dsp:cNvPr id="0" name=""/>
        <dsp:cNvSpPr/>
      </dsp:nvSpPr>
      <dsp:spPr>
        <a:xfrm>
          <a:off x="8132843" y="702339"/>
          <a:ext cx="325115" cy="3803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8132843" y="778404"/>
        <a:ext cx="227581" cy="228194"/>
      </dsp:txXfrm>
    </dsp:sp>
    <dsp:sp modelId="{CFC64483-B3DD-1F44-87A9-5AB2DFC31A43}">
      <dsp:nvSpPr>
        <dsp:cNvPr id="0" name=""/>
        <dsp:cNvSpPr/>
      </dsp:nvSpPr>
      <dsp:spPr>
        <a:xfrm>
          <a:off x="8592912" y="432431"/>
          <a:ext cx="1533565" cy="920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Deep Learning</a:t>
          </a:r>
          <a:endParaRPr lang="en-US" sz="2100" kern="1200" dirty="0"/>
        </a:p>
      </dsp:txBody>
      <dsp:txXfrm>
        <a:off x="8619862" y="459381"/>
        <a:ext cx="1479665" cy="866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in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1 to 100 Real quick</a:t>
            </a:r>
          </a:p>
          <a:p>
            <a:endParaRPr lang="en-US" dirty="0"/>
          </a:p>
          <a:p>
            <a:r>
              <a:rPr lang="en-US" dirty="0" smtClean="0"/>
              <a:t>By Josiah Coad,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17" y="2433541"/>
            <a:ext cx="7226572" cy="388428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285" y="635933"/>
            <a:ext cx="9297037" cy="1453363"/>
          </a:xfrm>
        </p:spPr>
        <p:txBody>
          <a:bodyPr>
            <a:normAutofit/>
          </a:bodyPr>
          <a:lstStyle/>
          <a:p>
            <a:r>
              <a:rPr lang="en-US" b="1" dirty="0"/>
              <a:t>Representation </a:t>
            </a:r>
            <a:r>
              <a:rPr lang="en-US" b="1" dirty="0" smtClean="0"/>
              <a:t>learning</a:t>
            </a:r>
            <a:endParaRPr lang="en-US" sz="3100" dirty="0"/>
          </a:p>
        </p:txBody>
      </p:sp>
      <p:sp>
        <p:nvSpPr>
          <p:cNvPr id="3" name="TextBox 2"/>
          <p:cNvSpPr txBox="1"/>
          <p:nvPr/>
        </p:nvSpPr>
        <p:spPr>
          <a:xfrm>
            <a:off x="1004285" y="1707421"/>
            <a:ext cx="617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NN’s </a:t>
            </a:r>
            <a:r>
              <a:rPr lang="en-US" dirty="0"/>
              <a:t>ability to capture complex </a:t>
            </a:r>
            <a:r>
              <a:rPr lang="en-US" dirty="0" smtClean="0"/>
              <a:t>relationships with many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2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8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</a:t>
            </a:r>
            <a:r>
              <a:rPr lang="en-US" dirty="0"/>
              <a:t>Optimizing a Network with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a Network with Backpropagation</a:t>
            </a:r>
            <a:endParaRPr lang="en-US" dirty="0"/>
          </a:p>
          <a:p>
            <a:pPr fontAlgn="base"/>
            <a:r>
              <a:rPr lang="en-US" dirty="0"/>
              <a:t>Calculating Predictive </a:t>
            </a:r>
            <a:r>
              <a:rPr lang="en-US" dirty="0" smtClean="0"/>
              <a:t>Error (Loss Functions)</a:t>
            </a:r>
            <a:endParaRPr lang="en-US" dirty="0"/>
          </a:p>
          <a:p>
            <a:pPr fontAlgn="base"/>
            <a:r>
              <a:rPr lang="en-US" dirty="0" smtClean="0"/>
              <a:t>Gradient </a:t>
            </a:r>
            <a:r>
              <a:rPr lang="en-US" dirty="0"/>
              <a:t>Descent</a:t>
            </a:r>
          </a:p>
          <a:p>
            <a:pPr fontAlgn="base"/>
            <a:r>
              <a:rPr lang="en-US" dirty="0"/>
              <a:t>Calculating slopes</a:t>
            </a:r>
          </a:p>
          <a:p>
            <a:pPr fontAlgn="base"/>
            <a:r>
              <a:rPr lang="en-US" dirty="0"/>
              <a:t>Backpropagation</a:t>
            </a:r>
          </a:p>
          <a:p>
            <a:pPr fontAlgn="base"/>
            <a:r>
              <a:rPr lang="en-US" dirty="0"/>
              <a:t>Problems with </a:t>
            </a:r>
            <a:r>
              <a:rPr lang="en-US" dirty="0" smtClean="0"/>
              <a:t>backpropagation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Calculating </a:t>
            </a:r>
            <a:r>
              <a:rPr lang="en-US" dirty="0" smtClean="0"/>
              <a:t>Error In the prediction (Loss/Cost </a:t>
            </a:r>
            <a:r>
              <a:rPr lang="en-US" dirty="0"/>
              <a:t>Functions)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Common Loss Functions: MSE (for regression), Logistic Loss and  Cross Entropy Loss (for classification)</a:t>
                </a:r>
              </a:p>
              <a:p>
                <a:r>
                  <a:rPr lang="en-US" dirty="0" smtClean="0"/>
                  <a:t>Gets applied to the output layer</a:t>
                </a:r>
              </a:p>
              <a:p>
                <a:r>
                  <a:rPr lang="en-US" dirty="0" smtClean="0"/>
                  <a:t>The way for your model to access its accuracy, AKA how far off it was.</a:t>
                </a:r>
              </a:p>
              <a:p>
                <a:r>
                  <a:rPr lang="en-US" dirty="0" smtClean="0"/>
                  <a:t>Simplest lost is just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𝑝𝑟𝑒𝑑𝑖𝑐𝑡𝑒𝑑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𝑒𝑥𝑝𝑒𝑐𝑡𝑒𝑑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(why not use this?)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Why mean? Because individual data has error associated to it and trying to adjust for each data point would cause too much moving in different directions rather than converging </a:t>
                </a:r>
              </a:p>
              <a:p>
                <a:r>
                  <a:rPr lang="en-US" dirty="0" smtClean="0"/>
                  <a:t>Finding the perfect weights: remember </a:t>
                </a:r>
                <a:r>
                  <a:rPr lang="en-US" dirty="0"/>
                  <a:t>trying to play around with the weights in chapter </a:t>
                </a:r>
                <a:r>
                  <a:rPr lang="en-US" dirty="0" smtClean="0"/>
                  <a:t>1?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967855" y="3308815"/>
            <a:ext cx="2564781" cy="1089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018346" y="3498024"/>
            <a:ext cx="2463800" cy="71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5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732552"/>
            <a:ext cx="6095593" cy="32306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Gradient: A collection of slopes</a:t>
                </a:r>
              </a:p>
              <a:p>
                <a:r>
                  <a:rPr lang="en-US" dirty="0"/>
                  <a:t>Decent: Moving down a slope</a:t>
                </a:r>
              </a:p>
              <a:p>
                <a:r>
                  <a:rPr lang="en-US" dirty="0"/>
                  <a:t>Gradient Decent: Moving down </a:t>
                </a:r>
                <a:r>
                  <a:rPr lang="en-US" dirty="0" smtClean="0"/>
                  <a:t>a </a:t>
                </a:r>
                <a:r>
                  <a:rPr lang="en-US" dirty="0"/>
                  <a:t>collection of </a:t>
                </a:r>
                <a:r>
                  <a:rPr lang="en-US" dirty="0" smtClean="0"/>
                  <a:t>slopes (to minimize error)</a:t>
                </a:r>
              </a:p>
              <a:p>
                <a:r>
                  <a:rPr lang="en-US" dirty="0" smtClean="0">
                    <a:ea typeface="Cambria Math" charset="0"/>
                    <a:cs typeface="Cambria Math" charset="0"/>
                  </a:rPr>
                  <a:t>Let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 weight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  <a:blipFill rotWithShape="0">
                <a:blip r:embed="rId4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</a:t>
            </a:r>
            <a:r>
              <a:rPr lang="en-US" dirty="0" smtClean="0"/>
              <a:t>Adjustment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weight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𝑖𝑛𝑝𝑢𝑡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𝑣𝑎𝑙𝑢𝑒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𝑑𝑒𝑟𝑖𝑣𝑎𝑡𝑖𝑣𝑒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𝑙𝑜𝑠𝑠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𝑓𝑢𝑛𝑐𝑡𝑖𝑜𝑛</m:t>
                        </m:r>
                        <m:f>
                          <m:fPr>
                            <m:ctrlPr>
                              <a:rPr lang="mr-I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𝑑𝑒𝑟𝑖𝑣𝑎𝑡𝑖𝑣𝑒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𝑎𝑐𝑡𝑖𝑣𝑎𝑡𝑖𝑜𝑛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𝑓𝑢𝑛𝑐𝑡𝑖𝑜𝑛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𝑛𝑜𝑑𝑒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𝑦𝑜𝑢𝑟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𝑓𝑒𝑒𝑑𝑖𝑛𝑔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𝑓𝑟𝑜𝑚</m:t>
                        </m:r>
                      </m:e>
                    </m:d>
                  </m:oMath>
                </a14:m>
                <a:endParaRPr lang="en-US" dirty="0" smtClean="0"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𝐿𝐸𝐴𝑅𝑁𝐼𝑁𝐺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𝑅𝐴𝑇𝐸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LEARNING RATE: </a:t>
                </a:r>
                <a:r>
                  <a:rPr lang="en-US" dirty="0"/>
                  <a:t>The amount you move down the </a:t>
                </a:r>
                <a:r>
                  <a:rPr lang="en-US" dirty="0" smtClean="0"/>
                  <a:t>gradient each </a:t>
                </a:r>
                <a:r>
                  <a:rPr lang="en-US" dirty="0"/>
                  <a:t>time (need so we’re not overfitting every data </a:t>
                </a:r>
                <a:r>
                  <a:rPr lang="en-US" dirty="0" smtClean="0"/>
                  <a:t>point </a:t>
                </a:r>
                <a:r>
                  <a:rPr lang="en-US" dirty="0"/>
                  <a:t>that comes in</a:t>
                </a:r>
                <a:r>
                  <a:rPr lang="en-US" dirty="0" smtClean="0"/>
                  <a:t>). Usually about .01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7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70807" y="147452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432088" y="147452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6"/>
            <a:endCxn id="4" idx="2"/>
          </p:cNvCxnSpPr>
          <p:nvPr/>
        </p:nvCxnSpPr>
        <p:spPr>
          <a:xfrm>
            <a:off x="7615429" y="1840284"/>
            <a:ext cx="755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5429" y="14709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64861" y="2021378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 value: 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4860" y="1652046"/>
            <a:ext cx="186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Predicted value: 8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9707962" y="1601482"/>
            <a:ext cx="45689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164860" y="2405842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Error: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18318" y="1951649"/>
                <a:ext cx="6556199" cy="4473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𝑔𝑟𝑎𝑑𝑖𝑒𝑛𝑡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𝑖𝑛𝑝𝑢𝑡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𝑣𝑎𝑙𝑢𝑒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𝑑𝑒𝑟𝑖𝑣𝑎𝑡𝑖𝑣𝑒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𝑙𝑜𝑠𝑠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𝑓𝑢𝑛𝑐𝑡𝑖𝑜𝑛</m:t>
                          </m:r>
                          <m:f>
                            <m:fPr>
                              <m:ctrlP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𝑑𝑒𝑟𝑖𝑣𝑎𝑡𝑖𝑣𝑒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𝑎𝑐𝑡𝑖𝑣𝑎𝑡𝑖𝑜𝑛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𝑓𝑢𝑛𝑐𝑡𝑖𝑜𝑛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𝑛𝑜𝑑𝑒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𝑦𝑜𝑢𝑟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𝑓𝑒𝑒𝑑𝑖𝑛𝑔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𝑓𝑟𝑜𝑚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Input node value: 2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/>
                  <a:t>Derivative of loss function MSE: 2 * (error) = 4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err="1" smtClean="0"/>
                  <a:t>ReLu</a:t>
                </a:r>
                <a:r>
                  <a:rPr lang="en-US" dirty="0" smtClean="0"/>
                  <a:t> activation function derivative: (since node value is positive) is 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LEARNING RATE = .01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lang="en-US" dirty="0" smtClean="0"/>
                  <a:t>Adjustment = (2 * 4 * 1) * .01  = .08</a:t>
                </a:r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𝑔𝑟𝑎𝑑𝑖𝑒𝑛𝑡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𝐿𝐸𝐴𝑅𝑁𝐼𝑁𝐺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𝑅𝐴𝑇𝐸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=4−.08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=3.92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 smtClean="0"/>
              </a:p>
              <a:p>
                <a:pPr marL="285750" indent="-285750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18" y="1951649"/>
                <a:ext cx="6556199" cy="4473340"/>
              </a:xfrm>
              <a:prstGeom prst="rect">
                <a:avLst/>
              </a:prstGeom>
              <a:blipFill rotWithShape="0">
                <a:blip r:embed="rId2"/>
                <a:stretch>
                  <a:fillRect l="-651" r="-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6" y="3281111"/>
            <a:ext cx="5029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Expanding to Multiple Layers (Backpropagation)</a:t>
            </a:r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811622" y="2889680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816138" y="4052204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673652" y="350124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215529" y="3255440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215529" y="4417964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2946806" y="28896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946806" y="40522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2215529" y="3255440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6" idx="6"/>
          </p:cNvCxnSpPr>
          <p:nvPr/>
        </p:nvCxnSpPr>
        <p:spPr>
          <a:xfrm>
            <a:off x="2215530" y="3255440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130147" y="3255440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130147" y="3867002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269079" y="289754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204082" y="483020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</a:t>
            </a:r>
            <a:r>
              <a:rPr lang="en-US" smtClean="0"/>
              <a:t>al</a:t>
            </a:r>
            <a:r>
              <a:rPr lang="en-US" dirty="0" smtClean="0"/>
              <a:t>=5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181969" y="450354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856993" y="3652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1204082" y="2528213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val</a:t>
            </a:r>
            <a:r>
              <a:rPr lang="en-US" dirty="0" smtClean="0"/>
              <a:t>=8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2648917" y="385695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651245" y="342677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3188796" y="477704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=18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3149286" y="2535146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4210961" y="3086712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4254948" y="413345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5433264" y="4460668"/>
            <a:ext cx="166904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Target value: 80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979302" y="2022291"/>
            <a:ext cx="582781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Assume each hidden layer has the </a:t>
            </a:r>
            <a:r>
              <a:rPr lang="en-US" dirty="0" err="1" smtClean="0"/>
              <a:t>ReLu</a:t>
            </a:r>
            <a:r>
              <a:rPr lang="en-US" dirty="0" smtClean="0"/>
              <a:t> activation function.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4130147" y="2812818"/>
            <a:ext cx="88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is-IS" dirty="0">
                <a:solidFill>
                  <a:srgbClr val="FF0000"/>
                </a:solidFill>
              </a:rPr>
              <a:t>308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145442" y="4390622"/>
            <a:ext cx="87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fi-FI" dirty="0">
                <a:solidFill>
                  <a:srgbClr val="FF0000"/>
                </a:solidFill>
              </a:rPr>
              <a:t>792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63277" y="2620828"/>
            <a:ext cx="97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is-IS" dirty="0">
                <a:solidFill>
                  <a:srgbClr val="FF0000"/>
                </a:solidFill>
              </a:rPr>
              <a:t>2464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063277" y="4838380"/>
            <a:ext cx="96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g= </a:t>
            </a:r>
            <a:r>
              <a:rPr lang="uk-UA" dirty="0">
                <a:solidFill>
                  <a:srgbClr val="FF0000"/>
                </a:solidFill>
              </a:rPr>
              <a:t>3960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79302" y="5493175"/>
            <a:ext cx="779739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Note: the slope of the loss function for a weight in layer </a:t>
            </a:r>
            <a:r>
              <a:rPr lang="en-US" dirty="0" err="1" smtClean="0"/>
              <a:t>i</a:t>
            </a:r>
            <a:r>
              <a:rPr lang="en-US" dirty="0" smtClean="0"/>
              <a:t> is the adjustment </a:t>
            </a:r>
            <a:r>
              <a:rPr lang="en-US" dirty="0"/>
              <a:t>slope </a:t>
            </a:r>
            <a:endParaRPr lang="en-US" dirty="0" smtClean="0"/>
          </a:p>
          <a:p>
            <a:r>
              <a:rPr lang="en-US" dirty="0" smtClean="0"/>
              <a:t>(previously calculated) for its following weight </a:t>
            </a:r>
            <a:r>
              <a:rPr lang="en-US" dirty="0"/>
              <a:t>in layer i+1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1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smtClean="0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2121"/>
            <a:ext cx="10131425" cy="471593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Dying Neurons (Common in the </a:t>
            </a:r>
            <a:r>
              <a:rPr lang="en-US" sz="2800" dirty="0" err="1" smtClean="0"/>
              <a:t>ReLu</a:t>
            </a:r>
            <a:r>
              <a:rPr lang="en-US" sz="2800" dirty="0" smtClean="0"/>
              <a:t> Activation Functions)</a:t>
            </a:r>
          </a:p>
          <a:p>
            <a:pPr lvl="1"/>
            <a:r>
              <a:rPr lang="en-US" sz="2400" dirty="0" smtClean="0"/>
              <a:t>Up to 40% of your network could be dead!*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/>
              <a:t>ReLu</a:t>
            </a:r>
            <a:r>
              <a:rPr lang="en-US" sz="2400" dirty="0"/>
              <a:t> </a:t>
            </a:r>
            <a:r>
              <a:rPr lang="en-US" sz="2400" dirty="0" smtClean="0"/>
              <a:t>activation function slope for a negative node value is 0 and the adjustment slope always includes the </a:t>
            </a:r>
            <a:r>
              <a:rPr lang="en-US" sz="2400" dirty="0"/>
              <a:t>activation function slope </a:t>
            </a:r>
            <a:r>
              <a:rPr lang="en-US" sz="2400" dirty="0" smtClean="0"/>
              <a:t>so the adjustment will always be 0</a:t>
            </a:r>
          </a:p>
          <a:p>
            <a:pPr lvl="1"/>
            <a:r>
              <a:rPr lang="en-US" sz="2400" dirty="0"/>
              <a:t>Possible fix: (ELUs, Leaky </a:t>
            </a:r>
            <a:r>
              <a:rPr lang="en-US" sz="2400" dirty="0" err="1"/>
              <a:t>ReLu</a:t>
            </a:r>
            <a:r>
              <a:rPr lang="en-US" sz="2400" dirty="0" smtClean="0"/>
              <a:t>, etc.)</a:t>
            </a:r>
          </a:p>
          <a:p>
            <a:r>
              <a:rPr lang="en-US" sz="2600" dirty="0" smtClean="0"/>
              <a:t>Vanishing Gradient (Common in the Sigmoid, </a:t>
            </a:r>
            <a:r>
              <a:rPr lang="en-US" sz="2600" dirty="0" err="1" smtClean="0"/>
              <a:t>tanh</a:t>
            </a:r>
            <a:r>
              <a:rPr lang="en-US" sz="2600" dirty="0" smtClean="0"/>
              <a:t>, etc.)</a:t>
            </a:r>
          </a:p>
          <a:p>
            <a:pPr lvl="1"/>
            <a:r>
              <a:rPr lang="en-US" sz="2400" dirty="0" smtClean="0"/>
              <a:t>The slope of the activation function at large node values  is near 0. Thus, the gradient as it back propagates approaches 0 and your network can be very slow at learning.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760" y="6338054"/>
            <a:ext cx="1033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*Stanford course notes on [Convolutional Neural Networks for Visual Recognition][1]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89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what deep learning is and how it is being used to solve real life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Find out what models are popular today and what they’re used for (RNN, CNN, GAN)</a:t>
            </a:r>
            <a:endParaRPr lang="en-US" dirty="0" smtClean="0"/>
          </a:p>
          <a:p>
            <a:r>
              <a:rPr lang="en-US" dirty="0" smtClean="0"/>
              <a:t>Become comfortable with many of the buzzwords of machine </a:t>
            </a:r>
            <a:r>
              <a:rPr lang="en-US" dirty="0" smtClean="0"/>
              <a:t>learning (AKA ML) </a:t>
            </a:r>
            <a:r>
              <a:rPr lang="en-US" dirty="0" smtClean="0"/>
              <a:t>(activation functions, backwards propagation and gradient decent, </a:t>
            </a:r>
            <a:r>
              <a:rPr lang="en-US" dirty="0" smtClean="0"/>
              <a:t>epochs, etc</a:t>
            </a:r>
            <a:r>
              <a:rPr lang="en-US" dirty="0" smtClean="0"/>
              <a:t>..) </a:t>
            </a:r>
          </a:p>
          <a:p>
            <a:r>
              <a:rPr lang="en-US" dirty="0" smtClean="0"/>
              <a:t>Start using some of the </a:t>
            </a:r>
            <a:r>
              <a:rPr lang="en-US" dirty="0" smtClean="0"/>
              <a:t>tools </a:t>
            </a:r>
            <a:r>
              <a:rPr lang="en-US" dirty="0" smtClean="0"/>
              <a:t>in </a:t>
            </a:r>
            <a:r>
              <a:rPr lang="en-US" dirty="0" smtClean="0"/>
              <a:t>programming ML </a:t>
            </a:r>
            <a:r>
              <a:rPr lang="en-US" dirty="0" smtClean="0"/>
              <a:t>(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keras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a ML model </a:t>
            </a:r>
            <a:r>
              <a:rPr lang="en-US" dirty="0" smtClean="0"/>
              <a:t>(both regression and classification) using </a:t>
            </a:r>
            <a:r>
              <a:rPr lang="en-US" dirty="0" err="1" smtClean="0"/>
              <a:t>keras</a:t>
            </a:r>
            <a:r>
              <a:rPr lang="en-US" dirty="0" smtClean="0"/>
              <a:t> and interpret the output</a:t>
            </a:r>
          </a:p>
          <a:p>
            <a:r>
              <a:rPr lang="en-US" b="1" dirty="0" smtClean="0"/>
              <a:t>Final: Classify </a:t>
            </a:r>
            <a:r>
              <a:rPr lang="en-US" b="1" dirty="0" smtClean="0"/>
              <a:t>digits with the MNIST data 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85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53ED3FC-3BE8-4F1F-BEF1-74B1C7217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077" y="796413"/>
            <a:ext cx="5102943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Building with Keras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2178" y="2505260"/>
            <a:ext cx="4002936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Data Wrangling</a:t>
            </a:r>
          </a:p>
          <a:p>
            <a:r>
              <a:rPr lang="en-US" sz="2800" dirty="0" smtClean="0"/>
              <a:t>Specify </a:t>
            </a:r>
            <a:r>
              <a:rPr lang="en-US" sz="2800" dirty="0"/>
              <a:t>architecture </a:t>
            </a:r>
          </a:p>
          <a:p>
            <a:r>
              <a:rPr lang="en-US" sz="2800" dirty="0"/>
              <a:t>Compile</a:t>
            </a:r>
          </a:p>
          <a:p>
            <a:r>
              <a:rPr lang="en-US" sz="2800" dirty="0"/>
              <a:t>Fit</a:t>
            </a:r>
          </a:p>
          <a:p>
            <a:r>
              <a:rPr lang="en-US" sz="2800" dirty="0"/>
              <a:t>Test</a:t>
            </a:r>
          </a:p>
          <a:p>
            <a:r>
              <a:rPr lang="en-US" sz="2800" dirty="0"/>
              <a:t>Predict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9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1" y="2316480"/>
            <a:ext cx="9266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Also known as </a:t>
            </a:r>
            <a:r>
              <a:rPr lang="en-US" sz="2400" i="1" dirty="0" smtClean="0"/>
              <a:t>preprocessing</a:t>
            </a:r>
            <a:r>
              <a:rPr lang="en-US" sz="2400" dirty="0" smtClean="0"/>
              <a:t>, this is a crucial part to arriving at a good solution in reasonable time  in a neural network.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Continuous Variables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Standardizing each column (</a:t>
            </a:r>
            <a:r>
              <a:rPr lang="en-US" sz="2400" dirty="0"/>
              <a:t>Applying </a:t>
            </a:r>
            <a:r>
              <a:rPr lang="en-US" sz="2400" dirty="0" err="1" smtClean="0"/>
              <a:t>zscore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Categorical Variables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Divide </a:t>
            </a:r>
            <a:r>
              <a:rPr lang="en-US" sz="2400" dirty="0"/>
              <a:t>the </a:t>
            </a:r>
            <a:r>
              <a:rPr lang="en-US" sz="2400" dirty="0" smtClean="0"/>
              <a:t>category into individual columns (one </a:t>
            </a:r>
            <a:r>
              <a:rPr lang="en-US" sz="2400" dirty="0"/>
              <a:t>hot </a:t>
            </a:r>
            <a:r>
              <a:rPr lang="en-US" sz="2400" dirty="0" smtClean="0"/>
              <a:t>encoding)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Deal with missing values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Either fill them in with mean/mode or just delete the data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82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= Sequential()</a:t>
            </a:r>
          </a:p>
          <a:p>
            <a:r>
              <a:rPr lang="en-US" dirty="0" err="1"/>
              <a:t>model.add</a:t>
            </a:r>
            <a:r>
              <a:rPr lang="en-US" dirty="0"/>
              <a:t>(Dense(</a:t>
            </a:r>
            <a:r>
              <a:rPr lang="en-US" dirty="0" err="1"/>
              <a:t>n_cols</a:t>
            </a:r>
            <a:r>
              <a:rPr lang="en-US" dirty="0"/>
              <a:t>, activation='</a:t>
            </a:r>
            <a:r>
              <a:rPr lang="en-US" dirty="0" err="1"/>
              <a:t>tanh</a:t>
            </a:r>
            <a:r>
              <a:rPr lang="en-US" dirty="0"/>
              <a:t>', </a:t>
            </a:r>
            <a:r>
              <a:rPr lang="en-US" dirty="0" err="1"/>
              <a:t>input_shape</a:t>
            </a:r>
            <a:r>
              <a:rPr lang="en-US" dirty="0" smtClean="0"/>
              <a:t>=(</a:t>
            </a:r>
            <a:r>
              <a:rPr lang="en-US" dirty="0" err="1"/>
              <a:t>in_cols</a:t>
            </a:r>
            <a:r>
              <a:rPr lang="en-US" dirty="0" smtClean="0"/>
              <a:t>,)))</a:t>
            </a:r>
          </a:p>
          <a:p>
            <a:r>
              <a:rPr lang="en-US" dirty="0" err="1" smtClean="0"/>
              <a:t>model.add</a:t>
            </a:r>
            <a:r>
              <a:rPr lang="en-US" dirty="0" smtClean="0"/>
              <a:t>(Dense(1))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nodes</a:t>
            </a:r>
          </a:p>
          <a:p>
            <a:r>
              <a:rPr lang="en-US" dirty="0" smtClean="0"/>
              <a:t>How many layers</a:t>
            </a:r>
          </a:p>
          <a:p>
            <a:r>
              <a:rPr lang="en-US" dirty="0" smtClean="0"/>
              <a:t>What activation function per layer?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model.compile</a:t>
            </a:r>
            <a:r>
              <a:rPr lang="en-US" dirty="0"/>
              <a:t>(optimizer="</a:t>
            </a:r>
            <a:r>
              <a:rPr lang="en-US" dirty="0" err="1"/>
              <a:t>adam</a:t>
            </a:r>
            <a:r>
              <a:rPr lang="en-US" dirty="0"/>
              <a:t>", loss='</a:t>
            </a:r>
            <a:r>
              <a:rPr lang="en-US" dirty="0" err="1"/>
              <a:t>mse</a:t>
            </a:r>
            <a:r>
              <a:rPr lang="en-US" dirty="0"/>
              <a:t>', metrics=["</a:t>
            </a:r>
            <a:r>
              <a:rPr lang="en-US" dirty="0" err="1"/>
              <a:t>mse</a:t>
            </a:r>
            <a:r>
              <a:rPr lang="en-US" dirty="0"/>
              <a:t>", "accuracy</a:t>
            </a:r>
            <a:r>
              <a:rPr lang="en-US" dirty="0" smtClean="0"/>
              <a:t>"])</a:t>
            </a:r>
          </a:p>
          <a:p>
            <a:endParaRPr lang="en-US" dirty="0"/>
          </a:p>
          <a:p>
            <a:r>
              <a:rPr lang="en-US" dirty="0" smtClean="0"/>
              <a:t>Optimizer controls learning rate. Adam is an automatic tuner for learning rate</a:t>
            </a:r>
          </a:p>
          <a:p>
            <a:r>
              <a:rPr lang="en-US" dirty="0" smtClean="0"/>
              <a:t>Loss is the function your model will use to determine how close its prediction is to the expected output</a:t>
            </a:r>
          </a:p>
          <a:p>
            <a:pPr lvl="1"/>
            <a:r>
              <a:rPr lang="en-US" dirty="0" smtClean="0"/>
              <a:t>Note: Loss must be differentiable to be used for the gradient decent</a:t>
            </a:r>
          </a:p>
          <a:p>
            <a:r>
              <a:rPr lang="en-US" dirty="0" smtClean="0"/>
              <a:t>Metrics is just for the human to see how well the model is performing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= </a:t>
            </a:r>
            <a:r>
              <a:rPr lang="en-US" dirty="0" err="1"/>
              <a:t>model.fit</a:t>
            </a:r>
            <a:r>
              <a:rPr lang="en-US" dirty="0"/>
              <a:t>(predictors, targets, epochs=10)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Applies backwards propagation over multiple iterations, called </a:t>
            </a:r>
            <a:r>
              <a:rPr lang="en-US" i="1" dirty="0" smtClean="0"/>
              <a:t>epochs </a:t>
            </a:r>
            <a:r>
              <a:rPr lang="en-US" dirty="0" smtClean="0"/>
              <a:t>to tune the weights</a:t>
            </a:r>
          </a:p>
          <a:p>
            <a:r>
              <a:rPr lang="en-US" dirty="0" smtClean="0"/>
              <a:t>Epochs are the iterations to go through in tuning the weights</a:t>
            </a:r>
          </a:p>
          <a:p>
            <a:endParaRPr lang="en-U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864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Basics </a:t>
            </a:r>
            <a:r>
              <a:rPr lang="en-US" dirty="0"/>
              <a:t>of deep learning and neural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Introduction </a:t>
            </a:r>
            <a:r>
              <a:rPr lang="en-US" dirty="0"/>
              <a:t>to Deep Learning</a:t>
            </a:r>
          </a:p>
          <a:p>
            <a:pPr fontAlgn="base"/>
            <a:r>
              <a:rPr lang="en-US" dirty="0"/>
              <a:t>Comparison to classical linear regression </a:t>
            </a:r>
            <a:r>
              <a:rPr lang="en-US" dirty="0" smtClean="0"/>
              <a:t>models</a:t>
            </a:r>
          </a:p>
          <a:p>
            <a:pPr fontAlgn="base"/>
            <a:r>
              <a:rPr lang="en-US" dirty="0" smtClean="0"/>
              <a:t>What is a </a:t>
            </a:r>
            <a:r>
              <a:rPr lang="en-US" dirty="0"/>
              <a:t>Forward </a:t>
            </a:r>
            <a:r>
              <a:rPr lang="en-US" dirty="0" smtClean="0"/>
              <a:t>Propagation Network?</a:t>
            </a:r>
            <a:endParaRPr lang="en-US" dirty="0"/>
          </a:p>
          <a:p>
            <a:pPr fontAlgn="base"/>
            <a:r>
              <a:rPr lang="en-US" dirty="0" smtClean="0"/>
              <a:t>Activation </a:t>
            </a:r>
            <a:r>
              <a:rPr lang="en-US" dirty="0"/>
              <a:t>Functions</a:t>
            </a:r>
          </a:p>
          <a:p>
            <a:pPr fontAlgn="base"/>
            <a:r>
              <a:rPr lang="en-US" dirty="0" smtClean="0"/>
              <a:t>Deeper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394457"/>
              </p:ext>
            </p:extLst>
          </p:nvPr>
        </p:nvGraphicFramePr>
        <p:xfrm>
          <a:off x="685801" y="1413037"/>
          <a:ext cx="10131425" cy="1785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781" y="3198040"/>
            <a:ext cx="6689464" cy="32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767" y="9126"/>
            <a:ext cx="10131425" cy="1456267"/>
          </a:xfrm>
        </p:spPr>
        <p:txBody>
          <a:bodyPr/>
          <a:lstStyle/>
          <a:p>
            <a:r>
              <a:rPr lang="en-US" dirty="0" smtClean="0"/>
              <a:t>Comparison to Linear regression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1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1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1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5801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15641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4" idx="6"/>
            <a:endCxn id="8" idx="2"/>
          </p:cNvCxnSpPr>
          <p:nvPr/>
        </p:nvCxnSpPr>
        <p:spPr>
          <a:xfrm>
            <a:off x="1869142" y="2753958"/>
            <a:ext cx="1346499" cy="156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2"/>
          </p:cNvCxnSpPr>
          <p:nvPr/>
        </p:nvCxnSpPr>
        <p:spPr>
          <a:xfrm flipV="1">
            <a:off x="1869142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2"/>
          </p:cNvCxnSpPr>
          <p:nvPr/>
        </p:nvCxnSpPr>
        <p:spPr>
          <a:xfrm>
            <a:off x="1869141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2"/>
          </p:cNvCxnSpPr>
          <p:nvPr/>
        </p:nvCxnSpPr>
        <p:spPr>
          <a:xfrm flipV="1">
            <a:off x="1869141" y="4315610"/>
            <a:ext cx="1346500" cy="1877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153810" y="238819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153810" y="348253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53810" y="457688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53810" y="5739404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x4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9633885" y="393627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7" idx="6"/>
            <a:endCxn id="21" idx="2"/>
          </p:cNvCxnSpPr>
          <p:nvPr/>
        </p:nvCxnSpPr>
        <p:spPr>
          <a:xfrm>
            <a:off x="6337151" y="2753958"/>
            <a:ext cx="3296734" cy="1548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3" idx="2"/>
          </p:cNvCxnSpPr>
          <p:nvPr/>
        </p:nvCxnSpPr>
        <p:spPr>
          <a:xfrm flipV="1">
            <a:off x="6337151" y="4315610"/>
            <a:ext cx="1346499" cy="6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3" idx="2"/>
          </p:cNvCxnSpPr>
          <p:nvPr/>
        </p:nvCxnSpPr>
        <p:spPr>
          <a:xfrm>
            <a:off x="6337150" y="3897605"/>
            <a:ext cx="1346500" cy="41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1" idx="2"/>
          </p:cNvCxnSpPr>
          <p:nvPr/>
        </p:nvCxnSpPr>
        <p:spPr>
          <a:xfrm flipV="1">
            <a:off x="6337150" y="4302038"/>
            <a:ext cx="3296735" cy="192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683649" y="394985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6" idx="6"/>
            <a:endCxn id="21" idx="2"/>
          </p:cNvCxnSpPr>
          <p:nvPr/>
        </p:nvCxnSpPr>
        <p:spPr>
          <a:xfrm flipV="1">
            <a:off x="8866990" y="4302038"/>
            <a:ext cx="766895" cy="1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77471" y="1271030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45479" y="1268648"/>
            <a:ext cx="30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Neural Network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8541572" y="5308400"/>
            <a:ext cx="2538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Catches the interaction between x2, x3</a:t>
            </a:r>
            <a:endParaRPr lang="en-US"/>
          </a:p>
        </p:txBody>
      </p:sp>
      <p:cxnSp>
        <p:nvCxnSpPr>
          <p:cNvPr id="42" name="Curved Connector 41"/>
          <p:cNvCxnSpPr>
            <a:stCxn id="40" idx="1"/>
            <a:endCxn id="26" idx="4"/>
          </p:cNvCxnSpPr>
          <p:nvPr/>
        </p:nvCxnSpPr>
        <p:spPr>
          <a:xfrm rot="10800000">
            <a:off x="8275320" y="4681370"/>
            <a:ext cx="266252" cy="9501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83092" y="1720106"/>
            <a:ext cx="305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Multicollinearity Bad!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74912" y="1740235"/>
            <a:ext cx="23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Multicollinearity </a:t>
            </a:r>
            <a:r>
              <a:rPr lang="en-US" dirty="0" smtClean="0"/>
              <a:t>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17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Approximation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one layer machine learning model can approximate any function!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071710" y="3361266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6226" y="4523790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33740" y="39728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8" idx="2"/>
          </p:cNvCxnSpPr>
          <p:nvPr/>
        </p:nvCxnSpPr>
        <p:spPr>
          <a:xfrm flipV="1">
            <a:off x="3475617" y="3727026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19" idx="2"/>
          </p:cNvCxnSpPr>
          <p:nvPr/>
        </p:nvCxnSpPr>
        <p:spPr>
          <a:xfrm>
            <a:off x="3475617" y="4889550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78824" y="2323813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</a:t>
            </a:r>
            <a:endParaRPr lang="en-US" dirty="0"/>
          </a:p>
        </p:txBody>
      </p:sp>
      <p:cxnSp>
        <p:nvCxnSpPr>
          <p:cNvPr id="16" name="Curved Connector 15"/>
          <p:cNvCxnSpPr>
            <a:stCxn id="15" idx="1"/>
            <a:endCxn id="18" idx="0"/>
          </p:cNvCxnSpPr>
          <p:nvPr/>
        </p:nvCxnSpPr>
        <p:spPr>
          <a:xfrm rot="10800000" flipV="1">
            <a:off x="4798566" y="2508478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206894" y="3361266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6894" y="4523790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7" idx="6"/>
            <a:endCxn id="18" idx="2"/>
          </p:cNvCxnSpPr>
          <p:nvPr/>
        </p:nvCxnSpPr>
        <p:spPr>
          <a:xfrm flipV="1">
            <a:off x="3475617" y="3727026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6"/>
            <a:endCxn id="19" idx="2"/>
          </p:cNvCxnSpPr>
          <p:nvPr/>
        </p:nvCxnSpPr>
        <p:spPr>
          <a:xfrm>
            <a:off x="3475618" y="3727026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6"/>
            <a:endCxn id="8" idx="2"/>
          </p:cNvCxnSpPr>
          <p:nvPr/>
        </p:nvCxnSpPr>
        <p:spPr>
          <a:xfrm>
            <a:off x="5390235" y="3727026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6"/>
            <a:endCxn id="8" idx="2"/>
          </p:cNvCxnSpPr>
          <p:nvPr/>
        </p:nvCxnSpPr>
        <p:spPr>
          <a:xfrm flipV="1">
            <a:off x="5390235" y="4338588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29167" y="336913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17081" y="2814260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536823" y="2998925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75617" y="2269247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2" name="Curved Connector 41"/>
          <p:cNvCxnSpPr/>
          <p:nvPr/>
        </p:nvCxnSpPr>
        <p:spPr>
          <a:xfrm rot="5400000">
            <a:off x="2759097" y="2590176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>
            <a:off x="3710068" y="3279727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83625" y="281918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102372" y="6063928"/>
            <a:ext cx="42409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Node value = ∑ (weights * incoming values)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93675" y="53169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2057" y="4975135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678041" y="5325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640379" y="300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824475" y="4178539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121511" y="5085992"/>
            <a:ext cx="551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we initialize weights?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How do the weights change to get better predictions?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85801" y="1715136"/>
            <a:ext cx="97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smtClean="0"/>
              <a:t>is called a </a:t>
            </a:r>
            <a:r>
              <a:rPr lang="en-US" dirty="0" smtClean="0"/>
              <a:t>densely connected network since every node is connected to the node in the </a:t>
            </a:r>
            <a:r>
              <a:rPr lang="en-US" smtClean="0"/>
              <a:t>next layer.</a:t>
            </a:r>
            <a:endParaRPr lang="en-US" dirty="0"/>
          </a:p>
        </p:txBody>
      </p: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What is a </a:t>
            </a:r>
            <a:r>
              <a:rPr lang="en-US" dirty="0" smtClean="0"/>
              <a:t>Forward propagation Network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54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079" y="639098"/>
            <a:ext cx="3987351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71" y="3522111"/>
            <a:ext cx="415996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Top: RELU (Used in this </a:t>
            </a:r>
            <a:r>
              <a:rPr lang="en-US" dirty="0" smtClean="0"/>
              <a:t>course). </a:t>
            </a:r>
            <a:endParaRPr lang="en-US" dirty="0"/>
          </a:p>
          <a:p>
            <a:r>
              <a:rPr lang="en-US" dirty="0" smtClean="0"/>
              <a:t>Bottom: </a:t>
            </a:r>
            <a:r>
              <a:rPr lang="en-US" dirty="0" err="1" smtClean="0"/>
              <a:t>tanh</a:t>
            </a:r>
            <a:r>
              <a:rPr lang="en-US" dirty="0" smtClean="0"/>
              <a:t> (Also popular)</a:t>
            </a:r>
          </a:p>
          <a:p>
            <a:r>
              <a:rPr lang="en-US" dirty="0" smtClean="0"/>
              <a:t>Applied </a:t>
            </a:r>
            <a:r>
              <a:rPr lang="en-US" dirty="0"/>
              <a:t>to the output of each node in the layer (after ∑ (weights * incoming values) is calculated “inside” the node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Used to capture non-</a:t>
            </a:r>
            <a:r>
              <a:rPr lang="en-US" dirty="0" err="1" smtClean="0"/>
              <a:t>linearities</a:t>
            </a:r>
            <a:r>
              <a:rPr lang="en-US" dirty="0" smtClean="0"/>
              <a:t> in data (ex: will 0 to 8 hours of sleep have the same effect as 8 to 20?)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84842"/>
            <a:ext cx="10131425" cy="1458383"/>
          </a:xfrm>
        </p:spPr>
        <p:txBody>
          <a:bodyPr/>
          <a:lstStyle/>
          <a:p>
            <a:r>
              <a:rPr lang="en-US" dirty="0" smtClean="0"/>
              <a:t>More layers means more complex relationships can be modelled, i.e. data can be better “detangled” for classifiers</a:t>
            </a:r>
          </a:p>
          <a:p>
            <a:r>
              <a:rPr lang="en-US" dirty="0" smtClean="0"/>
              <a:t>Nothing changes from what we’ve learned here. Same way for calculating node value and applying activation functions</a:t>
            </a:r>
          </a:p>
        </p:txBody>
      </p:sp>
      <p:sp>
        <p:nvSpPr>
          <p:cNvPr id="29" name="Oval 28"/>
          <p:cNvSpPr/>
          <p:nvPr/>
        </p:nvSpPr>
        <p:spPr>
          <a:xfrm>
            <a:off x="928710" y="4033128"/>
            <a:ext cx="1403908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hr. slept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933226" y="5195652"/>
            <a:ext cx="139939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r. studied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8469855" y="4626659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grade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45" idx="2"/>
          </p:cNvCxnSpPr>
          <p:nvPr/>
        </p:nvCxnSpPr>
        <p:spPr>
          <a:xfrm flipV="1">
            <a:off x="2332617" y="439888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4" idx="6"/>
            <a:endCxn id="46" idx="2"/>
          </p:cNvCxnSpPr>
          <p:nvPr/>
        </p:nvCxnSpPr>
        <p:spPr>
          <a:xfrm>
            <a:off x="2332617" y="556141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35824" y="2995675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cxnSp>
        <p:nvCxnSpPr>
          <p:cNvPr id="35" name="Curved Connector 34"/>
          <p:cNvCxnSpPr>
            <a:stCxn id="42" idx="1"/>
            <a:endCxn id="45" idx="0"/>
          </p:cNvCxnSpPr>
          <p:nvPr/>
        </p:nvCxnSpPr>
        <p:spPr>
          <a:xfrm rot="10800000" flipV="1">
            <a:off x="3655566" y="3180340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3894" y="403312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063894" y="519565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6"/>
            <a:endCxn id="45" idx="2"/>
          </p:cNvCxnSpPr>
          <p:nvPr/>
        </p:nvCxnSpPr>
        <p:spPr>
          <a:xfrm flipV="1">
            <a:off x="2332617" y="439888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46" idx="2"/>
          </p:cNvCxnSpPr>
          <p:nvPr/>
        </p:nvCxnSpPr>
        <p:spPr>
          <a:xfrm>
            <a:off x="2332618" y="439888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926350" y="4380857"/>
            <a:ext cx="543505" cy="61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926350" y="4992419"/>
            <a:ext cx="543505" cy="55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86167" y="404099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653196" y="3468091"/>
            <a:ext cx="253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Layer</a:t>
            </a:r>
            <a:endParaRPr lang="en-US" dirty="0"/>
          </a:p>
        </p:txBody>
      </p:sp>
      <p:cxnSp>
        <p:nvCxnSpPr>
          <p:cNvPr id="44" name="Curved Connector 43"/>
          <p:cNvCxnSpPr/>
          <p:nvPr/>
        </p:nvCxnSpPr>
        <p:spPr>
          <a:xfrm rot="10800000" flipV="1">
            <a:off x="9072938" y="3652756"/>
            <a:ext cx="580259" cy="8527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32617" y="2941109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Layer</a:t>
            </a:r>
            <a:endParaRPr lang="en-US" dirty="0"/>
          </a:p>
        </p:txBody>
      </p:sp>
      <p:cxnSp>
        <p:nvCxnSpPr>
          <p:cNvPr id="46" name="Curved Connector 45"/>
          <p:cNvCxnSpPr/>
          <p:nvPr/>
        </p:nvCxnSpPr>
        <p:spPr>
          <a:xfrm rot="5400000">
            <a:off x="1616097" y="3262038"/>
            <a:ext cx="852787" cy="580259"/>
          </a:xfrm>
          <a:prstGeom prst="curvedConnector3">
            <a:avLst>
              <a:gd name="adj1" fmla="val 80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>
            <a:off x="2567068" y="3951589"/>
            <a:ext cx="301395" cy="1016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40625" y="3491051"/>
            <a:ext cx="149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 Weight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50675" y="5988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99057" y="564699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35041" y="59973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497379" y="3675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8</a:t>
            </a:r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4280795" y="4427361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0795" y="5589885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012072" y="4061601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012072" y="5224125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4280795" y="4427361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80796" y="4427361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334345" y="406946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247235" y="5675470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5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6220984" y="4438798"/>
            <a:ext cx="731277" cy="15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220984" y="5601322"/>
            <a:ext cx="731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952261" y="4073038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52261" y="5235562"/>
            <a:ext cx="1183341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220984" y="4438798"/>
            <a:ext cx="731277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220985" y="4438798"/>
            <a:ext cx="731276" cy="116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74534" y="408090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 = -1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187424" y="5686907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2</a:t>
            </a:r>
            <a:endParaRPr lang="en-US" dirty="0"/>
          </a:p>
        </p:txBody>
      </p:sp>
      <p:cxnSp>
        <p:nvCxnSpPr>
          <p:cNvPr id="74" name="Curved Connector 73"/>
          <p:cNvCxnSpPr>
            <a:stCxn id="34" idx="2"/>
            <a:endCxn id="56" idx="0"/>
          </p:cNvCxnSpPr>
          <p:nvPr/>
        </p:nvCxnSpPr>
        <p:spPr>
          <a:xfrm rot="16200000" flipH="1">
            <a:off x="5206187" y="3664045"/>
            <a:ext cx="696594" cy="98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endCxn id="66" idx="0"/>
          </p:cNvCxnSpPr>
          <p:nvPr/>
        </p:nvCxnSpPr>
        <p:spPr>
          <a:xfrm>
            <a:off x="5882080" y="3187662"/>
            <a:ext cx="1661852" cy="88537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115904" y="4414826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3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130892" y="5196631"/>
            <a:ext cx="76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 = 1</a:t>
            </a:r>
            <a:endParaRPr lang="en-US" dirty="0"/>
          </a:p>
        </p:txBody>
      </p:sp>
      <p:sp>
        <p:nvSpPr>
          <p:cNvPr id="98" name="Right Arrow 97"/>
          <p:cNvSpPr/>
          <p:nvPr/>
        </p:nvSpPr>
        <p:spPr>
          <a:xfrm>
            <a:off x="1450675" y="6227140"/>
            <a:ext cx="7900835" cy="63372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Higher level of </a:t>
            </a:r>
            <a:r>
              <a:rPr lang="en-US" smtClean="0"/>
              <a:t>complexity “comprehension”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15982</TotalTime>
  <Words>1092</Words>
  <Application>Microsoft Macintosh PowerPoint</Application>
  <PresentationFormat>Widescreen</PresentationFormat>
  <Paragraphs>209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Cambria Math</vt:lpstr>
      <vt:lpstr>Mangal</vt:lpstr>
      <vt:lpstr>Arial</vt:lpstr>
      <vt:lpstr>Celestial</vt:lpstr>
      <vt:lpstr>Machine learning in python</vt:lpstr>
      <vt:lpstr>Class Goals</vt:lpstr>
      <vt:lpstr>Lesson 1: Basics of deep learning and neural networks</vt:lpstr>
      <vt:lpstr>What is deep learning?</vt:lpstr>
      <vt:lpstr>Comparison to Linear regression</vt:lpstr>
      <vt:lpstr>Universal Approximation Theorem</vt:lpstr>
      <vt:lpstr>What is a Forward propagation Network?</vt:lpstr>
      <vt:lpstr>Activation Functions</vt:lpstr>
      <vt:lpstr>adding layers</vt:lpstr>
      <vt:lpstr>Representation learning</vt:lpstr>
      <vt:lpstr>PowerPoint Presentation</vt:lpstr>
      <vt:lpstr>Chapter 2: Optimizing a Network with Backpropagation</vt:lpstr>
      <vt:lpstr>Calculating Error In the prediction (Loss/Cost Functions) </vt:lpstr>
      <vt:lpstr>Gradient Descent</vt:lpstr>
      <vt:lpstr>Calculating Adjustment</vt:lpstr>
      <vt:lpstr>Example</vt:lpstr>
      <vt:lpstr>Expanding to Multiple Layers (Backpropagation)</vt:lpstr>
      <vt:lpstr>Problems with backpropagation</vt:lpstr>
      <vt:lpstr>PowerPoint Presentation</vt:lpstr>
      <vt:lpstr>Building with Keras</vt:lpstr>
      <vt:lpstr>Data Wrangling</vt:lpstr>
      <vt:lpstr>Architecture</vt:lpstr>
      <vt:lpstr>Compile</vt:lpstr>
      <vt:lpstr>Fit</vt:lpstr>
      <vt:lpstr>Classification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python</dc:title>
  <dc:creator>Josiah Coad</dc:creator>
  <cp:lastModifiedBy>Josiah Coad</cp:lastModifiedBy>
  <cp:revision>31</cp:revision>
  <dcterms:created xsi:type="dcterms:W3CDTF">2017-11-15T19:34:37Z</dcterms:created>
  <dcterms:modified xsi:type="dcterms:W3CDTF">2017-11-27T11:20:20Z</dcterms:modified>
</cp:coreProperties>
</file>