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81"/>
  </p:normalViewPr>
  <p:slideViewPr>
    <p:cSldViewPr snapToGrid="0" snapToObjects="1">
      <p:cViewPr>
        <p:scale>
          <a:sx n="210" d="100"/>
          <a:sy n="210" d="100"/>
        </p:scale>
        <p:origin x="14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148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825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7707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5349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0734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3738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1731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1821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403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61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652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115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686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05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951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80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513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502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BC95F-47DC-421E-7196-ACA4159EA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38E8B9-BF60-3125-41A6-79E8F7B62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915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5D5A4A-D49A-5F41-78F4-F0DE53DB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예제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D52B6A8-68E3-9E47-489A-F4DA840BDA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ore-KR" altLang="en-US" dirty="0"/>
              <a:t>예시</a:t>
            </a:r>
            <a:endParaRPr lang="en-US" altLang="ko-Kore-KR" dirty="0"/>
          </a:p>
          <a:p>
            <a:pPr lvl="1"/>
            <a:r>
              <a:rPr lang="ko-Kore-KR" altLang="en-US" dirty="0"/>
              <a:t>배낭의</a:t>
            </a:r>
            <a:r>
              <a:rPr lang="ko-KR" altLang="en-US" dirty="0"/>
              <a:t> 크기</a:t>
            </a:r>
            <a:endParaRPr lang="en-US" altLang="ko-KR" dirty="0"/>
          </a:p>
          <a:p>
            <a:pPr lvl="2"/>
            <a:r>
              <a:rPr lang="en-US" altLang="ko-KR" dirty="0"/>
              <a:t>6</a:t>
            </a:r>
            <a:endParaRPr lang="en-US" altLang="ko-Kore-KR" dirty="0"/>
          </a:p>
          <a:p>
            <a:pPr lvl="1"/>
            <a:r>
              <a:rPr lang="ko-Kore-KR" altLang="en-US" dirty="0"/>
              <a:t>무게</a:t>
            </a:r>
            <a:r>
              <a:rPr lang="en-US" altLang="ko-Kore-KR" dirty="0"/>
              <a:t>,</a:t>
            </a:r>
            <a:r>
              <a:rPr lang="ko-KR" altLang="en-US" dirty="0"/>
              <a:t> 가치</a:t>
            </a:r>
            <a:endParaRPr lang="en-US" altLang="ko-KR" dirty="0"/>
          </a:p>
          <a:p>
            <a:pPr lvl="2"/>
            <a:r>
              <a:rPr lang="en-US" altLang="ko-Kore-KR" dirty="0"/>
              <a:t>6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ore-KR" dirty="0"/>
              <a:t>13</a:t>
            </a:r>
          </a:p>
          <a:p>
            <a:pPr lvl="2"/>
            <a:r>
              <a:rPr lang="en-US" altLang="ko-Kore-KR" dirty="0"/>
              <a:t>4</a:t>
            </a:r>
            <a:r>
              <a:rPr lang="en-US" altLang="ko-KR" dirty="0"/>
              <a:t>,</a:t>
            </a:r>
            <a:r>
              <a:rPr lang="en-US" altLang="ko-Kore-KR" dirty="0"/>
              <a:t> 8</a:t>
            </a:r>
          </a:p>
          <a:p>
            <a:pPr lvl="2"/>
            <a:r>
              <a:rPr lang="en-US" altLang="ko-Kore-KR" dirty="0"/>
              <a:t>3</a:t>
            </a:r>
            <a:r>
              <a:rPr lang="en-US" altLang="ko-KR" dirty="0"/>
              <a:t>,</a:t>
            </a:r>
            <a:r>
              <a:rPr lang="en-US" altLang="ko-Kore-KR" dirty="0"/>
              <a:t> 6</a:t>
            </a:r>
          </a:p>
          <a:p>
            <a:pPr lvl="2"/>
            <a:r>
              <a:rPr lang="en-US" altLang="ko-Kore-KR" dirty="0"/>
              <a:t>5</a:t>
            </a:r>
            <a:r>
              <a:rPr lang="en-US" altLang="ko-KR" dirty="0"/>
              <a:t>,</a:t>
            </a:r>
            <a:r>
              <a:rPr lang="en-US" altLang="ko-Kore-KR" dirty="0"/>
              <a:t> 12</a:t>
            </a:r>
          </a:p>
          <a:p>
            <a:pPr lvl="1"/>
            <a:endParaRPr lang="en-US" altLang="ko-Kore-KR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B59C8FB5-852A-52B2-65A0-9A3FF82BE7B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648199" y="3203798"/>
            <a:ext cx="5690047" cy="1487732"/>
          </a:xfrm>
        </p:spPr>
      </p:pic>
    </p:spTree>
    <p:extLst>
      <p:ext uri="{BB962C8B-B14F-4D97-AF65-F5344CB8AC3E}">
        <p14:creationId xmlns:p14="http://schemas.microsoft.com/office/powerpoint/2010/main" val="111830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3912-2ADA-F76A-F715-EF0C2E8E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751" y="618517"/>
            <a:ext cx="10364451" cy="1596177"/>
          </a:xfrm>
        </p:spPr>
        <p:txBody>
          <a:bodyPr/>
          <a:lstStyle/>
          <a:p>
            <a:r>
              <a:rPr kumimoji="1" lang="en-US" altLang="ko-Kore-KR" dirty="0"/>
              <a:t>DFS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0CA7E-795E-B438-6DE6-28C00C6768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" altLang="ko-Kore-KR" dirty="0"/>
              <a:t>Depth-first search </a:t>
            </a:r>
            <a:r>
              <a:rPr lang="ko-KR" altLang="en-US" dirty="0"/>
              <a:t>의 약자로써 깊이 우선 탐색을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트리나 그래프 구조를 탐색하는데 사용하는 알고리즘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루트 노드에서부터 시작해서 우선 가장 멀리 있는 노드까지 탐색을 하고</a:t>
            </a:r>
            <a:r>
              <a:rPr lang="en-US" altLang="ko-KR" dirty="0"/>
              <a:t>,</a:t>
            </a:r>
            <a:r>
              <a:rPr lang="ko-KR" altLang="en-US" dirty="0"/>
              <a:t> 가장 </a:t>
            </a:r>
            <a:r>
              <a:rPr lang="ko-KR" altLang="en-US" dirty="0" err="1"/>
              <a:t>멀리있는</a:t>
            </a:r>
            <a:r>
              <a:rPr lang="ko-KR" altLang="en-US" dirty="0"/>
              <a:t> 노드에 도착한 이후부터 다른 분기를 역추적하기 시작한다</a:t>
            </a:r>
            <a:r>
              <a:rPr lang="en-US" altLang="ko-KR" dirty="0"/>
              <a:t>.</a:t>
            </a:r>
            <a:endParaRPr lang="en" altLang="ko-Kore-KR" dirty="0"/>
          </a:p>
          <a:p>
            <a:endParaRPr kumimoji="1"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2266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3912-2ADA-F76A-F715-EF0C2E8E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DFS</a:t>
            </a:r>
            <a:endParaRPr kumimoji="1" lang="ko-Kore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9A488-A6B9-7942-8F5C-89F3977BE8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ore-KR" altLang="en-US" dirty="0"/>
              <a:t>루트</a:t>
            </a:r>
            <a:r>
              <a:rPr lang="ko-KR" altLang="en-US" dirty="0"/>
              <a:t> 노드부터 시작해서 왼쪽에 있는 노드의 가장 깊은 곳까지 탐색한다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탐색이 끝나면 해당 노드의 다른 분기를 찾는데</a:t>
            </a:r>
            <a:r>
              <a:rPr lang="en-US" altLang="ko-KR" dirty="0"/>
              <a:t>,</a:t>
            </a:r>
            <a:r>
              <a:rPr lang="ko-KR" altLang="en-US" dirty="0"/>
              <a:t> 옆의 그림의 경우에는 가장 마지막의 분기를 </a:t>
            </a:r>
            <a:r>
              <a:rPr lang="ko-KR" altLang="en-US" dirty="0" err="1"/>
              <a:t>루트노드이기</a:t>
            </a:r>
            <a:r>
              <a:rPr lang="ko-KR" altLang="en-US" dirty="0"/>
              <a:t> 때문에 루트 노드까지 되돌아간다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루트 노드의 다른 분기인 </a:t>
            </a:r>
            <a:r>
              <a:rPr lang="en-US" altLang="ko-KR" dirty="0"/>
              <a:t>5</a:t>
            </a:r>
            <a:r>
              <a:rPr lang="ko-KR" altLang="en-US" dirty="0"/>
              <a:t>번 노드를 향해 움직이고</a:t>
            </a:r>
            <a:r>
              <a:rPr lang="en-US" altLang="ko-KR" dirty="0"/>
              <a:t>,</a:t>
            </a:r>
            <a:r>
              <a:rPr lang="ko-KR" altLang="en-US" dirty="0"/>
              <a:t> 또</a:t>
            </a:r>
            <a:r>
              <a:rPr lang="en-US" altLang="ko-KR" dirty="0"/>
              <a:t>,</a:t>
            </a:r>
            <a:r>
              <a:rPr lang="ko-KR" altLang="en-US" dirty="0"/>
              <a:t> 가장 왼쪽의 </a:t>
            </a:r>
            <a:r>
              <a:rPr lang="ko-KR" altLang="en-US" dirty="0" err="1"/>
              <a:t>멀리떨어진</a:t>
            </a:r>
            <a:r>
              <a:rPr lang="ko-KR" altLang="en-US" dirty="0"/>
              <a:t> 노드인 </a:t>
            </a:r>
            <a:r>
              <a:rPr lang="en-US" altLang="ko-KR" dirty="0"/>
              <a:t>7</a:t>
            </a:r>
            <a:r>
              <a:rPr lang="ko-KR" altLang="en-US" dirty="0"/>
              <a:t>번 노드까지 탐색한다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ore-KR" altLang="en-US" dirty="0"/>
              <a:t>해당</a:t>
            </a:r>
            <a:r>
              <a:rPr lang="ko-KR" altLang="en-US" dirty="0"/>
              <a:t> 분기의 마지막 분기는 </a:t>
            </a:r>
            <a:r>
              <a:rPr lang="en-US" altLang="ko-KR" dirty="0"/>
              <a:t>5</a:t>
            </a:r>
            <a:r>
              <a:rPr lang="ko-KR" altLang="en-US" dirty="0"/>
              <a:t>번 노드이기 때문에 </a:t>
            </a:r>
            <a:r>
              <a:rPr lang="en-US" altLang="ko-KR" dirty="0"/>
              <a:t>5</a:t>
            </a:r>
            <a:r>
              <a:rPr lang="ko-KR" altLang="en-US" dirty="0"/>
              <a:t>번 노드의 다른 자식 노드의 분기를 탐색한다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…</a:t>
            </a:r>
            <a:endParaRPr lang="ko-Kore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E73BEA0-A1B7-A54E-1548-9A23A0A0D4B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137400" y="2491581"/>
            <a:ext cx="3175000" cy="3175000"/>
          </a:xfrm>
        </p:spPr>
      </p:pic>
    </p:spTree>
    <p:extLst>
      <p:ext uri="{BB962C8B-B14F-4D97-AF65-F5344CB8AC3E}">
        <p14:creationId xmlns:p14="http://schemas.microsoft.com/office/powerpoint/2010/main" val="3094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3912-2ADA-F76A-F715-EF0C2E8E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예시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순열</a:t>
            </a:r>
            <a:endParaRPr kumimoji="1" lang="ko-Kore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9A488-A6B9-7942-8F5C-89F3977BE8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ore-KR" altLang="en-US" dirty="0"/>
              <a:t>백트래킹을</a:t>
            </a:r>
            <a:r>
              <a:rPr lang="ko-KR" altLang="en-US" dirty="0"/>
              <a:t> 이용하는 대표적인 방법 중 하나</a:t>
            </a:r>
            <a:endParaRPr lang="en-US" altLang="ko-KR" dirty="0"/>
          </a:p>
          <a:p>
            <a:r>
              <a:rPr lang="en-US" altLang="ko-Kore-KR" dirty="0"/>
              <a:t>N</a:t>
            </a:r>
            <a:r>
              <a:rPr lang="ko-KR" altLang="en-US" dirty="0"/>
              <a:t>개의 </a:t>
            </a:r>
            <a:r>
              <a:rPr lang="ko-KR" altLang="en-US" dirty="0" err="1"/>
              <a:t>원소중에서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개를 중복 없이 순서 있게 나열하는 방법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, N = 3,</a:t>
            </a:r>
            <a:r>
              <a:rPr lang="ko-KR" altLang="en-US" dirty="0"/>
              <a:t> </a:t>
            </a:r>
            <a:r>
              <a:rPr lang="en-US" altLang="ko-KR" dirty="0"/>
              <a:t>k = 2, </a:t>
            </a:r>
            <a:r>
              <a:rPr lang="en-US" altLang="ko-Kore-KR" dirty="0" err="1"/>
              <a:t>Arr</a:t>
            </a:r>
            <a:r>
              <a:rPr lang="en-US" altLang="ko-Kore-KR" dirty="0"/>
              <a:t> = [4, 5, 2] </a:t>
            </a:r>
            <a:r>
              <a:rPr lang="ko-KR" altLang="en-US" dirty="0"/>
              <a:t>인 경우 순열을 만드는 방법</a:t>
            </a:r>
            <a:endParaRPr lang="en-US" altLang="ko-KR" dirty="0"/>
          </a:p>
          <a:p>
            <a:pPr lvl="1"/>
            <a:r>
              <a:rPr lang="ko-KR" altLang="en-US" dirty="0"/>
              <a:t>각</a:t>
            </a:r>
            <a:r>
              <a:rPr lang="en-US" altLang="ko-KR" dirty="0"/>
              <a:t>,</a:t>
            </a:r>
            <a:r>
              <a:rPr lang="ko-KR" altLang="en-US" dirty="0"/>
              <a:t> 수를 루트 노드로 삼아서 다른 노드를 검색한다</a:t>
            </a:r>
            <a:r>
              <a:rPr lang="en-US" altLang="ko-KR" dirty="0"/>
              <a:t>.</a:t>
            </a:r>
            <a:endParaRPr lang="en-US" altLang="ko-Kore-KR" dirty="0"/>
          </a:p>
          <a:p>
            <a:pPr lvl="2"/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3068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3912-2ADA-F76A-F715-EF0C2E8E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예시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순열</a:t>
            </a:r>
            <a:endParaRPr kumimoji="1" lang="ko-Kore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9A488-A6B9-7942-8F5C-89F3977BE8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그래프로 나타내면 이런 구조가 되고</a:t>
            </a:r>
            <a:endParaRPr lang="en-US" altLang="ko-KR" dirty="0"/>
          </a:p>
        </p:txBody>
      </p:sp>
      <p:sp>
        <p:nvSpPr>
          <p:cNvPr id="35" name="내용 개체 틀 34">
            <a:extLst>
              <a:ext uri="{FF2B5EF4-FFF2-40B4-BE49-F238E27FC236}">
                <a16:creationId xmlns:a16="http://schemas.microsoft.com/office/drawing/2014/main" id="{7393BD54-2DD4-654F-D218-D1F067D9F7A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ore-KR" altLang="en-US" dirty="0"/>
              <a:t>보기</a:t>
            </a:r>
            <a:r>
              <a:rPr lang="ko-KR" altLang="en-US" dirty="0"/>
              <a:t> 편하게 방문 순서를 나열하면 </a:t>
            </a:r>
            <a:endParaRPr lang="ko-Kore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61391BB-3A21-12D0-EBDA-C2157C31EF33}"/>
              </a:ext>
            </a:extLst>
          </p:cNvPr>
          <p:cNvSpPr/>
          <p:nvPr/>
        </p:nvSpPr>
        <p:spPr>
          <a:xfrm>
            <a:off x="2728254" y="3080868"/>
            <a:ext cx="842683" cy="8247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339A954-6627-6456-EFE1-20D2146C18D5}"/>
              </a:ext>
            </a:extLst>
          </p:cNvPr>
          <p:cNvSpPr/>
          <p:nvPr/>
        </p:nvSpPr>
        <p:spPr>
          <a:xfrm>
            <a:off x="1819830" y="4312020"/>
            <a:ext cx="842683" cy="8247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BBCF1FA-0D65-1634-E159-87AB0C913B27}"/>
              </a:ext>
            </a:extLst>
          </p:cNvPr>
          <p:cNvSpPr/>
          <p:nvPr/>
        </p:nvSpPr>
        <p:spPr>
          <a:xfrm>
            <a:off x="3415547" y="4312020"/>
            <a:ext cx="842683" cy="8247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6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561C0E8D-829D-8744-D05A-90FF5309B039}"/>
              </a:ext>
            </a:extLst>
          </p:cNvPr>
          <p:cNvCxnSpPr>
            <a:stCxn id="36" idx="3"/>
            <a:endCxn id="37" idx="0"/>
          </p:cNvCxnSpPr>
          <p:nvPr/>
        </p:nvCxnSpPr>
        <p:spPr>
          <a:xfrm flipH="1">
            <a:off x="2241172" y="3784839"/>
            <a:ext cx="610490" cy="527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FFF4AE0B-1916-0F0B-7337-E90615498469}"/>
              </a:ext>
            </a:extLst>
          </p:cNvPr>
          <p:cNvCxnSpPr>
            <a:stCxn id="36" idx="5"/>
            <a:endCxn id="38" idx="0"/>
          </p:cNvCxnSpPr>
          <p:nvPr/>
        </p:nvCxnSpPr>
        <p:spPr>
          <a:xfrm>
            <a:off x="3447529" y="3784839"/>
            <a:ext cx="389360" cy="527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0AF593EF-FCA9-6541-C31D-4E6DCFFD56F2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>
            <a:off x="2662513" y="4724397"/>
            <a:ext cx="753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52350CA6-3E3E-FF7B-523D-5E1F2879E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142" y="2795083"/>
            <a:ext cx="4895878" cy="335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46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3912-2ADA-F76A-F715-EF0C2E8E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예시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순열</a:t>
            </a:r>
            <a:endParaRPr kumimoji="1" lang="ko-Kore-KR" altLang="en-US" dirty="0"/>
          </a:p>
        </p:txBody>
      </p:sp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51E0F2C4-7B3F-60A8-4901-1AD4E64CF3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84282" y="1991833"/>
            <a:ext cx="5229412" cy="4179273"/>
          </a:xfrm>
        </p:spPr>
      </p:pic>
    </p:spTree>
    <p:extLst>
      <p:ext uri="{BB962C8B-B14F-4D97-AF65-F5344CB8AC3E}">
        <p14:creationId xmlns:p14="http://schemas.microsoft.com/office/powerpoint/2010/main" val="3659430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3912-2ADA-F76A-F715-EF0C2E8E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751" y="618517"/>
            <a:ext cx="10364451" cy="1596177"/>
          </a:xfrm>
        </p:spPr>
        <p:txBody>
          <a:bodyPr/>
          <a:lstStyle/>
          <a:p>
            <a:r>
              <a:rPr kumimoji="1" lang="en-US" altLang="ko-Kore-KR" dirty="0"/>
              <a:t>BFS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0CA7E-795E-B438-6DE6-28C00C6768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ore-KR" dirty="0"/>
              <a:t>BREATH</a:t>
            </a:r>
            <a:r>
              <a:rPr lang="en" altLang="ko-Kore-KR" dirty="0"/>
              <a:t>-first search </a:t>
            </a:r>
            <a:r>
              <a:rPr lang="ko-KR" altLang="en-US" dirty="0"/>
              <a:t>의 약자로써 너비 우선 탐색을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노드 사이에 최단거리를 찾고 싶을 때 주로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루트 노드에서 시작해서 인접한 노드부터 찾는다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1992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3912-2ADA-F76A-F715-EF0C2E8E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BFS</a:t>
            </a:r>
            <a:endParaRPr kumimoji="1" lang="ko-Kore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E73BEA0-A1B7-A54E-1548-9A23A0A0D4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/>
        </p:blipFill>
        <p:spPr>
          <a:xfrm>
            <a:off x="4470400" y="2434431"/>
            <a:ext cx="3251200" cy="3289300"/>
          </a:xfrm>
        </p:spPr>
      </p:pic>
    </p:spTree>
    <p:extLst>
      <p:ext uri="{BB962C8B-B14F-4D97-AF65-F5344CB8AC3E}">
        <p14:creationId xmlns:p14="http://schemas.microsoft.com/office/powerpoint/2010/main" val="214374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3912-2ADA-F76A-F715-EF0C2E8E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751" y="618517"/>
            <a:ext cx="10364451" cy="1596177"/>
          </a:xfrm>
        </p:spPr>
        <p:txBody>
          <a:bodyPr/>
          <a:lstStyle/>
          <a:p>
            <a:r>
              <a:rPr kumimoji="1" lang="ko-KR" altLang="en-US" dirty="0"/>
              <a:t>예시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미로찾기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0CA7E-795E-B438-6DE6-28C00C6768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너비 우선 탐색을 사용하는 가장 대표적인 방법 중 하나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시작점에서 시작하여 목표 지점까지 도착하는 가장 빠른 길을 찾는다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980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3912-2ADA-F76A-F715-EF0C2E8E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미로찾기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0CA7E-795E-B438-6DE6-28C00C6768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왼쪽 위부터 우측 하단까지 찾아가는 최단 거리</a:t>
            </a:r>
            <a:endParaRPr lang="en-US" altLang="ko-KR" dirty="0"/>
          </a:p>
          <a:p>
            <a:r>
              <a:rPr lang="ko-KR" altLang="en-US" dirty="0"/>
              <a:t>시작점에 있는 부분에서 벽이 아닌 인접한 부분을 전부 마크하고 마크한 부분을 큐에 넣는다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큐에서 값을 </a:t>
            </a:r>
            <a:r>
              <a:rPr lang="ko-KR" altLang="en-US" dirty="0" err="1"/>
              <a:t>꺼내온</a:t>
            </a:r>
            <a:r>
              <a:rPr lang="ko-KR" altLang="en-US" dirty="0"/>
              <a:t> 다음에 다시 인접한 부분을 마크하고 인접한 위치를 큐에 넣는다</a:t>
            </a:r>
            <a:r>
              <a:rPr lang="en-US" altLang="ko-KR" dirty="0"/>
              <a:t>.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93364C6-8379-85E2-FAE9-B550A7F452E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/>
          <a:stretch/>
        </p:blipFill>
        <p:spPr>
          <a:xfrm>
            <a:off x="7377590" y="2686983"/>
            <a:ext cx="3409924" cy="1529451"/>
          </a:xfrm>
        </p:spPr>
      </p:pic>
    </p:spTree>
    <p:extLst>
      <p:ext uri="{BB962C8B-B14F-4D97-AF65-F5344CB8AC3E}">
        <p14:creationId xmlns:p14="http://schemas.microsoft.com/office/powerpoint/2010/main" val="109241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3912-2ADA-F76A-F715-EF0C2E8E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/>
              <a:t>Dynamic Program</a:t>
            </a:r>
            <a:br>
              <a:rPr lang="en" altLang="ko-Kore-KR" b="1" dirty="0"/>
            </a:b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0CA7E-795E-B438-6DE6-28C00C6768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복잡한 문제를 하위의 작은 문제로 분할하고</a:t>
            </a:r>
            <a:r>
              <a:rPr lang="en-US" altLang="ko-KR" dirty="0"/>
              <a:t>, </a:t>
            </a:r>
            <a:r>
              <a:rPr lang="ko-KR" altLang="en-US" dirty="0"/>
              <a:t>작은 문제의 답을 모아서 큰 문제를 해결하는 방법을 말한다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이미 한번 구한 결과 값을 저장하여</a:t>
            </a:r>
            <a:r>
              <a:rPr lang="en-US" altLang="ko-KR" dirty="0"/>
              <a:t>, </a:t>
            </a:r>
            <a:r>
              <a:rPr lang="ko-KR" altLang="en-US" dirty="0"/>
              <a:t>중복 계산은 피하고 원래 문제의 해답을 찾는데 이용한다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r>
              <a:rPr kumimoji="1" lang="ko-Kore-KR" altLang="en-US" dirty="0"/>
              <a:t>예시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배낭 문제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LIS </a:t>
            </a:r>
            <a:r>
              <a:rPr kumimoji="1" lang="ko-KR" altLang="en-US" dirty="0"/>
              <a:t>알고리즘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1520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3912-2ADA-F76A-F715-EF0C2E8E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미로찾기</a:t>
            </a:r>
            <a:endParaRPr kumimoji="1" lang="ko-Kore-KR" altLang="en-US" dirty="0"/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5CB79DA1-6D5D-E962-7711-E4EE37DDA6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54654" y="1762523"/>
            <a:ext cx="5147285" cy="4691998"/>
          </a:xfrm>
        </p:spPr>
      </p:pic>
    </p:spTree>
    <p:extLst>
      <p:ext uri="{BB962C8B-B14F-4D97-AF65-F5344CB8AC3E}">
        <p14:creationId xmlns:p14="http://schemas.microsoft.com/office/powerpoint/2010/main" val="280603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18ED8-2F68-10E0-0325-965011AC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예시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배낭 문제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6CFDA-C0F1-33F6-FC6E-D7796F4A6B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ko-Kore-KR" altLang="en-US" dirty="0"/>
              <a:t>다이나믹</a:t>
            </a:r>
            <a:r>
              <a:rPr kumimoji="1" lang="ko-KR" altLang="en-US" dirty="0"/>
              <a:t> 프로그래밍으로 풀 수 있는 알고리즘</a:t>
            </a:r>
            <a:endParaRPr kumimoji="1" lang="en-US" altLang="ko-KR" dirty="0"/>
          </a:p>
          <a:p>
            <a:r>
              <a:rPr kumimoji="1" lang="ko-KR" altLang="en-US" dirty="0"/>
              <a:t>대표적인 </a:t>
            </a:r>
            <a:r>
              <a:rPr kumimoji="1" lang="en-US" altLang="ko-KR" dirty="0"/>
              <a:t>NP </a:t>
            </a:r>
            <a:r>
              <a:rPr kumimoji="1" lang="ko-KR" altLang="en-US" dirty="0" err="1"/>
              <a:t>문제중</a:t>
            </a:r>
            <a:r>
              <a:rPr kumimoji="1" lang="ko-KR" altLang="en-US" dirty="0"/>
              <a:t> 하나</a:t>
            </a:r>
            <a:endParaRPr kumimoji="1" lang="en-US" altLang="ko-KR" dirty="0"/>
          </a:p>
          <a:p>
            <a:r>
              <a:rPr lang="ko-KR" altLang="en-US" dirty="0"/>
              <a:t>가방의 용량이 </a:t>
            </a:r>
            <a:r>
              <a:rPr lang="en" altLang="ko-Kore-KR" dirty="0"/>
              <a:t>k</a:t>
            </a:r>
            <a:r>
              <a:rPr lang="ko-KR" altLang="en-US" dirty="0"/>
              <a:t>이고 </a:t>
            </a:r>
            <a:r>
              <a:rPr lang="en" altLang="ko-Kore-KR" dirty="0"/>
              <a:t>n</a:t>
            </a:r>
            <a:r>
              <a:rPr lang="ko-KR" altLang="en-US" dirty="0"/>
              <a:t>개의 물건이 있을 때</a:t>
            </a:r>
            <a:r>
              <a:rPr lang="en-US" altLang="ko-KR" dirty="0"/>
              <a:t>, </a:t>
            </a:r>
            <a:r>
              <a:rPr lang="ko-KR" altLang="en-US" dirty="0"/>
              <a:t>가장 </a:t>
            </a:r>
            <a:r>
              <a:rPr lang="ko-KR" altLang="en-US" dirty="0" err="1"/>
              <a:t>가치있는</a:t>
            </a:r>
            <a:r>
              <a:rPr lang="ko-KR" altLang="en-US" dirty="0"/>
              <a:t> 물건을 넣는 방법을 구하는 문제</a:t>
            </a:r>
            <a:r>
              <a:rPr lang="en-US" altLang="ko-KR" dirty="0"/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956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18ED8-2F68-10E0-0325-965011AC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예시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배낭 문제</a:t>
            </a:r>
            <a:endParaRPr kumimoji="1" lang="ko-Kore-KR" altLang="en-US" dirty="0"/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EF41B39C-1926-B0F1-E09A-EFCA5AB7149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367092"/>
            <a:ext cx="5105400" cy="2527673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D749B32-08C5-3843-2D77-116538F69F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3830918"/>
            <a:ext cx="5105400" cy="1960281"/>
          </a:xfrm>
        </p:spPr>
        <p:txBody>
          <a:bodyPr>
            <a:normAutofit/>
          </a:bodyPr>
          <a:lstStyle/>
          <a:p>
            <a:r>
              <a:rPr lang="ko-Kore-KR" altLang="en-US" dirty="0"/>
              <a:t>이런</a:t>
            </a:r>
            <a:r>
              <a:rPr lang="ko-KR" altLang="en-US" dirty="0"/>
              <a:t> 경우에는 </a:t>
            </a:r>
            <a:r>
              <a:rPr lang="en" altLang="ko-Kore-KR" dirty="0"/>
              <a:t>v3 </a:t>
            </a:r>
            <a:r>
              <a:rPr lang="ko-KR" altLang="en-US" dirty="0" err="1"/>
              <a:t>한개가</a:t>
            </a:r>
            <a:r>
              <a:rPr lang="ko-KR" altLang="en-US" dirty="0"/>
              <a:t> </a:t>
            </a:r>
            <a:r>
              <a:rPr lang="en" altLang="ko-Kore-KR" dirty="0"/>
              <a:t>v1 + v2</a:t>
            </a:r>
            <a:r>
              <a:rPr lang="ko-KR" altLang="en-US" dirty="0"/>
              <a:t>보다 크다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주머니를 꽉 채우는 것보다 </a:t>
            </a:r>
            <a:r>
              <a:rPr lang="en" altLang="ko-Kore-KR" dirty="0"/>
              <a:t>w3</a:t>
            </a:r>
            <a:r>
              <a:rPr lang="ko-KR" altLang="en-US" dirty="0"/>
              <a:t>만 채워서 나가는 것이 낫다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ore-KR" altLang="en-US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D946E7F-AD8C-517B-B827-7A9507997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67092"/>
            <a:ext cx="5181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7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2EAAC56-48F9-0532-D8D9-C6785927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풀이</a:t>
            </a:r>
            <a:r>
              <a:rPr lang="ko-KR" altLang="en-US" dirty="0"/>
              <a:t> 방법</a:t>
            </a:r>
            <a:endParaRPr lang="ko-Kore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D418F2-D63D-C719-70A5-8EFA94B7D5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물건 하나를 기준으로 선택해서 나머지 물건으로 </a:t>
            </a:r>
            <a:r>
              <a:rPr lang="ko-KR" altLang="en-US" b="1" dirty="0"/>
              <a:t>부분 문제</a:t>
            </a:r>
            <a:r>
              <a:rPr lang="ko-KR" altLang="en-US" dirty="0"/>
              <a:t>를 푸는 것이라고 생각해서 푼다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용량이 가득 찬 경우에는 물건이 있더라도 가치는 </a:t>
            </a:r>
            <a:r>
              <a:rPr lang="en-US" altLang="ko-KR" dirty="0"/>
              <a:t>0</a:t>
            </a:r>
            <a:r>
              <a:rPr lang="ko-KR" altLang="en-US" dirty="0"/>
              <a:t>과 같다</a:t>
            </a:r>
            <a:r>
              <a:rPr lang="en-US" altLang="ko-KR" dirty="0"/>
              <a:t>. -&gt; </a:t>
            </a:r>
            <a:r>
              <a:rPr lang="ko-KR" altLang="en-US" dirty="0"/>
              <a:t>물건이 줄었을 때 부분 문제</a:t>
            </a:r>
            <a:r>
              <a:rPr lang="en-US" altLang="ko-KR" dirty="0"/>
              <a:t>, </a:t>
            </a:r>
            <a:r>
              <a:rPr lang="ko-KR" altLang="en-US" dirty="0"/>
              <a:t>용량이 줄었을 때의 부분 문제를 동시에 생각한다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" altLang="ko-Kore-KR" dirty="0"/>
              <a:t>item1,2 .... </a:t>
            </a:r>
            <a:r>
              <a:rPr lang="en" altLang="ko-Kore-KR" dirty="0" err="1"/>
              <a:t>i</a:t>
            </a:r>
            <a:r>
              <a:rPr lang="en" altLang="ko-Kore-KR" dirty="0"/>
              <a:t> </a:t>
            </a:r>
            <a:r>
              <a:rPr lang="ko-KR" altLang="en-US" dirty="0"/>
              <a:t>중에서 선택하여 용량은 이</a:t>
            </a:r>
            <a:r>
              <a:rPr lang="en" altLang="ko-Kore-KR" dirty="0"/>
              <a:t> </a:t>
            </a:r>
            <a:r>
              <a:rPr lang="ko-KR" altLang="en-US" dirty="0"/>
              <a:t>경우 얻을 수 있는 </a:t>
            </a:r>
            <a:r>
              <a:rPr lang="en" altLang="ko-Kore-KR" dirty="0"/>
              <a:t>value</a:t>
            </a:r>
            <a:r>
              <a:rPr lang="ko-KR" altLang="en-US" dirty="0"/>
              <a:t>의 최대치</a:t>
            </a:r>
            <a:r>
              <a:rPr lang="en-US" altLang="ko-KR" dirty="0"/>
              <a:t>. =&gt;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쉽게 생각하기 위해 </a:t>
            </a:r>
            <a:r>
              <a:rPr lang="en" altLang="ko-Kore-KR" dirty="0" err="1"/>
              <a:t>i,j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인 작은 값부터 생각한다</a:t>
            </a:r>
            <a:r>
              <a:rPr lang="en-US" altLang="ko-KR" dirty="0"/>
              <a:t>.</a:t>
            </a:r>
          </a:p>
          <a:p>
            <a:pPr lvl="1"/>
            <a:r>
              <a:rPr lang="en" altLang="ko-Kore-KR" dirty="0"/>
              <a:t>A[</a:t>
            </a:r>
            <a:r>
              <a:rPr lang="en" altLang="ko-Kore-KR" dirty="0" err="1"/>
              <a:t>i</a:t>
            </a:r>
            <a:r>
              <a:rPr lang="en" altLang="ko-Kore-KR" dirty="0"/>
              <a:t>][j] : </a:t>
            </a:r>
            <a:r>
              <a:rPr lang="ko-KR" altLang="en-US" dirty="0"/>
              <a:t>얻을 수 있는 이득이 </a:t>
            </a:r>
            <a:r>
              <a:rPr lang="en" altLang="ko-Kore-KR" dirty="0" err="1"/>
              <a:t>i</a:t>
            </a:r>
            <a:r>
              <a:rPr lang="ko-KR" altLang="en-US" dirty="0"/>
              <a:t>일 때 무게가 </a:t>
            </a:r>
            <a:r>
              <a:rPr lang="en" altLang="ko-Kore-KR" dirty="0"/>
              <a:t>j</a:t>
            </a:r>
            <a:r>
              <a:rPr lang="ko-KR" altLang="en-US" dirty="0"/>
              <a:t>일 때</a:t>
            </a:r>
          </a:p>
          <a:p>
            <a:pPr lvl="2"/>
            <a:r>
              <a:rPr lang="en" altLang="ko-Kore-KR" dirty="0" err="1"/>
              <a:t>i</a:t>
            </a:r>
            <a:r>
              <a:rPr lang="en" altLang="ko-Kore-KR" dirty="0"/>
              <a:t>=0 : </a:t>
            </a:r>
            <a:r>
              <a:rPr lang="ko-KR" altLang="en-US" dirty="0"/>
              <a:t>고를 수 있는 물건이 없을 때</a:t>
            </a:r>
          </a:p>
          <a:p>
            <a:pPr lvl="2"/>
            <a:r>
              <a:rPr lang="en" altLang="ko-Kore-KR" dirty="0"/>
              <a:t>j=0 : </a:t>
            </a:r>
            <a:r>
              <a:rPr lang="ko-KR" altLang="en-US" dirty="0"/>
              <a:t>자루가 꽉 차거나</a:t>
            </a:r>
            <a:r>
              <a:rPr lang="en-US" altLang="ko-KR" dirty="0"/>
              <a:t>, </a:t>
            </a:r>
            <a:r>
              <a:rPr lang="ko-KR" altLang="en-US" dirty="0"/>
              <a:t>물건이 없을 때</a:t>
            </a:r>
          </a:p>
        </p:txBody>
      </p:sp>
    </p:spTree>
    <p:extLst>
      <p:ext uri="{BB962C8B-B14F-4D97-AF65-F5344CB8AC3E}">
        <p14:creationId xmlns:p14="http://schemas.microsoft.com/office/powerpoint/2010/main" val="199182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2EAAC56-48F9-0532-D8D9-C6785927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풀이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D418F2-D63D-C719-70A5-8EFA94B7D5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ko-Kore-KR" dirty="0" err="1"/>
              <a:t>Basecase</a:t>
            </a:r>
            <a:endParaRPr lang="en" altLang="ko-Kore-KR" dirty="0"/>
          </a:p>
          <a:p>
            <a:pPr lvl="1"/>
            <a:r>
              <a:rPr lang="ko-KR" altLang="en-US" dirty="0"/>
              <a:t>가방의 용량이 더이상 남아있지 않을 때</a:t>
            </a:r>
            <a:endParaRPr lang="en-US" altLang="ko-KR" dirty="0"/>
          </a:p>
          <a:p>
            <a:pPr lvl="2"/>
            <a:r>
              <a:rPr lang="ko-KR" altLang="en-US" dirty="0"/>
              <a:t>가방의 용량이 </a:t>
            </a:r>
            <a:r>
              <a:rPr lang="en-US" altLang="ko-KR" dirty="0"/>
              <a:t>0</a:t>
            </a:r>
            <a:r>
              <a:rPr lang="ko-KR" altLang="en-US" dirty="0"/>
              <a:t>일 때의 경우 가치는 </a:t>
            </a:r>
            <a:r>
              <a:rPr lang="en-US" altLang="ko-KR" dirty="0"/>
              <a:t>0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고를 수 있는 물건이 없을 때</a:t>
            </a:r>
            <a:endParaRPr lang="en-US" altLang="ko-KR" dirty="0"/>
          </a:p>
          <a:p>
            <a:pPr lvl="2"/>
            <a:r>
              <a:rPr lang="ko-KR" altLang="en-US" dirty="0"/>
              <a:t>가방의 용량이 </a:t>
            </a:r>
            <a:r>
              <a:rPr lang="en-US" altLang="ko-KR" dirty="0"/>
              <a:t>j</a:t>
            </a:r>
            <a:r>
              <a:rPr lang="ko-KR" altLang="en-US" dirty="0"/>
              <a:t>만큼 남아있지만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물건이 없는 경우 </a:t>
            </a:r>
            <a:r>
              <a:rPr lang="en-US" altLang="ko-KR" dirty="0"/>
              <a:t>0</a:t>
            </a:r>
            <a:r>
              <a:rPr lang="ko-KR" altLang="en-US" dirty="0" err="1"/>
              <a:t>으로</a:t>
            </a:r>
            <a:r>
              <a:rPr lang="ko-KR" altLang="en-US" dirty="0"/>
              <a:t> 세팅</a:t>
            </a:r>
            <a:endParaRPr lang="en-US" altLang="ko-KR" dirty="0"/>
          </a:p>
          <a:p>
            <a:pPr marL="457200" lvl="1" indent="0">
              <a:buNone/>
            </a:pPr>
            <a:br>
              <a:rPr lang="en" altLang="ko-Kore-KR" dirty="0"/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26766A-C05F-E7FF-69CE-88BC49F69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073" y="2844800"/>
            <a:ext cx="3517900" cy="116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D16A0C-CC34-A825-ED91-E3BFC72CE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073" y="4413622"/>
            <a:ext cx="35179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7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2EAAC56-48F9-0532-D8D9-C6785927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풀이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D418F2-D63D-C719-70A5-8EFA94B7D5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err="1"/>
              <a:t>점화식</a:t>
            </a:r>
            <a:endParaRPr lang="en-US" altLang="ko-KR" dirty="0"/>
          </a:p>
          <a:p>
            <a:pPr lvl="1"/>
            <a:r>
              <a:rPr lang="ko-KR" altLang="en-US" dirty="0"/>
              <a:t>이제 남은 경우의 수는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가방에 해당 물건을 넣을 수 있을 정도의 용량이 남아 있을 때</a:t>
            </a:r>
            <a:r>
              <a:rPr lang="en-US" altLang="ko-KR" dirty="0"/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물건을 넣는다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물건을 넣지 않는다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가방에 해당 물건을 넣을 수 있을 정도의 용량이 없을 때</a:t>
            </a:r>
            <a:endParaRPr lang="en-US" altLang="ko-KR" dirty="0"/>
          </a:p>
          <a:p>
            <a:pPr marL="457200" lvl="1" indent="0">
              <a:buNone/>
            </a:pPr>
            <a:endParaRPr lang="en" altLang="ko-Kore-KR" dirty="0"/>
          </a:p>
          <a:p>
            <a:pPr marL="457200" lvl="1" indent="0">
              <a:buNone/>
            </a:pPr>
            <a:br>
              <a:rPr lang="en" altLang="ko-Kore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726D6C-6024-498A-1A9E-71C3EEC7D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332" y="3429001"/>
            <a:ext cx="3849221" cy="4293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917050-97F7-A507-7AF3-5D382A038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44" y="4085144"/>
            <a:ext cx="3903009" cy="4353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161473-57CF-52B1-1531-64B83F4C9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779" y="4958316"/>
            <a:ext cx="3903009" cy="43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4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59932-C5A1-D0A3-EE4D-78BD9571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D006F-E7E2-488A-9749-F1A37DF80F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ko-Kore-KR" altLang="en-US" dirty="0"/>
              <a:t>즉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점화식은 이렇게 된다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즉 </a:t>
            </a:r>
            <a:r>
              <a:rPr kumimoji="1" lang="en-US" altLang="ko-KR" dirty="0"/>
              <a:t>I </a:t>
            </a:r>
            <a:r>
              <a:rPr kumimoji="1" lang="ko-KR" altLang="en-US" dirty="0"/>
              <a:t>번째 물건을 넣을 때 가방의 용량이 남아 있다면</a:t>
            </a:r>
            <a:r>
              <a:rPr kumimoji="1" lang="en-US" altLang="ko-KR" dirty="0"/>
              <a:t>,</a:t>
            </a:r>
          </a:p>
          <a:p>
            <a:pPr lvl="1"/>
            <a:r>
              <a:rPr kumimoji="1" lang="en-US" altLang="ko-Kore-KR" dirty="0"/>
              <a:t>I</a:t>
            </a:r>
            <a:r>
              <a:rPr kumimoji="1" lang="ko-KR" altLang="en-US" dirty="0"/>
              <a:t>번째 물건을 넣는 경우와 </a:t>
            </a:r>
            <a:r>
              <a:rPr kumimoji="1" lang="en-US" altLang="ko-KR" dirty="0"/>
              <a:t>I </a:t>
            </a:r>
            <a:r>
              <a:rPr kumimoji="1" lang="ko-KR" altLang="en-US" dirty="0"/>
              <a:t>번째 물건을 넣었을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총 가치가 둘 중 더 큰 것을 선택하면 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48B28F-D961-6A3C-7AE6-106A6ED2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97" y="2846294"/>
            <a:ext cx="89281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5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59932-C5A1-D0A3-EE4D-78BD9571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코드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660541E9-43D9-6553-2DD4-7A67BB81CBB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27464" y="2121647"/>
            <a:ext cx="5403404" cy="4117836"/>
          </a:xfrm>
        </p:spPr>
      </p:pic>
    </p:spTree>
    <p:extLst>
      <p:ext uri="{BB962C8B-B14F-4D97-AF65-F5344CB8AC3E}">
        <p14:creationId xmlns:p14="http://schemas.microsoft.com/office/powerpoint/2010/main" val="1920035556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{20542F4A-C686-B748-8AB1-C67F2E13D710}tf10001073</Template>
  <TotalTime>4722</TotalTime>
  <Words>628</Words>
  <Application>Microsoft Macintosh PowerPoint</Application>
  <PresentationFormat>와이드스크린</PresentationFormat>
  <Paragraphs>95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Tw Cen MT</vt:lpstr>
      <vt:lpstr>물방울</vt:lpstr>
      <vt:lpstr>알고리즘</vt:lpstr>
      <vt:lpstr>Dynamic Program </vt:lpstr>
      <vt:lpstr>예시, 배낭 문제</vt:lpstr>
      <vt:lpstr>예시, 배낭 문제</vt:lpstr>
      <vt:lpstr>풀이 방법</vt:lpstr>
      <vt:lpstr>풀이</vt:lpstr>
      <vt:lpstr>풀이</vt:lpstr>
      <vt:lpstr>풀이</vt:lpstr>
      <vt:lpstr>코드</vt:lpstr>
      <vt:lpstr>예제</vt:lpstr>
      <vt:lpstr>DFS</vt:lpstr>
      <vt:lpstr>DFS</vt:lpstr>
      <vt:lpstr>예시, 순열</vt:lpstr>
      <vt:lpstr>예시, 순열</vt:lpstr>
      <vt:lpstr>예시, 순열</vt:lpstr>
      <vt:lpstr>BFS</vt:lpstr>
      <vt:lpstr>BFS</vt:lpstr>
      <vt:lpstr>예시, 미로찾기</vt:lpstr>
      <vt:lpstr>예시, 미로찾기</vt:lpstr>
      <vt:lpstr>예시, 미로찾기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</dc:title>
  <dc:creator>이찬우</dc:creator>
  <cp:lastModifiedBy>이찬우</cp:lastModifiedBy>
  <cp:revision>17</cp:revision>
  <dcterms:created xsi:type="dcterms:W3CDTF">2022-08-15T13:46:39Z</dcterms:created>
  <dcterms:modified xsi:type="dcterms:W3CDTF">2022-08-18T20:29:28Z</dcterms:modified>
</cp:coreProperties>
</file>