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handoutMasterIdLst>
    <p:handoutMasterId r:id="rId15"/>
  </p:handoutMasterIdLst>
  <p:sldIdLst>
    <p:sldId id="257" r:id="rId2"/>
    <p:sldId id="277" r:id="rId3"/>
    <p:sldId id="267" r:id="rId4"/>
    <p:sldId id="258" r:id="rId5"/>
    <p:sldId id="261" r:id="rId6"/>
    <p:sldId id="273" r:id="rId7"/>
    <p:sldId id="278" r:id="rId8"/>
    <p:sldId id="274" r:id="rId9"/>
    <p:sldId id="275" r:id="rId10"/>
    <p:sldId id="276" r:id="rId11"/>
    <p:sldId id="279" r:id="rId12"/>
    <p:sldId id="266" r:id="rId13"/>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53F"/>
    <a:srgbClr val="43CDD9"/>
    <a:srgbClr val="667181"/>
    <a:srgbClr val="BABABA"/>
    <a:srgbClr val="DBDBDB"/>
    <a:srgbClr val="85E0E7"/>
    <a:srgbClr val="515A6B"/>
    <a:srgbClr val="AFBBBD"/>
    <a:srgbClr val="8FA0A3"/>
    <a:srgbClr val="5FD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66729D-CBEC-468E-91FB-6648C0A22FA0}" v="621" dt="2022-09-20T11:23:02.771"/>
    <p1510:client id="{4E8F4FAA-02B3-4E8C-AC00-57FBC4B307CF}" v="2372" dt="2022-09-20T10:09:13.320"/>
    <p1510:client id="{69297181-A004-4CF2-896E-F1EE48D9D391}" v="2618" dt="2022-09-20T11:07:42.9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32"/>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a:t>10/16/2019</a:t>
            </a: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3EBC1D5-B3EF-4A13-8CDE-7F28DE69B96C}" type="slidenum">
              <a:rPr lang="en-US" smtClean="0"/>
              <a:t>‹#›</a:t>
            </a:fld>
            <a:endParaRPr lang="en-US"/>
          </a:p>
        </p:txBody>
      </p:sp>
    </p:spTree>
    <p:extLst>
      <p:ext uri="{BB962C8B-B14F-4D97-AF65-F5344CB8AC3E}">
        <p14:creationId xmlns:p14="http://schemas.microsoft.com/office/powerpoint/2010/main" val="37590146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noProof="0"/>
              <a:t>10/16/2019</a:t>
            </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FD34AC2-3728-4A8B-B58F-6888FAEC3D20}" type="slidenum">
              <a:rPr lang="en-US" noProof="0" smtClean="0"/>
              <a:t>‹#›</a:t>
            </a:fld>
            <a:endParaRPr lang="en-US" noProof="0"/>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
        <p:nvSpPr>
          <p:cNvPr id="4" name="Slide Number Placeholder 3"/>
          <p:cNvSpPr>
            <a:spLocks noGrp="1"/>
          </p:cNvSpPr>
          <p:nvPr>
            <p:ph type="sldNum" sz="quarter" idx="10"/>
          </p:nvPr>
        </p:nvSpPr>
        <p:spPr/>
        <p:txBody>
          <a:bodyPr rtlCol="0"/>
          <a:lstStyle/>
          <a:p>
            <a:pPr rtl="0"/>
            <a:fld id="{5FD34AC2-3728-4A8B-B58F-6888FAEC3D20}" type="slidenum">
              <a:rPr lang="en-US" smtClean="0"/>
              <a:t>1</a:t>
            </a:fld>
            <a:endParaRPr lang="en-US"/>
          </a:p>
        </p:txBody>
      </p:sp>
    </p:spTree>
    <p:extLst>
      <p:ext uri="{BB962C8B-B14F-4D97-AF65-F5344CB8AC3E}">
        <p14:creationId xmlns:p14="http://schemas.microsoft.com/office/powerpoint/2010/main" val="122656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
        <p:nvSpPr>
          <p:cNvPr id="4" name="Slide Number Placeholder 3"/>
          <p:cNvSpPr>
            <a:spLocks noGrp="1"/>
          </p:cNvSpPr>
          <p:nvPr>
            <p:ph type="sldNum" sz="quarter" idx="10"/>
          </p:nvPr>
        </p:nvSpPr>
        <p:spPr/>
        <p:txBody>
          <a:bodyPr rtlCol="0"/>
          <a:lstStyle/>
          <a:p>
            <a:pPr rtl="0"/>
            <a:fld id="{5FD34AC2-3728-4A8B-B58F-6888FAEC3D20}" type="slidenum">
              <a:rPr lang="en-US" noProof="0" smtClean="0"/>
              <a:t>10</a:t>
            </a:fld>
            <a:endParaRPr lang="en-US" noProof="0"/>
          </a:p>
        </p:txBody>
      </p:sp>
    </p:spTree>
    <p:extLst>
      <p:ext uri="{BB962C8B-B14F-4D97-AF65-F5344CB8AC3E}">
        <p14:creationId xmlns:p14="http://schemas.microsoft.com/office/powerpoint/2010/main" val="600413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
        <p:nvSpPr>
          <p:cNvPr id="4" name="Slide Number Placeholder 3"/>
          <p:cNvSpPr>
            <a:spLocks noGrp="1"/>
          </p:cNvSpPr>
          <p:nvPr>
            <p:ph type="sldNum" sz="quarter" idx="10"/>
          </p:nvPr>
        </p:nvSpPr>
        <p:spPr/>
        <p:txBody>
          <a:bodyPr rtlCol="0"/>
          <a:lstStyle/>
          <a:p>
            <a:pPr rtl="0"/>
            <a:fld id="{5FD34AC2-3728-4A8B-B58F-6888FAEC3D20}" type="slidenum">
              <a:rPr lang="en-US" noProof="0" smtClean="0"/>
              <a:t>11</a:t>
            </a:fld>
            <a:endParaRPr lang="en-US" noProof="0"/>
          </a:p>
        </p:txBody>
      </p:sp>
    </p:spTree>
    <p:extLst>
      <p:ext uri="{BB962C8B-B14F-4D97-AF65-F5344CB8AC3E}">
        <p14:creationId xmlns:p14="http://schemas.microsoft.com/office/powerpoint/2010/main" val="1951667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
        <p:nvSpPr>
          <p:cNvPr id="4" name="Slide Number Placeholder 3"/>
          <p:cNvSpPr>
            <a:spLocks noGrp="1"/>
          </p:cNvSpPr>
          <p:nvPr>
            <p:ph type="sldNum" sz="quarter" idx="10"/>
          </p:nvPr>
        </p:nvSpPr>
        <p:spPr/>
        <p:txBody>
          <a:bodyPr rtlCol="0"/>
          <a:lstStyle/>
          <a:p>
            <a:pPr rtl="0"/>
            <a:fld id="{5FD34AC2-3728-4A8B-B58F-6888FAEC3D20}" type="slidenum">
              <a:rPr lang="en-US" noProof="0" smtClean="0"/>
              <a:t>12</a:t>
            </a:fld>
            <a:endParaRPr lang="en-US" noProof="0"/>
          </a:p>
        </p:txBody>
      </p:sp>
    </p:spTree>
    <p:extLst>
      <p:ext uri="{BB962C8B-B14F-4D97-AF65-F5344CB8AC3E}">
        <p14:creationId xmlns:p14="http://schemas.microsoft.com/office/powerpoint/2010/main" val="2510620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
        <p:nvSpPr>
          <p:cNvPr id="4" name="Slide Number Placeholder 3"/>
          <p:cNvSpPr>
            <a:spLocks noGrp="1"/>
          </p:cNvSpPr>
          <p:nvPr>
            <p:ph type="sldNum" sz="quarter" idx="10"/>
          </p:nvPr>
        </p:nvSpPr>
        <p:spPr/>
        <p:txBody>
          <a:bodyPr rtlCol="0"/>
          <a:lstStyle/>
          <a:p>
            <a:pPr rtl="0"/>
            <a:fld id="{5FD34AC2-3728-4A8B-B58F-6888FAEC3D20}" type="slidenum">
              <a:rPr lang="en-US" noProof="0" smtClean="0"/>
              <a:t>2</a:t>
            </a:fld>
            <a:endParaRPr lang="en-US" noProof="0"/>
          </a:p>
        </p:txBody>
      </p:sp>
    </p:spTree>
    <p:extLst>
      <p:ext uri="{BB962C8B-B14F-4D97-AF65-F5344CB8AC3E}">
        <p14:creationId xmlns:p14="http://schemas.microsoft.com/office/powerpoint/2010/main" val="1566546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r>
              <a:rPr lang="en-US"/>
              <a:t>The basis of our project is to perform an analysis on the impact of Covid19 on housing sale values around Australia. </a:t>
            </a:r>
          </a:p>
          <a:p>
            <a:r>
              <a:rPr lang="en-US"/>
              <a:t>In our analysis we look at the cost of dwellings in major cities and rural areas before the beginning of Covid19 and how the impact of Covid19 effected housing prices in cities vs regional areas</a:t>
            </a:r>
            <a:endParaRPr lang="en-US">
              <a:cs typeface="Calibri"/>
            </a:endParaRPr>
          </a:p>
        </p:txBody>
      </p:sp>
      <p:sp>
        <p:nvSpPr>
          <p:cNvPr id="4" name="Slide Number Placeholder 3"/>
          <p:cNvSpPr>
            <a:spLocks noGrp="1"/>
          </p:cNvSpPr>
          <p:nvPr>
            <p:ph type="sldNum" sz="quarter" idx="10"/>
          </p:nvPr>
        </p:nvSpPr>
        <p:spPr/>
        <p:txBody>
          <a:bodyPr rtlCol="0"/>
          <a:lstStyle/>
          <a:p>
            <a:pPr rtl="0"/>
            <a:fld id="{5FD34AC2-3728-4A8B-B58F-6888FAEC3D20}" type="slidenum">
              <a:rPr lang="en-US" noProof="0" smtClean="0"/>
              <a:t>3</a:t>
            </a:fld>
            <a:endParaRPr lang="en-US" noProof="0"/>
          </a:p>
        </p:txBody>
      </p:sp>
    </p:spTree>
    <p:extLst>
      <p:ext uri="{BB962C8B-B14F-4D97-AF65-F5344CB8AC3E}">
        <p14:creationId xmlns:p14="http://schemas.microsoft.com/office/powerpoint/2010/main" val="3876273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
        <p:nvSpPr>
          <p:cNvPr id="4" name="Slide Number Placeholder 3"/>
          <p:cNvSpPr>
            <a:spLocks noGrp="1"/>
          </p:cNvSpPr>
          <p:nvPr>
            <p:ph type="sldNum" sz="quarter" idx="10"/>
          </p:nvPr>
        </p:nvSpPr>
        <p:spPr/>
        <p:txBody>
          <a:bodyPr rtlCol="0"/>
          <a:lstStyle/>
          <a:p>
            <a:pPr rtl="0"/>
            <a:fld id="{5FD34AC2-3728-4A8B-B58F-6888FAEC3D20}" type="slidenum">
              <a:rPr lang="en-US" noProof="0" smtClean="0"/>
              <a:t>4</a:t>
            </a:fld>
            <a:endParaRPr lang="en-US" noProof="0"/>
          </a:p>
        </p:txBody>
      </p:sp>
    </p:spTree>
    <p:extLst>
      <p:ext uri="{BB962C8B-B14F-4D97-AF65-F5344CB8AC3E}">
        <p14:creationId xmlns:p14="http://schemas.microsoft.com/office/powerpoint/2010/main" val="261592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
        <p:nvSpPr>
          <p:cNvPr id="4" name="Slide Number Placeholder 3"/>
          <p:cNvSpPr>
            <a:spLocks noGrp="1"/>
          </p:cNvSpPr>
          <p:nvPr>
            <p:ph type="sldNum" sz="quarter" idx="10"/>
          </p:nvPr>
        </p:nvSpPr>
        <p:spPr/>
        <p:txBody>
          <a:bodyPr rtlCol="0"/>
          <a:lstStyle/>
          <a:p>
            <a:pPr rtl="0"/>
            <a:fld id="{5FD34AC2-3728-4A8B-B58F-6888FAEC3D20}" type="slidenum">
              <a:rPr lang="en-US" noProof="0" smtClean="0"/>
              <a:t>5</a:t>
            </a:fld>
            <a:endParaRPr lang="en-US" noProof="0"/>
          </a:p>
        </p:txBody>
      </p:sp>
    </p:spTree>
    <p:extLst>
      <p:ext uri="{BB962C8B-B14F-4D97-AF65-F5344CB8AC3E}">
        <p14:creationId xmlns:p14="http://schemas.microsoft.com/office/powerpoint/2010/main" val="4239585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
        <p:nvSpPr>
          <p:cNvPr id="4" name="Slide Number Placeholder 3"/>
          <p:cNvSpPr>
            <a:spLocks noGrp="1"/>
          </p:cNvSpPr>
          <p:nvPr>
            <p:ph type="sldNum" sz="quarter" idx="10"/>
          </p:nvPr>
        </p:nvSpPr>
        <p:spPr/>
        <p:txBody>
          <a:bodyPr rtlCol="0"/>
          <a:lstStyle/>
          <a:p>
            <a:pPr rtl="0"/>
            <a:fld id="{5FD34AC2-3728-4A8B-B58F-6888FAEC3D20}" type="slidenum">
              <a:rPr lang="en-US" noProof="0" smtClean="0"/>
              <a:t>6</a:t>
            </a:fld>
            <a:endParaRPr lang="en-US" noProof="0"/>
          </a:p>
        </p:txBody>
      </p:sp>
    </p:spTree>
    <p:extLst>
      <p:ext uri="{BB962C8B-B14F-4D97-AF65-F5344CB8AC3E}">
        <p14:creationId xmlns:p14="http://schemas.microsoft.com/office/powerpoint/2010/main" val="1978089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
        <p:nvSpPr>
          <p:cNvPr id="4" name="Slide Number Placeholder 3"/>
          <p:cNvSpPr>
            <a:spLocks noGrp="1"/>
          </p:cNvSpPr>
          <p:nvPr>
            <p:ph type="sldNum" sz="quarter" idx="10"/>
          </p:nvPr>
        </p:nvSpPr>
        <p:spPr/>
        <p:txBody>
          <a:bodyPr rtlCol="0"/>
          <a:lstStyle/>
          <a:p>
            <a:pPr rtl="0"/>
            <a:fld id="{5FD34AC2-3728-4A8B-B58F-6888FAEC3D20}" type="slidenum">
              <a:rPr lang="en-US" noProof="0" smtClean="0"/>
              <a:t>7</a:t>
            </a:fld>
            <a:endParaRPr lang="en-US" noProof="0"/>
          </a:p>
        </p:txBody>
      </p:sp>
    </p:spTree>
    <p:extLst>
      <p:ext uri="{BB962C8B-B14F-4D97-AF65-F5344CB8AC3E}">
        <p14:creationId xmlns:p14="http://schemas.microsoft.com/office/powerpoint/2010/main" val="3981341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
        <p:nvSpPr>
          <p:cNvPr id="4" name="Slide Number Placeholder 3"/>
          <p:cNvSpPr>
            <a:spLocks noGrp="1"/>
          </p:cNvSpPr>
          <p:nvPr>
            <p:ph type="sldNum" sz="quarter" idx="10"/>
          </p:nvPr>
        </p:nvSpPr>
        <p:spPr/>
        <p:txBody>
          <a:bodyPr rtlCol="0"/>
          <a:lstStyle/>
          <a:p>
            <a:pPr rtl="0"/>
            <a:fld id="{5FD34AC2-3728-4A8B-B58F-6888FAEC3D20}" type="slidenum">
              <a:rPr lang="en-US" noProof="0" smtClean="0"/>
              <a:t>8</a:t>
            </a:fld>
            <a:endParaRPr lang="en-US" noProof="0"/>
          </a:p>
        </p:txBody>
      </p:sp>
    </p:spTree>
    <p:extLst>
      <p:ext uri="{BB962C8B-B14F-4D97-AF65-F5344CB8AC3E}">
        <p14:creationId xmlns:p14="http://schemas.microsoft.com/office/powerpoint/2010/main" val="3555315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
        <p:nvSpPr>
          <p:cNvPr id="4" name="Slide Number Placeholder 3"/>
          <p:cNvSpPr>
            <a:spLocks noGrp="1"/>
          </p:cNvSpPr>
          <p:nvPr>
            <p:ph type="sldNum" sz="quarter" idx="10"/>
          </p:nvPr>
        </p:nvSpPr>
        <p:spPr/>
        <p:txBody>
          <a:bodyPr rtlCol="0"/>
          <a:lstStyle/>
          <a:p>
            <a:pPr rtl="0"/>
            <a:fld id="{5FD34AC2-3728-4A8B-B58F-6888FAEC3D20}" type="slidenum">
              <a:rPr lang="en-US" noProof="0" smtClean="0"/>
              <a:t>9</a:t>
            </a:fld>
            <a:endParaRPr lang="en-US" noProof="0"/>
          </a:p>
        </p:txBody>
      </p:sp>
    </p:spTree>
    <p:extLst>
      <p:ext uri="{BB962C8B-B14F-4D97-AF65-F5344CB8AC3E}">
        <p14:creationId xmlns:p14="http://schemas.microsoft.com/office/powerpoint/2010/main" val="1087356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rtlCol="0" anchor="b"/>
          <a:lstStyle>
            <a:lvl1pPr algn="ctr">
              <a:defRPr sz="6000"/>
            </a:lvl1pPr>
          </a:lstStyle>
          <a:p>
            <a:pPr rtl="0"/>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a:t>Click to edit Master subtitle style</a:t>
            </a:r>
            <a:endParaRPr lang="en-US"/>
          </a:p>
        </p:txBody>
      </p:sp>
      <p:sp>
        <p:nvSpPr>
          <p:cNvPr id="4" name="Date Placeholder 3"/>
          <p:cNvSpPr>
            <a:spLocks noGrp="1"/>
          </p:cNvSpPr>
          <p:nvPr>
            <p:ph type="dt" sz="half" idx="10"/>
          </p:nvPr>
        </p:nvSpPr>
        <p:spPr/>
        <p:txBody>
          <a:bodyPr rtlCol="0"/>
          <a:lstStyle/>
          <a:p>
            <a:pPr rtl="0"/>
            <a:r>
              <a:rPr lang="en-US"/>
              <a:t>10/16/2019</a:t>
            </a:r>
          </a:p>
        </p:txBody>
      </p:sp>
      <p:sp>
        <p:nvSpPr>
          <p:cNvPr id="5" name="Footer Placeholder 4"/>
          <p:cNvSpPr>
            <a:spLocks noGrp="1"/>
          </p:cNvSpPr>
          <p:nvPr>
            <p:ph type="ftr" sz="quarter" idx="11"/>
          </p:nvPr>
        </p:nvSpPr>
        <p:spPr/>
        <p:txBody>
          <a:bodyPr rtlCol="0"/>
          <a:lstStyle/>
          <a:p>
            <a:pPr rtl="0"/>
            <a:endParaRPr lang="en-US"/>
          </a:p>
        </p:txBody>
      </p:sp>
      <p:sp>
        <p:nvSpPr>
          <p:cNvPr id="6" name="Slide Number Placeholder 5"/>
          <p:cNvSpPr>
            <a:spLocks noGrp="1"/>
          </p:cNvSpPr>
          <p:nvPr>
            <p:ph type="sldNum" sz="quarter" idx="12"/>
          </p:nvPr>
        </p:nvSpPr>
        <p:spPr/>
        <p:txBody>
          <a:bodyPr rtlCol="0"/>
          <a:lstStyle/>
          <a:p>
            <a:pPr rtl="0"/>
            <a:fld id="{A428E537-E56B-49CA-B596-52598082FBE8}" type="slidenum">
              <a:rPr lang="en-US" smtClean="0"/>
              <a:t>‹#›</a:t>
            </a:fld>
            <a:endParaRPr lang="en-US"/>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rtlCol="0" anchor="b"/>
          <a:lstStyle>
            <a:lvl1pPr>
              <a:defRPr sz="3200"/>
            </a:lvl1pPr>
          </a:lstStyle>
          <a:p>
            <a:pPr rtl="0"/>
            <a:r>
              <a:rPr lang="en-GB"/>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a:t>Click to edit Master text styles</a:t>
            </a:r>
          </a:p>
        </p:txBody>
      </p:sp>
      <p:sp>
        <p:nvSpPr>
          <p:cNvPr id="5" name="Date Placeholder 4"/>
          <p:cNvSpPr>
            <a:spLocks noGrp="1"/>
          </p:cNvSpPr>
          <p:nvPr>
            <p:ph type="dt" sz="half" idx="10"/>
          </p:nvPr>
        </p:nvSpPr>
        <p:spPr/>
        <p:txBody>
          <a:bodyPr rtlCol="0"/>
          <a:lstStyle/>
          <a:p>
            <a:pPr rtl="0"/>
            <a:r>
              <a:rPr lang="en-US"/>
              <a:t>10/16/2019</a:t>
            </a:r>
          </a:p>
        </p:txBody>
      </p:sp>
      <p:sp>
        <p:nvSpPr>
          <p:cNvPr id="6" name="Footer Placeholder 5"/>
          <p:cNvSpPr>
            <a:spLocks noGrp="1"/>
          </p:cNvSpPr>
          <p:nvPr>
            <p:ph type="ftr" sz="quarter" idx="11"/>
          </p:nvPr>
        </p:nvSpPr>
        <p:spPr/>
        <p:txBody>
          <a:bodyPr rtlCol="0"/>
          <a:lstStyle/>
          <a:p>
            <a:pPr rtl="0"/>
            <a:endParaRPr lang="en-US"/>
          </a:p>
        </p:txBody>
      </p:sp>
      <p:sp>
        <p:nvSpPr>
          <p:cNvPr id="7" name="Slide Number Placeholder 6"/>
          <p:cNvSpPr>
            <a:spLocks noGrp="1"/>
          </p:cNvSpPr>
          <p:nvPr>
            <p:ph type="sldNum" sz="quarter" idx="12"/>
          </p:nvPr>
        </p:nvSpPr>
        <p:spPr/>
        <p:txBody>
          <a:bodyPr rtlCol="0"/>
          <a:lstStyle/>
          <a:p>
            <a:pPr rtl="0"/>
            <a:fld id="{A428E537-E56B-49CA-B596-52598082FBE8}" type="slidenum">
              <a:rPr lang="en-US" smtClean="0"/>
              <a:t>‹#›</a:t>
            </a:fld>
            <a:endParaRPr lang="en-US"/>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lang="en-US"/>
          </a:p>
        </p:txBody>
      </p:sp>
      <p:sp>
        <p:nvSpPr>
          <p:cNvPr id="3" name="Vertical Text Placeholder 2"/>
          <p:cNvSpPr>
            <a:spLocks noGrp="1"/>
          </p:cNvSpPr>
          <p:nvPr>
            <p:ph type="body" orient="vert" idx="1"/>
          </p:nvPr>
        </p:nvSpPr>
        <p:spPr/>
        <p:txBody>
          <a:bodyPr vert="eaVert"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a:p>
        </p:txBody>
      </p:sp>
      <p:sp>
        <p:nvSpPr>
          <p:cNvPr id="4" name="Date Placeholder 3"/>
          <p:cNvSpPr>
            <a:spLocks noGrp="1"/>
          </p:cNvSpPr>
          <p:nvPr>
            <p:ph type="dt" sz="half" idx="10"/>
          </p:nvPr>
        </p:nvSpPr>
        <p:spPr/>
        <p:txBody>
          <a:bodyPr rtlCol="0"/>
          <a:lstStyle/>
          <a:p>
            <a:pPr rtl="0"/>
            <a:r>
              <a:rPr lang="en-US"/>
              <a:t>10/16/2019</a:t>
            </a:r>
          </a:p>
        </p:txBody>
      </p:sp>
      <p:sp>
        <p:nvSpPr>
          <p:cNvPr id="5" name="Footer Placeholder 4"/>
          <p:cNvSpPr>
            <a:spLocks noGrp="1"/>
          </p:cNvSpPr>
          <p:nvPr>
            <p:ph type="ftr" sz="quarter" idx="11"/>
          </p:nvPr>
        </p:nvSpPr>
        <p:spPr/>
        <p:txBody>
          <a:bodyPr rtlCol="0"/>
          <a:lstStyle/>
          <a:p>
            <a:pPr rtl="0"/>
            <a:endParaRPr lang="en-US"/>
          </a:p>
        </p:txBody>
      </p:sp>
      <p:sp>
        <p:nvSpPr>
          <p:cNvPr id="6" name="Slide Number Placeholder 5"/>
          <p:cNvSpPr>
            <a:spLocks noGrp="1"/>
          </p:cNvSpPr>
          <p:nvPr>
            <p:ph type="sldNum" sz="quarter" idx="12"/>
          </p:nvPr>
        </p:nvSpPr>
        <p:spPr/>
        <p:txBody>
          <a:bodyPr rtlCol="0"/>
          <a:lstStyle/>
          <a:p>
            <a:pPr rtl="0"/>
            <a:fld id="{A428E537-E56B-49CA-B596-52598082FBE8}" type="slidenum">
              <a:rPr lang="en-US" smtClean="0"/>
              <a:t>‹#›</a:t>
            </a:fld>
            <a:endParaRPr lang="en-US"/>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rtlCol="0"/>
          <a:lstStyle/>
          <a:p>
            <a:pPr rtl="0"/>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a:p>
        </p:txBody>
      </p:sp>
      <p:sp>
        <p:nvSpPr>
          <p:cNvPr id="4" name="Date Placeholder 3"/>
          <p:cNvSpPr>
            <a:spLocks noGrp="1"/>
          </p:cNvSpPr>
          <p:nvPr>
            <p:ph type="dt" sz="half" idx="10"/>
          </p:nvPr>
        </p:nvSpPr>
        <p:spPr/>
        <p:txBody>
          <a:bodyPr rtlCol="0"/>
          <a:lstStyle/>
          <a:p>
            <a:pPr rtl="0"/>
            <a:r>
              <a:rPr lang="en-US"/>
              <a:t>10/16/2019</a:t>
            </a:r>
          </a:p>
        </p:txBody>
      </p:sp>
      <p:sp>
        <p:nvSpPr>
          <p:cNvPr id="5" name="Footer Placeholder 4"/>
          <p:cNvSpPr>
            <a:spLocks noGrp="1"/>
          </p:cNvSpPr>
          <p:nvPr>
            <p:ph type="ftr" sz="quarter" idx="11"/>
          </p:nvPr>
        </p:nvSpPr>
        <p:spPr/>
        <p:txBody>
          <a:bodyPr rtlCol="0"/>
          <a:lstStyle/>
          <a:p>
            <a:pPr rtl="0"/>
            <a:endParaRPr lang="en-US"/>
          </a:p>
        </p:txBody>
      </p:sp>
      <p:sp>
        <p:nvSpPr>
          <p:cNvPr id="6" name="Slide Number Placeholder 5"/>
          <p:cNvSpPr>
            <a:spLocks noGrp="1"/>
          </p:cNvSpPr>
          <p:nvPr>
            <p:ph type="sldNum" sz="quarter" idx="12"/>
          </p:nvPr>
        </p:nvSpPr>
        <p:spPr/>
        <p:txBody>
          <a:bodyPr rtlCol="0"/>
          <a:lstStyle/>
          <a:p>
            <a:pPr rtl="0"/>
            <a:fld id="{A428E537-E56B-49CA-B596-52598082FBE8}" type="slidenum">
              <a:rPr lang="en-US" smtClean="0"/>
              <a:t>‹#›</a:t>
            </a:fld>
            <a:endParaRPr lang="en-US"/>
          </a:p>
        </p:txBody>
      </p:sp>
    </p:spTree>
    <p:extLst>
      <p:ext uri="{BB962C8B-B14F-4D97-AF65-F5344CB8AC3E}">
        <p14:creationId xmlns:p14="http://schemas.microsoft.com/office/powerpoint/2010/main" val="30321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lang="en-US"/>
          </a:p>
        </p:txBody>
      </p:sp>
      <p:sp>
        <p:nvSpPr>
          <p:cNvPr id="3" name="Content Placeholder 2"/>
          <p:cNvSpPr>
            <a:spLocks noGrp="1"/>
          </p:cNvSpPr>
          <p:nvPr>
            <p:ph idx="1"/>
          </p:nvPr>
        </p:nvSpPr>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a:p>
        </p:txBody>
      </p:sp>
      <p:sp>
        <p:nvSpPr>
          <p:cNvPr id="4" name="Date Placeholder 3"/>
          <p:cNvSpPr>
            <a:spLocks noGrp="1"/>
          </p:cNvSpPr>
          <p:nvPr>
            <p:ph type="dt" sz="half" idx="10"/>
          </p:nvPr>
        </p:nvSpPr>
        <p:spPr/>
        <p:txBody>
          <a:bodyPr rtlCol="0"/>
          <a:lstStyle/>
          <a:p>
            <a:pPr rtl="0"/>
            <a:r>
              <a:rPr lang="en-US"/>
              <a:t>10/16/2019</a:t>
            </a:r>
          </a:p>
        </p:txBody>
      </p:sp>
      <p:sp>
        <p:nvSpPr>
          <p:cNvPr id="5" name="Footer Placeholder 4"/>
          <p:cNvSpPr>
            <a:spLocks noGrp="1"/>
          </p:cNvSpPr>
          <p:nvPr>
            <p:ph type="ftr" sz="quarter" idx="11"/>
          </p:nvPr>
        </p:nvSpPr>
        <p:spPr/>
        <p:txBody>
          <a:bodyPr rtlCol="0"/>
          <a:lstStyle/>
          <a:p>
            <a:pPr rtl="0"/>
            <a:endParaRPr lang="en-US"/>
          </a:p>
        </p:txBody>
      </p:sp>
      <p:sp>
        <p:nvSpPr>
          <p:cNvPr id="6" name="Slide Number Placeholder 5"/>
          <p:cNvSpPr>
            <a:spLocks noGrp="1"/>
          </p:cNvSpPr>
          <p:nvPr>
            <p:ph type="sldNum" sz="quarter" idx="12"/>
          </p:nvPr>
        </p:nvSpPr>
        <p:spPr/>
        <p:txBody>
          <a:bodyPr rtlCol="0"/>
          <a:lstStyle/>
          <a:p>
            <a:pPr rtl="0"/>
            <a:fld id="{A428E537-E56B-49CA-B596-52598082FBE8}" type="slidenum">
              <a:rPr lang="en-US" smtClean="0"/>
              <a:t>‹#›</a:t>
            </a:fld>
            <a:endParaRPr lang="en-US"/>
          </a:p>
        </p:txBody>
      </p:sp>
    </p:spTree>
    <p:extLst>
      <p:ext uri="{BB962C8B-B14F-4D97-AF65-F5344CB8AC3E}">
        <p14:creationId xmlns:p14="http://schemas.microsoft.com/office/powerpoint/2010/main" val="33023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rtlCol="0" anchor="b"/>
          <a:lstStyle>
            <a:lvl1pPr>
              <a:defRPr sz="6000"/>
            </a:lvl1pPr>
          </a:lstStyle>
          <a:p>
            <a:pPr rtl="0"/>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Click to edit Master text styles</a:t>
            </a:r>
          </a:p>
        </p:txBody>
      </p:sp>
      <p:sp>
        <p:nvSpPr>
          <p:cNvPr id="4" name="Date Placeholder 3"/>
          <p:cNvSpPr>
            <a:spLocks noGrp="1"/>
          </p:cNvSpPr>
          <p:nvPr>
            <p:ph type="dt" sz="half" idx="10"/>
          </p:nvPr>
        </p:nvSpPr>
        <p:spPr/>
        <p:txBody>
          <a:bodyPr rtlCol="0"/>
          <a:lstStyle/>
          <a:p>
            <a:pPr rtl="0"/>
            <a:r>
              <a:rPr lang="en-US"/>
              <a:t>10/16/2019</a:t>
            </a:r>
          </a:p>
        </p:txBody>
      </p:sp>
      <p:sp>
        <p:nvSpPr>
          <p:cNvPr id="5" name="Footer Placeholder 4"/>
          <p:cNvSpPr>
            <a:spLocks noGrp="1"/>
          </p:cNvSpPr>
          <p:nvPr>
            <p:ph type="ftr" sz="quarter" idx="11"/>
          </p:nvPr>
        </p:nvSpPr>
        <p:spPr/>
        <p:txBody>
          <a:bodyPr rtlCol="0"/>
          <a:lstStyle/>
          <a:p>
            <a:pPr rtl="0"/>
            <a:endParaRPr lang="en-US"/>
          </a:p>
        </p:txBody>
      </p:sp>
      <p:sp>
        <p:nvSpPr>
          <p:cNvPr id="6" name="Slide Number Placeholder 5"/>
          <p:cNvSpPr>
            <a:spLocks noGrp="1"/>
          </p:cNvSpPr>
          <p:nvPr>
            <p:ph type="sldNum" sz="quarter" idx="12"/>
          </p:nvPr>
        </p:nvSpPr>
        <p:spPr/>
        <p:txBody>
          <a:bodyPr rtlCol="0"/>
          <a:lstStyle/>
          <a:p>
            <a:pPr rtl="0"/>
            <a:fld id="{A428E537-E56B-49CA-B596-52598082FBE8}" type="slidenum">
              <a:rPr lang="en-US" smtClean="0"/>
              <a:t>‹#›</a:t>
            </a:fld>
            <a:endParaRPr lang="en-US"/>
          </a:p>
        </p:txBody>
      </p:sp>
    </p:spTree>
    <p:extLst>
      <p:ext uri="{BB962C8B-B14F-4D97-AF65-F5344CB8AC3E}">
        <p14:creationId xmlns:p14="http://schemas.microsoft.com/office/powerpoint/2010/main" val="16620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a:p>
        </p:txBody>
      </p:sp>
      <p:sp>
        <p:nvSpPr>
          <p:cNvPr id="5" name="Date Placeholder 4"/>
          <p:cNvSpPr>
            <a:spLocks noGrp="1"/>
          </p:cNvSpPr>
          <p:nvPr>
            <p:ph type="dt" sz="half" idx="10"/>
          </p:nvPr>
        </p:nvSpPr>
        <p:spPr/>
        <p:txBody>
          <a:bodyPr rtlCol="0"/>
          <a:lstStyle/>
          <a:p>
            <a:pPr rtl="0"/>
            <a:r>
              <a:rPr lang="en-US"/>
              <a:t>10/16/2019</a:t>
            </a:r>
          </a:p>
        </p:txBody>
      </p:sp>
      <p:sp>
        <p:nvSpPr>
          <p:cNvPr id="6" name="Footer Placeholder 5"/>
          <p:cNvSpPr>
            <a:spLocks noGrp="1"/>
          </p:cNvSpPr>
          <p:nvPr>
            <p:ph type="ftr" sz="quarter" idx="11"/>
          </p:nvPr>
        </p:nvSpPr>
        <p:spPr/>
        <p:txBody>
          <a:bodyPr rtlCol="0"/>
          <a:lstStyle/>
          <a:p>
            <a:pPr rtl="0"/>
            <a:endParaRPr lang="en-US"/>
          </a:p>
        </p:txBody>
      </p:sp>
      <p:sp>
        <p:nvSpPr>
          <p:cNvPr id="7" name="Slide Number Placeholder 6"/>
          <p:cNvSpPr>
            <a:spLocks noGrp="1"/>
          </p:cNvSpPr>
          <p:nvPr>
            <p:ph type="sldNum" sz="quarter" idx="12"/>
          </p:nvPr>
        </p:nvSpPr>
        <p:spPr/>
        <p:txBody>
          <a:bodyPr rtlCol="0"/>
          <a:lstStyle/>
          <a:p>
            <a:pPr rtl="0"/>
            <a:fld id="{A428E537-E56B-49CA-B596-52598082FBE8}" type="slidenum">
              <a:rPr lang="en-US" smtClean="0"/>
              <a:t>‹#›</a:t>
            </a:fld>
            <a:endParaRPr lang="en-US"/>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rtlCol="0"/>
          <a:lstStyle/>
          <a:p>
            <a:pPr rtl="0"/>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a:p>
        </p:txBody>
      </p:sp>
      <p:sp>
        <p:nvSpPr>
          <p:cNvPr id="7" name="Date Placeholder 6"/>
          <p:cNvSpPr>
            <a:spLocks noGrp="1"/>
          </p:cNvSpPr>
          <p:nvPr>
            <p:ph type="dt" sz="half" idx="10"/>
          </p:nvPr>
        </p:nvSpPr>
        <p:spPr/>
        <p:txBody>
          <a:bodyPr rtlCol="0"/>
          <a:lstStyle/>
          <a:p>
            <a:pPr rtl="0"/>
            <a:r>
              <a:rPr lang="en-US"/>
              <a:t>10/16/2019</a:t>
            </a:r>
          </a:p>
        </p:txBody>
      </p:sp>
      <p:sp>
        <p:nvSpPr>
          <p:cNvPr id="8" name="Footer Placeholder 7"/>
          <p:cNvSpPr>
            <a:spLocks noGrp="1"/>
          </p:cNvSpPr>
          <p:nvPr>
            <p:ph type="ftr" sz="quarter" idx="11"/>
          </p:nvPr>
        </p:nvSpPr>
        <p:spPr/>
        <p:txBody>
          <a:bodyPr rtlCol="0"/>
          <a:lstStyle/>
          <a:p>
            <a:pPr rtl="0"/>
            <a:endParaRPr lang="en-US"/>
          </a:p>
        </p:txBody>
      </p:sp>
      <p:sp>
        <p:nvSpPr>
          <p:cNvPr id="9" name="Slide Number Placeholder 8"/>
          <p:cNvSpPr>
            <a:spLocks noGrp="1"/>
          </p:cNvSpPr>
          <p:nvPr>
            <p:ph type="sldNum" sz="quarter" idx="12"/>
          </p:nvPr>
        </p:nvSpPr>
        <p:spPr/>
        <p:txBody>
          <a:bodyPr rtlCol="0"/>
          <a:lstStyle/>
          <a:p>
            <a:pPr rtl="0"/>
            <a:fld id="{A428E537-E56B-49CA-B596-52598082FBE8}" type="slidenum">
              <a:rPr lang="en-US" smtClean="0"/>
              <a:t>‹#›</a:t>
            </a:fld>
            <a:endParaRPr lang="en-US"/>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lang="en-US"/>
          </a:p>
        </p:txBody>
      </p:sp>
      <p:sp>
        <p:nvSpPr>
          <p:cNvPr id="3" name="Date Placeholder 2"/>
          <p:cNvSpPr>
            <a:spLocks noGrp="1"/>
          </p:cNvSpPr>
          <p:nvPr>
            <p:ph type="dt" sz="half" idx="10"/>
          </p:nvPr>
        </p:nvSpPr>
        <p:spPr/>
        <p:txBody>
          <a:bodyPr rtlCol="0"/>
          <a:lstStyle/>
          <a:p>
            <a:pPr rtl="0"/>
            <a:r>
              <a:rPr lang="en-US"/>
              <a:t>10/16/2019</a:t>
            </a:r>
          </a:p>
        </p:txBody>
      </p:sp>
      <p:sp>
        <p:nvSpPr>
          <p:cNvPr id="4" name="Footer Placeholder 3"/>
          <p:cNvSpPr>
            <a:spLocks noGrp="1"/>
          </p:cNvSpPr>
          <p:nvPr>
            <p:ph type="ftr" sz="quarter" idx="11"/>
          </p:nvPr>
        </p:nvSpPr>
        <p:spPr/>
        <p:txBody>
          <a:bodyPr rtlCol="0"/>
          <a:lstStyle/>
          <a:p>
            <a:pPr rtl="0"/>
            <a:endParaRPr lang="en-US"/>
          </a:p>
        </p:txBody>
      </p:sp>
      <p:sp>
        <p:nvSpPr>
          <p:cNvPr id="5" name="Slide Number Placeholder 4"/>
          <p:cNvSpPr>
            <a:spLocks noGrp="1"/>
          </p:cNvSpPr>
          <p:nvPr>
            <p:ph type="sldNum" sz="quarter" idx="12"/>
          </p:nvPr>
        </p:nvSpPr>
        <p:spPr/>
        <p:txBody>
          <a:bodyPr rtlCol="0"/>
          <a:lstStyle/>
          <a:p>
            <a:pPr rtl="0"/>
            <a:fld id="{A428E537-E56B-49CA-B596-52598082FBE8}" type="slidenum">
              <a:rPr lang="en-US" smtClean="0"/>
              <a:t>‹#›</a:t>
            </a:fld>
            <a:endParaRPr lang="en-US"/>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r>
              <a:rPr lang="en-US"/>
              <a:t>10/16/2019</a:t>
            </a:r>
          </a:p>
        </p:txBody>
      </p:sp>
      <p:sp>
        <p:nvSpPr>
          <p:cNvPr id="3" name="Footer Placeholder 2"/>
          <p:cNvSpPr>
            <a:spLocks noGrp="1"/>
          </p:cNvSpPr>
          <p:nvPr>
            <p:ph type="ftr" sz="quarter" idx="11"/>
          </p:nvPr>
        </p:nvSpPr>
        <p:spPr/>
        <p:txBody>
          <a:bodyPr rtlCol="0"/>
          <a:lstStyle/>
          <a:p>
            <a:pPr rtl="0"/>
            <a:endParaRPr lang="en-US"/>
          </a:p>
        </p:txBody>
      </p:sp>
      <p:sp>
        <p:nvSpPr>
          <p:cNvPr id="4" name="Slide Number Placeholder 3"/>
          <p:cNvSpPr>
            <a:spLocks noGrp="1"/>
          </p:cNvSpPr>
          <p:nvPr>
            <p:ph type="sldNum" sz="quarter" idx="12"/>
          </p:nvPr>
        </p:nvSpPr>
        <p:spPr/>
        <p:txBody>
          <a:bodyPr rtlCol="0"/>
          <a:lstStyle/>
          <a:p>
            <a:pPr rtl="0"/>
            <a:fld id="{A428E537-E56B-49CA-B596-52598082FBE8}" type="slidenum">
              <a:rPr lang="en-US" smtClean="0"/>
              <a:t>‹#›</a:t>
            </a:fld>
            <a:endParaRPr lang="en-US"/>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rtlCol="0">
            <a:noAutofit/>
          </a:bodyPr>
          <a:lstStyle/>
          <a:p>
            <a:pPr rtl="0"/>
            <a:r>
              <a:rPr lang="en-GB"/>
              <a:t>Click icon to add picture</a:t>
            </a:r>
            <a:endParaRPr lang="en-US"/>
          </a:p>
        </p:txBody>
      </p:sp>
      <p:sp>
        <p:nvSpPr>
          <p:cNvPr id="2" name="Date Placeholder 1"/>
          <p:cNvSpPr>
            <a:spLocks noGrp="1"/>
          </p:cNvSpPr>
          <p:nvPr>
            <p:ph type="dt" sz="half" idx="10"/>
          </p:nvPr>
        </p:nvSpPr>
        <p:spPr/>
        <p:txBody>
          <a:bodyPr rtlCol="0"/>
          <a:lstStyle/>
          <a:p>
            <a:pPr rtl="0"/>
            <a:r>
              <a:rPr lang="en-US"/>
              <a:t>10/16/2019</a:t>
            </a:r>
          </a:p>
        </p:txBody>
      </p:sp>
      <p:sp>
        <p:nvSpPr>
          <p:cNvPr id="3" name="Footer Placeholder 2"/>
          <p:cNvSpPr>
            <a:spLocks noGrp="1"/>
          </p:cNvSpPr>
          <p:nvPr>
            <p:ph type="ftr" sz="quarter" idx="11"/>
          </p:nvPr>
        </p:nvSpPr>
        <p:spPr/>
        <p:txBody>
          <a:bodyPr rtlCol="0"/>
          <a:lstStyle/>
          <a:p>
            <a:pPr rtl="0"/>
            <a:endParaRPr lang="en-US"/>
          </a:p>
        </p:txBody>
      </p:sp>
      <p:sp>
        <p:nvSpPr>
          <p:cNvPr id="4" name="Slide Number Placeholder 3"/>
          <p:cNvSpPr>
            <a:spLocks noGrp="1"/>
          </p:cNvSpPr>
          <p:nvPr>
            <p:ph type="sldNum" sz="quarter" idx="12"/>
          </p:nvPr>
        </p:nvSpPr>
        <p:spPr/>
        <p:txBody>
          <a:bodyPr rtlCol="0"/>
          <a:lstStyle/>
          <a:p>
            <a:pPr rtl="0"/>
            <a:fld id="{A428E537-E56B-49CA-B596-52598082FBE8}" type="slidenum">
              <a:rPr lang="en-US" smtClean="0"/>
              <a:t>‹#›</a:t>
            </a:fld>
            <a:endParaRPr lang="en-US"/>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rtlCol="0">
            <a:noAutofit/>
          </a:bodyPr>
          <a:lstStyle/>
          <a:p>
            <a:pPr rtl="0"/>
            <a:r>
              <a:rPr lang="en-GB"/>
              <a:t>Click icon to add picture</a:t>
            </a:r>
            <a:endParaRPr lang="en-US"/>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rtlCol="0">
            <a:noAutofit/>
          </a:bodyPr>
          <a:lstStyle/>
          <a:p>
            <a:pPr rtl="0"/>
            <a:r>
              <a:rPr lang="en-GB"/>
              <a:t>Click icon to add picture</a:t>
            </a:r>
            <a:endParaRPr lang="en-US"/>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rtlCol="0" anchor="b"/>
          <a:lstStyle>
            <a:lvl1pPr>
              <a:defRPr sz="3200"/>
            </a:lvl1pPr>
          </a:lstStyle>
          <a:p>
            <a:pPr rtl="0"/>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a:t>Click to edit Master text styles</a:t>
            </a:r>
          </a:p>
        </p:txBody>
      </p:sp>
      <p:sp>
        <p:nvSpPr>
          <p:cNvPr id="5" name="Date Placeholder 4"/>
          <p:cNvSpPr>
            <a:spLocks noGrp="1"/>
          </p:cNvSpPr>
          <p:nvPr>
            <p:ph type="dt" sz="half" idx="10"/>
          </p:nvPr>
        </p:nvSpPr>
        <p:spPr/>
        <p:txBody>
          <a:bodyPr rtlCol="0"/>
          <a:lstStyle/>
          <a:p>
            <a:pPr rtl="0"/>
            <a:r>
              <a:rPr lang="en-US"/>
              <a:t>10/16/2019</a:t>
            </a:r>
          </a:p>
        </p:txBody>
      </p:sp>
      <p:sp>
        <p:nvSpPr>
          <p:cNvPr id="6" name="Footer Placeholder 5"/>
          <p:cNvSpPr>
            <a:spLocks noGrp="1"/>
          </p:cNvSpPr>
          <p:nvPr>
            <p:ph type="ftr" sz="quarter" idx="11"/>
          </p:nvPr>
        </p:nvSpPr>
        <p:spPr/>
        <p:txBody>
          <a:bodyPr rtlCol="0"/>
          <a:lstStyle/>
          <a:p>
            <a:pPr rtl="0"/>
            <a:endParaRPr lang="en-US"/>
          </a:p>
        </p:txBody>
      </p:sp>
      <p:sp>
        <p:nvSpPr>
          <p:cNvPr id="7" name="Slide Number Placeholder 6"/>
          <p:cNvSpPr>
            <a:spLocks noGrp="1"/>
          </p:cNvSpPr>
          <p:nvPr>
            <p:ph type="sldNum" sz="quarter" idx="12"/>
          </p:nvPr>
        </p:nvSpPr>
        <p:spPr/>
        <p:txBody>
          <a:bodyPr rtlCol="0"/>
          <a:lstStyle/>
          <a:p>
            <a:pPr rtl="0"/>
            <a:fld id="{A428E537-E56B-49CA-B596-52598082FBE8}" type="slidenum">
              <a:rPr lang="en-US" smtClean="0"/>
              <a:t>‹#›</a:t>
            </a:fld>
            <a:endParaRPr lang="en-US"/>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en-US"/>
              <a:t>10/16/2019</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A428E537-E56B-49CA-B596-52598082FBE8}" type="slidenum">
              <a:rPr lang="en-US" smtClean="0"/>
              <a:t>‹#›</a:t>
            </a:fld>
            <a:endParaRPr lang="en-US"/>
          </a:p>
        </p:txBody>
      </p:sp>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7.emf"/><Relationship Id="rId4" Type="http://schemas.openxmlformats.org/officeDocument/2006/relationships/hyperlink" Target="https://24slides.com/?utm_campaign=mp&amp;utm_medium=ppt&amp;utm_source=pptlink&amp;utm_content=&amp;utm_ter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black and white photo of a city&#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Rectangle 18">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TextBox 6"/>
          <p:cNvSpPr txBox="1"/>
          <p:nvPr/>
        </p:nvSpPr>
        <p:spPr>
          <a:xfrm>
            <a:off x="2551766" y="3444079"/>
            <a:ext cx="7088479" cy="677108"/>
          </a:xfrm>
          <a:prstGeom prst="rect">
            <a:avLst/>
          </a:prstGeom>
          <a:noFill/>
        </p:spPr>
        <p:txBody>
          <a:bodyPr wrap="none" lIns="0" tIns="0" rIns="0" bIns="0" rtlCol="0">
            <a:spAutoFit/>
          </a:bodyPr>
          <a:lstStyle/>
          <a:p>
            <a:pPr algn="ctr" rtl="0">
              <a:tabLst>
                <a:tab pos="347663" algn="l"/>
              </a:tabLst>
            </a:pPr>
            <a:r>
              <a:rPr lang="en-gb" sz="4400" b="1">
                <a:solidFill>
                  <a:schemeClr val="bg1"/>
                </a:solidFill>
                <a:latin typeface="+mj-lt"/>
              </a:rPr>
              <a:t>Project 1 </a:t>
            </a:r>
            <a:r>
              <a:rPr lang="en-GB" sz="4400" b="1">
                <a:solidFill>
                  <a:schemeClr val="bg1"/>
                </a:solidFill>
                <a:latin typeface="+mj-lt"/>
              </a:rPr>
              <a:t>–</a:t>
            </a:r>
            <a:r>
              <a:rPr lang="en-gb" sz="4400" b="1">
                <a:solidFill>
                  <a:schemeClr val="bg1"/>
                </a:solidFill>
                <a:latin typeface="+mj-lt"/>
              </a:rPr>
              <a:t> Data Analytics</a:t>
            </a:r>
          </a:p>
        </p:txBody>
      </p:sp>
      <p:sp>
        <p:nvSpPr>
          <p:cNvPr id="21" name="TextBox 20"/>
          <p:cNvSpPr txBox="1"/>
          <p:nvPr/>
        </p:nvSpPr>
        <p:spPr>
          <a:xfrm>
            <a:off x="4936227" y="4294587"/>
            <a:ext cx="2319545" cy="1231106"/>
          </a:xfrm>
          <a:prstGeom prst="rect">
            <a:avLst/>
          </a:prstGeom>
          <a:noFill/>
        </p:spPr>
        <p:txBody>
          <a:bodyPr wrap="none" lIns="0" tIns="0" rIns="0" bIns="0" rtlCol="0" anchor="t">
            <a:spAutoFit/>
          </a:bodyPr>
          <a:lstStyle/>
          <a:p>
            <a:pPr algn="ctr"/>
            <a:r>
              <a:rPr lang="en-AU" sz="2000" b="0">
                <a:solidFill>
                  <a:srgbClr val="D4D4D4"/>
                </a:solidFill>
                <a:effectLst/>
                <a:latin typeface="+mj-lt"/>
              </a:rPr>
              <a:t>Halley Ngoc Pham</a:t>
            </a:r>
          </a:p>
          <a:p>
            <a:pPr algn="ctr"/>
            <a:r>
              <a:rPr lang="en-AU" sz="2000" b="0">
                <a:solidFill>
                  <a:srgbClr val="D4D4D4"/>
                </a:solidFill>
                <a:effectLst/>
                <a:latin typeface="+mj-lt"/>
              </a:rPr>
              <a:t>Liam Baker</a:t>
            </a:r>
          </a:p>
          <a:p>
            <a:pPr algn="ctr"/>
            <a:r>
              <a:rPr lang="en-AU" sz="2000" b="0">
                <a:solidFill>
                  <a:srgbClr val="D4D4D4"/>
                </a:solidFill>
                <a:effectLst/>
                <a:latin typeface="+mj-lt"/>
              </a:rPr>
              <a:t>Mark Stephen</a:t>
            </a:r>
          </a:p>
          <a:p>
            <a:pPr algn="ctr" rtl="0">
              <a:tabLst>
                <a:tab pos="347663" algn="l"/>
              </a:tabLst>
            </a:pPr>
            <a:endParaRPr lang="en-gb" sz="2000">
              <a:solidFill>
                <a:schemeClr val="bg1"/>
              </a:solidFill>
            </a:endParaRPr>
          </a:p>
        </p:txBody>
      </p:sp>
      <p:sp>
        <p:nvSpPr>
          <p:cNvPr id="2" name="Oval 1">
            <a:extLst>
              <a:ext uri="{C183D7F6-B498-43B3-948B-1728B52AA6E4}">
                <adec:decorative xmlns:adec="http://schemas.microsoft.com/office/drawing/2017/decorative" val="1"/>
              </a:ext>
            </a:extLst>
          </p:cNvPr>
          <p:cNvSpPr/>
          <p:nvPr/>
        </p:nvSpPr>
        <p:spPr>
          <a:xfrm>
            <a:off x="5657640" y="2479683"/>
            <a:ext cx="876722" cy="87672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schemeClr val="bg1"/>
              </a:solidFill>
            </a:endParaRPr>
          </a:p>
        </p:txBody>
      </p:sp>
      <p:sp>
        <p:nvSpPr>
          <p:cNvPr id="10" name="Oval 9">
            <a:extLst>
              <a:ext uri="{C183D7F6-B498-43B3-948B-1728B52AA6E4}">
                <adec:decorative xmlns:adec="http://schemas.microsoft.com/office/drawing/2017/decorative" val="1"/>
              </a:ext>
            </a:extLst>
          </p:cNvPr>
          <p:cNvSpPr/>
          <p:nvPr/>
        </p:nvSpPr>
        <p:spPr>
          <a:xfrm>
            <a:off x="6043971"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11" name="Oval 10">
            <a:extLst>
              <a:ext uri="{C183D7F6-B498-43B3-948B-1728B52AA6E4}">
                <adec:decorative xmlns:adec="http://schemas.microsoft.com/office/drawing/2017/decorative" val="1"/>
              </a:ext>
            </a:extLst>
          </p:cNvPr>
          <p:cNvSpPr/>
          <p:nvPr/>
        </p:nvSpPr>
        <p:spPr>
          <a:xfrm>
            <a:off x="5442756"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Tree>
    <p:extLst>
      <p:ext uri="{BB962C8B-B14F-4D97-AF65-F5344CB8AC3E}">
        <p14:creationId xmlns:p14="http://schemas.microsoft.com/office/powerpoint/2010/main" val="73508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111990" y="134715"/>
            <a:ext cx="11968020" cy="369332"/>
          </a:xfrm>
          <a:prstGeom prst="rect">
            <a:avLst/>
          </a:prstGeom>
          <a:noFill/>
        </p:spPr>
        <p:txBody>
          <a:bodyPr wrap="none" lIns="0" tIns="0" rIns="0" bIns="0" rtlCol="0">
            <a:spAutoFit/>
          </a:bodyPr>
          <a:lstStyle/>
          <a:p>
            <a:r>
              <a:rPr lang="en-US" sz="2400" b="1">
                <a:solidFill>
                  <a:schemeClr val="tx1"/>
                </a:solidFill>
                <a:effectLst/>
                <a:latin typeface="+mj-lt"/>
              </a:rPr>
              <a:t>Using Google Search API to check news stories from 2021 to support Hypothesis. </a:t>
            </a:r>
            <a:endParaRPr lang="en-US" sz="2400" b="1">
              <a:solidFill>
                <a:schemeClr val="tx1"/>
              </a:solidFill>
              <a:latin typeface="+mj-lt"/>
            </a:endParaRPr>
          </a:p>
        </p:txBody>
      </p:sp>
      <p:sp>
        <p:nvSpPr>
          <p:cNvPr id="1029" name="Rectangle 1028">
            <a:extLst>
              <a:ext uri="{C183D7F6-B498-43B3-948B-1728B52AA6E4}">
                <adec:decorative xmlns:adec="http://schemas.microsoft.com/office/drawing/2017/decorative" val="1"/>
              </a:ext>
            </a:extLst>
          </p:cNvPr>
          <p:cNvSpPr/>
          <p:nvPr/>
        </p:nvSpPr>
        <p:spPr>
          <a:xfrm>
            <a:off x="649120" y="937726"/>
            <a:ext cx="5372235" cy="2206691"/>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32" name="TextBox 31">
            <a:extLst>
              <a:ext uri="{FF2B5EF4-FFF2-40B4-BE49-F238E27FC236}">
                <a16:creationId xmlns:a16="http://schemas.microsoft.com/office/drawing/2014/main" id="{9C2A804C-860C-42CE-B071-DD567E25871D}"/>
              </a:ext>
            </a:extLst>
          </p:cNvPr>
          <p:cNvSpPr txBox="1"/>
          <p:nvPr/>
        </p:nvSpPr>
        <p:spPr>
          <a:xfrm>
            <a:off x="1024423" y="1322569"/>
            <a:ext cx="4788547" cy="1938992"/>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gb" sz="1400"/>
              <a:t>To verify out hypothesis we used Google Search API to check news stories from 2021 with the search term </a:t>
            </a:r>
            <a:r>
              <a:rPr lang="en-gb" sz="1400" b="1" u="sng"/>
              <a:t>“housing prices </a:t>
            </a:r>
            <a:r>
              <a:rPr lang="en-GB" sz="1400" b="1" u="sng"/>
              <a:t>A</a:t>
            </a:r>
            <a:r>
              <a:rPr lang="en-gb" sz="1400" b="1" u="sng"/>
              <a:t>ustralia covid 2021”.</a:t>
            </a:r>
          </a:p>
          <a:p>
            <a:pPr marL="285750" indent="-285750">
              <a:buFont typeface="Arial" panose="020B0604020202020204" pitchFamily="34" charset="0"/>
              <a:buChar char="•"/>
            </a:pPr>
            <a:endParaRPr lang="en-GB" sz="1400" b="1" u="sng"/>
          </a:p>
          <a:p>
            <a:pPr marL="285750" indent="-285750">
              <a:buFont typeface="Arial" panose="020B0604020202020204" pitchFamily="34" charset="0"/>
              <a:buChar char="•"/>
            </a:pPr>
            <a:r>
              <a:rPr lang="en-GB" sz="1400"/>
              <a:t>This returned news articles stating the rapid increase in housing prices due to increased demand from Covid19.</a:t>
            </a:r>
          </a:p>
          <a:p>
            <a:pPr marL="285750" indent="-285750">
              <a:buFont typeface="Arial" panose="020B0604020202020204" pitchFamily="34" charset="0"/>
              <a:buChar char="•"/>
            </a:pPr>
            <a:endParaRPr lang="en-GB" sz="1400"/>
          </a:p>
          <a:p>
            <a:pPr marL="285750" indent="-285750">
              <a:buFont typeface="Arial" panose="020B0604020202020204" pitchFamily="34" charset="0"/>
              <a:buChar char="•"/>
            </a:pPr>
            <a:endParaRPr lang="en-GB" sz="1400"/>
          </a:p>
          <a:p>
            <a:endParaRPr lang="en-gb" sz="1400" b="1" u="sng"/>
          </a:p>
        </p:txBody>
      </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a:solidFill>
                <a:srgbClr val="98A3AD"/>
              </a:solidFill>
            </a:endParaRPr>
          </a:p>
        </p:txBody>
      </p:sp>
      <p:sp>
        <p:nvSpPr>
          <p:cNvPr id="33" name="TextBox 32">
            <a:extLst>
              <a:ext uri="{FF2B5EF4-FFF2-40B4-BE49-F238E27FC236}">
                <a16:creationId xmlns:a16="http://schemas.microsoft.com/office/drawing/2014/main" id="{5C7F3CEE-E6DF-48C0-8B9A-22A03DF4C29B}"/>
              </a:ext>
            </a:extLst>
          </p:cNvPr>
          <p:cNvSpPr txBox="1"/>
          <p:nvPr/>
        </p:nvSpPr>
        <p:spPr>
          <a:xfrm>
            <a:off x="11907454" y="6481180"/>
            <a:ext cx="277640" cy="307777"/>
          </a:xfrm>
          <a:prstGeom prst="rect">
            <a:avLst/>
          </a:prstGeom>
          <a:noFill/>
        </p:spPr>
        <p:txBody>
          <a:bodyPr wrap="none" rtlCol="0">
            <a:spAutoFit/>
          </a:bodyPr>
          <a:lstStyle/>
          <a:p>
            <a:pPr rtl="0"/>
            <a:r>
              <a:rPr lang="en-gb" sz="1400" b="1">
                <a:solidFill>
                  <a:schemeClr val="bg1"/>
                </a:solidFill>
              </a:rPr>
              <a:t>9</a:t>
            </a:r>
          </a:p>
        </p:txBody>
      </p:sp>
      <p:pic>
        <p:nvPicPr>
          <p:cNvPr id="4" name="Picture 3">
            <a:extLst>
              <a:ext uri="{FF2B5EF4-FFF2-40B4-BE49-F238E27FC236}">
                <a16:creationId xmlns:a16="http://schemas.microsoft.com/office/drawing/2014/main" id="{5A287CD0-C22D-1DB4-37E9-C51417130342}"/>
              </a:ext>
            </a:extLst>
          </p:cNvPr>
          <p:cNvPicPr>
            <a:picLocks noChangeAspect="1"/>
          </p:cNvPicPr>
          <p:nvPr/>
        </p:nvPicPr>
        <p:blipFill>
          <a:blip r:embed="rId3"/>
          <a:stretch>
            <a:fillRect/>
          </a:stretch>
        </p:blipFill>
        <p:spPr>
          <a:xfrm>
            <a:off x="7195656" y="875156"/>
            <a:ext cx="3786715" cy="2467319"/>
          </a:xfrm>
          <a:prstGeom prst="rect">
            <a:avLst/>
          </a:prstGeom>
        </p:spPr>
      </p:pic>
      <p:pic>
        <p:nvPicPr>
          <p:cNvPr id="6" name="Picture 5">
            <a:extLst>
              <a:ext uri="{FF2B5EF4-FFF2-40B4-BE49-F238E27FC236}">
                <a16:creationId xmlns:a16="http://schemas.microsoft.com/office/drawing/2014/main" id="{45E15063-B99B-2735-DAEE-D014440AC7BF}"/>
              </a:ext>
            </a:extLst>
          </p:cNvPr>
          <p:cNvPicPr>
            <a:picLocks noChangeAspect="1"/>
          </p:cNvPicPr>
          <p:nvPr/>
        </p:nvPicPr>
        <p:blipFill>
          <a:blip r:embed="rId4"/>
          <a:stretch>
            <a:fillRect/>
          </a:stretch>
        </p:blipFill>
        <p:spPr>
          <a:xfrm>
            <a:off x="1448477" y="3429000"/>
            <a:ext cx="8728986" cy="3331376"/>
          </a:xfrm>
          <a:prstGeom prst="rect">
            <a:avLst/>
          </a:prstGeom>
        </p:spPr>
      </p:pic>
    </p:spTree>
    <p:extLst>
      <p:ext uri="{BB962C8B-B14F-4D97-AF65-F5344CB8AC3E}">
        <p14:creationId xmlns:p14="http://schemas.microsoft.com/office/powerpoint/2010/main" val="1123941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val="1"/>
              </a:ext>
            </a:extLst>
          </p:cNvPr>
          <p:cNvSpPr/>
          <p:nvPr/>
        </p:nvSpPr>
        <p:spPr>
          <a:xfrm>
            <a:off x="0" y="0"/>
            <a:ext cx="6096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a:p>
        </p:txBody>
      </p:sp>
      <p:grpSp>
        <p:nvGrpSpPr>
          <p:cNvPr id="8" name="Group 7">
            <a:extLst>
              <a:ext uri="{C183D7F6-B498-43B3-948B-1728B52AA6E4}">
                <adec:decorative xmlns:adec="http://schemas.microsoft.com/office/drawing/2017/decorative" val="1"/>
              </a:ext>
            </a:extLst>
          </p:cNvPr>
          <p:cNvGrpSpPr/>
          <p:nvPr/>
        </p:nvGrpSpPr>
        <p:grpSpPr>
          <a:xfrm>
            <a:off x="9912263" y="2010673"/>
            <a:ext cx="1281512" cy="487738"/>
            <a:chOff x="9912263" y="2010673"/>
            <a:chExt cx="1281512" cy="487738"/>
          </a:xfrm>
          <a:effectLst>
            <a:outerShdw blurRad="50800" dist="38100" dir="8100000" algn="tr" rotWithShape="0">
              <a:prstClr val="black">
                <a:alpha val="40000"/>
              </a:prstClr>
            </a:outerShdw>
          </a:effectLst>
        </p:grpSpPr>
        <p:sp>
          <p:nvSpPr>
            <p:cNvPr id="55" name="Freeform 54"/>
            <p:cNvSpPr/>
            <p:nvPr/>
          </p:nvSpPr>
          <p:spPr>
            <a:xfrm>
              <a:off x="9912263" y="2010673"/>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a:p>
          </p:txBody>
        </p:sp>
        <p:grpSp>
          <p:nvGrpSpPr>
            <p:cNvPr id="73" name="Group 72"/>
            <p:cNvGrpSpPr/>
            <p:nvPr/>
          </p:nvGrpSpPr>
          <p:grpSpPr>
            <a:xfrm flipH="1">
              <a:off x="10838597" y="2143232"/>
              <a:ext cx="222620" cy="222620"/>
              <a:chOff x="1389063" y="3748088"/>
              <a:chExt cx="336550" cy="336550"/>
            </a:xfrm>
            <a:solidFill>
              <a:schemeClr val="bg1"/>
            </a:solidFill>
          </p:grpSpPr>
          <p:sp>
            <p:nvSpPr>
              <p:cNvPr id="74"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a:p>
            </p:txBody>
          </p:sp>
          <p:sp>
            <p:nvSpPr>
              <p:cNvPr id="75"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a:p>
            </p:txBody>
          </p:sp>
        </p:grpSp>
      </p:grpSp>
      <p:grpSp>
        <p:nvGrpSpPr>
          <p:cNvPr id="7" name="Group 6">
            <a:extLst>
              <a:ext uri="{C183D7F6-B498-43B3-948B-1728B52AA6E4}">
                <adec:decorative xmlns:adec="http://schemas.microsoft.com/office/drawing/2017/decorative" val="1"/>
              </a:ext>
            </a:extLst>
          </p:cNvPr>
          <p:cNvGrpSpPr/>
          <p:nvPr/>
        </p:nvGrpSpPr>
        <p:grpSpPr>
          <a:xfrm>
            <a:off x="9912263" y="2954121"/>
            <a:ext cx="1281512" cy="487738"/>
            <a:chOff x="9912263" y="3185130"/>
            <a:chExt cx="1281512" cy="487738"/>
          </a:xfrm>
          <a:effectLst>
            <a:outerShdw blurRad="50800" dist="38100" dir="8100000" algn="tr" rotWithShape="0">
              <a:prstClr val="black">
                <a:alpha val="40000"/>
              </a:prstClr>
            </a:outerShdw>
          </a:effectLst>
        </p:grpSpPr>
        <p:sp>
          <p:nvSpPr>
            <p:cNvPr id="54" name="Freeform 53"/>
            <p:cNvSpPr/>
            <p:nvPr/>
          </p:nvSpPr>
          <p:spPr>
            <a:xfrm>
              <a:off x="9912263" y="3185130"/>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9BA2A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a:p>
          </p:txBody>
        </p:sp>
        <p:grpSp>
          <p:nvGrpSpPr>
            <p:cNvPr id="80" name="Group 79"/>
            <p:cNvGrpSpPr/>
            <p:nvPr/>
          </p:nvGrpSpPr>
          <p:grpSpPr>
            <a:xfrm flipH="1">
              <a:off x="10822976" y="3302068"/>
              <a:ext cx="253863" cy="253863"/>
              <a:chOff x="3613150" y="3706813"/>
              <a:chExt cx="420688" cy="420687"/>
            </a:xfrm>
          </p:grpSpPr>
          <p:sp>
            <p:nvSpPr>
              <p:cNvPr id="81"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a:p>
            </p:txBody>
          </p:sp>
          <p:sp>
            <p:nvSpPr>
              <p:cNvPr id="82"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a:p>
            </p:txBody>
          </p:sp>
          <p:sp>
            <p:nvSpPr>
              <p:cNvPr id="83"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a:p>
            </p:txBody>
          </p:sp>
        </p:grpSp>
      </p:grpSp>
      <p:grpSp>
        <p:nvGrpSpPr>
          <p:cNvPr id="6" name="Group 5">
            <a:extLst>
              <a:ext uri="{C183D7F6-B498-43B3-948B-1728B52AA6E4}">
                <adec:decorative xmlns:adec="http://schemas.microsoft.com/office/drawing/2017/decorative" val="1"/>
              </a:ext>
            </a:extLst>
          </p:cNvPr>
          <p:cNvGrpSpPr/>
          <p:nvPr/>
        </p:nvGrpSpPr>
        <p:grpSpPr>
          <a:xfrm>
            <a:off x="9912263" y="3897569"/>
            <a:ext cx="1281512" cy="487738"/>
            <a:chOff x="9912263" y="3897569"/>
            <a:chExt cx="1281512" cy="487738"/>
          </a:xfrm>
          <a:effectLst>
            <a:outerShdw blurRad="50800" dist="38100" dir="8100000" algn="tr" rotWithShape="0">
              <a:prstClr val="black">
                <a:alpha val="40000"/>
              </a:prstClr>
            </a:outerShdw>
          </a:effectLst>
        </p:grpSpPr>
        <p:sp>
          <p:nvSpPr>
            <p:cNvPr id="53" name="Freeform 52"/>
            <p:cNvSpPr/>
            <p:nvPr/>
          </p:nvSpPr>
          <p:spPr>
            <a:xfrm flipH="1">
              <a:off x="9912263" y="3897569"/>
              <a:ext cx="1281512" cy="487738"/>
            </a:xfrm>
            <a:custGeom>
              <a:avLst/>
              <a:gdLst>
                <a:gd name="connsiteX0" fmla="*/ 1281512 w 1281512"/>
                <a:gd name="connsiteY0" fmla="*/ 0 h 487738"/>
                <a:gd name="connsiteX1" fmla="*/ 256995 w 1281512"/>
                <a:gd name="connsiteY1" fmla="*/ 0 h 487738"/>
                <a:gd name="connsiteX2" fmla="*/ 256995 w 1281512"/>
                <a:gd name="connsiteY2" fmla="*/ 1323 h 487738"/>
                <a:gd name="connsiteX3" fmla="*/ 243869 w 1281512"/>
                <a:gd name="connsiteY3" fmla="*/ 0 h 487738"/>
                <a:gd name="connsiteX4" fmla="*/ 0 w 1281512"/>
                <a:gd name="connsiteY4" fmla="*/ 243869 h 487738"/>
                <a:gd name="connsiteX5" fmla="*/ 243869 w 1281512"/>
                <a:gd name="connsiteY5" fmla="*/ 487738 h 487738"/>
                <a:gd name="connsiteX6" fmla="*/ 256995 w 1281512"/>
                <a:gd name="connsiteY6" fmla="*/ 486415 h 487738"/>
                <a:gd name="connsiteX7" fmla="*/ 256995 w 1281512"/>
                <a:gd name="connsiteY7" fmla="*/ 487737 h 487738"/>
                <a:gd name="connsiteX8" fmla="*/ 1281512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1281512" y="0"/>
                  </a:moveTo>
                  <a:lnTo>
                    <a:pt x="256995" y="0"/>
                  </a:lnTo>
                  <a:lnTo>
                    <a:pt x="256995" y="1323"/>
                  </a:lnTo>
                  <a:lnTo>
                    <a:pt x="243869" y="0"/>
                  </a:lnTo>
                  <a:cubicBezTo>
                    <a:pt x="109184" y="0"/>
                    <a:pt x="0" y="109184"/>
                    <a:pt x="0" y="243869"/>
                  </a:cubicBezTo>
                  <a:cubicBezTo>
                    <a:pt x="0" y="378554"/>
                    <a:pt x="109184" y="487738"/>
                    <a:pt x="243869" y="487738"/>
                  </a:cubicBezTo>
                  <a:lnTo>
                    <a:pt x="256995" y="486415"/>
                  </a:lnTo>
                  <a:lnTo>
                    <a:pt x="256995" y="487737"/>
                  </a:lnTo>
                  <a:lnTo>
                    <a:pt x="1281512" y="487737"/>
                  </a:lnTo>
                  <a:close/>
                </a:path>
              </a:pathLst>
            </a:custGeom>
            <a:solidFill>
              <a:srgbClr val="4FD0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a:p>
          </p:txBody>
        </p:sp>
        <p:grpSp>
          <p:nvGrpSpPr>
            <p:cNvPr id="40" name="Group 39"/>
            <p:cNvGrpSpPr/>
            <p:nvPr/>
          </p:nvGrpSpPr>
          <p:grpSpPr>
            <a:xfrm>
              <a:off x="10813249" y="4076466"/>
              <a:ext cx="273316" cy="129944"/>
              <a:chOff x="4254500" y="2100263"/>
              <a:chExt cx="1906588" cy="906463"/>
            </a:xfrm>
          </p:grpSpPr>
          <p:sp>
            <p:nvSpPr>
              <p:cNvPr id="41"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a:p>
            </p:txBody>
          </p:sp>
          <p:sp>
            <p:nvSpPr>
              <p:cNvPr id="42"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a:p>
            </p:txBody>
          </p:sp>
          <p:sp>
            <p:nvSpPr>
              <p:cNvPr id="43"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a:p>
            </p:txBody>
          </p:sp>
        </p:grpSp>
      </p:grpSp>
      <p:pic>
        <p:nvPicPr>
          <p:cNvPr id="4" name="Picture 3">
            <a:extLs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1283" y="860212"/>
            <a:ext cx="8975028" cy="5521746"/>
          </a:xfrm>
          <a:prstGeom prst="rect">
            <a:avLst/>
          </a:prstGeom>
        </p:spPr>
      </p:pic>
      <p:sp>
        <p:nvSpPr>
          <p:cNvPr id="2" name="Freeform 1">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a:solidFill>
                <a:srgbClr val="98A3AD"/>
              </a:solidFill>
            </a:endParaRPr>
          </a:p>
        </p:txBody>
      </p:sp>
      <p:sp>
        <p:nvSpPr>
          <p:cNvPr id="3" name="TextBox 2"/>
          <p:cNvSpPr txBox="1"/>
          <p:nvPr/>
        </p:nvSpPr>
        <p:spPr>
          <a:xfrm>
            <a:off x="11928293" y="6481179"/>
            <a:ext cx="248786" cy="307777"/>
          </a:xfrm>
          <a:prstGeom prst="rect">
            <a:avLst/>
          </a:prstGeom>
          <a:noFill/>
        </p:spPr>
        <p:txBody>
          <a:bodyPr wrap="none" rtlCol="0">
            <a:spAutoFit/>
          </a:bodyPr>
          <a:lstStyle/>
          <a:p>
            <a:pPr rtl="0"/>
            <a:r>
              <a:rPr lang="en-gb" sz="1400" b="1">
                <a:solidFill>
                  <a:schemeClr val="bg1"/>
                </a:solidFill>
              </a:rPr>
              <a:t>1</a:t>
            </a:r>
          </a:p>
        </p:txBody>
      </p:sp>
      <p:sp>
        <p:nvSpPr>
          <p:cNvPr id="36" name="Rectangle 35">
            <a:extLst>
              <a:ext uri="{C183D7F6-B498-43B3-948B-1728B52AA6E4}">
                <adec:decorative xmlns:adec="http://schemas.microsoft.com/office/drawing/2017/decorative" val="1"/>
              </a:ext>
            </a:extLst>
          </p:cNvPr>
          <p:cNvSpPr/>
          <p:nvPr/>
        </p:nvSpPr>
        <p:spPr>
          <a:xfrm>
            <a:off x="4211960" y="1543243"/>
            <a:ext cx="5700304" cy="3554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a:solidFill>
                  <a:schemeClr val="tx1"/>
                </a:solidFill>
                <a:latin typeface="Segoe UI Light (Body)"/>
              </a:rPr>
              <a:t>Alternative Hypothesis Proven</a:t>
            </a:r>
            <a:endParaRPr lang="en-US" b="0">
              <a:solidFill>
                <a:schemeClr val="tx1"/>
              </a:solidFill>
              <a:effectLst/>
              <a:latin typeface="Segoe UI Light (Body)"/>
            </a:endParaRPr>
          </a:p>
        </p:txBody>
      </p:sp>
      <p:sp>
        <p:nvSpPr>
          <p:cNvPr id="102" name="TextBox 101"/>
          <p:cNvSpPr txBox="1"/>
          <p:nvPr/>
        </p:nvSpPr>
        <p:spPr>
          <a:xfrm>
            <a:off x="531069" y="1826032"/>
            <a:ext cx="2557586" cy="1508105"/>
          </a:xfrm>
          <a:prstGeom prst="rect">
            <a:avLst/>
          </a:prstGeom>
          <a:noFill/>
        </p:spPr>
        <p:txBody>
          <a:bodyPr wrap="square" lIns="0" tIns="0" rIns="0" bIns="0" rtlCol="0" anchor="t">
            <a:spAutoFit/>
          </a:bodyPr>
          <a:lstStyle/>
          <a:p>
            <a:r>
              <a:rPr lang="en-US" sz="1400">
                <a:solidFill>
                  <a:srgbClr val="D4D4D4"/>
                </a:solidFill>
                <a:latin typeface="Segoe UI Light (Body)"/>
              </a:rPr>
              <a:t>There was a clear change in price trends before and after COVID-19</a:t>
            </a:r>
          </a:p>
          <a:p>
            <a:endParaRPr lang="en-US" sz="1400">
              <a:solidFill>
                <a:srgbClr val="D4D4D4"/>
              </a:solidFill>
              <a:latin typeface="Segoe UI Light (Body)"/>
            </a:endParaRPr>
          </a:p>
          <a:p>
            <a:r>
              <a:rPr lang="en-US" sz="1400">
                <a:solidFill>
                  <a:srgbClr val="D4D4D4"/>
                </a:solidFill>
                <a:latin typeface="Segoe UI Light (Body)"/>
              </a:rPr>
              <a:t>But as there was a lot of economic disruption at this time, people moving to rural areas is unlikely to be the sole driver of this change.</a:t>
            </a:r>
          </a:p>
        </p:txBody>
      </p:sp>
      <p:sp>
        <p:nvSpPr>
          <p:cNvPr id="103" name="TextBox 102"/>
          <p:cNvSpPr txBox="1"/>
          <p:nvPr/>
        </p:nvSpPr>
        <p:spPr>
          <a:xfrm>
            <a:off x="304673" y="694510"/>
            <a:ext cx="3903092" cy="492443"/>
          </a:xfrm>
          <a:prstGeom prst="rect">
            <a:avLst/>
          </a:prstGeom>
          <a:noFill/>
        </p:spPr>
        <p:txBody>
          <a:bodyPr wrap="square" lIns="0" tIns="0" rIns="0" bIns="0" rtlCol="0" anchor="t">
            <a:spAutoFit/>
          </a:bodyPr>
          <a:lstStyle/>
          <a:p>
            <a:pPr>
              <a:tabLst>
                <a:tab pos="347663" algn="l"/>
              </a:tabLst>
            </a:pPr>
            <a:r>
              <a:rPr lang="en-gb" sz="3200" b="1">
                <a:solidFill>
                  <a:srgbClr val="FFFFFF"/>
                </a:solidFill>
                <a:latin typeface="+mj-lt"/>
              </a:rPr>
              <a:t>Conclusion</a:t>
            </a:r>
            <a:endParaRPr lang="en-US"/>
          </a:p>
        </p:txBody>
      </p:sp>
      <p:cxnSp>
        <p:nvCxnSpPr>
          <p:cNvPr id="105" name="Straight Connector 104">
            <a:extLst>
              <a:ext uri="{C183D7F6-B498-43B3-948B-1728B52AA6E4}">
                <adec:decorative xmlns:adec="http://schemas.microsoft.com/office/drawing/2017/decorative" val="1"/>
              </a:ext>
            </a:extLst>
          </p:cNvPr>
          <p:cNvCxnSpPr/>
          <p:nvPr/>
        </p:nvCxnSpPr>
        <p:spPr>
          <a:xfrm>
            <a:off x="710853" y="1706255"/>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C183D7F6-B498-43B3-948B-1728B52AA6E4}">
                <adec:decorative xmlns:adec="http://schemas.microsoft.com/office/drawing/2017/decorative" val="1"/>
              </a:ext>
            </a:extLst>
          </p:cNvPr>
          <p:cNvGrpSpPr/>
          <p:nvPr/>
        </p:nvGrpSpPr>
        <p:grpSpPr>
          <a:xfrm>
            <a:off x="8881068" y="3621085"/>
            <a:ext cx="414478" cy="197058"/>
            <a:chOff x="4254500" y="2100263"/>
            <a:chExt cx="1906588" cy="906463"/>
          </a:xfrm>
        </p:grpSpPr>
        <p:sp>
          <p:nvSpPr>
            <p:cNvPr id="35"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a:p>
          </p:txBody>
        </p:sp>
        <p:sp>
          <p:nvSpPr>
            <p:cNvPr id="38"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a:p>
          </p:txBody>
        </p:sp>
        <p:sp>
          <p:nvSpPr>
            <p:cNvPr id="39"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a:p>
          </p:txBody>
        </p:sp>
      </p:grpSp>
    </p:spTree>
    <p:extLst>
      <p:ext uri="{BB962C8B-B14F-4D97-AF65-F5344CB8AC3E}">
        <p14:creationId xmlns:p14="http://schemas.microsoft.com/office/powerpoint/2010/main" val="3998277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0" y="2"/>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5" name="Rectangle 4">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grpSp>
        <p:nvGrpSpPr>
          <p:cNvPr id="21" name="Group 20">
            <a:extLst>
              <a:ext uri="{C183D7F6-B498-43B3-948B-1728B52AA6E4}">
                <adec:decorative xmlns:adec="http://schemas.microsoft.com/office/drawing/2017/decorative" val="1"/>
              </a:ext>
            </a:extLst>
          </p:cNvPr>
          <p:cNvGrpSpPr/>
          <p:nvPr/>
        </p:nvGrpSpPr>
        <p:grpSpPr>
          <a:xfrm>
            <a:off x="2757714" y="1626921"/>
            <a:ext cx="6676572" cy="3604160"/>
            <a:chOff x="2162629" y="1305681"/>
            <a:chExt cx="7866742" cy="4246640"/>
          </a:xfrm>
        </p:grpSpPr>
        <p:sp>
          <p:nvSpPr>
            <p:cNvPr id="17" name="Oval 16"/>
            <p:cNvSpPr/>
            <p:nvPr/>
          </p:nvSpPr>
          <p:spPr>
            <a:xfrm>
              <a:off x="5782715"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18" name="Oval 17"/>
            <p:cNvSpPr/>
            <p:nvPr/>
          </p:nvSpPr>
          <p:spPr>
            <a:xfrm>
              <a:off x="2162629"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grpSp>
      <p:sp>
        <p:nvSpPr>
          <p:cNvPr id="16" name="Oval 15">
            <a:extLst>
              <a:ext uri="{C183D7F6-B498-43B3-948B-1728B52AA6E4}">
                <adec:decorative xmlns:adec="http://schemas.microsoft.com/office/drawing/2017/decorative" val="1"/>
              </a:ext>
            </a:extLst>
          </p:cNvPr>
          <p:cNvSpPr/>
          <p:nvPr/>
        </p:nvSpPr>
        <p:spPr>
          <a:xfrm>
            <a:off x="3456507" y="789512"/>
            <a:ext cx="5278993" cy="5278976"/>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schemeClr val="bg1"/>
              </a:solidFill>
            </a:endParaRPr>
          </a:p>
        </p:txBody>
      </p:sp>
      <p:sp>
        <p:nvSpPr>
          <p:cNvPr id="19" name="Oval 18">
            <a:extLst>
              <a:ext uri="{C183D7F6-B498-43B3-948B-1728B52AA6E4}">
                <adec:decorative xmlns:adec="http://schemas.microsoft.com/office/drawing/2017/decorative" val="1"/>
              </a:ext>
            </a:extLst>
          </p:cNvPr>
          <p:cNvSpPr/>
          <p:nvPr/>
        </p:nvSpPr>
        <p:spPr>
          <a:xfrm>
            <a:off x="3879010" y="1212017"/>
            <a:ext cx="4433981" cy="4433966"/>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schemeClr val="bg1"/>
              </a:solidFill>
            </a:endParaRPr>
          </a:p>
        </p:txBody>
      </p:sp>
      <p:sp>
        <p:nvSpPr>
          <p:cNvPr id="13" name="TextBox 12"/>
          <p:cNvSpPr txBox="1"/>
          <p:nvPr/>
        </p:nvSpPr>
        <p:spPr>
          <a:xfrm>
            <a:off x="4381588" y="3059668"/>
            <a:ext cx="3428824" cy="738664"/>
          </a:xfrm>
          <a:prstGeom prst="rect">
            <a:avLst/>
          </a:prstGeom>
          <a:noFill/>
        </p:spPr>
        <p:txBody>
          <a:bodyPr wrap="none" lIns="0" tIns="0" rIns="0" bIns="0" rtlCol="0">
            <a:spAutoFit/>
          </a:bodyPr>
          <a:lstStyle/>
          <a:p>
            <a:pPr algn="ctr" rtl="0">
              <a:tabLst>
                <a:tab pos="347663" algn="l"/>
              </a:tabLst>
            </a:pPr>
            <a:r>
              <a:rPr lang="en-gb" sz="4800" b="1">
                <a:solidFill>
                  <a:srgbClr val="FFFFFF"/>
                </a:solidFill>
                <a:latin typeface="+mj-lt"/>
              </a:rPr>
              <a:t>THANK YOU</a:t>
            </a:r>
          </a:p>
        </p:txBody>
      </p:sp>
      <p:pic>
        <p:nvPicPr>
          <p:cNvPr id="10" name="Picture 9" descr="This is an icon that reads &quot;24Slides.&quot;">
            <a:hlinkClick r:id="rId4"/>
            <a:extLst>
              <a:ext uri="{FF2B5EF4-FFF2-40B4-BE49-F238E27FC236}">
                <a16:creationId xmlns:a16="http://schemas.microsoft.com/office/drawing/2014/main" id="{E88D3554-2B38-7045-B778-76FB3465B801}"/>
              </a:ext>
            </a:extLst>
          </p:cNvPr>
          <p:cNvPicPr>
            <a:picLocks noChangeAspect="1"/>
          </p:cNvPicPr>
          <p:nvPr/>
        </p:nvPicPr>
        <p:blipFill>
          <a:blip r:embed="rId5"/>
          <a:stretch>
            <a:fillRect/>
          </a:stretch>
        </p:blipFill>
        <p:spPr>
          <a:xfrm>
            <a:off x="5581650" y="6336441"/>
            <a:ext cx="1028700" cy="293902"/>
          </a:xfrm>
          <a:prstGeom prst="rect">
            <a:avLst/>
          </a:prstGeom>
          <a:effectLst/>
        </p:spPr>
      </p:pic>
      <p:sp>
        <p:nvSpPr>
          <p:cNvPr id="2" name="Title 1">
            <a:extLst>
              <a:ext uri="{FF2B5EF4-FFF2-40B4-BE49-F238E27FC236}">
                <a16:creationId xmlns:a16="http://schemas.microsoft.com/office/drawing/2014/main" id="{10E603A3-B905-4FE4-AF3D-7ABD07598BAD}"/>
              </a:ext>
            </a:extLst>
          </p:cNvPr>
          <p:cNvSpPr>
            <a:spLocks noGrp="1"/>
          </p:cNvSpPr>
          <p:nvPr>
            <p:ph type="title"/>
          </p:nvPr>
        </p:nvSpPr>
        <p:spPr/>
        <p:txBody>
          <a:bodyPr rtlCol="0"/>
          <a:lstStyle/>
          <a:p>
            <a:pPr rtl="0"/>
            <a:r>
              <a:rPr lang="en-gb"/>
              <a:t>Slide 11</a:t>
            </a:r>
          </a:p>
        </p:txBody>
      </p:sp>
    </p:spTree>
    <p:extLst>
      <p:ext uri="{BB962C8B-B14F-4D97-AF65-F5344CB8AC3E}">
        <p14:creationId xmlns:p14="http://schemas.microsoft.com/office/powerpoint/2010/main" val="334562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val="1"/>
              </a:ext>
            </a:extLst>
          </p:cNvPr>
          <p:cNvSpPr/>
          <p:nvPr/>
        </p:nvSpPr>
        <p:spPr>
          <a:xfrm>
            <a:off x="0" y="0"/>
            <a:ext cx="6096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a:p>
        </p:txBody>
      </p:sp>
      <p:grpSp>
        <p:nvGrpSpPr>
          <p:cNvPr id="8" name="Group 7">
            <a:extLst>
              <a:ext uri="{C183D7F6-B498-43B3-948B-1728B52AA6E4}">
                <adec:decorative xmlns:adec="http://schemas.microsoft.com/office/drawing/2017/decorative" val="1"/>
              </a:ext>
            </a:extLst>
          </p:cNvPr>
          <p:cNvGrpSpPr/>
          <p:nvPr/>
        </p:nvGrpSpPr>
        <p:grpSpPr>
          <a:xfrm>
            <a:off x="9912263" y="2010673"/>
            <a:ext cx="1281512" cy="487738"/>
            <a:chOff x="9912263" y="2010673"/>
            <a:chExt cx="1281512" cy="487738"/>
          </a:xfrm>
          <a:effectLst>
            <a:outerShdw blurRad="50800" dist="38100" dir="8100000" algn="tr" rotWithShape="0">
              <a:prstClr val="black">
                <a:alpha val="40000"/>
              </a:prstClr>
            </a:outerShdw>
          </a:effectLst>
        </p:grpSpPr>
        <p:sp>
          <p:nvSpPr>
            <p:cNvPr id="55" name="Freeform 54"/>
            <p:cNvSpPr/>
            <p:nvPr/>
          </p:nvSpPr>
          <p:spPr>
            <a:xfrm>
              <a:off x="9912263" y="2010673"/>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a:p>
          </p:txBody>
        </p:sp>
        <p:grpSp>
          <p:nvGrpSpPr>
            <p:cNvPr id="73" name="Group 72"/>
            <p:cNvGrpSpPr/>
            <p:nvPr/>
          </p:nvGrpSpPr>
          <p:grpSpPr>
            <a:xfrm flipH="1">
              <a:off x="10838597" y="2143232"/>
              <a:ext cx="222620" cy="222620"/>
              <a:chOff x="1389063" y="3748088"/>
              <a:chExt cx="336550" cy="336550"/>
            </a:xfrm>
            <a:solidFill>
              <a:schemeClr val="bg1"/>
            </a:solidFill>
          </p:grpSpPr>
          <p:sp>
            <p:nvSpPr>
              <p:cNvPr id="74"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a:p>
            </p:txBody>
          </p:sp>
          <p:sp>
            <p:nvSpPr>
              <p:cNvPr id="75"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a:p>
            </p:txBody>
          </p:sp>
        </p:grpSp>
      </p:grpSp>
      <p:grpSp>
        <p:nvGrpSpPr>
          <p:cNvPr id="7" name="Group 6">
            <a:extLst>
              <a:ext uri="{C183D7F6-B498-43B3-948B-1728B52AA6E4}">
                <adec:decorative xmlns:adec="http://schemas.microsoft.com/office/drawing/2017/decorative" val="1"/>
              </a:ext>
            </a:extLst>
          </p:cNvPr>
          <p:cNvGrpSpPr/>
          <p:nvPr/>
        </p:nvGrpSpPr>
        <p:grpSpPr>
          <a:xfrm>
            <a:off x="9912263" y="2954121"/>
            <a:ext cx="1281512" cy="487738"/>
            <a:chOff x="9912263" y="3185130"/>
            <a:chExt cx="1281512" cy="487738"/>
          </a:xfrm>
          <a:effectLst>
            <a:outerShdw blurRad="50800" dist="38100" dir="8100000" algn="tr" rotWithShape="0">
              <a:prstClr val="black">
                <a:alpha val="40000"/>
              </a:prstClr>
            </a:outerShdw>
          </a:effectLst>
        </p:grpSpPr>
        <p:sp>
          <p:nvSpPr>
            <p:cNvPr id="54" name="Freeform 53"/>
            <p:cNvSpPr/>
            <p:nvPr/>
          </p:nvSpPr>
          <p:spPr>
            <a:xfrm>
              <a:off x="9912263" y="3185130"/>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9BA2A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a:p>
          </p:txBody>
        </p:sp>
        <p:grpSp>
          <p:nvGrpSpPr>
            <p:cNvPr id="80" name="Group 79"/>
            <p:cNvGrpSpPr/>
            <p:nvPr/>
          </p:nvGrpSpPr>
          <p:grpSpPr>
            <a:xfrm flipH="1">
              <a:off x="10822976" y="3302068"/>
              <a:ext cx="253863" cy="253863"/>
              <a:chOff x="3613150" y="3706813"/>
              <a:chExt cx="420688" cy="420687"/>
            </a:xfrm>
          </p:grpSpPr>
          <p:sp>
            <p:nvSpPr>
              <p:cNvPr id="81"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a:p>
            </p:txBody>
          </p:sp>
          <p:sp>
            <p:nvSpPr>
              <p:cNvPr id="82"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a:p>
            </p:txBody>
          </p:sp>
          <p:sp>
            <p:nvSpPr>
              <p:cNvPr id="83"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a:p>
            </p:txBody>
          </p:sp>
        </p:grpSp>
      </p:grpSp>
      <p:grpSp>
        <p:nvGrpSpPr>
          <p:cNvPr id="6" name="Group 5">
            <a:extLst>
              <a:ext uri="{C183D7F6-B498-43B3-948B-1728B52AA6E4}">
                <adec:decorative xmlns:adec="http://schemas.microsoft.com/office/drawing/2017/decorative" val="1"/>
              </a:ext>
            </a:extLst>
          </p:cNvPr>
          <p:cNvGrpSpPr/>
          <p:nvPr/>
        </p:nvGrpSpPr>
        <p:grpSpPr>
          <a:xfrm>
            <a:off x="9912263" y="3897569"/>
            <a:ext cx="1281512" cy="487738"/>
            <a:chOff x="9912263" y="3897569"/>
            <a:chExt cx="1281512" cy="487738"/>
          </a:xfrm>
          <a:effectLst>
            <a:outerShdw blurRad="50800" dist="38100" dir="8100000" algn="tr" rotWithShape="0">
              <a:prstClr val="black">
                <a:alpha val="40000"/>
              </a:prstClr>
            </a:outerShdw>
          </a:effectLst>
        </p:grpSpPr>
        <p:sp>
          <p:nvSpPr>
            <p:cNvPr id="53" name="Freeform 52"/>
            <p:cNvSpPr/>
            <p:nvPr/>
          </p:nvSpPr>
          <p:spPr>
            <a:xfrm flipH="1">
              <a:off x="9912263" y="3897569"/>
              <a:ext cx="1281512" cy="487738"/>
            </a:xfrm>
            <a:custGeom>
              <a:avLst/>
              <a:gdLst>
                <a:gd name="connsiteX0" fmla="*/ 1281512 w 1281512"/>
                <a:gd name="connsiteY0" fmla="*/ 0 h 487738"/>
                <a:gd name="connsiteX1" fmla="*/ 256995 w 1281512"/>
                <a:gd name="connsiteY1" fmla="*/ 0 h 487738"/>
                <a:gd name="connsiteX2" fmla="*/ 256995 w 1281512"/>
                <a:gd name="connsiteY2" fmla="*/ 1323 h 487738"/>
                <a:gd name="connsiteX3" fmla="*/ 243869 w 1281512"/>
                <a:gd name="connsiteY3" fmla="*/ 0 h 487738"/>
                <a:gd name="connsiteX4" fmla="*/ 0 w 1281512"/>
                <a:gd name="connsiteY4" fmla="*/ 243869 h 487738"/>
                <a:gd name="connsiteX5" fmla="*/ 243869 w 1281512"/>
                <a:gd name="connsiteY5" fmla="*/ 487738 h 487738"/>
                <a:gd name="connsiteX6" fmla="*/ 256995 w 1281512"/>
                <a:gd name="connsiteY6" fmla="*/ 486415 h 487738"/>
                <a:gd name="connsiteX7" fmla="*/ 256995 w 1281512"/>
                <a:gd name="connsiteY7" fmla="*/ 487737 h 487738"/>
                <a:gd name="connsiteX8" fmla="*/ 1281512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1281512" y="0"/>
                  </a:moveTo>
                  <a:lnTo>
                    <a:pt x="256995" y="0"/>
                  </a:lnTo>
                  <a:lnTo>
                    <a:pt x="256995" y="1323"/>
                  </a:lnTo>
                  <a:lnTo>
                    <a:pt x="243869" y="0"/>
                  </a:lnTo>
                  <a:cubicBezTo>
                    <a:pt x="109184" y="0"/>
                    <a:pt x="0" y="109184"/>
                    <a:pt x="0" y="243869"/>
                  </a:cubicBezTo>
                  <a:cubicBezTo>
                    <a:pt x="0" y="378554"/>
                    <a:pt x="109184" y="487738"/>
                    <a:pt x="243869" y="487738"/>
                  </a:cubicBezTo>
                  <a:lnTo>
                    <a:pt x="256995" y="486415"/>
                  </a:lnTo>
                  <a:lnTo>
                    <a:pt x="256995" y="487737"/>
                  </a:lnTo>
                  <a:lnTo>
                    <a:pt x="1281512" y="487737"/>
                  </a:lnTo>
                  <a:close/>
                </a:path>
              </a:pathLst>
            </a:custGeom>
            <a:solidFill>
              <a:srgbClr val="4FD0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a:p>
          </p:txBody>
        </p:sp>
        <p:grpSp>
          <p:nvGrpSpPr>
            <p:cNvPr id="40" name="Group 39"/>
            <p:cNvGrpSpPr/>
            <p:nvPr/>
          </p:nvGrpSpPr>
          <p:grpSpPr>
            <a:xfrm>
              <a:off x="10813249" y="4076466"/>
              <a:ext cx="273316" cy="129944"/>
              <a:chOff x="4254500" y="2100263"/>
              <a:chExt cx="1906588" cy="906463"/>
            </a:xfrm>
          </p:grpSpPr>
          <p:sp>
            <p:nvSpPr>
              <p:cNvPr id="41"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a:p>
            </p:txBody>
          </p:sp>
          <p:sp>
            <p:nvSpPr>
              <p:cNvPr id="42"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a:p>
            </p:txBody>
          </p:sp>
          <p:sp>
            <p:nvSpPr>
              <p:cNvPr id="43"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a:p>
            </p:txBody>
          </p:sp>
        </p:grpSp>
      </p:grpSp>
      <p:pic>
        <p:nvPicPr>
          <p:cNvPr id="4" name="Picture 3">
            <a:extLs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1283" y="860212"/>
            <a:ext cx="8975028" cy="5521746"/>
          </a:xfrm>
          <a:prstGeom prst="rect">
            <a:avLst/>
          </a:prstGeom>
        </p:spPr>
      </p:pic>
      <p:sp>
        <p:nvSpPr>
          <p:cNvPr id="2" name="Freeform 1">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a:solidFill>
                <a:srgbClr val="98A3AD"/>
              </a:solidFill>
            </a:endParaRPr>
          </a:p>
        </p:txBody>
      </p:sp>
      <p:sp>
        <p:nvSpPr>
          <p:cNvPr id="3" name="TextBox 2"/>
          <p:cNvSpPr txBox="1"/>
          <p:nvPr/>
        </p:nvSpPr>
        <p:spPr>
          <a:xfrm>
            <a:off x="11928293" y="6481179"/>
            <a:ext cx="277640" cy="307777"/>
          </a:xfrm>
          <a:prstGeom prst="rect">
            <a:avLst/>
          </a:prstGeom>
          <a:noFill/>
        </p:spPr>
        <p:txBody>
          <a:bodyPr wrap="none" rtlCol="0">
            <a:spAutoFit/>
          </a:bodyPr>
          <a:lstStyle/>
          <a:p>
            <a:pPr rtl="0"/>
            <a:r>
              <a:rPr lang="en-gb" sz="1400" b="1">
                <a:solidFill>
                  <a:schemeClr val="bg1"/>
                </a:solidFill>
              </a:rPr>
              <a:t>2</a:t>
            </a:r>
          </a:p>
        </p:txBody>
      </p:sp>
      <p:sp>
        <p:nvSpPr>
          <p:cNvPr id="36" name="Rectangle 35">
            <a:extLst>
              <a:ext uri="{C183D7F6-B498-43B3-948B-1728B52AA6E4}">
                <adec:decorative xmlns:adec="http://schemas.microsoft.com/office/drawing/2017/decorative" val="1"/>
              </a:ext>
            </a:extLst>
          </p:cNvPr>
          <p:cNvSpPr/>
          <p:nvPr/>
        </p:nvSpPr>
        <p:spPr>
          <a:xfrm>
            <a:off x="4211960" y="1543243"/>
            <a:ext cx="5700304" cy="3554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a:solidFill>
                  <a:schemeClr val="tx1"/>
                </a:solidFill>
                <a:latin typeface="Segoe UI Light (Body)"/>
              </a:rPr>
              <a:t>Null Hypothesis:</a:t>
            </a:r>
          </a:p>
          <a:p>
            <a:r>
              <a:rPr lang="en-US">
                <a:solidFill>
                  <a:schemeClr val="tx1"/>
                </a:solidFill>
                <a:latin typeface="Segoe UI Light (Body)"/>
              </a:rPr>
              <a:t>There was no change in house price trends at the start of COVID-19</a:t>
            </a:r>
          </a:p>
          <a:p>
            <a:endParaRPr lang="en-US">
              <a:solidFill>
                <a:schemeClr val="tx1"/>
              </a:solidFill>
              <a:latin typeface="Segoe UI Light (Body)"/>
            </a:endParaRPr>
          </a:p>
          <a:p>
            <a:r>
              <a:rPr lang="en-US">
                <a:solidFill>
                  <a:schemeClr val="tx1"/>
                </a:solidFill>
                <a:latin typeface="Segoe UI Light (Body)"/>
              </a:rPr>
              <a:t>Alternative Hypothesis:</a:t>
            </a:r>
          </a:p>
          <a:p>
            <a:r>
              <a:rPr lang="en-US">
                <a:solidFill>
                  <a:schemeClr val="tx1"/>
                </a:solidFill>
                <a:latin typeface="Segoe UI Light (Body)"/>
              </a:rPr>
              <a:t>There was a change in house price trends at the start of COVID-19</a:t>
            </a:r>
          </a:p>
          <a:p>
            <a:endParaRPr lang="en-US">
              <a:solidFill>
                <a:schemeClr val="tx1"/>
              </a:solidFill>
              <a:latin typeface="Segoe UI Light (Body)"/>
            </a:endParaRPr>
          </a:p>
        </p:txBody>
      </p:sp>
      <p:sp>
        <p:nvSpPr>
          <p:cNvPr id="102" name="TextBox 101"/>
          <p:cNvSpPr txBox="1"/>
          <p:nvPr/>
        </p:nvSpPr>
        <p:spPr>
          <a:xfrm>
            <a:off x="531069" y="1826032"/>
            <a:ext cx="2557586" cy="3231654"/>
          </a:xfrm>
          <a:prstGeom prst="rect">
            <a:avLst/>
          </a:prstGeom>
          <a:noFill/>
        </p:spPr>
        <p:txBody>
          <a:bodyPr wrap="square" lIns="0" tIns="0" rIns="0" bIns="0" rtlCol="0" anchor="t">
            <a:spAutoFit/>
          </a:bodyPr>
          <a:lstStyle/>
          <a:p>
            <a:r>
              <a:rPr lang="en-US" sz="1400">
                <a:solidFill>
                  <a:srgbClr val="D4D4D4"/>
                </a:solidFill>
                <a:latin typeface="Segoe UI Light (Body)"/>
              </a:rPr>
              <a:t>During COVID-19, the benefits of living in an urban area vanished – many businesses moved to remote work, people were unable to make use of the closer facilities, and the regional areas spent much less time in lockdown than urban regions.</a:t>
            </a:r>
          </a:p>
          <a:p>
            <a:endParaRPr lang="en-US" sz="1400">
              <a:solidFill>
                <a:srgbClr val="D4D4D4"/>
              </a:solidFill>
              <a:latin typeface="Segoe UI Light (Body)"/>
            </a:endParaRPr>
          </a:p>
          <a:p>
            <a:r>
              <a:rPr lang="en-US" sz="1400">
                <a:solidFill>
                  <a:srgbClr val="D4D4D4"/>
                </a:solidFill>
                <a:latin typeface="Segoe UI Light (Body)"/>
              </a:rPr>
              <a:t>It was often reported that this caused many people to move from urban regions to regional ones, so this project investigates house prices to see if there was any change linked to COVID-19</a:t>
            </a:r>
          </a:p>
        </p:txBody>
      </p:sp>
      <p:sp>
        <p:nvSpPr>
          <p:cNvPr id="103" name="TextBox 102"/>
          <p:cNvSpPr txBox="1"/>
          <p:nvPr/>
        </p:nvSpPr>
        <p:spPr>
          <a:xfrm>
            <a:off x="304673" y="694510"/>
            <a:ext cx="3903092" cy="492443"/>
          </a:xfrm>
          <a:prstGeom prst="rect">
            <a:avLst/>
          </a:prstGeom>
          <a:noFill/>
        </p:spPr>
        <p:txBody>
          <a:bodyPr wrap="square" lIns="0" tIns="0" rIns="0" bIns="0" rtlCol="0" anchor="t">
            <a:spAutoFit/>
          </a:bodyPr>
          <a:lstStyle/>
          <a:p>
            <a:pPr>
              <a:tabLst>
                <a:tab pos="347663" algn="l"/>
              </a:tabLst>
            </a:pPr>
            <a:r>
              <a:rPr lang="en-gb" sz="3200" b="1">
                <a:solidFill>
                  <a:srgbClr val="FFFFFF"/>
                </a:solidFill>
                <a:latin typeface="+mj-lt"/>
              </a:rPr>
              <a:t>Hypothesis</a:t>
            </a:r>
            <a:endParaRPr lang="en-US"/>
          </a:p>
        </p:txBody>
      </p:sp>
      <p:cxnSp>
        <p:nvCxnSpPr>
          <p:cNvPr id="105" name="Straight Connector 104">
            <a:extLst>
              <a:ext uri="{C183D7F6-B498-43B3-948B-1728B52AA6E4}">
                <adec:decorative xmlns:adec="http://schemas.microsoft.com/office/drawing/2017/decorative" val="1"/>
              </a:ext>
            </a:extLst>
          </p:cNvPr>
          <p:cNvCxnSpPr/>
          <p:nvPr/>
        </p:nvCxnSpPr>
        <p:spPr>
          <a:xfrm>
            <a:off x="710853" y="1706255"/>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9815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val="1"/>
              </a:ext>
            </a:extLst>
          </p:cNvPr>
          <p:cNvSpPr/>
          <p:nvPr/>
        </p:nvSpPr>
        <p:spPr>
          <a:xfrm>
            <a:off x="0" y="0"/>
            <a:ext cx="6096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a:p>
        </p:txBody>
      </p:sp>
      <p:grpSp>
        <p:nvGrpSpPr>
          <p:cNvPr id="8" name="Group 7">
            <a:extLst>
              <a:ext uri="{C183D7F6-B498-43B3-948B-1728B52AA6E4}">
                <adec:decorative xmlns:adec="http://schemas.microsoft.com/office/drawing/2017/decorative" val="1"/>
              </a:ext>
            </a:extLst>
          </p:cNvPr>
          <p:cNvGrpSpPr/>
          <p:nvPr/>
        </p:nvGrpSpPr>
        <p:grpSpPr>
          <a:xfrm>
            <a:off x="9912263" y="2010673"/>
            <a:ext cx="1281512" cy="487738"/>
            <a:chOff x="9912263" y="2010673"/>
            <a:chExt cx="1281512" cy="487738"/>
          </a:xfrm>
          <a:effectLst>
            <a:outerShdw blurRad="50800" dist="38100" dir="8100000" algn="tr" rotWithShape="0">
              <a:prstClr val="black">
                <a:alpha val="40000"/>
              </a:prstClr>
            </a:outerShdw>
          </a:effectLst>
        </p:grpSpPr>
        <p:sp>
          <p:nvSpPr>
            <p:cNvPr id="55" name="Freeform 54"/>
            <p:cNvSpPr/>
            <p:nvPr/>
          </p:nvSpPr>
          <p:spPr>
            <a:xfrm>
              <a:off x="9912263" y="2010673"/>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a:p>
          </p:txBody>
        </p:sp>
        <p:grpSp>
          <p:nvGrpSpPr>
            <p:cNvPr id="73" name="Group 72"/>
            <p:cNvGrpSpPr/>
            <p:nvPr/>
          </p:nvGrpSpPr>
          <p:grpSpPr>
            <a:xfrm flipH="1">
              <a:off x="10838597" y="2143232"/>
              <a:ext cx="222620" cy="222620"/>
              <a:chOff x="1389063" y="3748088"/>
              <a:chExt cx="336550" cy="336550"/>
            </a:xfrm>
            <a:solidFill>
              <a:schemeClr val="bg1"/>
            </a:solidFill>
          </p:grpSpPr>
          <p:sp>
            <p:nvSpPr>
              <p:cNvPr id="74"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a:p>
            </p:txBody>
          </p:sp>
          <p:sp>
            <p:nvSpPr>
              <p:cNvPr id="75"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a:p>
            </p:txBody>
          </p:sp>
        </p:grpSp>
      </p:grpSp>
      <p:grpSp>
        <p:nvGrpSpPr>
          <p:cNvPr id="7" name="Group 6">
            <a:extLst>
              <a:ext uri="{C183D7F6-B498-43B3-948B-1728B52AA6E4}">
                <adec:decorative xmlns:adec="http://schemas.microsoft.com/office/drawing/2017/decorative" val="1"/>
              </a:ext>
            </a:extLst>
          </p:cNvPr>
          <p:cNvGrpSpPr/>
          <p:nvPr/>
        </p:nvGrpSpPr>
        <p:grpSpPr>
          <a:xfrm>
            <a:off x="9912263" y="2954121"/>
            <a:ext cx="1281512" cy="487738"/>
            <a:chOff x="9912263" y="3185130"/>
            <a:chExt cx="1281512" cy="487738"/>
          </a:xfrm>
          <a:effectLst>
            <a:outerShdw blurRad="50800" dist="38100" dir="8100000" algn="tr" rotWithShape="0">
              <a:prstClr val="black">
                <a:alpha val="40000"/>
              </a:prstClr>
            </a:outerShdw>
          </a:effectLst>
        </p:grpSpPr>
        <p:sp>
          <p:nvSpPr>
            <p:cNvPr id="54" name="Freeform 53"/>
            <p:cNvSpPr/>
            <p:nvPr/>
          </p:nvSpPr>
          <p:spPr>
            <a:xfrm>
              <a:off x="9912263" y="3185130"/>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9BA2A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a:p>
          </p:txBody>
        </p:sp>
        <p:grpSp>
          <p:nvGrpSpPr>
            <p:cNvPr id="80" name="Group 79"/>
            <p:cNvGrpSpPr/>
            <p:nvPr/>
          </p:nvGrpSpPr>
          <p:grpSpPr>
            <a:xfrm flipH="1">
              <a:off x="10822976" y="3302068"/>
              <a:ext cx="253863" cy="253863"/>
              <a:chOff x="3613150" y="3706813"/>
              <a:chExt cx="420688" cy="420687"/>
            </a:xfrm>
          </p:grpSpPr>
          <p:sp>
            <p:nvSpPr>
              <p:cNvPr id="81"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a:p>
            </p:txBody>
          </p:sp>
          <p:sp>
            <p:nvSpPr>
              <p:cNvPr id="82"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a:p>
            </p:txBody>
          </p:sp>
          <p:sp>
            <p:nvSpPr>
              <p:cNvPr id="83"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a:p>
            </p:txBody>
          </p:sp>
        </p:grpSp>
      </p:grpSp>
      <p:grpSp>
        <p:nvGrpSpPr>
          <p:cNvPr id="6" name="Group 5">
            <a:extLst>
              <a:ext uri="{C183D7F6-B498-43B3-948B-1728B52AA6E4}">
                <adec:decorative xmlns:adec="http://schemas.microsoft.com/office/drawing/2017/decorative" val="1"/>
              </a:ext>
            </a:extLst>
          </p:cNvPr>
          <p:cNvGrpSpPr/>
          <p:nvPr/>
        </p:nvGrpSpPr>
        <p:grpSpPr>
          <a:xfrm>
            <a:off x="9912263" y="3897569"/>
            <a:ext cx="1281512" cy="487738"/>
            <a:chOff x="9912263" y="3897569"/>
            <a:chExt cx="1281512" cy="487738"/>
          </a:xfrm>
          <a:effectLst>
            <a:outerShdw blurRad="50800" dist="38100" dir="8100000" algn="tr" rotWithShape="0">
              <a:prstClr val="black">
                <a:alpha val="40000"/>
              </a:prstClr>
            </a:outerShdw>
          </a:effectLst>
        </p:grpSpPr>
        <p:sp>
          <p:nvSpPr>
            <p:cNvPr id="53" name="Freeform 52"/>
            <p:cNvSpPr/>
            <p:nvPr/>
          </p:nvSpPr>
          <p:spPr>
            <a:xfrm flipH="1">
              <a:off x="9912263" y="3897569"/>
              <a:ext cx="1281512" cy="487738"/>
            </a:xfrm>
            <a:custGeom>
              <a:avLst/>
              <a:gdLst>
                <a:gd name="connsiteX0" fmla="*/ 1281512 w 1281512"/>
                <a:gd name="connsiteY0" fmla="*/ 0 h 487738"/>
                <a:gd name="connsiteX1" fmla="*/ 256995 w 1281512"/>
                <a:gd name="connsiteY1" fmla="*/ 0 h 487738"/>
                <a:gd name="connsiteX2" fmla="*/ 256995 w 1281512"/>
                <a:gd name="connsiteY2" fmla="*/ 1323 h 487738"/>
                <a:gd name="connsiteX3" fmla="*/ 243869 w 1281512"/>
                <a:gd name="connsiteY3" fmla="*/ 0 h 487738"/>
                <a:gd name="connsiteX4" fmla="*/ 0 w 1281512"/>
                <a:gd name="connsiteY4" fmla="*/ 243869 h 487738"/>
                <a:gd name="connsiteX5" fmla="*/ 243869 w 1281512"/>
                <a:gd name="connsiteY5" fmla="*/ 487738 h 487738"/>
                <a:gd name="connsiteX6" fmla="*/ 256995 w 1281512"/>
                <a:gd name="connsiteY6" fmla="*/ 486415 h 487738"/>
                <a:gd name="connsiteX7" fmla="*/ 256995 w 1281512"/>
                <a:gd name="connsiteY7" fmla="*/ 487737 h 487738"/>
                <a:gd name="connsiteX8" fmla="*/ 1281512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1281512" y="0"/>
                  </a:moveTo>
                  <a:lnTo>
                    <a:pt x="256995" y="0"/>
                  </a:lnTo>
                  <a:lnTo>
                    <a:pt x="256995" y="1323"/>
                  </a:lnTo>
                  <a:lnTo>
                    <a:pt x="243869" y="0"/>
                  </a:lnTo>
                  <a:cubicBezTo>
                    <a:pt x="109184" y="0"/>
                    <a:pt x="0" y="109184"/>
                    <a:pt x="0" y="243869"/>
                  </a:cubicBezTo>
                  <a:cubicBezTo>
                    <a:pt x="0" y="378554"/>
                    <a:pt x="109184" y="487738"/>
                    <a:pt x="243869" y="487738"/>
                  </a:cubicBezTo>
                  <a:lnTo>
                    <a:pt x="256995" y="486415"/>
                  </a:lnTo>
                  <a:lnTo>
                    <a:pt x="256995" y="487737"/>
                  </a:lnTo>
                  <a:lnTo>
                    <a:pt x="1281512" y="487737"/>
                  </a:lnTo>
                  <a:close/>
                </a:path>
              </a:pathLst>
            </a:custGeom>
            <a:solidFill>
              <a:srgbClr val="4FD0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a:p>
          </p:txBody>
        </p:sp>
        <p:grpSp>
          <p:nvGrpSpPr>
            <p:cNvPr id="40" name="Group 39"/>
            <p:cNvGrpSpPr/>
            <p:nvPr/>
          </p:nvGrpSpPr>
          <p:grpSpPr>
            <a:xfrm>
              <a:off x="10813249" y="4076466"/>
              <a:ext cx="273316" cy="129944"/>
              <a:chOff x="4254500" y="2100263"/>
              <a:chExt cx="1906588" cy="906463"/>
            </a:xfrm>
          </p:grpSpPr>
          <p:sp>
            <p:nvSpPr>
              <p:cNvPr id="41"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a:p>
            </p:txBody>
          </p:sp>
          <p:sp>
            <p:nvSpPr>
              <p:cNvPr id="42"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a:p>
            </p:txBody>
          </p:sp>
          <p:sp>
            <p:nvSpPr>
              <p:cNvPr id="43"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a:p>
            </p:txBody>
          </p:sp>
        </p:grpSp>
      </p:grpSp>
      <p:pic>
        <p:nvPicPr>
          <p:cNvPr id="4" name="Picture 3">
            <a:extLs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1283" y="860212"/>
            <a:ext cx="8975028" cy="5521746"/>
          </a:xfrm>
          <a:prstGeom prst="rect">
            <a:avLst/>
          </a:prstGeom>
        </p:spPr>
      </p:pic>
      <p:sp>
        <p:nvSpPr>
          <p:cNvPr id="2" name="Freeform 1">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a:solidFill>
                <a:srgbClr val="98A3AD"/>
              </a:solidFill>
            </a:endParaRPr>
          </a:p>
        </p:txBody>
      </p:sp>
      <p:sp>
        <p:nvSpPr>
          <p:cNvPr id="3" name="TextBox 2"/>
          <p:cNvSpPr txBox="1"/>
          <p:nvPr/>
        </p:nvSpPr>
        <p:spPr>
          <a:xfrm>
            <a:off x="11928293" y="6481179"/>
            <a:ext cx="248786" cy="307777"/>
          </a:xfrm>
          <a:prstGeom prst="rect">
            <a:avLst/>
          </a:prstGeom>
          <a:noFill/>
        </p:spPr>
        <p:txBody>
          <a:bodyPr wrap="none" rtlCol="0">
            <a:spAutoFit/>
          </a:bodyPr>
          <a:lstStyle/>
          <a:p>
            <a:pPr rtl="0"/>
            <a:r>
              <a:rPr lang="en-gb" sz="1400" b="1">
                <a:solidFill>
                  <a:schemeClr val="bg1"/>
                </a:solidFill>
              </a:rPr>
              <a:t>1</a:t>
            </a:r>
          </a:p>
        </p:txBody>
      </p:sp>
      <p:sp>
        <p:nvSpPr>
          <p:cNvPr id="36" name="Rectangle 35">
            <a:extLst>
              <a:ext uri="{C183D7F6-B498-43B3-948B-1728B52AA6E4}">
                <adec:decorative xmlns:adec="http://schemas.microsoft.com/office/drawing/2017/decorative" val="1"/>
              </a:ext>
            </a:extLst>
          </p:cNvPr>
          <p:cNvSpPr/>
          <p:nvPr/>
        </p:nvSpPr>
        <p:spPr>
          <a:xfrm>
            <a:off x="4211960" y="1543243"/>
            <a:ext cx="5700304" cy="3554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b="0">
                <a:solidFill>
                  <a:schemeClr val="tx1"/>
                </a:solidFill>
                <a:effectLst/>
                <a:latin typeface="Segoe UI Light (Body)"/>
              </a:rPr>
              <a:t>Research questions to answer</a:t>
            </a:r>
          </a:p>
          <a:p>
            <a:r>
              <a:rPr lang="en-US" b="0">
                <a:solidFill>
                  <a:schemeClr val="tx1"/>
                </a:solidFill>
                <a:effectLst/>
                <a:latin typeface="Segoe UI Light (Body)"/>
              </a:rPr>
              <a:t>                                         </a:t>
            </a:r>
            <a:r>
              <a:rPr lang="en-US">
                <a:solidFill>
                  <a:schemeClr val="tx1"/>
                </a:solidFill>
                <a:latin typeface="Segoe UI Light (Body)"/>
              </a:rPr>
              <a:t> </a:t>
            </a:r>
            <a:endParaRPr lang="en-US" b="0">
              <a:solidFill>
                <a:schemeClr val="tx1"/>
              </a:solidFill>
              <a:effectLst/>
              <a:latin typeface="Segoe UI Light (Body)"/>
            </a:endParaRPr>
          </a:p>
          <a:p>
            <a:r>
              <a:rPr lang="en-US" sz="1050" b="0">
                <a:solidFill>
                  <a:schemeClr val="tx1"/>
                </a:solidFill>
                <a:effectLst/>
                <a:latin typeface="Segoe UI Light (Body)"/>
              </a:rPr>
              <a:t>1. What was the effect of Covid19 on the Australian house prices?</a:t>
            </a:r>
          </a:p>
          <a:p>
            <a:br>
              <a:rPr lang="en-US" sz="1050" b="0">
                <a:effectLst/>
                <a:latin typeface="Segoe UI Light (Body)"/>
              </a:rPr>
            </a:br>
            <a:r>
              <a:rPr lang="en-US" sz="1050" b="0">
                <a:solidFill>
                  <a:schemeClr val="tx1"/>
                </a:solidFill>
                <a:effectLst/>
                <a:latin typeface="Segoe UI Light (Body)"/>
              </a:rPr>
              <a:t>2. Did the number of house sales increase due to Covid19?</a:t>
            </a:r>
          </a:p>
          <a:p>
            <a:br>
              <a:rPr lang="en-US" sz="1050" b="0">
                <a:effectLst/>
                <a:latin typeface="Segoe UI Light (Body)"/>
              </a:rPr>
            </a:br>
            <a:r>
              <a:rPr lang="en-US" sz="1050" b="0">
                <a:solidFill>
                  <a:schemeClr val="tx1"/>
                </a:solidFill>
                <a:effectLst/>
                <a:latin typeface="Segoe UI Light (Body)"/>
              </a:rPr>
              <a:t>3. What regional areas showed the biggest increase in </a:t>
            </a:r>
            <a:r>
              <a:rPr lang="en-US" sz="1050">
                <a:solidFill>
                  <a:schemeClr val="tx1"/>
                </a:solidFill>
                <a:latin typeface="Segoe UI Light (Body)"/>
              </a:rPr>
              <a:t>% </a:t>
            </a:r>
            <a:r>
              <a:rPr lang="en-US" sz="1050" b="0">
                <a:solidFill>
                  <a:schemeClr val="tx1"/>
                </a:solidFill>
                <a:effectLst/>
                <a:latin typeface="Segoe UI Light (Body)"/>
              </a:rPr>
              <a:t>sales price during Covid19?</a:t>
            </a:r>
          </a:p>
          <a:p>
            <a:r>
              <a:rPr lang="en-US" sz="1050">
                <a:solidFill>
                  <a:schemeClr val="tx1"/>
                </a:solidFill>
                <a:latin typeface="Segoe UI Light (Body)"/>
              </a:rPr>
              <a:t> </a:t>
            </a:r>
            <a:br>
              <a:rPr lang="en-US" sz="1050">
                <a:latin typeface="Segoe UI Light (Body)"/>
              </a:rPr>
            </a:br>
            <a:r>
              <a:rPr lang="en-US" sz="1050" b="0">
                <a:solidFill>
                  <a:schemeClr val="tx1"/>
                </a:solidFill>
                <a:effectLst/>
                <a:latin typeface="Segoe UI Light (Body)"/>
              </a:rPr>
              <a:t>4. What city areas showed the biggest increase in </a:t>
            </a:r>
            <a:r>
              <a:rPr lang="en-US" sz="1050">
                <a:solidFill>
                  <a:schemeClr val="tx1"/>
                </a:solidFill>
                <a:latin typeface="Segoe UI Light (Body)"/>
              </a:rPr>
              <a:t>% </a:t>
            </a:r>
            <a:r>
              <a:rPr lang="en-US" sz="1050" b="0">
                <a:solidFill>
                  <a:schemeClr val="tx1"/>
                </a:solidFill>
                <a:effectLst/>
                <a:latin typeface="Segoe UI Light (Body)"/>
              </a:rPr>
              <a:t>sales price during Covid19?</a:t>
            </a:r>
          </a:p>
          <a:p>
            <a:endParaRPr lang="en-US" sz="1050" b="0">
              <a:solidFill>
                <a:schemeClr val="tx1"/>
              </a:solidFill>
              <a:effectLst/>
              <a:latin typeface="Segoe UI Light (Body)"/>
            </a:endParaRPr>
          </a:p>
          <a:p>
            <a:r>
              <a:rPr lang="en-US" sz="1050" b="0">
                <a:solidFill>
                  <a:schemeClr val="tx1"/>
                </a:solidFill>
                <a:effectLst/>
                <a:latin typeface="Segoe UI Light (Body)"/>
              </a:rPr>
              <a:t>5. What state/states showed the biggest </a:t>
            </a:r>
            <a:r>
              <a:rPr lang="en-US" sz="1050">
                <a:solidFill>
                  <a:schemeClr val="tx1"/>
                </a:solidFill>
                <a:latin typeface="Segoe UI Light (Body)"/>
              </a:rPr>
              <a:t>average </a:t>
            </a:r>
            <a:r>
              <a:rPr lang="en-US" sz="1050" b="0">
                <a:solidFill>
                  <a:schemeClr val="tx1"/>
                </a:solidFill>
                <a:effectLst/>
                <a:latin typeface="Segoe UI Light (Body)"/>
              </a:rPr>
              <a:t>increase in sales price </a:t>
            </a:r>
            <a:r>
              <a:rPr lang="en-US" sz="1050">
                <a:solidFill>
                  <a:schemeClr val="tx1"/>
                </a:solidFill>
                <a:latin typeface="Segoe UI Light (Body)"/>
              </a:rPr>
              <a:t>over the year</a:t>
            </a:r>
            <a:r>
              <a:rPr lang="en-US" sz="1050" b="0">
                <a:solidFill>
                  <a:schemeClr val="tx1"/>
                </a:solidFill>
                <a:effectLst/>
                <a:latin typeface="Segoe UI Light (Body)"/>
              </a:rPr>
              <a:t>?</a:t>
            </a:r>
          </a:p>
          <a:p>
            <a:br>
              <a:rPr lang="en-US" sz="1050" b="0">
                <a:effectLst/>
                <a:latin typeface="Segoe UI Light (Body)"/>
              </a:rPr>
            </a:br>
            <a:r>
              <a:rPr lang="en-US" sz="1050" b="0">
                <a:solidFill>
                  <a:schemeClr val="tx1"/>
                </a:solidFill>
                <a:effectLst/>
                <a:latin typeface="Segoe UI Light (Body)"/>
              </a:rPr>
              <a:t>6. What was the average sales price before and after Covid19 </a:t>
            </a:r>
            <a:r>
              <a:rPr lang="en-US" sz="1050">
                <a:solidFill>
                  <a:schemeClr val="tx1"/>
                </a:solidFill>
                <a:latin typeface="Segoe UI Light (Body)"/>
              </a:rPr>
              <a:t>per state?</a:t>
            </a:r>
          </a:p>
          <a:p>
            <a:endParaRPr lang="en-US" sz="1050" b="0">
              <a:solidFill>
                <a:schemeClr val="tx1"/>
              </a:solidFill>
              <a:effectLst/>
              <a:latin typeface="Segoe UI Light (Body)"/>
            </a:endParaRPr>
          </a:p>
          <a:p>
            <a:r>
              <a:rPr lang="en-US" sz="1050" b="0">
                <a:solidFill>
                  <a:schemeClr val="tx1"/>
                </a:solidFill>
                <a:effectLst/>
                <a:latin typeface="Segoe UI Light (Body)"/>
              </a:rPr>
              <a:t>Dataset used</a:t>
            </a:r>
            <a:br>
              <a:rPr lang="en-US" sz="1050" b="0">
                <a:effectLst/>
                <a:latin typeface="Segoe UI Light (Body)"/>
              </a:rPr>
            </a:br>
            <a:r>
              <a:rPr lang="en-US" sz="1050" b="0">
                <a:solidFill>
                  <a:schemeClr val="tx1"/>
                </a:solidFill>
                <a:effectLst/>
                <a:latin typeface="Segoe UI Light (Body)"/>
              </a:rPr>
              <a:t>- Australian Bureau of Statistics - Residential Property Price Indexes Seven Capital Cities</a:t>
            </a:r>
          </a:p>
          <a:p>
            <a:endParaRPr lang="en-US" sz="1050" b="0">
              <a:solidFill>
                <a:schemeClr val="tx1"/>
              </a:solidFill>
              <a:effectLst/>
              <a:latin typeface="Segoe UI Light (Body)"/>
            </a:endParaRPr>
          </a:p>
          <a:p>
            <a:r>
              <a:rPr lang="en-US" sz="1050">
                <a:solidFill>
                  <a:schemeClr val="tx1"/>
                </a:solidFill>
                <a:latin typeface="Segoe UI Light (Body)"/>
              </a:rPr>
              <a:t>API used</a:t>
            </a:r>
          </a:p>
          <a:p>
            <a:r>
              <a:rPr lang="en-US" sz="1050" b="0">
                <a:solidFill>
                  <a:schemeClr val="tx1"/>
                </a:solidFill>
                <a:effectLst/>
                <a:latin typeface="Segoe UI Light (Body)"/>
              </a:rPr>
              <a:t>- Google custom search API</a:t>
            </a:r>
          </a:p>
        </p:txBody>
      </p:sp>
      <p:sp>
        <p:nvSpPr>
          <p:cNvPr id="102" name="TextBox 101"/>
          <p:cNvSpPr txBox="1"/>
          <p:nvPr/>
        </p:nvSpPr>
        <p:spPr>
          <a:xfrm>
            <a:off x="531069" y="1826032"/>
            <a:ext cx="2557586" cy="1508105"/>
          </a:xfrm>
          <a:prstGeom prst="rect">
            <a:avLst/>
          </a:prstGeom>
          <a:noFill/>
        </p:spPr>
        <p:txBody>
          <a:bodyPr wrap="square" lIns="0" tIns="0" rIns="0" bIns="0" rtlCol="0" anchor="t">
            <a:spAutoFit/>
          </a:bodyPr>
          <a:lstStyle/>
          <a:p>
            <a:endParaRPr lang="en-US" sz="1400">
              <a:solidFill>
                <a:srgbClr val="D4D4D4"/>
              </a:solidFill>
              <a:latin typeface="Segoe UI Light (Body)"/>
            </a:endParaRPr>
          </a:p>
          <a:p>
            <a:r>
              <a:rPr lang="en-US" sz="1400">
                <a:solidFill>
                  <a:srgbClr val="D4D4D4"/>
                </a:solidFill>
                <a:latin typeface="Segoe UI Light (Body)"/>
              </a:rPr>
              <a:t>Covid19 impact to Aus. housing price</a:t>
            </a:r>
          </a:p>
          <a:p>
            <a:endParaRPr lang="en-US" sz="1400">
              <a:solidFill>
                <a:srgbClr val="D4D4D4"/>
              </a:solidFill>
              <a:latin typeface="Segoe UI Light (Body)"/>
            </a:endParaRPr>
          </a:p>
          <a:p>
            <a:r>
              <a:rPr lang="en-US" sz="1400">
                <a:solidFill>
                  <a:srgbClr val="D4D4D4"/>
                </a:solidFill>
                <a:latin typeface="Segoe UI Light (Body)"/>
              </a:rPr>
              <a:t>Cost</a:t>
            </a:r>
            <a:r>
              <a:rPr lang="en-US" sz="1400" b="0">
                <a:solidFill>
                  <a:srgbClr val="D4D4D4"/>
                </a:solidFill>
                <a:effectLst/>
                <a:latin typeface="Segoe UI Light (Body)"/>
              </a:rPr>
              <a:t> of dwellings in major cities </a:t>
            </a:r>
            <a:r>
              <a:rPr lang="en-US" sz="1400">
                <a:solidFill>
                  <a:srgbClr val="D4D4D4"/>
                </a:solidFill>
                <a:latin typeface="Segoe UI Light (Body)"/>
              </a:rPr>
              <a:t>vs rural</a:t>
            </a:r>
            <a:r>
              <a:rPr lang="en-US" sz="1400" b="0">
                <a:solidFill>
                  <a:srgbClr val="D4D4D4"/>
                </a:solidFill>
                <a:effectLst/>
                <a:latin typeface="Segoe UI Light (Body)"/>
              </a:rPr>
              <a:t> areas before</a:t>
            </a:r>
            <a:r>
              <a:rPr lang="en-US" sz="1400">
                <a:solidFill>
                  <a:srgbClr val="D4D4D4"/>
                </a:solidFill>
                <a:latin typeface="Segoe UI Light (Body)"/>
              </a:rPr>
              <a:t> &amp; after </a:t>
            </a:r>
            <a:r>
              <a:rPr lang="en-US" sz="1400" b="0">
                <a:solidFill>
                  <a:srgbClr val="D4D4D4"/>
                </a:solidFill>
                <a:effectLst/>
                <a:latin typeface="Segoe UI Light (Body)"/>
              </a:rPr>
              <a:t>the</a:t>
            </a:r>
            <a:r>
              <a:rPr lang="en-US" sz="1400">
                <a:solidFill>
                  <a:srgbClr val="D4D4D4"/>
                </a:solidFill>
                <a:latin typeface="Segoe UI Light (Body)"/>
              </a:rPr>
              <a:t> </a:t>
            </a:r>
            <a:r>
              <a:rPr lang="en-US" sz="1400" b="0">
                <a:solidFill>
                  <a:srgbClr val="D4D4D4"/>
                </a:solidFill>
                <a:effectLst/>
                <a:latin typeface="Segoe UI Light (Body)"/>
              </a:rPr>
              <a:t> Covid19</a:t>
            </a:r>
            <a:r>
              <a:rPr lang="en-US" sz="1400">
                <a:solidFill>
                  <a:srgbClr val="D4D4D4"/>
                </a:solidFill>
                <a:latin typeface="Segoe UI Light (Body)"/>
              </a:rPr>
              <a:t> </a:t>
            </a:r>
            <a:endParaRPr lang="en-US" sz="1400">
              <a:solidFill>
                <a:srgbClr val="D4D4D4"/>
              </a:solidFill>
              <a:latin typeface="Segoe UI Light (Body)"/>
              <a:cs typeface="Segoe UI Light"/>
            </a:endParaRPr>
          </a:p>
        </p:txBody>
      </p:sp>
      <p:sp>
        <p:nvSpPr>
          <p:cNvPr id="103" name="TextBox 102"/>
          <p:cNvSpPr txBox="1"/>
          <p:nvPr/>
        </p:nvSpPr>
        <p:spPr>
          <a:xfrm>
            <a:off x="304673" y="694510"/>
            <a:ext cx="3903092" cy="492443"/>
          </a:xfrm>
          <a:prstGeom prst="rect">
            <a:avLst/>
          </a:prstGeom>
          <a:noFill/>
        </p:spPr>
        <p:txBody>
          <a:bodyPr wrap="square" lIns="0" tIns="0" rIns="0" bIns="0" rtlCol="0">
            <a:spAutoFit/>
          </a:bodyPr>
          <a:lstStyle/>
          <a:p>
            <a:pPr rtl="0">
              <a:tabLst>
                <a:tab pos="347663" algn="l"/>
              </a:tabLst>
            </a:pPr>
            <a:r>
              <a:rPr lang="en-gb" sz="3200" b="1">
                <a:solidFill>
                  <a:srgbClr val="FFFFFF"/>
                </a:solidFill>
                <a:latin typeface="+mj-lt"/>
              </a:rPr>
              <a:t>Project Description  </a:t>
            </a:r>
          </a:p>
        </p:txBody>
      </p:sp>
      <p:cxnSp>
        <p:nvCxnSpPr>
          <p:cNvPr id="105" name="Straight Connector 104">
            <a:extLst>
              <a:ext uri="{C183D7F6-B498-43B3-948B-1728B52AA6E4}">
                <adec:decorative xmlns:adec="http://schemas.microsoft.com/office/drawing/2017/decorative" val="1"/>
              </a:ext>
            </a:extLst>
          </p:cNvPr>
          <p:cNvCxnSpPr/>
          <p:nvPr/>
        </p:nvCxnSpPr>
        <p:spPr>
          <a:xfrm>
            <a:off x="710853" y="1706255"/>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142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1FB249-94CB-948F-8960-45E68FD60E45}"/>
              </a:ext>
            </a:extLst>
          </p:cNvPr>
          <p:cNvSpPr txBox="1"/>
          <p:nvPr/>
        </p:nvSpPr>
        <p:spPr>
          <a:xfrm>
            <a:off x="694266" y="1261533"/>
            <a:ext cx="4597399"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Segoe UI Light"/>
              </a:rPr>
              <a:t>COVID-19 is tied to a sharp increase in house prices across Australia</a:t>
            </a:r>
          </a:p>
          <a:p>
            <a:pPr marL="285750" indent="-285750">
              <a:buFont typeface="Arial"/>
              <a:buChar char="•"/>
            </a:pPr>
            <a:endParaRPr lang="en-US">
              <a:cs typeface="Segoe UI Light"/>
            </a:endParaRPr>
          </a:p>
          <a:p>
            <a:pPr marL="285750" indent="-285750">
              <a:buFont typeface="Arial"/>
              <a:buChar char="•"/>
            </a:pPr>
            <a:r>
              <a:rPr lang="en-US">
                <a:cs typeface="Segoe UI Light"/>
              </a:rPr>
              <a:t>Rate of house price increase was almost identical between regional and urban from 2020 onwards</a:t>
            </a:r>
            <a:endParaRPr lang="en-US"/>
          </a:p>
          <a:p>
            <a:pPr marL="1200150" lvl="2" indent="-285750">
              <a:buFont typeface="Arial"/>
              <a:buChar char="•"/>
            </a:pPr>
            <a:r>
              <a:rPr lang="en-US">
                <a:cs typeface="Segoe UI Light"/>
              </a:rPr>
              <a:t>Difference of less than 2%, with a 99% confidence interval</a:t>
            </a:r>
          </a:p>
          <a:p>
            <a:pPr marL="1200150" lvl="2" indent="-285750">
              <a:buFont typeface="Arial"/>
              <a:buChar char="•"/>
            </a:pPr>
            <a:endParaRPr lang="en-US">
              <a:cs typeface="Segoe UI Light"/>
            </a:endParaRPr>
          </a:p>
          <a:p>
            <a:pPr lvl="2"/>
            <a:endParaRPr lang="en-US">
              <a:cs typeface="Segoe UI Light"/>
            </a:endParaRPr>
          </a:p>
          <a:p>
            <a:pPr lvl="2"/>
            <a:endParaRPr lang="en-US">
              <a:cs typeface="Segoe UI Light"/>
            </a:endParaRPr>
          </a:p>
        </p:txBody>
      </p:sp>
      <p:sp>
        <p:nvSpPr>
          <p:cNvPr id="110" name="TextBox 109"/>
          <p:cNvSpPr txBox="1"/>
          <p:nvPr/>
        </p:nvSpPr>
        <p:spPr>
          <a:xfrm>
            <a:off x="465904" y="185132"/>
            <a:ext cx="11046294" cy="430887"/>
          </a:xfrm>
          <a:prstGeom prst="rect">
            <a:avLst/>
          </a:prstGeom>
          <a:noFill/>
        </p:spPr>
        <p:txBody>
          <a:bodyPr wrap="none" lIns="0" tIns="0" rIns="0" bIns="0" rtlCol="0">
            <a:spAutoFit/>
          </a:bodyPr>
          <a:lstStyle/>
          <a:p>
            <a:r>
              <a:rPr lang="en-US" sz="2800" b="1">
                <a:solidFill>
                  <a:schemeClr val="tx1"/>
                </a:solidFill>
                <a:effectLst/>
                <a:latin typeface="+mj-lt"/>
              </a:rPr>
              <a:t>What was the effect of Covid19 on the Australian house prices?</a:t>
            </a:r>
          </a:p>
        </p:txBody>
      </p:sp>
      <p:sp>
        <p:nvSpPr>
          <p:cNvPr id="1029" name="Rectangle 1028">
            <a:extLst>
              <a:ext uri="{C183D7F6-B498-43B3-948B-1728B52AA6E4}">
                <adec:decorative xmlns:adec="http://schemas.microsoft.com/office/drawing/2017/decorative" val="1"/>
              </a:ext>
            </a:extLst>
          </p:cNvPr>
          <p:cNvSpPr/>
          <p:nvPr/>
        </p:nvSpPr>
        <p:spPr>
          <a:xfrm>
            <a:off x="755943" y="4191414"/>
            <a:ext cx="3915344" cy="1129886"/>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grpSp>
        <p:nvGrpSpPr>
          <p:cNvPr id="61" name="Group 60" descr="This is an icon of a chart. "/>
          <p:cNvGrpSpPr/>
          <p:nvPr/>
        </p:nvGrpSpPr>
        <p:grpSpPr>
          <a:xfrm>
            <a:off x="3147958" y="5137745"/>
            <a:ext cx="180277" cy="87626"/>
            <a:chOff x="4752975" y="2330451"/>
            <a:chExt cx="911225" cy="442912"/>
          </a:xfrm>
        </p:grpSpPr>
        <p:sp>
          <p:nvSpPr>
            <p:cNvPr id="63"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a:p>
          </p:txBody>
        </p:sp>
        <p:sp>
          <p:nvSpPr>
            <p:cNvPr id="64"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a:p>
          </p:txBody>
        </p:sp>
      </p:grpSp>
      <p:sp>
        <p:nvSpPr>
          <p:cNvPr id="32" name="TextBox 31">
            <a:extLst>
              <a:ext uri="{FF2B5EF4-FFF2-40B4-BE49-F238E27FC236}">
                <a16:creationId xmlns:a16="http://schemas.microsoft.com/office/drawing/2014/main" id="{9C2A804C-860C-42CE-B071-DD567E25871D}"/>
              </a:ext>
            </a:extLst>
          </p:cNvPr>
          <p:cNvSpPr txBox="1"/>
          <p:nvPr/>
        </p:nvSpPr>
        <p:spPr>
          <a:xfrm>
            <a:off x="810685" y="4358563"/>
            <a:ext cx="3755060" cy="830997"/>
          </a:xfrm>
          <a:prstGeom prst="rect">
            <a:avLst/>
          </a:prstGeom>
          <a:noFill/>
        </p:spPr>
        <p:txBody>
          <a:bodyPr wrap="square" lIns="0" tIns="0" rIns="0" bIns="0" rtlCol="0" anchor="t">
            <a:spAutoFit/>
          </a:bodyPr>
          <a:lstStyle/>
          <a:p>
            <a:pPr algn="ctr"/>
            <a:r>
              <a:rPr lang="en-GB">
                <a:cs typeface="Segoe UI Light"/>
              </a:rPr>
              <a:t>This means the </a:t>
            </a:r>
            <a:r>
              <a:rPr lang="en-GB" u="sng">
                <a:cs typeface="Segoe UI Light"/>
              </a:rPr>
              <a:t>percentage </a:t>
            </a:r>
            <a:r>
              <a:rPr lang="en-GB">
                <a:cs typeface="Segoe UI Light"/>
              </a:rPr>
              <a:t>increase in house prices was significantly higher for rural areas</a:t>
            </a:r>
          </a:p>
        </p:txBody>
      </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a:solidFill>
                <a:srgbClr val="98A3AD"/>
              </a:solidFill>
            </a:endParaRPr>
          </a:p>
        </p:txBody>
      </p:sp>
      <p:sp>
        <p:nvSpPr>
          <p:cNvPr id="33" name="TextBox 32">
            <a:extLst>
              <a:ext uri="{FF2B5EF4-FFF2-40B4-BE49-F238E27FC236}">
                <a16:creationId xmlns:a16="http://schemas.microsoft.com/office/drawing/2014/main" id="{5C7F3CEE-E6DF-48C0-8B9A-22A03DF4C29B}"/>
              </a:ext>
            </a:extLst>
          </p:cNvPr>
          <p:cNvSpPr txBox="1"/>
          <p:nvPr/>
        </p:nvSpPr>
        <p:spPr>
          <a:xfrm>
            <a:off x="11907454" y="6481180"/>
            <a:ext cx="277640" cy="307777"/>
          </a:xfrm>
          <a:prstGeom prst="rect">
            <a:avLst/>
          </a:prstGeom>
          <a:noFill/>
        </p:spPr>
        <p:txBody>
          <a:bodyPr wrap="none" rtlCol="0">
            <a:spAutoFit/>
          </a:bodyPr>
          <a:lstStyle/>
          <a:p>
            <a:pPr rtl="0"/>
            <a:r>
              <a:rPr lang="en-gb" sz="1400" b="1">
                <a:solidFill>
                  <a:schemeClr val="bg1"/>
                </a:solidFill>
              </a:rPr>
              <a:t>3</a:t>
            </a:r>
          </a:p>
        </p:txBody>
      </p:sp>
      <p:sp>
        <p:nvSpPr>
          <p:cNvPr id="6" name="Rectangle 5">
            <a:extLst>
              <a:ext uri="{FF2B5EF4-FFF2-40B4-BE49-F238E27FC236}">
                <a16:creationId xmlns:a16="http://schemas.microsoft.com/office/drawing/2014/main" id="{0A63A7FE-0904-1F8E-91AE-2E6310812F73}"/>
              </a:ext>
            </a:extLst>
          </p:cNvPr>
          <p:cNvSpPr/>
          <p:nvPr/>
        </p:nvSpPr>
        <p:spPr>
          <a:xfrm>
            <a:off x="5348981" y="1310484"/>
            <a:ext cx="6016612" cy="4239416"/>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pic>
        <p:nvPicPr>
          <p:cNvPr id="4" name="Picture 4" descr="Chart, line chart&#10;&#10;Description automatically generated">
            <a:extLst>
              <a:ext uri="{FF2B5EF4-FFF2-40B4-BE49-F238E27FC236}">
                <a16:creationId xmlns:a16="http://schemas.microsoft.com/office/drawing/2014/main" id="{79C27B46-5CB7-C37E-FD39-A6E0AAA69BF4}"/>
              </a:ext>
            </a:extLst>
          </p:cNvPr>
          <p:cNvPicPr>
            <a:picLocks noChangeAspect="1"/>
          </p:cNvPicPr>
          <p:nvPr/>
        </p:nvPicPr>
        <p:blipFill>
          <a:blip r:embed="rId3"/>
          <a:stretch>
            <a:fillRect/>
          </a:stretch>
        </p:blipFill>
        <p:spPr>
          <a:xfrm>
            <a:off x="5477933" y="1490134"/>
            <a:ext cx="5757333" cy="3826933"/>
          </a:xfrm>
          <a:prstGeom prst="rect">
            <a:avLst/>
          </a:prstGeom>
        </p:spPr>
      </p:pic>
      <p:pic>
        <p:nvPicPr>
          <p:cNvPr id="8" name="Picture 8" descr="Text&#10;&#10;Description automatically generated">
            <a:extLst>
              <a:ext uri="{FF2B5EF4-FFF2-40B4-BE49-F238E27FC236}">
                <a16:creationId xmlns:a16="http://schemas.microsoft.com/office/drawing/2014/main" id="{A574DFB8-9ADD-88D7-52D3-BF1D7BD53F5B}"/>
              </a:ext>
            </a:extLst>
          </p:cNvPr>
          <p:cNvPicPr>
            <a:picLocks noChangeAspect="1"/>
          </p:cNvPicPr>
          <p:nvPr/>
        </p:nvPicPr>
        <p:blipFill>
          <a:blip r:embed="rId4"/>
          <a:stretch>
            <a:fillRect/>
          </a:stretch>
        </p:blipFill>
        <p:spPr>
          <a:xfrm>
            <a:off x="1701800" y="5940444"/>
            <a:ext cx="8009466" cy="598977"/>
          </a:xfrm>
          <a:prstGeom prst="rect">
            <a:avLst/>
          </a:prstGeom>
        </p:spPr>
      </p:pic>
    </p:spTree>
    <p:extLst>
      <p:ext uri="{BB962C8B-B14F-4D97-AF65-F5344CB8AC3E}">
        <p14:creationId xmlns:p14="http://schemas.microsoft.com/office/powerpoint/2010/main" val="3041316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19">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a:solidFill>
                <a:srgbClr val="98A3AD"/>
              </a:solidFill>
            </a:endParaRPr>
          </a:p>
        </p:txBody>
      </p:sp>
      <p:sp>
        <p:nvSpPr>
          <p:cNvPr id="21" name="TextBox 20"/>
          <p:cNvSpPr txBox="1"/>
          <p:nvPr/>
        </p:nvSpPr>
        <p:spPr>
          <a:xfrm>
            <a:off x="11907454" y="6481180"/>
            <a:ext cx="290464" cy="307777"/>
          </a:xfrm>
          <a:prstGeom prst="rect">
            <a:avLst/>
          </a:prstGeom>
          <a:noFill/>
        </p:spPr>
        <p:txBody>
          <a:bodyPr wrap="none" rtlCol="0">
            <a:spAutoFit/>
          </a:bodyPr>
          <a:lstStyle/>
          <a:p>
            <a:pPr rtl="0"/>
            <a:r>
              <a:rPr lang="en-gb" sz="1400" b="1">
                <a:solidFill>
                  <a:schemeClr val="bg1"/>
                </a:solidFill>
              </a:rPr>
              <a:t>4</a:t>
            </a:r>
          </a:p>
        </p:txBody>
      </p:sp>
      <p:sp>
        <p:nvSpPr>
          <p:cNvPr id="150" name="Rectangle 149"/>
          <p:cNvSpPr/>
          <p:nvPr/>
        </p:nvSpPr>
        <p:spPr>
          <a:xfrm>
            <a:off x="5255848" y="1572951"/>
            <a:ext cx="6016612" cy="4239416"/>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83" name="TextBox 82">
            <a:extLst>
              <a:ext uri="{FF2B5EF4-FFF2-40B4-BE49-F238E27FC236}">
                <a16:creationId xmlns:a16="http://schemas.microsoft.com/office/drawing/2014/main" id="{DCD843C5-0DBD-4721-ACAD-288CC256EF82}"/>
              </a:ext>
            </a:extLst>
          </p:cNvPr>
          <p:cNvSpPr txBox="1"/>
          <p:nvPr/>
        </p:nvSpPr>
        <p:spPr>
          <a:xfrm>
            <a:off x="1500195" y="165381"/>
            <a:ext cx="9191619" cy="492443"/>
          </a:xfrm>
          <a:prstGeom prst="rect">
            <a:avLst/>
          </a:prstGeom>
          <a:noFill/>
        </p:spPr>
        <p:txBody>
          <a:bodyPr wrap="none" lIns="0" tIns="0" rIns="0" bIns="0" rtlCol="0" anchor="t">
            <a:spAutoFit/>
          </a:bodyPr>
          <a:lstStyle/>
          <a:p>
            <a:pPr algn="ctr">
              <a:tabLst>
                <a:tab pos="347663" algn="l"/>
              </a:tabLst>
            </a:pPr>
            <a:r>
              <a:rPr lang="en-gb" sz="3200" b="1">
                <a:solidFill>
                  <a:srgbClr val="30353F"/>
                </a:solidFill>
                <a:latin typeface="+mj-lt"/>
              </a:rPr>
              <a:t>Did COVID19 Affect The Rate Of House Sales?</a:t>
            </a:r>
          </a:p>
        </p:txBody>
      </p:sp>
      <p:pic>
        <p:nvPicPr>
          <p:cNvPr id="9" name="Picture 9" descr="Chart&#10;&#10;Description automatically generated">
            <a:extLst>
              <a:ext uri="{FF2B5EF4-FFF2-40B4-BE49-F238E27FC236}">
                <a16:creationId xmlns:a16="http://schemas.microsoft.com/office/drawing/2014/main" id="{E063F004-DAE6-B64C-D4B5-9F83623687F6}"/>
              </a:ext>
            </a:extLst>
          </p:cNvPr>
          <p:cNvPicPr>
            <a:picLocks noChangeAspect="1"/>
          </p:cNvPicPr>
          <p:nvPr/>
        </p:nvPicPr>
        <p:blipFill>
          <a:blip r:embed="rId3"/>
          <a:stretch>
            <a:fillRect/>
          </a:stretch>
        </p:blipFill>
        <p:spPr>
          <a:xfrm>
            <a:off x="5393267" y="1778000"/>
            <a:ext cx="5740399" cy="3826933"/>
          </a:xfrm>
          <a:prstGeom prst="rect">
            <a:avLst/>
          </a:prstGeom>
        </p:spPr>
      </p:pic>
      <p:sp>
        <p:nvSpPr>
          <p:cNvPr id="10" name="TextBox 9">
            <a:extLst>
              <a:ext uri="{FF2B5EF4-FFF2-40B4-BE49-F238E27FC236}">
                <a16:creationId xmlns:a16="http://schemas.microsoft.com/office/drawing/2014/main" id="{14F3A883-EE8B-15B9-4F01-711B9FA43DDE}"/>
              </a:ext>
            </a:extLst>
          </p:cNvPr>
          <p:cNvSpPr txBox="1"/>
          <p:nvPr/>
        </p:nvSpPr>
        <p:spPr>
          <a:xfrm>
            <a:off x="262468" y="2633133"/>
            <a:ext cx="4995332"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cs typeface="Segoe UI Light"/>
              </a:rPr>
              <a:t>Large amount of fluctuation in house sales</a:t>
            </a:r>
          </a:p>
          <a:p>
            <a:pPr marL="285750" indent="-285750">
              <a:buFont typeface="Arial"/>
              <a:buChar char="•"/>
            </a:pPr>
            <a:r>
              <a:rPr lang="en-US" sz="2200">
                <a:cs typeface="Segoe UI Light"/>
              </a:rPr>
              <a:t>House sales typically trending downwards  pre-2019</a:t>
            </a:r>
          </a:p>
          <a:p>
            <a:pPr marL="285750" indent="-285750">
              <a:buFont typeface="Arial"/>
              <a:buChar char="•"/>
            </a:pPr>
            <a:r>
              <a:rPr lang="en-US" sz="2200">
                <a:cs typeface="Segoe UI Light"/>
              </a:rPr>
              <a:t>After the impact of COVID-19, large spike in rural house sales</a:t>
            </a:r>
          </a:p>
        </p:txBody>
      </p:sp>
      <p:pic>
        <p:nvPicPr>
          <p:cNvPr id="11" name="Picture 11" descr="Text&#10;&#10;Description automatically generated">
            <a:extLst>
              <a:ext uri="{FF2B5EF4-FFF2-40B4-BE49-F238E27FC236}">
                <a16:creationId xmlns:a16="http://schemas.microsoft.com/office/drawing/2014/main" id="{FB92227C-ABE1-A4DE-F541-1C5B07E73EC0}"/>
              </a:ext>
            </a:extLst>
          </p:cNvPr>
          <p:cNvPicPr>
            <a:picLocks noChangeAspect="1"/>
          </p:cNvPicPr>
          <p:nvPr/>
        </p:nvPicPr>
        <p:blipFill>
          <a:blip r:embed="rId4"/>
          <a:stretch>
            <a:fillRect/>
          </a:stretch>
        </p:blipFill>
        <p:spPr>
          <a:xfrm>
            <a:off x="612019" y="5321848"/>
            <a:ext cx="4293809" cy="916932"/>
          </a:xfrm>
          <a:prstGeom prst="rect">
            <a:avLst/>
          </a:prstGeom>
        </p:spPr>
      </p:pic>
    </p:spTree>
    <p:extLst>
      <p:ext uri="{BB962C8B-B14F-4D97-AF65-F5344CB8AC3E}">
        <p14:creationId xmlns:p14="http://schemas.microsoft.com/office/powerpoint/2010/main" val="1519777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173418" y="134714"/>
            <a:ext cx="11863825" cy="369332"/>
          </a:xfrm>
          <a:prstGeom prst="rect">
            <a:avLst/>
          </a:prstGeom>
          <a:noFill/>
        </p:spPr>
        <p:txBody>
          <a:bodyPr wrap="none" lIns="0" tIns="0" rIns="0" bIns="0" rtlCol="0">
            <a:spAutoFit/>
          </a:bodyPr>
          <a:lstStyle/>
          <a:p>
            <a:r>
              <a:rPr lang="en-US" sz="2400" b="1">
                <a:solidFill>
                  <a:schemeClr val="tx1"/>
                </a:solidFill>
                <a:effectLst/>
                <a:latin typeface="+mj-lt"/>
              </a:rPr>
              <a:t>What regional areas showed the biggest increase in sales price during Covid19?</a:t>
            </a:r>
          </a:p>
        </p:txBody>
      </p:sp>
      <p:sp>
        <p:nvSpPr>
          <p:cNvPr id="1029" name="Rectangle 1028">
            <a:extLst>
              <a:ext uri="{C183D7F6-B498-43B3-948B-1728B52AA6E4}">
                <adec:decorative xmlns:adec="http://schemas.microsoft.com/office/drawing/2017/decorative" val="1"/>
              </a:ext>
            </a:extLst>
          </p:cNvPr>
          <p:cNvSpPr/>
          <p:nvPr/>
        </p:nvSpPr>
        <p:spPr>
          <a:xfrm>
            <a:off x="697354" y="1516207"/>
            <a:ext cx="4732740" cy="3825584"/>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a:solidFill>
                <a:srgbClr val="98A3AD"/>
              </a:solidFill>
            </a:endParaRPr>
          </a:p>
        </p:txBody>
      </p:sp>
      <p:sp>
        <p:nvSpPr>
          <p:cNvPr id="33" name="TextBox 32">
            <a:extLst>
              <a:ext uri="{FF2B5EF4-FFF2-40B4-BE49-F238E27FC236}">
                <a16:creationId xmlns:a16="http://schemas.microsoft.com/office/drawing/2014/main" id="{5C7F3CEE-E6DF-48C0-8B9A-22A03DF4C29B}"/>
              </a:ext>
            </a:extLst>
          </p:cNvPr>
          <p:cNvSpPr txBox="1"/>
          <p:nvPr/>
        </p:nvSpPr>
        <p:spPr>
          <a:xfrm>
            <a:off x="11907454" y="6481180"/>
            <a:ext cx="277640" cy="307777"/>
          </a:xfrm>
          <a:prstGeom prst="rect">
            <a:avLst/>
          </a:prstGeom>
          <a:noFill/>
        </p:spPr>
        <p:txBody>
          <a:bodyPr wrap="none" rtlCol="0">
            <a:spAutoFit/>
          </a:bodyPr>
          <a:lstStyle/>
          <a:p>
            <a:pPr rtl="0"/>
            <a:r>
              <a:rPr lang="en-gb" sz="1400" b="1">
                <a:solidFill>
                  <a:schemeClr val="bg1"/>
                </a:solidFill>
              </a:rPr>
              <a:t>5</a:t>
            </a:r>
          </a:p>
        </p:txBody>
      </p:sp>
      <p:sp>
        <p:nvSpPr>
          <p:cNvPr id="2" name="TextBox 1">
            <a:extLst>
              <a:ext uri="{FF2B5EF4-FFF2-40B4-BE49-F238E27FC236}">
                <a16:creationId xmlns:a16="http://schemas.microsoft.com/office/drawing/2014/main" id="{711FB249-94CB-948F-8960-45E68FD60E45}"/>
              </a:ext>
            </a:extLst>
          </p:cNvPr>
          <p:cNvSpPr txBox="1"/>
          <p:nvPr/>
        </p:nvSpPr>
        <p:spPr>
          <a:xfrm>
            <a:off x="697354" y="2136338"/>
            <a:ext cx="4596191"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a:cs typeface="Segoe UI Light"/>
              </a:rPr>
              <a:t>New South Wales, Victoria and Tasmania showed the biggest percentage increases with Tasmania also putting in a strong increase.</a:t>
            </a:r>
          </a:p>
          <a:p>
            <a:endParaRPr lang="en-US">
              <a:cs typeface="Segoe UI Light"/>
            </a:endParaRPr>
          </a:p>
          <a:p>
            <a:pPr marL="285750" indent="-285750">
              <a:buFont typeface="Arial" panose="020B0604020202020204" pitchFamily="34" charset="0"/>
              <a:buChar char="•"/>
            </a:pPr>
            <a:r>
              <a:rPr lang="en-US">
                <a:cs typeface="Segoe UI Light"/>
              </a:rPr>
              <a:t>This shows that after the onset of Covid19 there was a sharp percentage increase in key regional areas but did not rise as sharply across the rest of the country’s regional areas except for Tasmania. </a:t>
            </a:r>
          </a:p>
        </p:txBody>
      </p:sp>
      <p:pic>
        <p:nvPicPr>
          <p:cNvPr id="9" name="Picture 8" descr="Chart, bar chart&#10;&#10;Description automatically generated">
            <a:extLst>
              <a:ext uri="{FF2B5EF4-FFF2-40B4-BE49-F238E27FC236}">
                <a16:creationId xmlns:a16="http://schemas.microsoft.com/office/drawing/2014/main" id="{BB9C385E-4E41-812E-4F6A-0DD313F271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8049" y="1684158"/>
            <a:ext cx="5856352" cy="3904235"/>
          </a:xfrm>
          <a:prstGeom prst="rect">
            <a:avLst/>
          </a:prstGeom>
        </p:spPr>
      </p:pic>
      <p:pic>
        <p:nvPicPr>
          <p:cNvPr id="11" name="Picture 10">
            <a:extLst>
              <a:ext uri="{FF2B5EF4-FFF2-40B4-BE49-F238E27FC236}">
                <a16:creationId xmlns:a16="http://schemas.microsoft.com/office/drawing/2014/main" id="{0AC8C64D-08ED-84BB-4B30-9D4317542677}"/>
              </a:ext>
            </a:extLst>
          </p:cNvPr>
          <p:cNvPicPr>
            <a:picLocks noChangeAspect="1"/>
          </p:cNvPicPr>
          <p:nvPr/>
        </p:nvPicPr>
        <p:blipFill>
          <a:blip r:embed="rId4"/>
          <a:stretch>
            <a:fillRect/>
          </a:stretch>
        </p:blipFill>
        <p:spPr>
          <a:xfrm>
            <a:off x="6792578" y="5517745"/>
            <a:ext cx="4127294" cy="717569"/>
          </a:xfrm>
          <a:prstGeom prst="rect">
            <a:avLst/>
          </a:prstGeom>
        </p:spPr>
      </p:pic>
    </p:spTree>
    <p:extLst>
      <p:ext uri="{BB962C8B-B14F-4D97-AF65-F5344CB8AC3E}">
        <p14:creationId xmlns:p14="http://schemas.microsoft.com/office/powerpoint/2010/main" val="260227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254437" y="134715"/>
            <a:ext cx="11248272" cy="369332"/>
          </a:xfrm>
          <a:prstGeom prst="rect">
            <a:avLst/>
          </a:prstGeom>
          <a:noFill/>
        </p:spPr>
        <p:txBody>
          <a:bodyPr wrap="none" lIns="0" tIns="0" rIns="0" bIns="0" rtlCol="0">
            <a:spAutoFit/>
          </a:bodyPr>
          <a:lstStyle/>
          <a:p>
            <a:r>
              <a:rPr lang="en-US" sz="2400" b="1">
                <a:solidFill>
                  <a:schemeClr val="tx1"/>
                </a:solidFill>
                <a:effectLst/>
                <a:latin typeface="+mj-lt"/>
              </a:rPr>
              <a:t>What </a:t>
            </a:r>
            <a:r>
              <a:rPr lang="en-US" sz="2400" b="1">
                <a:latin typeface="+mj-lt"/>
              </a:rPr>
              <a:t>city</a:t>
            </a:r>
            <a:r>
              <a:rPr lang="en-US" sz="2400" b="1">
                <a:solidFill>
                  <a:schemeClr val="tx1"/>
                </a:solidFill>
                <a:effectLst/>
                <a:latin typeface="+mj-lt"/>
              </a:rPr>
              <a:t> areas showed the biggest increase in sales price during Covid19?</a:t>
            </a:r>
          </a:p>
        </p:txBody>
      </p:sp>
      <p:sp>
        <p:nvSpPr>
          <p:cNvPr id="1029" name="Rectangle 1028">
            <a:extLst>
              <a:ext uri="{C183D7F6-B498-43B3-948B-1728B52AA6E4}">
                <adec:decorative xmlns:adec="http://schemas.microsoft.com/office/drawing/2017/decorative" val="1"/>
              </a:ext>
            </a:extLst>
          </p:cNvPr>
          <p:cNvSpPr/>
          <p:nvPr/>
        </p:nvSpPr>
        <p:spPr>
          <a:xfrm>
            <a:off x="697354" y="1516207"/>
            <a:ext cx="4732740" cy="3825584"/>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a:solidFill>
                <a:srgbClr val="98A3AD"/>
              </a:solidFill>
            </a:endParaRPr>
          </a:p>
        </p:txBody>
      </p:sp>
      <p:sp>
        <p:nvSpPr>
          <p:cNvPr id="33" name="TextBox 32">
            <a:extLst>
              <a:ext uri="{FF2B5EF4-FFF2-40B4-BE49-F238E27FC236}">
                <a16:creationId xmlns:a16="http://schemas.microsoft.com/office/drawing/2014/main" id="{5C7F3CEE-E6DF-48C0-8B9A-22A03DF4C29B}"/>
              </a:ext>
            </a:extLst>
          </p:cNvPr>
          <p:cNvSpPr txBox="1"/>
          <p:nvPr/>
        </p:nvSpPr>
        <p:spPr>
          <a:xfrm>
            <a:off x="11907454" y="6481180"/>
            <a:ext cx="277640" cy="307777"/>
          </a:xfrm>
          <a:prstGeom prst="rect">
            <a:avLst/>
          </a:prstGeom>
          <a:noFill/>
        </p:spPr>
        <p:txBody>
          <a:bodyPr wrap="none" rtlCol="0">
            <a:spAutoFit/>
          </a:bodyPr>
          <a:lstStyle/>
          <a:p>
            <a:pPr rtl="0"/>
            <a:r>
              <a:rPr lang="en-gb" sz="1400" b="1">
                <a:solidFill>
                  <a:schemeClr val="bg1"/>
                </a:solidFill>
              </a:rPr>
              <a:t>6</a:t>
            </a:r>
          </a:p>
        </p:txBody>
      </p:sp>
      <p:sp>
        <p:nvSpPr>
          <p:cNvPr id="2" name="TextBox 1">
            <a:extLst>
              <a:ext uri="{FF2B5EF4-FFF2-40B4-BE49-F238E27FC236}">
                <a16:creationId xmlns:a16="http://schemas.microsoft.com/office/drawing/2014/main" id="{711FB249-94CB-948F-8960-45E68FD60E45}"/>
              </a:ext>
            </a:extLst>
          </p:cNvPr>
          <p:cNvSpPr txBox="1"/>
          <p:nvPr/>
        </p:nvSpPr>
        <p:spPr>
          <a:xfrm>
            <a:off x="697354" y="2136338"/>
            <a:ext cx="4596191"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a:cs typeface="Segoe UI Light"/>
              </a:rPr>
              <a:t>In this chart we can see that Sydney, Melbourne and Hobart showed a significant percentage increase from 2018 to 2021.</a:t>
            </a:r>
          </a:p>
          <a:p>
            <a:pPr marL="285750" indent="-285750">
              <a:buFont typeface="Arial" panose="020B0604020202020204" pitchFamily="34" charset="0"/>
              <a:buChar char="•"/>
            </a:pPr>
            <a:endParaRPr lang="en-US">
              <a:cs typeface="Segoe UI Light"/>
            </a:endParaRPr>
          </a:p>
          <a:p>
            <a:pPr marL="285750" indent="-285750">
              <a:buFont typeface="Arial" panose="020B0604020202020204" pitchFamily="34" charset="0"/>
              <a:buChar char="•"/>
            </a:pPr>
            <a:r>
              <a:rPr lang="en-US">
                <a:cs typeface="Segoe UI Light"/>
              </a:rPr>
              <a:t>This shows that after the onset of Covid19 there was a sharp increase in key metro areas but not as sharp across the rest of the country's metro areas. </a:t>
            </a:r>
          </a:p>
        </p:txBody>
      </p:sp>
      <p:pic>
        <p:nvPicPr>
          <p:cNvPr id="6" name="Picture 5" descr="Chart, bar chart">
            <a:extLst>
              <a:ext uri="{FF2B5EF4-FFF2-40B4-BE49-F238E27FC236}">
                <a16:creationId xmlns:a16="http://schemas.microsoft.com/office/drawing/2014/main" id="{50649B4E-7432-6861-C988-0DB50C629B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6996" y="1882325"/>
            <a:ext cx="5487650" cy="3658433"/>
          </a:xfrm>
          <a:prstGeom prst="rect">
            <a:avLst/>
          </a:prstGeom>
        </p:spPr>
      </p:pic>
      <p:pic>
        <p:nvPicPr>
          <p:cNvPr id="4" name="Picture 3">
            <a:extLst>
              <a:ext uri="{FF2B5EF4-FFF2-40B4-BE49-F238E27FC236}">
                <a16:creationId xmlns:a16="http://schemas.microsoft.com/office/drawing/2014/main" id="{5D59A1D6-D0E2-5BF1-89F1-F255B86475A4}"/>
              </a:ext>
            </a:extLst>
          </p:cNvPr>
          <p:cNvPicPr>
            <a:picLocks noChangeAspect="1"/>
          </p:cNvPicPr>
          <p:nvPr/>
        </p:nvPicPr>
        <p:blipFill>
          <a:blip r:embed="rId4"/>
          <a:stretch>
            <a:fillRect/>
          </a:stretch>
        </p:blipFill>
        <p:spPr>
          <a:xfrm>
            <a:off x="6624735" y="5540758"/>
            <a:ext cx="4614157" cy="940306"/>
          </a:xfrm>
          <a:prstGeom prst="rect">
            <a:avLst/>
          </a:prstGeom>
        </p:spPr>
      </p:pic>
    </p:spTree>
    <p:extLst>
      <p:ext uri="{BB962C8B-B14F-4D97-AF65-F5344CB8AC3E}">
        <p14:creationId xmlns:p14="http://schemas.microsoft.com/office/powerpoint/2010/main" val="631410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760404" y="199129"/>
            <a:ext cx="9762288" cy="307777"/>
          </a:xfrm>
          <a:prstGeom prst="rect">
            <a:avLst/>
          </a:prstGeom>
          <a:noFill/>
        </p:spPr>
        <p:txBody>
          <a:bodyPr wrap="none" lIns="0" tIns="0" rIns="0" bIns="0" rtlCol="0" anchor="t">
            <a:spAutoFit/>
          </a:bodyPr>
          <a:lstStyle/>
          <a:p>
            <a:r>
              <a:rPr lang="en-US" sz="2000" b="1">
                <a:effectLst/>
                <a:latin typeface="+mj-lt"/>
              </a:rPr>
              <a:t>What state/states showed the biggest </a:t>
            </a:r>
            <a:r>
              <a:rPr lang="en-US" sz="2000" b="1">
                <a:latin typeface="+mj-lt"/>
              </a:rPr>
              <a:t>average </a:t>
            </a:r>
            <a:r>
              <a:rPr lang="en-US" sz="2000" b="1">
                <a:effectLst/>
                <a:latin typeface="+mj-lt"/>
              </a:rPr>
              <a:t>increase in sales </a:t>
            </a:r>
            <a:r>
              <a:rPr lang="en-US" sz="2000" b="1">
                <a:latin typeface="+mj-lt"/>
              </a:rPr>
              <a:t>over the year?</a:t>
            </a:r>
            <a:endParaRPr lang="en-US" sz="2000" b="1">
              <a:solidFill>
                <a:schemeClr val="tx1"/>
              </a:solidFill>
              <a:effectLst/>
              <a:latin typeface="+mj-lt"/>
            </a:endParaRPr>
          </a:p>
        </p:txBody>
      </p:sp>
      <p:sp>
        <p:nvSpPr>
          <p:cNvPr id="1029" name="Rectangle 1028">
            <a:extLst>
              <a:ext uri="{C183D7F6-B498-43B3-948B-1728B52AA6E4}">
                <adec:decorative xmlns:adec="http://schemas.microsoft.com/office/drawing/2017/decorative" val="1"/>
              </a:ext>
            </a:extLst>
          </p:cNvPr>
          <p:cNvSpPr/>
          <p:nvPr/>
        </p:nvSpPr>
        <p:spPr>
          <a:xfrm>
            <a:off x="620476" y="1456680"/>
            <a:ext cx="4855144" cy="4364151"/>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a:solidFill>
                <a:srgbClr val="98A3AD"/>
              </a:solidFill>
            </a:endParaRPr>
          </a:p>
        </p:txBody>
      </p:sp>
      <p:sp>
        <p:nvSpPr>
          <p:cNvPr id="33" name="TextBox 32">
            <a:extLst>
              <a:ext uri="{FF2B5EF4-FFF2-40B4-BE49-F238E27FC236}">
                <a16:creationId xmlns:a16="http://schemas.microsoft.com/office/drawing/2014/main" id="{5C7F3CEE-E6DF-48C0-8B9A-22A03DF4C29B}"/>
              </a:ext>
            </a:extLst>
          </p:cNvPr>
          <p:cNvSpPr txBox="1"/>
          <p:nvPr/>
        </p:nvSpPr>
        <p:spPr>
          <a:xfrm>
            <a:off x="11907454" y="6481180"/>
            <a:ext cx="277640" cy="307777"/>
          </a:xfrm>
          <a:prstGeom prst="rect">
            <a:avLst/>
          </a:prstGeom>
          <a:noFill/>
        </p:spPr>
        <p:txBody>
          <a:bodyPr wrap="none" rtlCol="0">
            <a:spAutoFit/>
          </a:bodyPr>
          <a:lstStyle/>
          <a:p>
            <a:pPr rtl="0"/>
            <a:r>
              <a:rPr lang="en-gb" sz="1400" b="1">
                <a:solidFill>
                  <a:schemeClr val="bg1"/>
                </a:solidFill>
              </a:rPr>
              <a:t>7</a:t>
            </a:r>
          </a:p>
        </p:txBody>
      </p:sp>
      <p:sp>
        <p:nvSpPr>
          <p:cNvPr id="2" name="TextBox 1">
            <a:extLst>
              <a:ext uri="{FF2B5EF4-FFF2-40B4-BE49-F238E27FC236}">
                <a16:creationId xmlns:a16="http://schemas.microsoft.com/office/drawing/2014/main" id="{711FB249-94CB-948F-8960-45E68FD60E45}"/>
              </a:ext>
            </a:extLst>
          </p:cNvPr>
          <p:cNvSpPr txBox="1"/>
          <p:nvPr/>
        </p:nvSpPr>
        <p:spPr>
          <a:xfrm>
            <a:off x="761999" y="1947333"/>
            <a:ext cx="4521199"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Segoe UI Light"/>
              </a:rPr>
              <a:t>There is a clear difference in house price increase between states</a:t>
            </a:r>
          </a:p>
          <a:p>
            <a:endParaRPr lang="en-US" sz="2000">
              <a:cs typeface="Segoe UI Light"/>
            </a:endParaRPr>
          </a:p>
          <a:p>
            <a:r>
              <a:rPr lang="en-US" sz="2000">
                <a:cs typeface="Segoe UI Light"/>
              </a:rPr>
              <a:t>NSW:  highest house prices (&gt;$1M)</a:t>
            </a:r>
          </a:p>
          <a:p>
            <a:r>
              <a:rPr lang="en-US" sz="2000">
                <a:cs typeface="Segoe UI Light"/>
              </a:rPr>
              <a:t>VIC: ~ $800k</a:t>
            </a:r>
            <a:endParaRPr lang="en-US">
              <a:cs typeface="Segoe UI Light"/>
            </a:endParaRPr>
          </a:p>
          <a:p>
            <a:r>
              <a:rPr lang="en-US" sz="2000">
                <a:cs typeface="Segoe UI Light"/>
              </a:rPr>
              <a:t>QLD ~$600k</a:t>
            </a:r>
          </a:p>
          <a:p>
            <a:endParaRPr lang="en-US" sz="2000">
              <a:cs typeface="Segoe UI Light"/>
            </a:endParaRPr>
          </a:p>
          <a:p>
            <a:r>
              <a:rPr lang="en-US" sz="2000">
                <a:cs typeface="Segoe UI Light"/>
              </a:rPr>
              <a:t>The rest: small increased</a:t>
            </a:r>
          </a:p>
        </p:txBody>
      </p:sp>
      <p:pic>
        <p:nvPicPr>
          <p:cNvPr id="4" name="Picture 4" descr="Chart, histogram&#10;&#10;Description automatically generated">
            <a:extLst>
              <a:ext uri="{FF2B5EF4-FFF2-40B4-BE49-F238E27FC236}">
                <a16:creationId xmlns:a16="http://schemas.microsoft.com/office/drawing/2014/main" id="{78FD544C-9051-10F1-A419-A577407D2C65}"/>
              </a:ext>
            </a:extLst>
          </p:cNvPr>
          <p:cNvPicPr>
            <a:picLocks noChangeAspect="1"/>
          </p:cNvPicPr>
          <p:nvPr/>
        </p:nvPicPr>
        <p:blipFill>
          <a:blip r:embed="rId3"/>
          <a:stretch>
            <a:fillRect/>
          </a:stretch>
        </p:blipFill>
        <p:spPr>
          <a:xfrm>
            <a:off x="6096000" y="1710267"/>
            <a:ext cx="5096933" cy="3395133"/>
          </a:xfrm>
          <a:prstGeom prst="rect">
            <a:avLst/>
          </a:prstGeom>
        </p:spPr>
      </p:pic>
    </p:spTree>
    <p:extLst>
      <p:ext uri="{BB962C8B-B14F-4D97-AF65-F5344CB8AC3E}">
        <p14:creationId xmlns:p14="http://schemas.microsoft.com/office/powerpoint/2010/main" val="1367706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878225" y="182718"/>
            <a:ext cx="10435549" cy="369332"/>
          </a:xfrm>
          <a:prstGeom prst="rect">
            <a:avLst/>
          </a:prstGeom>
          <a:noFill/>
        </p:spPr>
        <p:txBody>
          <a:bodyPr wrap="none" lIns="0" tIns="0" rIns="0" bIns="0" rtlCol="0">
            <a:spAutoFit/>
          </a:bodyPr>
          <a:lstStyle/>
          <a:p>
            <a:r>
              <a:rPr lang="en-US" sz="2400" b="1">
                <a:solidFill>
                  <a:schemeClr val="tx1"/>
                </a:solidFill>
                <a:effectLst/>
                <a:latin typeface="+mj-lt"/>
              </a:rPr>
              <a:t>What was the average sales price before and after Covid19 </a:t>
            </a:r>
            <a:r>
              <a:rPr lang="en-US" sz="2400" b="1">
                <a:solidFill>
                  <a:schemeClr val="tx1"/>
                </a:solidFill>
                <a:latin typeface="+mj-lt"/>
              </a:rPr>
              <a:t>per state?</a:t>
            </a:r>
          </a:p>
        </p:txBody>
      </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a:solidFill>
                <a:srgbClr val="98A3AD"/>
              </a:solidFill>
            </a:endParaRPr>
          </a:p>
        </p:txBody>
      </p:sp>
      <p:sp>
        <p:nvSpPr>
          <p:cNvPr id="33" name="TextBox 32">
            <a:extLst>
              <a:ext uri="{FF2B5EF4-FFF2-40B4-BE49-F238E27FC236}">
                <a16:creationId xmlns:a16="http://schemas.microsoft.com/office/drawing/2014/main" id="{5C7F3CEE-E6DF-48C0-8B9A-22A03DF4C29B}"/>
              </a:ext>
            </a:extLst>
          </p:cNvPr>
          <p:cNvSpPr txBox="1"/>
          <p:nvPr/>
        </p:nvSpPr>
        <p:spPr>
          <a:xfrm>
            <a:off x="11907454" y="6481180"/>
            <a:ext cx="277640" cy="307777"/>
          </a:xfrm>
          <a:prstGeom prst="rect">
            <a:avLst/>
          </a:prstGeom>
          <a:noFill/>
        </p:spPr>
        <p:txBody>
          <a:bodyPr wrap="none" rtlCol="0">
            <a:spAutoFit/>
          </a:bodyPr>
          <a:lstStyle/>
          <a:p>
            <a:pPr rtl="0"/>
            <a:r>
              <a:rPr lang="en-gb" sz="1400" b="1">
                <a:solidFill>
                  <a:schemeClr val="bg1"/>
                </a:solidFill>
              </a:rPr>
              <a:t>8</a:t>
            </a:r>
          </a:p>
        </p:txBody>
      </p:sp>
      <p:pic>
        <p:nvPicPr>
          <p:cNvPr id="3" name="Picture 3" descr="Chart, line chart&#10;&#10;Description automatically generated">
            <a:extLst>
              <a:ext uri="{FF2B5EF4-FFF2-40B4-BE49-F238E27FC236}">
                <a16:creationId xmlns:a16="http://schemas.microsoft.com/office/drawing/2014/main" id="{D260188A-3C30-3F22-4035-806FB8A5B42C}"/>
              </a:ext>
            </a:extLst>
          </p:cNvPr>
          <p:cNvPicPr>
            <a:picLocks noChangeAspect="1"/>
          </p:cNvPicPr>
          <p:nvPr/>
        </p:nvPicPr>
        <p:blipFill>
          <a:blip r:embed="rId3"/>
          <a:stretch>
            <a:fillRect/>
          </a:stretch>
        </p:blipFill>
        <p:spPr>
          <a:xfrm>
            <a:off x="6556625" y="785117"/>
            <a:ext cx="5097694" cy="4243225"/>
          </a:xfrm>
          <a:prstGeom prst="rect">
            <a:avLst/>
          </a:prstGeom>
        </p:spPr>
      </p:pic>
      <p:sp>
        <p:nvSpPr>
          <p:cNvPr id="5" name="Rectangle 4">
            <a:extLst>
              <a:ext uri="{FF2B5EF4-FFF2-40B4-BE49-F238E27FC236}">
                <a16:creationId xmlns:a16="http://schemas.microsoft.com/office/drawing/2014/main" id="{73B6D728-BF8A-1A04-9813-22142CB17CE7}"/>
              </a:ext>
              <a:ext uri="{C183D7F6-B498-43B3-948B-1728B52AA6E4}">
                <adec:decorative xmlns:adec="http://schemas.microsoft.com/office/drawing/2017/decorative" val="1"/>
              </a:ext>
            </a:extLst>
          </p:cNvPr>
          <p:cNvSpPr/>
          <p:nvPr/>
        </p:nvSpPr>
        <p:spPr>
          <a:xfrm>
            <a:off x="488733" y="1533042"/>
            <a:ext cx="3127944" cy="3111085"/>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32" name="TextBox 31">
            <a:extLst>
              <a:ext uri="{FF2B5EF4-FFF2-40B4-BE49-F238E27FC236}">
                <a16:creationId xmlns:a16="http://schemas.microsoft.com/office/drawing/2014/main" id="{9C2A804C-860C-42CE-B071-DD567E25871D}"/>
              </a:ext>
            </a:extLst>
          </p:cNvPr>
          <p:cNvSpPr txBox="1"/>
          <p:nvPr/>
        </p:nvSpPr>
        <p:spPr>
          <a:xfrm>
            <a:off x="539158" y="2426033"/>
            <a:ext cx="2825343" cy="1077218"/>
          </a:xfrm>
          <a:prstGeom prst="rect">
            <a:avLst/>
          </a:prstGeom>
          <a:noFill/>
        </p:spPr>
        <p:txBody>
          <a:bodyPr wrap="square" lIns="0" tIns="0" rIns="0" bIns="0" rtlCol="0" anchor="t">
            <a:spAutoFit/>
          </a:bodyPr>
          <a:lstStyle/>
          <a:p>
            <a:pPr algn="ctr"/>
            <a:r>
              <a:rPr lang="en-gb" sz="1400">
                <a:cs typeface="Segoe UI Light"/>
              </a:rPr>
              <a:t>Before Covid19, small increased</a:t>
            </a:r>
          </a:p>
          <a:p>
            <a:pPr algn="ctr"/>
            <a:r>
              <a:rPr lang="en-gb" sz="1400">
                <a:cs typeface="Segoe UI Light"/>
              </a:rPr>
              <a:t>Covid19 Start, no changed much</a:t>
            </a:r>
          </a:p>
          <a:p>
            <a:pPr algn="ctr"/>
            <a:r>
              <a:rPr lang="en-gb" sz="1400">
                <a:cs typeface="Segoe UI Light"/>
              </a:rPr>
              <a:t>2020-2021: hike jumped</a:t>
            </a:r>
          </a:p>
          <a:p>
            <a:pPr algn="ctr"/>
            <a:r>
              <a:rPr lang="en-gb" sz="1400">
                <a:cs typeface="Segoe UI Light"/>
              </a:rPr>
              <a:t>2020: interest rate: 0.75% -&gt; 0.1%</a:t>
            </a:r>
          </a:p>
          <a:p>
            <a:pPr algn="ctr"/>
            <a:r>
              <a:rPr lang="en-gb" sz="1400">
                <a:cs typeface="Segoe UI Light"/>
              </a:rPr>
              <a:t>2021: interest rate: 0.1%</a:t>
            </a:r>
          </a:p>
        </p:txBody>
      </p:sp>
      <p:pic>
        <p:nvPicPr>
          <p:cNvPr id="6" name="Picture 6" descr="Graphical user interface, text, application, email&#10;&#10;Description automatically generated">
            <a:extLst>
              <a:ext uri="{FF2B5EF4-FFF2-40B4-BE49-F238E27FC236}">
                <a16:creationId xmlns:a16="http://schemas.microsoft.com/office/drawing/2014/main" id="{4436EC1C-E837-0475-5C24-66300D1A413A}"/>
              </a:ext>
            </a:extLst>
          </p:cNvPr>
          <p:cNvPicPr>
            <a:picLocks noChangeAspect="1"/>
          </p:cNvPicPr>
          <p:nvPr/>
        </p:nvPicPr>
        <p:blipFill>
          <a:blip r:embed="rId4"/>
          <a:stretch>
            <a:fillRect/>
          </a:stretch>
        </p:blipFill>
        <p:spPr>
          <a:xfrm>
            <a:off x="4253500" y="4805632"/>
            <a:ext cx="7940212" cy="1827297"/>
          </a:xfrm>
          <a:prstGeom prst="rect">
            <a:avLst/>
          </a:prstGeom>
        </p:spPr>
      </p:pic>
    </p:spTree>
    <p:extLst>
      <p:ext uri="{BB962C8B-B14F-4D97-AF65-F5344CB8AC3E}">
        <p14:creationId xmlns:p14="http://schemas.microsoft.com/office/powerpoint/2010/main" val="1051211076"/>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8930311_Updated" id="{0D1AB845-8C91-4A17-83C2-554F3A60F4B7}" vid="{9E18AF1B-19C5-465B-9A10-4BC0656C0F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Data-driven presentation, from 24Slides</Template>
  <TotalTime>0</TotalTime>
  <Words>784</Words>
  <Application>Microsoft Office PowerPoint</Application>
  <PresentationFormat>Widescreen</PresentationFormat>
  <Paragraphs>101</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Segoe UI Light</vt:lpstr>
      <vt:lpstr>Segoe UI Light (Body)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Slide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Stephen</dc:creator>
  <cp:lastModifiedBy>Mark Stephen</cp:lastModifiedBy>
  <cp:revision>2</cp:revision>
  <dcterms:created xsi:type="dcterms:W3CDTF">2022-09-20T08:16:10Z</dcterms:created>
  <dcterms:modified xsi:type="dcterms:W3CDTF">2022-09-22T08:46:31Z</dcterms:modified>
</cp:coreProperties>
</file>