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69" r:id="rId5"/>
    <p:sldId id="259" r:id="rId6"/>
    <p:sldId id="265" r:id="rId7"/>
    <p:sldId id="260" r:id="rId8"/>
    <p:sldId id="266" r:id="rId9"/>
    <p:sldId id="267" r:id="rId10"/>
    <p:sldId id="258" r:id="rId11"/>
    <p:sldId id="272" r:id="rId12"/>
    <p:sldId id="270" r:id="rId13"/>
    <p:sldId id="273" r:id="rId14"/>
    <p:sldId id="275" r:id="rId15"/>
    <p:sldId id="285" r:id="rId16"/>
    <p:sldId id="276" r:id="rId17"/>
    <p:sldId id="287" r:id="rId18"/>
    <p:sldId id="278" r:id="rId19"/>
    <p:sldId id="288" r:id="rId20"/>
    <p:sldId id="283" r:id="rId21"/>
    <p:sldId id="277" r:id="rId22"/>
    <p:sldId id="289" r:id="rId23"/>
    <p:sldId id="284" r:id="rId24"/>
    <p:sldId id="279" r:id="rId25"/>
    <p:sldId id="280" r:id="rId26"/>
    <p:sldId id="281" r:id="rId27"/>
    <p:sldId id="282" r:id="rId28"/>
    <p:sldId id="291" r:id="rId29"/>
    <p:sldId id="290" r:id="rId30"/>
    <p:sldId id="292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286" autoAdjust="0"/>
  </p:normalViewPr>
  <p:slideViewPr>
    <p:cSldViewPr>
      <p:cViewPr>
        <p:scale>
          <a:sx n="100" d="100"/>
          <a:sy n="100" d="100"/>
        </p:scale>
        <p:origin x="-9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0975" y="6424613"/>
            <a:ext cx="609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fld id="{AA1C20E8-A4A9-4A44-906C-F853B4823C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2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4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128.8.246.24/ag-processing-svn/trunk/" TargetMode="External"/><Relationship Id="rId2" Type="http://schemas.openxmlformats.org/officeDocument/2006/relationships/hyperlink" Target="https://128.8.246.24/ag-data-svn/trunk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128.8.246.24/ag-processing-svn/trunk/" TargetMode="External"/><Relationship Id="rId2" Type="http://schemas.openxmlformats.org/officeDocument/2006/relationships/hyperlink" Target="https://128.8.246.24/ag-data-svn/trunk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</a:t>
            </a:r>
            <a:r>
              <a:rPr lang="en-US" dirty="0" err="1" smtClean="0"/>
              <a:t>AgLU</a:t>
            </a:r>
            <a:r>
              <a:rPr lang="en-US" dirty="0" smtClean="0"/>
              <a:t> Data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8" y="3886200"/>
            <a:ext cx="8208962" cy="13668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Page Kyle</a:t>
            </a:r>
          </a:p>
          <a:p>
            <a:pPr>
              <a:buNone/>
            </a:pPr>
            <a:r>
              <a:rPr lang="en-US" dirty="0" smtClean="0"/>
              <a:t>April 26,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04200" cy="530225"/>
          </a:xfrm>
        </p:spPr>
        <p:txBody>
          <a:bodyPr/>
          <a:lstStyle/>
          <a:p>
            <a:r>
              <a:rPr lang="en-US" dirty="0" smtClean="0"/>
              <a:t>Methods: Land Cover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752600"/>
            <a:ext cx="20574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Managed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438400"/>
            <a:ext cx="25146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Unmanaged forest</a:t>
            </a:r>
          </a:p>
        </p:txBody>
      </p:sp>
      <p:sp>
        <p:nvSpPr>
          <p:cNvPr id="6" name="TextBox 59"/>
          <p:cNvSpPr txBox="1">
            <a:spLocks noChangeArrowheads="1"/>
          </p:cNvSpPr>
          <p:nvPr/>
        </p:nvSpPr>
        <p:spPr bwMode="auto">
          <a:xfrm>
            <a:off x="228600" y="3048000"/>
            <a:ext cx="2133600" cy="40005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SAGE grassland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3048000"/>
            <a:ext cx="20574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Grassland</a:t>
            </a:r>
          </a:p>
        </p:txBody>
      </p:sp>
      <p:sp>
        <p:nvSpPr>
          <p:cNvPr id="8" name="TextBox 53"/>
          <p:cNvSpPr txBox="1">
            <a:spLocks noChangeArrowheads="1"/>
          </p:cNvSpPr>
          <p:nvPr/>
        </p:nvSpPr>
        <p:spPr bwMode="auto">
          <a:xfrm>
            <a:off x="3048000" y="2743200"/>
            <a:ext cx="2438400" cy="36988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Cropland expansion</a:t>
            </a:r>
          </a:p>
        </p:txBody>
      </p:sp>
      <p:sp>
        <p:nvSpPr>
          <p:cNvPr id="9" name="TextBox 59"/>
          <p:cNvSpPr txBox="1">
            <a:spLocks noChangeArrowheads="1"/>
          </p:cNvSpPr>
          <p:nvPr/>
        </p:nvSpPr>
        <p:spPr bwMode="auto">
          <a:xfrm>
            <a:off x="228600" y="2057400"/>
            <a:ext cx="2133600" cy="40005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SAGE forest</a:t>
            </a: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>
            <a:off x="2362200" y="2257425"/>
            <a:ext cx="3962400" cy="36591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8" idx="3"/>
          </p:cNvCxnSpPr>
          <p:nvPr/>
        </p:nvCxnSpPr>
        <p:spPr>
          <a:xfrm flipH="1">
            <a:off x="5486400" y="2623344"/>
            <a:ext cx="83820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362200" y="3233738"/>
            <a:ext cx="3962400" cy="1428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9"/>
          <p:cNvSpPr txBox="1">
            <a:spLocks noChangeArrowheads="1"/>
          </p:cNvSpPr>
          <p:nvPr/>
        </p:nvSpPr>
        <p:spPr bwMode="auto">
          <a:xfrm>
            <a:off x="228600" y="3657600"/>
            <a:ext cx="2133600" cy="40005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SAGE shrubland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3657600"/>
            <a:ext cx="20574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Shrubland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 flipV="1">
            <a:off x="2362200" y="3843338"/>
            <a:ext cx="3962400" cy="1428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9"/>
          <p:cNvSpPr txBox="1">
            <a:spLocks noChangeArrowheads="1"/>
          </p:cNvSpPr>
          <p:nvPr/>
        </p:nvSpPr>
        <p:spPr bwMode="auto">
          <a:xfrm>
            <a:off x="304800" y="5715000"/>
            <a:ext cx="2133600" cy="40005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SAGE tundra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5715000"/>
            <a:ext cx="20574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Tundra</a:t>
            </a: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2438400" y="5899150"/>
            <a:ext cx="3962400" cy="158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9"/>
          <p:cNvSpPr txBox="1">
            <a:spLocks noChangeArrowheads="1"/>
          </p:cNvSpPr>
          <p:nvPr/>
        </p:nvSpPr>
        <p:spPr bwMode="auto">
          <a:xfrm>
            <a:off x="304800" y="6216650"/>
            <a:ext cx="2743200" cy="40005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SAGE rock/ice/desert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6216650"/>
            <a:ext cx="2057400" cy="3683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RockIceDesert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 flipV="1">
            <a:off x="3048000" y="6400800"/>
            <a:ext cx="3352800" cy="158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9"/>
          <p:cNvSpPr txBox="1">
            <a:spLocks noChangeArrowheads="1"/>
          </p:cNvSpPr>
          <p:nvPr/>
        </p:nvSpPr>
        <p:spPr bwMode="auto">
          <a:xfrm>
            <a:off x="228600" y="4495800"/>
            <a:ext cx="2133600" cy="40005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HYDE pasture</a:t>
            </a:r>
          </a:p>
        </p:txBody>
      </p: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7429500" y="2122488"/>
            <a:ext cx="152400" cy="3159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00800" y="4953000"/>
            <a:ext cx="20574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Managed pasture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4267200"/>
            <a:ext cx="22860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Unmanaged pasture</a:t>
            </a:r>
          </a:p>
        </p:txBody>
      </p:sp>
      <p:cxnSp>
        <p:nvCxnSpPr>
          <p:cNvPr id="29" name="Straight Arrow Connector 28"/>
          <p:cNvCxnSpPr>
            <a:stCxn id="26" idx="0"/>
            <a:endCxn id="27" idx="2"/>
          </p:cNvCxnSpPr>
          <p:nvPr/>
        </p:nvCxnSpPr>
        <p:spPr>
          <a:xfrm rot="5400000" flipH="1" flipV="1">
            <a:off x="7328694" y="4737894"/>
            <a:ext cx="315912" cy="114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9"/>
          <p:cNvSpPr txBox="1">
            <a:spLocks noChangeArrowheads="1"/>
          </p:cNvSpPr>
          <p:nvPr/>
        </p:nvSpPr>
        <p:spPr bwMode="auto">
          <a:xfrm>
            <a:off x="152400" y="990600"/>
            <a:ext cx="2286000" cy="400050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HYDE cropland</a:t>
            </a:r>
          </a:p>
        </p:txBody>
      </p:sp>
      <p:cxnSp>
        <p:nvCxnSpPr>
          <p:cNvPr id="31" name="Straight Arrow Connector 30"/>
          <p:cNvCxnSpPr>
            <a:stCxn id="30" idx="3"/>
            <a:endCxn id="32" idx="1"/>
          </p:cNvCxnSpPr>
          <p:nvPr/>
        </p:nvCxnSpPr>
        <p:spPr>
          <a:xfrm flipV="1">
            <a:off x="2438400" y="1162050"/>
            <a:ext cx="609600" cy="285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6"/>
          <p:cNvSpPr txBox="1">
            <a:spLocks noChangeArrowheads="1"/>
          </p:cNvSpPr>
          <p:nvPr/>
        </p:nvSpPr>
        <p:spPr bwMode="auto">
          <a:xfrm>
            <a:off x="3048000" y="838200"/>
            <a:ext cx="2438400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FAO/GTAP harvested area, feasibility rules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0800" y="838200"/>
            <a:ext cx="20574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Cropland by crop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1295400"/>
            <a:ext cx="2057400" cy="36988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OtherArableLand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>
            <a:stCxn id="32" idx="3"/>
            <a:endCxn id="34" idx="1"/>
          </p:cNvCxnSpPr>
          <p:nvPr/>
        </p:nvCxnSpPr>
        <p:spPr>
          <a:xfrm>
            <a:off x="5486400" y="1162050"/>
            <a:ext cx="914400" cy="3175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5486400" y="1022350"/>
            <a:ext cx="914400" cy="1397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38" idx="1"/>
          </p:cNvCxnSpPr>
          <p:nvPr/>
        </p:nvCxnSpPr>
        <p:spPr>
          <a:xfrm>
            <a:off x="2362200" y="4695825"/>
            <a:ext cx="762000" cy="42862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87"/>
          <p:cNvSpPr txBox="1">
            <a:spLocks noChangeArrowheads="1"/>
          </p:cNvSpPr>
          <p:nvPr/>
        </p:nvSpPr>
        <p:spPr bwMode="auto">
          <a:xfrm>
            <a:off x="3124200" y="4800600"/>
            <a:ext cx="2438400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Grass yields, grass consumption</a:t>
            </a:r>
          </a:p>
        </p:txBody>
      </p:sp>
      <p:cxnSp>
        <p:nvCxnSpPr>
          <p:cNvPr id="39" name="Straight Arrow Connector 38"/>
          <p:cNvCxnSpPr>
            <a:stCxn id="38" idx="3"/>
            <a:endCxn id="26" idx="1"/>
          </p:cNvCxnSpPr>
          <p:nvPr/>
        </p:nvCxnSpPr>
        <p:spPr>
          <a:xfrm>
            <a:off x="5562600" y="5124450"/>
            <a:ext cx="838200" cy="142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41" idx="1"/>
          </p:cNvCxnSpPr>
          <p:nvPr/>
        </p:nvCxnSpPr>
        <p:spPr>
          <a:xfrm flipV="1">
            <a:off x="2362200" y="1924050"/>
            <a:ext cx="685800" cy="3333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8"/>
          <p:cNvSpPr txBox="1">
            <a:spLocks noChangeArrowheads="1"/>
          </p:cNvSpPr>
          <p:nvPr/>
        </p:nvSpPr>
        <p:spPr bwMode="auto">
          <a:xfrm>
            <a:off x="3048000" y="1600200"/>
            <a:ext cx="2819400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FAO roundwood, forest biomass production</a:t>
            </a:r>
          </a:p>
        </p:txBody>
      </p:sp>
      <p:cxnSp>
        <p:nvCxnSpPr>
          <p:cNvPr id="42" name="Straight Arrow Connector 41"/>
          <p:cNvCxnSpPr>
            <a:stCxn id="41" idx="3"/>
            <a:endCxn id="4" idx="1"/>
          </p:cNvCxnSpPr>
          <p:nvPr/>
        </p:nvCxnSpPr>
        <p:spPr>
          <a:xfrm>
            <a:off x="5867400" y="1924050"/>
            <a:ext cx="533400" cy="127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Up Arrow 42"/>
          <p:cNvSpPr/>
          <p:nvPr/>
        </p:nvSpPr>
        <p:spPr>
          <a:xfrm rot="5400000">
            <a:off x="1790700" y="1866900"/>
            <a:ext cx="1828800" cy="6858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24" idx="3"/>
            <a:endCxn id="27" idx="1"/>
          </p:cNvCxnSpPr>
          <p:nvPr/>
        </p:nvCxnSpPr>
        <p:spPr>
          <a:xfrm flipV="1">
            <a:off x="2362200" y="4452938"/>
            <a:ext cx="4038600" cy="24288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1"/>
            <a:endCxn id="8" idx="3"/>
          </p:cNvCxnSpPr>
          <p:nvPr/>
        </p:nvCxnSpPr>
        <p:spPr>
          <a:xfrm flipH="1" flipV="1">
            <a:off x="5486400" y="2928144"/>
            <a:ext cx="83820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1"/>
            <a:endCxn id="8" idx="3"/>
          </p:cNvCxnSpPr>
          <p:nvPr/>
        </p:nvCxnSpPr>
        <p:spPr>
          <a:xfrm flipH="1" flipV="1">
            <a:off x="5486400" y="2928144"/>
            <a:ext cx="838200" cy="9144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1"/>
            <a:endCxn id="8" idx="3"/>
          </p:cNvCxnSpPr>
          <p:nvPr/>
        </p:nvCxnSpPr>
        <p:spPr>
          <a:xfrm flipH="1" flipV="1">
            <a:off x="5486400" y="2928144"/>
            <a:ext cx="914400" cy="15240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Methods: Mapping from Land Use Types to GCAM land nesting structure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 descr="C:\Users\d3p747\Documents\AgLu\Documentation\Pictures\l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686800" cy="26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66900" y="4495800"/>
            <a:ext cx="4953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 = Land nesting node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Gray = </a:t>
            </a:r>
            <a:r>
              <a:rPr lang="en-US" dirty="0" smtClean="0">
                <a:solidFill>
                  <a:schemeClr val="tx1"/>
                </a:solidFill>
              </a:rPr>
              <a:t>Exogenous land use type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Green = Unmanaged land use type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Green = Managed land use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Outline: the data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962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Overview of data sources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Overview of assumptions and mappings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Overview of processing methods</a:t>
            </a:r>
          </a:p>
          <a:p>
            <a:r>
              <a:rPr lang="en-US" sz="3200" dirty="0" smtClean="0"/>
              <a:t>Overview of file structure</a:t>
            </a:r>
          </a:p>
          <a:p>
            <a:r>
              <a:rPr lang="en-US" sz="3200" dirty="0" smtClean="0"/>
              <a:t>Running the system</a:t>
            </a:r>
          </a:p>
          <a:p>
            <a:r>
              <a:rPr lang="en-US" sz="3200" dirty="0" smtClean="0"/>
              <a:t>Modifying the data, assumptions, and mappings</a:t>
            </a:r>
          </a:p>
          <a:p>
            <a:r>
              <a:rPr lang="en-US" sz="3200" dirty="0" smtClean="0"/>
              <a:t>Modifying the code</a:t>
            </a:r>
          </a:p>
        </p:txBody>
      </p:sp>
    </p:spTree>
    <p:extLst>
      <p:ext uri="{BB962C8B-B14F-4D97-AF65-F5344CB8AC3E}">
        <p14:creationId xmlns:p14="http://schemas.microsoft.com/office/powerpoint/2010/main" val="3549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569"/>
            <a:ext cx="4512048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7800" y="1752600"/>
            <a:ext cx="3802063" cy="50292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Box = committed to system; Oval = not committed</a:t>
            </a:r>
          </a:p>
          <a:p>
            <a:r>
              <a:rPr lang="en-US" dirty="0" smtClean="0"/>
              <a:t>Green at top = raw data, from other sources</a:t>
            </a:r>
          </a:p>
          <a:p>
            <a:r>
              <a:rPr lang="en-US" dirty="0" smtClean="0"/>
              <a:t>Black = scripted step</a:t>
            </a:r>
          </a:p>
          <a:p>
            <a:r>
              <a:rPr lang="en-US" dirty="0" smtClean="0"/>
              <a:t>Red = data output</a:t>
            </a:r>
          </a:p>
          <a:p>
            <a:r>
              <a:rPr lang="en-US" dirty="0" smtClean="0"/>
              <a:t>Turquoise = User-defined assumptions and mappings</a:t>
            </a:r>
          </a:p>
          <a:p>
            <a:r>
              <a:rPr lang="en-US" dirty="0" smtClean="0"/>
              <a:t>Gray = final XML files for model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04200" cy="987425"/>
          </a:xfrm>
        </p:spPr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14400"/>
            <a:ext cx="4953000" cy="4876800"/>
          </a:xfrm>
        </p:spPr>
        <p:txBody>
          <a:bodyPr/>
          <a:lstStyle/>
          <a:p>
            <a:r>
              <a:rPr lang="en-US" dirty="0" smtClean="0"/>
              <a:t>Two “levels” of data processing (and output)</a:t>
            </a:r>
          </a:p>
          <a:p>
            <a:pPr lvl="1"/>
            <a:r>
              <a:rPr lang="en-US" dirty="0" smtClean="0"/>
              <a:t>Level1: From primary data sources to intermediate tables</a:t>
            </a:r>
          </a:p>
          <a:p>
            <a:pPr lvl="1"/>
            <a:r>
              <a:rPr lang="en-US" dirty="0" smtClean="0"/>
              <a:t>Level2: From intermediate tables to CSV tables formatted to be converted into XML, and</a:t>
            </a:r>
          </a:p>
          <a:p>
            <a:pPr lvl="1"/>
            <a:r>
              <a:rPr lang="en-US" dirty="0" smtClean="0"/>
              <a:t>Level2 code builds model interface batch XML files</a:t>
            </a:r>
          </a:p>
          <a:p>
            <a:r>
              <a:rPr lang="en-US" dirty="0" smtClean="0"/>
              <a:t>Model interface runs batch XML files to build the final model input XML files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t="22819" r="55498" b="27403"/>
          <a:stretch/>
        </p:blipFill>
        <p:spPr bwMode="auto">
          <a:xfrm>
            <a:off x="533400" y="914400"/>
            <a:ext cx="274320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used in the data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6738" cy="2590800"/>
          </a:xfrm>
        </p:spPr>
        <p:txBody>
          <a:bodyPr/>
          <a:lstStyle/>
          <a:p>
            <a:r>
              <a:rPr lang="en-US" sz="2000" dirty="0" smtClean="0"/>
              <a:t> A list of about 140 strings and their definitions is available on the shared drive:</a:t>
            </a:r>
          </a:p>
          <a:p>
            <a:pPr lvl="1"/>
            <a:r>
              <a:rPr lang="en-US" sz="1800" dirty="0"/>
              <a:t>\IA Modeling Files\</a:t>
            </a:r>
            <a:r>
              <a:rPr lang="en-US" sz="1800" dirty="0" err="1"/>
              <a:t>AgLU</a:t>
            </a:r>
            <a:r>
              <a:rPr lang="en-US" sz="1800" dirty="0"/>
              <a:t>\</a:t>
            </a:r>
            <a:r>
              <a:rPr lang="en-US" sz="1800" dirty="0" err="1"/>
              <a:t>AgLU</a:t>
            </a:r>
            <a:r>
              <a:rPr lang="en-US" sz="1800" dirty="0"/>
              <a:t> Data </a:t>
            </a:r>
            <a:r>
              <a:rPr lang="en-US" sz="1800" dirty="0" smtClean="0"/>
              <a:t>System\Documentation\Data_System_Strings.xlsx</a:t>
            </a:r>
          </a:p>
          <a:p>
            <a:pPr lvl="1"/>
            <a:r>
              <a:rPr lang="en-US" sz="1800" dirty="0" smtClean="0"/>
              <a:t>These strings are used throughout the system, and can be used to define any object  or code file found in the data system</a:t>
            </a:r>
          </a:p>
          <a:p>
            <a:pPr lvl="1"/>
            <a:r>
              <a:rPr lang="en-US" sz="1800" dirty="0" smtClean="0"/>
              <a:t>Note that only abbreviated strings are found in this file; un-abbreviated text needing no further clarification is not included (e.g. “cost”, “</a:t>
            </a:r>
            <a:r>
              <a:rPr lang="en-US" sz="1800" dirty="0" err="1" smtClean="0"/>
              <a:t>base_year</a:t>
            </a:r>
            <a:r>
              <a:rPr lang="en-US" sz="1800" dirty="0" smtClean="0"/>
              <a:t>”)</a:t>
            </a:r>
            <a:endParaRPr lang="en-US" sz="1800" dirty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03541"/>
              </p:ext>
            </p:extLst>
          </p:nvPr>
        </p:nvGraphicFramePr>
        <p:xfrm>
          <a:off x="762000" y="3771900"/>
          <a:ext cx="70485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0931"/>
                <a:gridCol w="600756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.melt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refers to a molten data frame (all data under a single column)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indicates an assumption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addl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additional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acr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acre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adjusted from original data table of the same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advanced scenario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AEEI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autonomous energy efficiency improvement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AEZ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by AEZ (agro-ecological zone)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agricultural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agg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aggregated from original categories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AgProdChange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agricultural productivity change, as annual improvement 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full mass balance table: production, net exports, supply, and all tracked dispositions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animal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arid (refers to arid AEZs)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average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Running: Initial preparations (Windows)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6388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Download the following programs if not installed</a:t>
            </a:r>
          </a:p>
          <a:p>
            <a:pPr lvl="1"/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Install the ggplot2 library (and dependencies) from the command prompt (i.e. not the GUI)</a:t>
            </a:r>
          </a:p>
          <a:p>
            <a:pPr lvl="2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 “ggplot2”)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Option 1: Windows: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Gnuwin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32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Option 1: Windows: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cygwin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Check out the data system from the repository</a:t>
            </a:r>
          </a:p>
          <a:p>
            <a:pPr lvl="1"/>
            <a:r>
              <a:rPr lang="en-US" u="sng" dirty="0">
                <a:hlinkClick r:id="rId2"/>
              </a:rPr>
              <a:t>https://128.8.246.24/ag-data-svn/trunk/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https://128.8.246.24/ag-processing-svn/trunk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dirty="0" smtClean="0"/>
              <a:t>Download supplementary Windows files from the shared drive</a:t>
            </a:r>
          </a:p>
          <a:p>
            <a:pPr lvl="1"/>
            <a:r>
              <a:rPr lang="en-US" dirty="0"/>
              <a:t>Z:\IA Modeling Files\</a:t>
            </a:r>
            <a:r>
              <a:rPr lang="en-US" dirty="0" err="1"/>
              <a:t>AgLU</a:t>
            </a:r>
            <a:r>
              <a:rPr lang="en-US" dirty="0"/>
              <a:t>\</a:t>
            </a:r>
            <a:r>
              <a:rPr lang="en-US" dirty="0" err="1"/>
              <a:t>AgLU</a:t>
            </a:r>
            <a:r>
              <a:rPr lang="en-US" dirty="0"/>
              <a:t> Data System\Additional Windows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Option 2: \IA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Modeling Files\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AgLU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\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AgLU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Data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2012\needed-exes</a:t>
            </a:r>
          </a:p>
        </p:txBody>
      </p:sp>
    </p:spTree>
    <p:extLst>
      <p:ext uri="{BB962C8B-B14F-4D97-AF65-F5344CB8AC3E}">
        <p14:creationId xmlns:p14="http://schemas.microsoft.com/office/powerpoint/2010/main" val="759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Running: Initial preparations (Mac)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6388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Download the following programs if not installed</a:t>
            </a:r>
          </a:p>
          <a:p>
            <a:pPr lvl="1"/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Install the ggplot2 library (and dependencies)</a:t>
            </a:r>
          </a:p>
          <a:p>
            <a:pPr lvl="2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 “ggplot2”)</a:t>
            </a:r>
          </a:p>
          <a:p>
            <a:r>
              <a:rPr lang="en-US" dirty="0" smtClean="0"/>
              <a:t>Check out the data system from the repository</a:t>
            </a:r>
          </a:p>
          <a:p>
            <a:pPr lvl="1"/>
            <a:r>
              <a:rPr lang="en-US" u="sng" dirty="0">
                <a:hlinkClick r:id="rId2"/>
              </a:rPr>
              <a:t>https://128.8.246.24/ag-data-svn/trunk/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https://128.8.246.24/ag-processing-svn/trunk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aglu</a:t>
            </a:r>
            <a:r>
              <a:rPr lang="en-US" dirty="0" smtClean="0"/>
              <a:t>-processing-code\</a:t>
            </a:r>
            <a:r>
              <a:rPr lang="en-US" dirty="0" err="1" smtClean="0"/>
              <a:t>Makefile</a:t>
            </a:r>
            <a:r>
              <a:rPr lang="en-US" dirty="0" smtClean="0"/>
              <a:t> to compile the GIS code and Model Interface</a:t>
            </a:r>
          </a:p>
        </p:txBody>
      </p:sp>
    </p:spTree>
    <p:extLst>
      <p:ext uri="{BB962C8B-B14F-4D97-AF65-F5344CB8AC3E}">
        <p14:creationId xmlns:p14="http://schemas.microsoft.com/office/powerpoint/2010/main" val="28214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with the </a:t>
            </a:r>
            <a:r>
              <a:rPr lang="en-US" dirty="0" err="1" smtClean="0"/>
              <a:t>makefile</a:t>
            </a:r>
            <a:r>
              <a:rPr lang="en-US" dirty="0" smtClean="0"/>
              <a:t>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7661275" cy="47244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aglu</a:t>
            </a:r>
            <a:r>
              <a:rPr lang="en-US" dirty="0" smtClean="0"/>
              <a:t>-data, open up (“edit”) </a:t>
            </a:r>
            <a:r>
              <a:rPr lang="en-US" dirty="0"/>
              <a:t>the run-make.bat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Change the directories in the first line to the appropriate paths on the user’s computer</a:t>
            </a:r>
          </a:p>
          <a:p>
            <a:pPr lvl="1"/>
            <a:r>
              <a:rPr lang="en-US" dirty="0" smtClean="0"/>
              <a:t>R (R\bin\x64)</a:t>
            </a:r>
          </a:p>
          <a:p>
            <a:pPr lvl="1"/>
            <a:r>
              <a:rPr lang="en-US" dirty="0" smtClean="0"/>
              <a:t>Java\jre6\bin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Option 1: Point to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cygwin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\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bin and Gnuwin32\bin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Option 2: Point to needed-exes folder</a:t>
            </a:r>
          </a:p>
          <a:p>
            <a:r>
              <a:rPr lang="en-US" dirty="0" smtClean="0"/>
              <a:t>To run the system: SET CMD=all. Double-click the run-make.bat file.</a:t>
            </a:r>
          </a:p>
          <a:p>
            <a:r>
              <a:rPr lang="en-US" dirty="0" smtClean="0"/>
              <a:t>To wipe the output: SET CMD=clean. Double-click the run-make.bat file.</a:t>
            </a:r>
          </a:p>
          <a:p>
            <a:pPr lvl="1"/>
            <a:r>
              <a:rPr lang="en-US" dirty="0" smtClean="0"/>
              <a:t>Note that the log files are treated as the output; the Level1 and Level2 data files are not wiped in this step</a:t>
            </a:r>
          </a:p>
        </p:txBody>
      </p:sp>
    </p:spTree>
    <p:extLst>
      <p:ext uri="{BB962C8B-B14F-4D97-AF65-F5344CB8AC3E}">
        <p14:creationId xmlns:p14="http://schemas.microsoft.com/office/powerpoint/2010/main" val="4661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with the </a:t>
            </a:r>
            <a:r>
              <a:rPr lang="en-US" dirty="0" err="1" smtClean="0"/>
              <a:t>makefile</a:t>
            </a:r>
            <a:r>
              <a:rPr lang="en-US" dirty="0" smtClean="0"/>
              <a:t>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7661275" cy="838200"/>
          </a:xfrm>
        </p:spPr>
        <p:txBody>
          <a:bodyPr/>
          <a:lstStyle/>
          <a:p>
            <a:r>
              <a:rPr lang="en-US" dirty="0" smtClean="0"/>
              <a:t>From a command prompt, run the </a:t>
            </a:r>
            <a:r>
              <a:rPr lang="en-US" dirty="0" err="1" smtClean="0"/>
              <a:t>makefile</a:t>
            </a:r>
            <a:r>
              <a:rPr lang="en-US" dirty="0" smtClean="0"/>
              <a:t> in the </a:t>
            </a:r>
            <a:r>
              <a:rPr lang="en-US" dirty="0" err="1" smtClean="0"/>
              <a:t>aglu</a:t>
            </a:r>
            <a:r>
              <a:rPr lang="en-US" dirty="0" smtClean="0"/>
              <a:t>-data folder</a:t>
            </a:r>
          </a:p>
        </p:txBody>
      </p:sp>
    </p:spTree>
    <p:extLst>
      <p:ext uri="{BB962C8B-B14F-4D97-AF65-F5344CB8AC3E}">
        <p14:creationId xmlns:p14="http://schemas.microsoft.com/office/powerpoint/2010/main" val="7315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962400"/>
          </a:xfrm>
        </p:spPr>
        <p:txBody>
          <a:bodyPr/>
          <a:lstStyle/>
          <a:p>
            <a:r>
              <a:rPr lang="en-US" sz="3200" dirty="0" smtClean="0"/>
              <a:t>Overview of data sources</a:t>
            </a:r>
          </a:p>
          <a:p>
            <a:r>
              <a:rPr lang="en-US" sz="3200" dirty="0" smtClean="0"/>
              <a:t>Overview of assumptions and mappings</a:t>
            </a:r>
          </a:p>
          <a:p>
            <a:r>
              <a:rPr lang="en-US" sz="3200" dirty="0" smtClean="0"/>
              <a:t>Overview of processing methods</a:t>
            </a:r>
          </a:p>
          <a:p>
            <a:r>
              <a:rPr lang="en-US" sz="3200" dirty="0" smtClean="0"/>
              <a:t>Overview of file structure</a:t>
            </a:r>
          </a:p>
          <a:p>
            <a:r>
              <a:rPr lang="en-US" sz="3200" dirty="0" smtClean="0"/>
              <a:t>Running the system</a:t>
            </a:r>
          </a:p>
          <a:p>
            <a:r>
              <a:rPr lang="en-US" sz="3200" dirty="0" smtClean="0"/>
              <a:t>Modifying the data, assumptions, and mappings</a:t>
            </a:r>
          </a:p>
          <a:p>
            <a:r>
              <a:rPr lang="en-US" sz="3200" dirty="0" smtClean="0"/>
              <a:t>Modifying the code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the 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86738" cy="2362200"/>
          </a:xfrm>
        </p:spPr>
        <p:txBody>
          <a:bodyPr/>
          <a:lstStyle/>
          <a:p>
            <a:r>
              <a:rPr lang="en-US" dirty="0"/>
              <a:t>This capability is too new to </a:t>
            </a:r>
            <a:r>
              <a:rPr lang="en-US" dirty="0" smtClean="0"/>
              <a:t>really have </a:t>
            </a:r>
            <a:r>
              <a:rPr lang="en-US" dirty="0"/>
              <a:t>a troubleshooting section.</a:t>
            </a:r>
          </a:p>
          <a:p>
            <a:pPr lvl="1"/>
            <a:r>
              <a:rPr lang="en-US" dirty="0" smtClean="0"/>
              <a:t>If you’ve made changes to the input data, ask Page</a:t>
            </a:r>
          </a:p>
          <a:p>
            <a:pPr lvl="1"/>
            <a:r>
              <a:rPr lang="en-US" dirty="0" smtClean="0"/>
              <a:t>If you haven’t made changes to the input data, ask Pralit or Robert.</a:t>
            </a:r>
          </a:p>
          <a:p>
            <a:r>
              <a:rPr lang="en-US" dirty="0" smtClean="0"/>
              <a:t>If the path name to R is incorrect: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200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process_begin</a:t>
            </a:r>
            <a:r>
              <a:rPr lang="en-US" dirty="0"/>
              <a:t>: </a:t>
            </a:r>
            <a:r>
              <a:rPr lang="en-US" dirty="0" err="1"/>
              <a:t>CreateProcess</a:t>
            </a:r>
            <a:r>
              <a:rPr lang="en-US" dirty="0"/>
              <a:t>(NULL, R CMD BATCH ../</a:t>
            </a:r>
            <a:r>
              <a:rPr lang="en-US" dirty="0" err="1"/>
              <a:t>aglu</a:t>
            </a:r>
            <a:r>
              <a:rPr lang="en-US" dirty="0"/>
              <a:t>-processing-code/Level1/L 136_bio_prodchange_scenarios.R, ...) failed.</a:t>
            </a:r>
          </a:p>
          <a:p>
            <a:r>
              <a:rPr lang="en-US" dirty="0"/>
              <a:t>make (e=2): The system cannot find the file specified.</a:t>
            </a:r>
          </a:p>
          <a:p>
            <a:r>
              <a:rPr lang="en-US" dirty="0"/>
              <a:t>make: *** [../</a:t>
            </a:r>
            <a:r>
              <a:rPr lang="en-US" dirty="0" err="1"/>
              <a:t>aglu</a:t>
            </a:r>
            <a:r>
              <a:rPr lang="en-US" dirty="0"/>
              <a:t>-processing-code/logs/L136_bio_prodchange_scenarios.R.log] </a:t>
            </a:r>
            <a:r>
              <a:rPr lang="en-US" dirty="0" smtClean="0"/>
              <a:t>Error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8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R code by hand (without a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48590" y="1371600"/>
            <a:ext cx="403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Note that GIS files aren’t set up to be run piece-by-piece</a:t>
            </a:r>
          </a:p>
          <a:p>
            <a:pPr lvl="1"/>
            <a:r>
              <a:rPr lang="en-US" sz="1600" dirty="0" smtClean="0"/>
              <a:t>Set the working directory to </a:t>
            </a:r>
            <a:r>
              <a:rPr lang="en-US" sz="1600" b="1" dirty="0" err="1" smtClean="0"/>
              <a:t>aglu</a:t>
            </a:r>
            <a:r>
              <a:rPr lang="en-US" sz="1600" b="1" dirty="0" smtClean="0"/>
              <a:t>-data</a:t>
            </a:r>
            <a:r>
              <a:rPr lang="en-US" sz="1600" dirty="0" smtClean="0"/>
              <a:t> using the </a:t>
            </a:r>
            <a:r>
              <a:rPr lang="en-US" sz="1600" dirty="0" err="1" smtClean="0">
                <a:solidFill>
                  <a:srgbClr val="0070C0"/>
                </a:solidFill>
              </a:rPr>
              <a:t>setwd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r>
              <a:rPr lang="en-US" sz="1600" dirty="0" smtClean="0"/>
              <a:t> function (or Change </a:t>
            </a:r>
            <a:r>
              <a:rPr lang="en-US" sz="1600" dirty="0" err="1" smtClean="0"/>
              <a:t>Dir</a:t>
            </a:r>
            <a:r>
              <a:rPr lang="en-US" sz="1600" dirty="0" smtClean="0"/>
              <a:t> in the File menu)</a:t>
            </a:r>
          </a:p>
          <a:p>
            <a:pPr lvl="1"/>
            <a:r>
              <a:rPr lang="en-US" sz="1600" dirty="0" smtClean="0"/>
              <a:t>Run the Level1 code using the </a:t>
            </a:r>
            <a:r>
              <a:rPr lang="en-US" sz="1600" dirty="0" smtClean="0">
                <a:solidFill>
                  <a:srgbClr val="0070C0"/>
                </a:solidFill>
              </a:rPr>
              <a:t>source()</a:t>
            </a:r>
            <a:r>
              <a:rPr lang="en-US" sz="1600" dirty="0" smtClean="0"/>
              <a:t> function (or using Source R Code from the File menu)</a:t>
            </a:r>
          </a:p>
          <a:p>
            <a:pPr lvl="2"/>
            <a:r>
              <a:rPr lang="en-US" sz="1800" dirty="0" err="1" smtClean="0"/>
              <a:t>Aglu</a:t>
            </a:r>
            <a:r>
              <a:rPr lang="en-US" sz="1800" dirty="0" smtClean="0"/>
              <a:t>-data\Level1\L1_All.XR will execute all scripts in the Level1 code folder</a:t>
            </a:r>
          </a:p>
          <a:p>
            <a:pPr lvl="1"/>
            <a:r>
              <a:rPr lang="en-US" sz="1800" dirty="0" smtClean="0"/>
              <a:t>Run the Level2 code (Level2\L2_All.XR)</a:t>
            </a:r>
          </a:p>
          <a:p>
            <a:pPr lvl="1"/>
            <a:r>
              <a:rPr lang="en-US" sz="1800" dirty="0" smtClean="0"/>
              <a:t>Can also paste in code line-by-line; all code files can be run independently as long as the dependencies exist, but lines within code files depend on previous lines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-1" r="72996" b="60001"/>
          <a:stretch/>
        </p:blipFill>
        <p:spPr bwMode="auto">
          <a:xfrm>
            <a:off x="4187190" y="1371600"/>
            <a:ext cx="493776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0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final XML by hand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48590" y="1371600"/>
            <a:ext cx="876681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Need to run all files in the </a:t>
            </a:r>
            <a:r>
              <a:rPr lang="en-US" b="1" dirty="0" err="1" smtClean="0"/>
              <a:t>aglu</a:t>
            </a:r>
            <a:r>
              <a:rPr lang="en-US" b="1" dirty="0" smtClean="0"/>
              <a:t>-processing-code/xml-batch</a:t>
            </a:r>
            <a:r>
              <a:rPr lang="en-US" dirty="0" smtClean="0"/>
              <a:t> folder</a:t>
            </a:r>
            <a:endParaRPr lang="en-US" sz="1800" dirty="0"/>
          </a:p>
          <a:p>
            <a:r>
              <a:rPr lang="en-US" dirty="0" smtClean="0"/>
              <a:t>The file paths are indicated as if the model interface is in the </a:t>
            </a:r>
            <a:r>
              <a:rPr lang="en-US" dirty="0" err="1" smtClean="0"/>
              <a:t>aglu</a:t>
            </a:r>
            <a:r>
              <a:rPr lang="en-US" dirty="0" smtClean="0"/>
              <a:t>-data (or equal level) folder</a:t>
            </a:r>
          </a:p>
          <a:p>
            <a:pPr lvl="1"/>
            <a:r>
              <a:rPr lang="en-US" dirty="0"/>
              <a:t>Option 1 (</a:t>
            </a:r>
            <a:r>
              <a:rPr lang="en-US" dirty="0" smtClean="0"/>
              <a:t>recommended; see below): </a:t>
            </a:r>
            <a:r>
              <a:rPr lang="en-US" dirty="0"/>
              <a:t>Run the model interface from a command prompt in the </a:t>
            </a:r>
            <a:r>
              <a:rPr lang="en-US" dirty="0" err="1"/>
              <a:t>aglu</a:t>
            </a:r>
            <a:r>
              <a:rPr lang="en-US" dirty="0"/>
              <a:t>-data folder</a:t>
            </a:r>
          </a:p>
          <a:p>
            <a:pPr lvl="1"/>
            <a:r>
              <a:rPr lang="en-US" dirty="0" smtClean="0"/>
              <a:t>Option 2: Copy a second model interface (GUI) to the data system (at the same level as </a:t>
            </a:r>
            <a:r>
              <a:rPr lang="en-US" dirty="0" err="1" smtClean="0"/>
              <a:t>aglu</a:t>
            </a:r>
            <a:r>
              <a:rPr lang="en-US" dirty="0" smtClean="0"/>
              <a:t>-data and </a:t>
            </a:r>
            <a:r>
              <a:rPr lang="en-US" dirty="0" err="1" smtClean="0"/>
              <a:t>aglu</a:t>
            </a:r>
            <a:r>
              <a:rPr lang="en-US" dirty="0" smtClean="0"/>
              <a:t>-processing-code)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15" r="65501" b="72518"/>
          <a:stretch/>
        </p:blipFill>
        <p:spPr bwMode="auto">
          <a:xfrm>
            <a:off x="1377315" y="4000500"/>
            <a:ext cx="630936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6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</a:t>
            </a:r>
            <a:r>
              <a:rPr lang="en-US" dirty="0" smtClean="0"/>
              <a:t>the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219200"/>
            <a:ext cx="8186738" cy="5105400"/>
          </a:xfrm>
        </p:spPr>
        <p:txBody>
          <a:bodyPr/>
          <a:lstStyle/>
          <a:p>
            <a:r>
              <a:rPr lang="en-US" dirty="0" smtClean="0"/>
              <a:t>The R segments (Level1, Level2)</a:t>
            </a:r>
          </a:p>
          <a:p>
            <a:pPr lvl="1"/>
            <a:r>
              <a:rPr lang="en-US" dirty="0" smtClean="0"/>
              <a:t>If it fails at the first line: check to make sure the working directory is correct. </a:t>
            </a:r>
            <a:r>
              <a:rPr lang="en-US" dirty="0" err="1" smtClean="0">
                <a:solidFill>
                  <a:srgbClr val="0070C0"/>
                </a:solidFill>
              </a:rPr>
              <a:t>getwd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dirty="0" smtClean="0"/>
              <a:t>If it fails at L120: the </a:t>
            </a:r>
            <a:r>
              <a:rPr lang="en-US" dirty="0" err="1" smtClean="0"/>
              <a:t>aglu</a:t>
            </a:r>
            <a:r>
              <a:rPr lang="en-US" dirty="0" smtClean="0"/>
              <a:t>-data/GIS folder doesn’t contain GIS output (run the scripts or download the output from the shared drive)</a:t>
            </a:r>
          </a:p>
          <a:p>
            <a:pPr lvl="1"/>
            <a:r>
              <a:rPr lang="en-US" dirty="0" smtClean="0"/>
              <a:t>Any errors can be traced back to their source reasonably easily by looking at the warning messages in R</a:t>
            </a:r>
          </a:p>
          <a:p>
            <a:pPr lvl="2"/>
            <a:r>
              <a:rPr lang="en-US" dirty="0" smtClean="0"/>
              <a:t>Check the log of the code file that failed</a:t>
            </a:r>
          </a:p>
          <a:p>
            <a:pPr lvl="2"/>
            <a:r>
              <a:rPr lang="en-US" dirty="0" smtClean="0"/>
              <a:t>Read the code file that failed line-by-line into R</a:t>
            </a:r>
          </a:p>
          <a:p>
            <a:pPr lvl="2"/>
            <a:r>
              <a:rPr lang="en-US" dirty="0" smtClean="0"/>
              <a:t>Find the object that caused the problem, and print its first few rows—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head()</a:t>
            </a:r>
            <a:r>
              <a:rPr lang="en-US" dirty="0" smtClean="0"/>
              <a:t>—looking for any abnormalities (e.g. missing values). Look at all steps that modified the object.</a:t>
            </a:r>
          </a:p>
          <a:p>
            <a:r>
              <a:rPr lang="en-US" dirty="0" smtClean="0"/>
              <a:t>The Model Interface segment</a:t>
            </a:r>
          </a:p>
          <a:p>
            <a:pPr lvl="1"/>
            <a:r>
              <a:rPr lang="en-US" dirty="0" smtClean="0"/>
              <a:t>Make sure file path names in the XML batch files are correct</a:t>
            </a:r>
            <a:r>
              <a:rPr lang="en-US" dirty="0"/>
              <a:t> </a:t>
            </a:r>
            <a:r>
              <a:rPr lang="en-US" dirty="0" smtClean="0"/>
              <a:t>(adjust the location of the model Interface as needed)</a:t>
            </a:r>
          </a:p>
        </p:txBody>
      </p:sp>
    </p:spTree>
    <p:extLst>
      <p:ext uri="{BB962C8B-B14F-4D97-AF65-F5344CB8AC3E}">
        <p14:creationId xmlns:p14="http://schemas.microsoft.com/office/powerpoint/2010/main" val="361735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XML in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6738" cy="4114800"/>
          </a:xfrm>
        </p:spPr>
        <p:txBody>
          <a:bodyPr/>
          <a:lstStyle/>
          <a:p>
            <a:r>
              <a:rPr lang="en-US" dirty="0" smtClean="0"/>
              <a:t>Note that the file names are a bit different, so the configuration file will need to be updated</a:t>
            </a:r>
          </a:p>
          <a:p>
            <a:pPr lvl="1"/>
            <a:r>
              <a:rPr lang="en-US" dirty="0" smtClean="0"/>
              <a:t>\IA Modeling Files\</a:t>
            </a:r>
            <a:r>
              <a:rPr lang="en-US" dirty="0" err="1" smtClean="0"/>
              <a:t>AgLU</a:t>
            </a:r>
            <a:r>
              <a:rPr lang="en-US" dirty="0" smtClean="0"/>
              <a:t>\</a:t>
            </a:r>
            <a:r>
              <a:rPr lang="en-US" dirty="0" err="1" smtClean="0"/>
              <a:t>AgLU</a:t>
            </a:r>
            <a:r>
              <a:rPr lang="en-US" dirty="0" smtClean="0"/>
              <a:t> Data 2012\configuration_ag.exe</a:t>
            </a:r>
          </a:p>
          <a:p>
            <a:r>
              <a:rPr lang="en-US" dirty="0" smtClean="0"/>
              <a:t>To run with non-CO2’s, new files should be created with the changed AEZ names</a:t>
            </a:r>
          </a:p>
          <a:p>
            <a:pPr lvl="1"/>
            <a:r>
              <a:rPr lang="en-US" dirty="0" smtClean="0"/>
              <a:t>The name change is that single-digit AEZ numbers are now prefaced with a “0” (e.g. AEZ01, AEZ02…AEZ18)</a:t>
            </a:r>
          </a:p>
          <a:p>
            <a:pPr lvl="1"/>
            <a:r>
              <a:rPr lang="en-US" dirty="0" smtClean="0"/>
              <a:t>To rebuild XML files using the model interface, change both the XLS workbooks/CSVs and the header file</a:t>
            </a:r>
          </a:p>
          <a:p>
            <a:pPr lvl="1"/>
            <a:r>
              <a:rPr lang="en-US" dirty="0" smtClean="0"/>
              <a:t>In just the XML, replace all AEZ1 with AEZ01, and so on</a:t>
            </a:r>
          </a:p>
          <a:p>
            <a:pPr lvl="2"/>
            <a:r>
              <a:rPr lang="en-US" dirty="0" smtClean="0"/>
              <a:t>Use a </a:t>
            </a:r>
            <a:r>
              <a:rPr lang="en-US" dirty="0"/>
              <a:t>quotation mark </a:t>
            </a:r>
            <a:r>
              <a:rPr lang="en-US" dirty="0" smtClean="0"/>
              <a:t>(e.g. from AEZ1” to AEZ01”) to avoid changing the double-digit AEZs</a:t>
            </a:r>
          </a:p>
        </p:txBody>
      </p:sp>
    </p:spTree>
    <p:extLst>
      <p:ext uri="{BB962C8B-B14F-4D97-AF65-F5344CB8AC3E}">
        <p14:creationId xmlns:p14="http://schemas.microsoft.com/office/powerpoint/2010/main" val="395487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the existing core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86738" cy="2971800"/>
          </a:xfrm>
        </p:spPr>
        <p:txBody>
          <a:bodyPr/>
          <a:lstStyle/>
          <a:p>
            <a:r>
              <a:rPr lang="en-US" dirty="0" smtClean="0"/>
              <a:t>Documentation of all differences can be found at:</a:t>
            </a:r>
          </a:p>
          <a:p>
            <a:pPr marL="457200" lvl="1" indent="0">
              <a:buNone/>
            </a:pPr>
            <a:r>
              <a:rPr lang="pt-BR" dirty="0" smtClean="0"/>
              <a:t>Z:\IA Modeling Files\AgLU\AgLU Data 2012\Documentation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aglu</a:t>
            </a:r>
            <a:r>
              <a:rPr lang="en-US" dirty="0" smtClean="0"/>
              <a:t> data system has a complete fertilizer representation (documented in the same folder)</a:t>
            </a:r>
          </a:p>
          <a:p>
            <a:r>
              <a:rPr lang="en-US" dirty="0" smtClean="0"/>
              <a:t>Regardless of whether the fertilizer input files are used, the base-year output replicates the core model, as does the future output with a few documented exceptions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698875"/>
            <a:ext cx="38989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810000"/>
            <a:ext cx="4648200" cy="93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The chart to the right is purpose-grown bioenergy; this showed the greatest differences of any crop</a:t>
            </a:r>
          </a:p>
        </p:txBody>
      </p:sp>
    </p:spTree>
    <p:extLst>
      <p:ext uri="{BB962C8B-B14F-4D97-AF65-F5344CB8AC3E}">
        <p14:creationId xmlns:p14="http://schemas.microsoft.com/office/powerpoint/2010/main" val="381194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modifications to the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82000" cy="57912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Raw Data and Level0 Data are replaceable (e.g. as new data becomes available, or if more years are desired)</a:t>
            </a:r>
          </a:p>
          <a:p>
            <a:pPr lvl="1"/>
            <a:r>
              <a:rPr lang="en-US" dirty="0" smtClean="0"/>
              <a:t>Users have to remove all apostrophes, quotation marks, accents, and ensure that the format conforms with what R is expecting</a:t>
            </a:r>
          </a:p>
          <a:p>
            <a:r>
              <a:rPr lang="en-US" dirty="0" smtClean="0"/>
              <a:t>Assumptions: Many user-set parameters are found in</a:t>
            </a:r>
          </a:p>
          <a:p>
            <a:pPr marL="457200" lvl="1" indent="0">
              <a:buNone/>
            </a:pPr>
            <a:r>
              <a:rPr lang="en-US" dirty="0" err="1" smtClean="0"/>
              <a:t>aglu</a:t>
            </a:r>
            <a:r>
              <a:rPr lang="en-US" dirty="0" smtClean="0"/>
              <a:t>-data/Assumptions/</a:t>
            </a:r>
            <a:r>
              <a:rPr lang="en-US" dirty="0" err="1" smtClean="0"/>
              <a:t>A_aglu_data.R</a:t>
            </a:r>
            <a:endParaRPr lang="en-US" dirty="0"/>
          </a:p>
          <a:p>
            <a:pPr lvl="1"/>
            <a:r>
              <a:rPr lang="en-US" dirty="0" smtClean="0"/>
              <a:t>Most parameters can be changed without further changes</a:t>
            </a:r>
          </a:p>
          <a:p>
            <a:pPr lvl="1"/>
            <a:r>
              <a:rPr lang="en-US" dirty="0" smtClean="0"/>
              <a:t>Changing model time periods is somewhat more complex. Adding the functionality to run with 5-year input data </a:t>
            </a:r>
            <a:r>
              <a:rPr lang="en-US" dirty="0" err="1" smtClean="0"/>
              <a:t>timesteps</a:t>
            </a:r>
            <a:r>
              <a:rPr lang="en-US" dirty="0" smtClean="0"/>
              <a:t> will not be difficult, but simply setting the “</a:t>
            </a:r>
            <a:r>
              <a:rPr lang="en-US" dirty="0" err="1" smtClean="0"/>
              <a:t>GCAM_future_periods</a:t>
            </a:r>
            <a:r>
              <a:rPr lang="en-US" dirty="0" smtClean="0"/>
              <a:t>” to 5-year </a:t>
            </a:r>
            <a:r>
              <a:rPr lang="en-US" dirty="0" err="1" smtClean="0"/>
              <a:t>timesteps</a:t>
            </a:r>
            <a:r>
              <a:rPr lang="en-US" dirty="0" smtClean="0"/>
              <a:t> wouldn’t work with the system as it is.</a:t>
            </a:r>
          </a:p>
          <a:p>
            <a:pPr lvl="1"/>
            <a:r>
              <a:rPr lang="en-US" dirty="0" smtClean="0"/>
              <a:t>Changing regions is also more complex.</a:t>
            </a:r>
          </a:p>
          <a:p>
            <a:pPr lvl="2"/>
            <a:r>
              <a:rPr lang="en-US" dirty="0" smtClean="0"/>
              <a:t>Specify the desired number of regions in </a:t>
            </a:r>
            <a:r>
              <a:rPr lang="en-US" dirty="0" err="1" smtClean="0"/>
              <a:t>A_aglu_data.R</a:t>
            </a:r>
            <a:endParaRPr lang="en-US" dirty="0" smtClean="0"/>
          </a:p>
          <a:p>
            <a:pPr lvl="2"/>
            <a:r>
              <a:rPr lang="en-US" dirty="0" smtClean="0"/>
              <a:t>All worksheets in Tables_Various_R.xls will have to be updated with new regions (and supporting data)</a:t>
            </a:r>
          </a:p>
          <a:p>
            <a:pPr lvl="2"/>
            <a:r>
              <a:rPr lang="en-US" dirty="0" smtClean="0"/>
              <a:t>Note that GCAM can’t be run with different regions without full re-calibration; nor can </a:t>
            </a:r>
            <a:r>
              <a:rPr lang="en-US" dirty="0" err="1" smtClean="0"/>
              <a:t>AgLU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925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regions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87541"/>
              </p:ext>
            </p:extLst>
          </p:nvPr>
        </p:nvGraphicFramePr>
        <p:xfrm>
          <a:off x="6403975" y="3619500"/>
          <a:ext cx="2730500" cy="3238500"/>
        </p:xfrm>
        <a:graphic>
          <a:graphicData uri="http://schemas.openxmlformats.org/drawingml/2006/table">
            <a:tbl>
              <a:tblPr/>
              <a:tblGrid>
                <a:gridCol w="1436605"/>
                <a:gridCol w="129389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int_region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final_region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Western 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Western 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Australia_NZ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Australia_NZ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Former Soviet Union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Former Soviet Union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 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 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Latin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Latin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Southeast 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Southeast 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Eastern 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Eastern 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Brazil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Latin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Southeast 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90600"/>
            <a:ext cx="8382000" cy="243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dirty="0"/>
              <a:t>Further regional disaggregation than the GCAM 14 is possible</a:t>
            </a:r>
          </a:p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dirty="0"/>
              <a:t>The method to do this is as </a:t>
            </a:r>
            <a:r>
              <a:rPr lang="en-US" dirty="0" smtClean="0"/>
              <a:t>follows</a:t>
            </a:r>
            <a:endParaRPr lang="en-US" dirty="0"/>
          </a:p>
          <a:p>
            <a:pPr lvl="1"/>
            <a:r>
              <a:rPr lang="en-US" dirty="0" smtClean="0"/>
              <a:t>Assumptions: Build a table mapping from </a:t>
            </a:r>
            <a:r>
              <a:rPr lang="en-US" dirty="0" err="1" smtClean="0"/>
              <a:t>int_regions</a:t>
            </a:r>
            <a:r>
              <a:rPr lang="en-US" dirty="0" smtClean="0"/>
              <a:t> to </a:t>
            </a:r>
            <a:r>
              <a:rPr lang="en-US" dirty="0" err="1" smtClean="0"/>
              <a:t>final_regions</a:t>
            </a:r>
            <a:r>
              <a:rPr lang="en-US" dirty="0" smtClean="0"/>
              <a:t> (the GCAM 14; see table below)</a:t>
            </a:r>
          </a:p>
          <a:p>
            <a:pPr lvl="1"/>
            <a:r>
              <a:rPr lang="en-US" dirty="0" smtClean="0"/>
              <a:t>Specify the new number of regions in </a:t>
            </a:r>
            <a:r>
              <a:rPr lang="en-US" dirty="0" err="1" smtClean="0"/>
              <a:t>A_aglu_data.R</a:t>
            </a:r>
            <a:endParaRPr lang="en-US" dirty="0" smtClean="0"/>
          </a:p>
          <a:p>
            <a:pPr lvl="1"/>
            <a:r>
              <a:rPr lang="en-US" dirty="0" smtClean="0"/>
              <a:t>Fill out all new tables in Tables_Various_R.xls, and rebuild all CSVs</a:t>
            </a:r>
          </a:p>
          <a:p>
            <a:pPr lvl="1"/>
            <a:r>
              <a:rPr lang="en-US" dirty="0" smtClean="0"/>
              <a:t>Mappings: create new country-to-region mapping lists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23825" y="3448050"/>
            <a:ext cx="6048375" cy="312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dirty="0" smtClean="0"/>
              <a:t>Add </a:t>
            </a:r>
            <a:r>
              <a:rPr lang="en-US" dirty="0" err="1" smtClean="0"/>
              <a:t>int_region</a:t>
            </a:r>
            <a:r>
              <a:rPr lang="en-US" dirty="0" smtClean="0"/>
              <a:t> code to the end of all of the Level2 files (code not included in the committed files)</a:t>
            </a:r>
            <a:endParaRPr lang="en-US" dirty="0"/>
          </a:p>
          <a:p>
            <a:pPr lvl="1"/>
            <a:r>
              <a:rPr lang="en-US" dirty="0" smtClean="0"/>
              <a:t>This code appends the </a:t>
            </a:r>
            <a:r>
              <a:rPr lang="en-US" dirty="0" err="1" smtClean="0"/>
              <a:t>int_region</a:t>
            </a:r>
            <a:r>
              <a:rPr lang="en-US" dirty="0" smtClean="0"/>
              <a:t> names to the crop subsectors and land leaves</a:t>
            </a:r>
          </a:p>
          <a:p>
            <a:pPr lvl="1"/>
            <a:r>
              <a:rPr lang="en-US" dirty="0" smtClean="0"/>
              <a:t>It then reverts the </a:t>
            </a:r>
            <a:r>
              <a:rPr lang="en-US" dirty="0" err="1" smtClean="0"/>
              <a:t>int_region</a:t>
            </a:r>
            <a:r>
              <a:rPr lang="en-US" dirty="0" smtClean="0"/>
              <a:t> name to the </a:t>
            </a:r>
            <a:r>
              <a:rPr lang="en-US" dirty="0" err="1" smtClean="0"/>
              <a:t>final_region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In summary, this has been done but the option isn’t included in the committed file set</a:t>
            </a:r>
          </a:p>
        </p:txBody>
      </p:sp>
    </p:spTree>
    <p:extLst>
      <p:ext uri="{BB962C8B-B14F-4D97-AF65-F5344CB8AC3E}">
        <p14:creationId xmlns:p14="http://schemas.microsoft.com/office/powerpoint/2010/main" val="3174933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regions –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219200"/>
            <a:ext cx="8186738" cy="4800600"/>
          </a:xfrm>
        </p:spPr>
        <p:txBody>
          <a:bodyPr/>
          <a:lstStyle/>
          <a:p>
            <a:r>
              <a:rPr lang="en-US" dirty="0" err="1" smtClean="0"/>
              <a:t>aglu</a:t>
            </a:r>
            <a:r>
              <a:rPr lang="en-US" dirty="0" smtClean="0"/>
              <a:t>-data/Assumptions</a:t>
            </a:r>
          </a:p>
          <a:p>
            <a:pPr lvl="1"/>
            <a:r>
              <a:rPr lang="en-US" dirty="0" err="1" smtClean="0"/>
              <a:t>A_aglu_data.R</a:t>
            </a:r>
            <a:r>
              <a:rPr lang="en-US" dirty="0" smtClean="0"/>
              <a:t>: Specify the new number of regions (</a:t>
            </a:r>
            <a:r>
              <a:rPr lang="en-US" dirty="0" err="1" smtClean="0"/>
              <a:t>GCAM_regions</a:t>
            </a:r>
            <a:r>
              <a:rPr lang="en-US" dirty="0" smtClean="0"/>
              <a:t> object). Save.</a:t>
            </a:r>
          </a:p>
          <a:p>
            <a:pPr lvl="1"/>
            <a:r>
              <a:rPr lang="en-US" dirty="0" err="1" smtClean="0"/>
              <a:t>Tables_Various_R</a:t>
            </a:r>
            <a:r>
              <a:rPr lang="en-US" dirty="0" smtClean="0"/>
              <a:t>: Add lines to all desired tables with the data for the new regions to be broken out, and re-save the CSVs.</a:t>
            </a:r>
          </a:p>
          <a:p>
            <a:r>
              <a:rPr lang="en-US" dirty="0" err="1" smtClean="0"/>
              <a:t>aglu</a:t>
            </a:r>
            <a:r>
              <a:rPr lang="en-US" dirty="0" smtClean="0"/>
              <a:t>-data/Mappings</a:t>
            </a:r>
          </a:p>
          <a:p>
            <a:pPr lvl="1"/>
            <a:r>
              <a:rPr lang="en-US" dirty="0" smtClean="0"/>
              <a:t>Modify the country-to-region mapping lists. These have “</a:t>
            </a:r>
            <a:r>
              <a:rPr lang="en-US" dirty="0" err="1" smtClean="0"/>
              <a:t>reg</a:t>
            </a:r>
            <a:r>
              <a:rPr lang="en-US" dirty="0" smtClean="0"/>
              <a:t>” in the filename.</a:t>
            </a:r>
          </a:p>
          <a:p>
            <a:pPr lvl="1"/>
            <a:r>
              <a:rPr lang="en-US" dirty="0" smtClean="0"/>
              <a:t>Build a new table called “hybrid_regions.csv” that maps the full region list to the GCAM 14 regions (use region name rather than ID; see previous slide)</a:t>
            </a:r>
          </a:p>
          <a:p>
            <a:r>
              <a:rPr lang="en-US" dirty="0" smtClean="0"/>
              <a:t>Get code for appending region names to crop subsectors and crop land leaves from Page (some modifications will be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4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primary (crop) commodities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914400"/>
            <a:ext cx="8186738" cy="5257800"/>
          </a:xfrm>
        </p:spPr>
        <p:txBody>
          <a:bodyPr/>
          <a:lstStyle/>
          <a:p>
            <a:r>
              <a:rPr lang="en-US" dirty="0" err="1"/>
              <a:t>aglu</a:t>
            </a:r>
            <a:r>
              <a:rPr lang="en-US" dirty="0"/>
              <a:t>-data/Assumptions</a:t>
            </a:r>
          </a:p>
          <a:p>
            <a:pPr lvl="1"/>
            <a:r>
              <a:rPr lang="en-US" dirty="0" err="1"/>
              <a:t>A_aglu_data.R</a:t>
            </a:r>
            <a:r>
              <a:rPr lang="en-US" dirty="0"/>
              <a:t>: Specify the new </a:t>
            </a:r>
            <a:r>
              <a:rPr lang="en-US" dirty="0" smtClean="0"/>
              <a:t>commodities (</a:t>
            </a:r>
            <a:r>
              <a:rPr lang="en-US" dirty="0" err="1" smtClean="0"/>
              <a:t>GCAM_commodities</a:t>
            </a:r>
            <a:r>
              <a:rPr lang="en-US" dirty="0" smtClean="0"/>
              <a:t> </a:t>
            </a:r>
            <a:r>
              <a:rPr lang="en-US" dirty="0"/>
              <a:t>object). Save.</a:t>
            </a:r>
          </a:p>
          <a:p>
            <a:pPr lvl="1"/>
            <a:r>
              <a:rPr lang="en-US" dirty="0" err="1" smtClean="0"/>
              <a:t>Tables_land_nesting</a:t>
            </a:r>
            <a:endParaRPr lang="en-US" dirty="0" smtClean="0"/>
          </a:p>
          <a:p>
            <a:pPr lvl="2"/>
            <a:r>
              <a:rPr lang="en-US" dirty="0" err="1" smtClean="0"/>
              <a:t>fulltable</a:t>
            </a:r>
            <a:r>
              <a:rPr lang="en-US" dirty="0" smtClean="0"/>
              <a:t>: add rows for the new crops</a:t>
            </a:r>
          </a:p>
          <a:p>
            <a:pPr lvl="2"/>
            <a:r>
              <a:rPr lang="en-US" dirty="0" smtClean="0"/>
              <a:t>A_LandLeaf3: add rows and link to new rows of </a:t>
            </a:r>
            <a:r>
              <a:rPr lang="en-US" dirty="0" err="1" smtClean="0"/>
              <a:t>fulltable</a:t>
            </a:r>
            <a:endParaRPr lang="en-US" dirty="0" smtClean="0"/>
          </a:p>
          <a:p>
            <a:pPr lvl="1"/>
            <a:r>
              <a:rPr lang="en-US" dirty="0" err="1" smtClean="0"/>
              <a:t>Tables_sector_technology</a:t>
            </a:r>
            <a:endParaRPr lang="en-US" dirty="0" smtClean="0"/>
          </a:p>
          <a:p>
            <a:pPr lvl="2"/>
            <a:r>
              <a:rPr lang="en-US" dirty="0" err="1" smtClean="0"/>
              <a:t>A_agSupplySector</a:t>
            </a:r>
            <a:r>
              <a:rPr lang="en-US" dirty="0" smtClean="0"/>
              <a:t>: add new sector names for the new crops</a:t>
            </a:r>
          </a:p>
          <a:p>
            <a:pPr lvl="2"/>
            <a:r>
              <a:rPr lang="en-US" dirty="0" err="1" smtClean="0"/>
              <a:t>A_an_input_technology</a:t>
            </a:r>
            <a:r>
              <a:rPr lang="en-US" dirty="0" smtClean="0"/>
              <a:t>: add new input names for the inputs to animal production</a:t>
            </a:r>
            <a:endParaRPr lang="en-US" dirty="0"/>
          </a:p>
          <a:p>
            <a:pPr lvl="2"/>
            <a:r>
              <a:rPr lang="en-US" dirty="0" err="1" smtClean="0"/>
              <a:t>A_demand_technology</a:t>
            </a:r>
            <a:r>
              <a:rPr lang="en-US" dirty="0" smtClean="0"/>
              <a:t>: add new subsectors to demand sectors</a:t>
            </a:r>
          </a:p>
          <a:p>
            <a:pPr lvl="1"/>
            <a:r>
              <a:rPr lang="en-US" dirty="0" err="1" smtClean="0"/>
              <a:t>Tables_various</a:t>
            </a:r>
            <a:r>
              <a:rPr lang="en-US" dirty="0" smtClean="0"/>
              <a:t>: </a:t>
            </a:r>
            <a:r>
              <a:rPr lang="en-US" dirty="0" err="1" smtClean="0"/>
              <a:t>A_maxYieldRate</a:t>
            </a:r>
            <a:r>
              <a:rPr lang="en-US" dirty="0" smtClean="0"/>
              <a:t>_...: specify long-term improvement rates</a:t>
            </a:r>
          </a:p>
          <a:p>
            <a:r>
              <a:rPr lang="en-US" dirty="0" err="1" smtClean="0"/>
              <a:t>aglu</a:t>
            </a:r>
            <a:r>
              <a:rPr lang="en-US" dirty="0" smtClean="0"/>
              <a:t>-data/Mappings</a:t>
            </a:r>
          </a:p>
          <a:p>
            <a:pPr lvl="1"/>
            <a:r>
              <a:rPr lang="en-US" dirty="0" smtClean="0"/>
              <a:t>Modify any mapping lists for “items” and “costs”</a:t>
            </a:r>
          </a:p>
        </p:txBody>
      </p:sp>
    </p:spTree>
    <p:extLst>
      <p:ext uri="{BB962C8B-B14F-4D97-AF65-F5344CB8AC3E}">
        <p14:creationId xmlns:p14="http://schemas.microsoft.com/office/powerpoint/2010/main" val="19644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58200" cy="56388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 smtClean="0"/>
              <a:t>GIS data</a:t>
            </a:r>
          </a:p>
          <a:p>
            <a:pPr lvl="1"/>
            <a:r>
              <a:rPr lang="en-US" sz="1800" dirty="0" smtClean="0"/>
              <a:t>HYDE: Cropland, pasture, and built-up land from 1700 to 2005</a:t>
            </a:r>
          </a:p>
          <a:p>
            <a:pPr lvl="1"/>
            <a:r>
              <a:rPr lang="en-US" sz="1800" dirty="0" smtClean="0"/>
              <a:t>SAGE: “Natural vegetation” (i.e. absent human influences)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IGBP soils data – not currently used</a:t>
            </a:r>
          </a:p>
          <a:p>
            <a:pPr lvl="1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Ramankutty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fertilizer data – only processed for comparison</a:t>
            </a:r>
          </a:p>
          <a:p>
            <a:r>
              <a:rPr lang="en-US" sz="2000" dirty="0" smtClean="0"/>
              <a:t>Agricultural data</a:t>
            </a:r>
          </a:p>
          <a:p>
            <a:pPr lvl="1"/>
            <a:r>
              <a:rPr lang="en-US" sz="1800" dirty="0" smtClean="0"/>
              <a:t>FAO: national statistics</a:t>
            </a:r>
          </a:p>
          <a:p>
            <a:pPr lvl="2"/>
            <a:r>
              <a:rPr lang="en-US" sz="1800" dirty="0" smtClean="0"/>
              <a:t>Crop production, harvested area, disposition, and prices</a:t>
            </a:r>
          </a:p>
          <a:p>
            <a:pPr lvl="2"/>
            <a:r>
              <a:rPr lang="en-US" sz="1800" dirty="0" smtClean="0"/>
              <a:t>Animal production, </a:t>
            </a:r>
            <a:r>
              <a:rPr lang="en-US" sz="1800" dirty="0"/>
              <a:t>trade, disposition, </a:t>
            </a:r>
            <a:r>
              <a:rPr lang="en-US" sz="1800" dirty="0" smtClean="0"/>
              <a:t>and prices</a:t>
            </a:r>
          </a:p>
          <a:p>
            <a:pPr lvl="2"/>
            <a:r>
              <a:rPr lang="en-US" sz="1800" dirty="0" err="1" smtClean="0"/>
              <a:t>Roundwood</a:t>
            </a:r>
            <a:r>
              <a:rPr lang="en-US" sz="1800" dirty="0" smtClean="0"/>
              <a:t> production, trade, and prices</a:t>
            </a:r>
          </a:p>
          <a:p>
            <a:pPr lvl="1"/>
            <a:r>
              <a:rPr lang="en-US" sz="1800" dirty="0" smtClean="0"/>
              <a:t>USDA: costs of agricultural production of 7 crops by USA </a:t>
            </a:r>
            <a:r>
              <a:rPr lang="en-US" sz="1800" dirty="0" err="1" smtClean="0"/>
              <a:t>subregion</a:t>
            </a:r>
            <a:endParaRPr lang="en-US" sz="1800" dirty="0" smtClean="0"/>
          </a:p>
          <a:p>
            <a:pPr lvl="1"/>
            <a:r>
              <a:rPr lang="en-US" sz="1800" dirty="0" smtClean="0"/>
              <a:t>GTAP: agricultural production and harvested area by country and AEZ</a:t>
            </a:r>
          </a:p>
          <a:p>
            <a:pPr lvl="1"/>
            <a:r>
              <a:rPr lang="en-US" sz="1800" dirty="0" smtClean="0"/>
              <a:t>IMAGE: animal production characteristics by 24 regions</a:t>
            </a:r>
          </a:p>
          <a:p>
            <a:pPr lvl="2"/>
            <a:r>
              <a:rPr lang="en-US" sz="1800" dirty="0" smtClean="0"/>
              <a:t>System type (mixed/landless, or pastoral)</a:t>
            </a:r>
          </a:p>
          <a:p>
            <a:pPr lvl="2"/>
            <a:r>
              <a:rPr lang="en-US" sz="1800" dirty="0" smtClean="0"/>
              <a:t>Feed types used (grass, fodder crops, feed crops, other)</a:t>
            </a:r>
          </a:p>
          <a:p>
            <a:pPr lvl="2"/>
            <a:r>
              <a:rPr lang="en-US" sz="1800" dirty="0" smtClean="0"/>
              <a:t>Feed input-output coefficients</a:t>
            </a: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0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time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143000"/>
            <a:ext cx="8186738" cy="4108450"/>
          </a:xfrm>
        </p:spPr>
        <p:txBody>
          <a:bodyPr/>
          <a:lstStyle/>
          <a:p>
            <a:r>
              <a:rPr lang="en-US" dirty="0" smtClean="0"/>
              <a:t>The default is 15-year </a:t>
            </a:r>
            <a:r>
              <a:rPr lang="en-US" dirty="0" err="1" smtClean="0"/>
              <a:t>timesteps</a:t>
            </a:r>
            <a:r>
              <a:rPr lang="en-US" dirty="0" smtClean="0"/>
              <a:t>, but running with 5-year </a:t>
            </a:r>
            <a:r>
              <a:rPr lang="en-US" dirty="0" err="1" smtClean="0"/>
              <a:t>timesteps</a:t>
            </a:r>
            <a:r>
              <a:rPr lang="en-US" dirty="0" smtClean="0"/>
              <a:t> also works.</a:t>
            </a:r>
          </a:p>
          <a:p>
            <a:r>
              <a:rPr lang="en-US" dirty="0" smtClean="0"/>
              <a:t>The method: in </a:t>
            </a:r>
            <a:r>
              <a:rPr lang="en-US" dirty="0" err="1" smtClean="0"/>
              <a:t>aglu</a:t>
            </a:r>
            <a:r>
              <a:rPr lang="en-US" dirty="0" smtClean="0"/>
              <a:t>-data/Assumptions/</a:t>
            </a:r>
            <a:r>
              <a:rPr lang="en-US" dirty="0" err="1" smtClean="0"/>
              <a:t>A_aglu_data.R</a:t>
            </a:r>
            <a:endParaRPr lang="en-US" dirty="0" smtClean="0"/>
          </a:p>
          <a:p>
            <a:pPr lvl="1"/>
            <a:r>
              <a:rPr lang="en-US" dirty="0" err="1"/>
              <a:t>model_future_years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 </a:t>
            </a:r>
            <a:r>
              <a:rPr lang="en-US" b="1" dirty="0" smtClean="0"/>
              <a:t>2010</a:t>
            </a:r>
            <a:r>
              <a:rPr lang="en-US" dirty="0" smtClean="0"/>
              <a:t>, </a:t>
            </a:r>
            <a:r>
              <a:rPr lang="en-US" dirty="0"/>
              <a:t>2095, </a:t>
            </a:r>
            <a:r>
              <a:rPr lang="en-US" b="1" dirty="0" smtClean="0"/>
              <a:t>5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/>
              <a:t>diet_years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( 2005, 2050, </a:t>
            </a:r>
            <a:r>
              <a:rPr lang="en-US" b="1" dirty="0" smtClean="0"/>
              <a:t>5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/>
              <a:t>spec_ag_prod_years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( 2005, 2050, </a:t>
            </a:r>
            <a:r>
              <a:rPr lang="en-US" b="1" dirty="0" smtClean="0"/>
              <a:t>5</a:t>
            </a:r>
            <a:r>
              <a:rPr lang="en-US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3906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530225"/>
          </a:xfrm>
        </p:spPr>
        <p:txBody>
          <a:bodyPr/>
          <a:lstStyle/>
          <a:p>
            <a:r>
              <a:rPr lang="en-US" dirty="0" smtClean="0"/>
              <a:t>Changes to the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6738" cy="4876800"/>
          </a:xfrm>
        </p:spPr>
        <p:txBody>
          <a:bodyPr/>
          <a:lstStyle/>
          <a:p>
            <a:r>
              <a:rPr lang="en-US" dirty="0" smtClean="0"/>
              <a:t>This system isn’t like GCAM, where most of the scenarios that anyone would want to run can be done without changes in the code.</a:t>
            </a:r>
          </a:p>
          <a:p>
            <a:pPr lvl="1"/>
            <a:r>
              <a:rPr lang="en-US" dirty="0" smtClean="0"/>
              <a:t>Not yet, anyway</a:t>
            </a:r>
          </a:p>
          <a:p>
            <a:r>
              <a:rPr lang="en-US" dirty="0" smtClean="0"/>
              <a:t>If using a </a:t>
            </a:r>
            <a:r>
              <a:rPr lang="en-US" dirty="0" err="1" smtClean="0"/>
              <a:t>makefile</a:t>
            </a:r>
            <a:r>
              <a:rPr lang="en-US" dirty="0" smtClean="0"/>
              <a:t>, when re-building after a code change, only files affected by the change will be re-run</a:t>
            </a:r>
          </a:p>
          <a:p>
            <a:r>
              <a:rPr lang="en-US" dirty="0" smtClean="0"/>
              <a:t>Changes to the code will be committed over time</a:t>
            </a:r>
          </a:p>
          <a:p>
            <a:pPr lvl="1"/>
            <a:r>
              <a:rPr lang="en-US" dirty="0" smtClean="0"/>
              <a:t>There will be a separate </a:t>
            </a:r>
            <a:r>
              <a:rPr lang="en-US" dirty="0" err="1" smtClean="0"/>
              <a:t>aglu</a:t>
            </a:r>
            <a:r>
              <a:rPr lang="en-US" dirty="0" smtClean="0"/>
              <a:t> data committee for committing changes to the code (details TBD)</a:t>
            </a:r>
          </a:p>
        </p:txBody>
      </p:sp>
    </p:spTree>
    <p:extLst>
      <p:ext uri="{BB962C8B-B14F-4D97-AF65-F5344CB8AC3E}">
        <p14:creationId xmlns:p14="http://schemas.microsoft.com/office/powerpoint/2010/main" val="161533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6738" cy="4267200"/>
          </a:xfrm>
        </p:spPr>
        <p:txBody>
          <a:bodyPr/>
          <a:lstStyle/>
          <a:p>
            <a:r>
              <a:rPr lang="en-US" dirty="0" smtClean="0"/>
              <a:t>Mappings: categorical classifications assigned to input data. Examples include:</a:t>
            </a:r>
          </a:p>
          <a:p>
            <a:pPr lvl="1"/>
            <a:r>
              <a:rPr lang="en-US" dirty="0" smtClean="0"/>
              <a:t>Crops to GCAM commodities</a:t>
            </a:r>
          </a:p>
          <a:p>
            <a:pPr lvl="1"/>
            <a:r>
              <a:rPr lang="en-US" dirty="0" smtClean="0"/>
              <a:t>Countries to GCAM regions</a:t>
            </a:r>
          </a:p>
          <a:p>
            <a:pPr lvl="1"/>
            <a:r>
              <a:rPr lang="en-US" dirty="0" smtClean="0"/>
              <a:t>Land use types in GIS databases to GCAM land types</a:t>
            </a:r>
          </a:p>
          <a:p>
            <a:r>
              <a:rPr lang="en-US" dirty="0" smtClean="0"/>
              <a:t>Assumptions – examples:</a:t>
            </a:r>
          </a:p>
          <a:p>
            <a:pPr lvl="1"/>
            <a:r>
              <a:rPr lang="en-US" dirty="0" smtClean="0"/>
              <a:t>Exogenous numerical assumptions</a:t>
            </a:r>
          </a:p>
          <a:p>
            <a:pPr lvl="1"/>
            <a:r>
              <a:rPr lang="en-US" dirty="0" smtClean="0"/>
              <a:t>Specification of structure of agricultural and land use sectors in GCAM</a:t>
            </a:r>
          </a:p>
          <a:p>
            <a:pPr lvl="1"/>
            <a:r>
              <a:rPr lang="en-US" dirty="0" smtClean="0"/>
              <a:t>Includes data from GCAM that is used in the processing (e.g. population and GDP, base-year biofuel production)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80400"/>
              </p:ext>
            </p:extLst>
          </p:nvPr>
        </p:nvGraphicFramePr>
        <p:xfrm>
          <a:off x="2362200" y="5257800"/>
          <a:ext cx="39116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/>
                <a:gridCol w="1193800"/>
                <a:gridCol w="1409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GCAM_region_ID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GCAM_region_name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Afghanistan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Southeast Asia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Albania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Eastern Europe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Africa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Samoa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Southeast Asia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6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25"/>
            <a:ext cx="6758233" cy="537950"/>
          </a:xfrm>
        </p:spPr>
        <p:txBody>
          <a:bodyPr/>
          <a:lstStyle/>
          <a:p>
            <a:r>
              <a:rPr lang="en-US" dirty="0" smtClean="0"/>
              <a:t>Methods: Agricultural Sector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029200" y="4114800"/>
            <a:ext cx="1600200" cy="461963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GTAP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2120900"/>
            <a:ext cx="1371600" cy="460375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FAO</a:t>
            </a: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600200" y="2351088"/>
            <a:ext cx="1219200" cy="827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9400" y="2578100"/>
            <a:ext cx="2286000" cy="12001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Crop yield, production, and harvested area by region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1511300"/>
            <a:ext cx="1600200" cy="9223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Roundwood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production by region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 flipV="1">
            <a:off x="1600200" y="1971675"/>
            <a:ext cx="1219200" cy="3794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029200" y="1524000"/>
            <a:ext cx="1600200" cy="461963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IMAGE</a:t>
            </a:r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1600200" y="1020338"/>
            <a:ext cx="1219200" cy="1330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9400" y="558375"/>
            <a:ext cx="1600200" cy="923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Animal production by region</a:t>
            </a:r>
          </a:p>
        </p:txBody>
      </p:sp>
      <p:cxnSp>
        <p:nvCxnSpPr>
          <p:cNvPr id="13" name="Straight Arrow Connector 12"/>
          <p:cNvCxnSpPr>
            <a:stCxn id="12" idx="3"/>
            <a:endCxn id="17" idx="1"/>
          </p:cNvCxnSpPr>
          <p:nvPr/>
        </p:nvCxnSpPr>
        <p:spPr>
          <a:xfrm>
            <a:off x="4419600" y="1020338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5" idx="1"/>
          </p:cNvCxnSpPr>
          <p:nvPr/>
        </p:nvCxnSpPr>
        <p:spPr>
          <a:xfrm>
            <a:off x="5105400" y="3178175"/>
            <a:ext cx="2057400" cy="12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2800" y="2590799"/>
            <a:ext cx="17526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Crop yield, production, and harvested area by AEZ</a:t>
            </a:r>
          </a:p>
        </p:txBody>
      </p:sp>
      <p:cxnSp>
        <p:nvCxnSpPr>
          <p:cNvPr id="16" name="Straight Arrow Connector 15"/>
          <p:cNvCxnSpPr>
            <a:stCxn id="4" idx="3"/>
            <a:endCxn id="15" idx="1"/>
          </p:cNvCxnSpPr>
          <p:nvPr/>
        </p:nvCxnSpPr>
        <p:spPr>
          <a:xfrm flipV="1">
            <a:off x="6629400" y="3190964"/>
            <a:ext cx="533400" cy="1154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420263"/>
            <a:ext cx="1600200" cy="120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Inputs to animal production by region</a:t>
            </a:r>
          </a:p>
        </p:txBody>
      </p:sp>
      <p:cxnSp>
        <p:nvCxnSpPr>
          <p:cNvPr id="18" name="Straight Arrow Connector 17"/>
          <p:cNvCxnSpPr>
            <a:stCxn id="10" idx="3"/>
            <a:endCxn id="17" idx="1"/>
          </p:cNvCxnSpPr>
          <p:nvPr/>
        </p:nvCxnSpPr>
        <p:spPr>
          <a:xfrm flipV="1">
            <a:off x="6629400" y="1020338"/>
            <a:ext cx="533400" cy="7346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3" idx="1"/>
          </p:cNvCxnSpPr>
          <p:nvPr/>
        </p:nvCxnSpPr>
        <p:spPr>
          <a:xfrm>
            <a:off x="1752600" y="4267200"/>
            <a:ext cx="1219200" cy="385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8"/>
          <p:cNvSpPr txBox="1">
            <a:spLocks noChangeArrowheads="1"/>
          </p:cNvSpPr>
          <p:nvPr/>
        </p:nvSpPr>
        <p:spPr bwMode="auto">
          <a:xfrm>
            <a:off x="152400" y="4038600"/>
            <a:ext cx="1600200" cy="461963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HYDE</a:t>
            </a:r>
          </a:p>
        </p:txBody>
      </p:sp>
      <p:sp>
        <p:nvSpPr>
          <p:cNvPr id="21" name="TextBox 59"/>
          <p:cNvSpPr txBox="1">
            <a:spLocks noChangeArrowheads="1"/>
          </p:cNvSpPr>
          <p:nvPr/>
        </p:nvSpPr>
        <p:spPr bwMode="auto">
          <a:xfrm>
            <a:off x="152400" y="4724400"/>
            <a:ext cx="1600200" cy="461963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SAGE</a:t>
            </a:r>
          </a:p>
        </p:txBody>
      </p:sp>
      <p:cxnSp>
        <p:nvCxnSpPr>
          <p:cNvPr id="22" name="Straight Arrow Connector 21"/>
          <p:cNvCxnSpPr>
            <a:endCxn id="23" idx="1"/>
          </p:cNvCxnSpPr>
          <p:nvPr/>
        </p:nvCxnSpPr>
        <p:spPr>
          <a:xfrm flipV="1">
            <a:off x="1752600" y="4652665"/>
            <a:ext cx="1219200" cy="3003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4191000"/>
            <a:ext cx="17526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Land cover by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country, land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type and AEZ</a:t>
            </a:r>
          </a:p>
        </p:txBody>
      </p:sp>
      <p:sp>
        <p:nvSpPr>
          <p:cNvPr id="24" name="TextBox 62"/>
          <p:cNvSpPr txBox="1">
            <a:spLocks noChangeArrowheads="1"/>
          </p:cNvSpPr>
          <p:nvPr/>
        </p:nvSpPr>
        <p:spPr bwMode="auto">
          <a:xfrm>
            <a:off x="152400" y="5791200"/>
            <a:ext cx="1600200" cy="830997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Houghton, others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62275" y="5744736"/>
            <a:ext cx="2514600" cy="923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Carbon density and mature age by land type and AEZ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>
            <a:off x="1752600" y="6206699"/>
            <a:ext cx="12096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Agricultural good balances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86738" cy="3575050"/>
          </a:xfrm>
        </p:spPr>
        <p:txBody>
          <a:bodyPr/>
          <a:lstStyle/>
          <a:p>
            <a:r>
              <a:rPr lang="en-US" dirty="0" smtClean="0"/>
              <a:t>1990 is an average of 1988-1992, and 2005 is an average of 2003-2007</a:t>
            </a:r>
          </a:p>
          <a:p>
            <a:r>
              <a:rPr lang="en-US" dirty="0" smtClean="0"/>
              <a:t>Modeled flows include</a:t>
            </a:r>
          </a:p>
          <a:p>
            <a:pPr lvl="1"/>
            <a:r>
              <a:rPr lang="en-US" dirty="0" smtClean="0"/>
              <a:t>Production (FAO PRODSTAT)</a:t>
            </a:r>
          </a:p>
          <a:p>
            <a:pPr lvl="1"/>
            <a:r>
              <a:rPr lang="en-US" dirty="0" smtClean="0"/>
              <a:t>Net Exports (FAO Commodity Balances)</a:t>
            </a:r>
          </a:p>
          <a:p>
            <a:pPr lvl="1"/>
            <a:r>
              <a:rPr lang="en-US" dirty="0" smtClean="0"/>
              <a:t>Domestic supply (production minus net exports)</a:t>
            </a:r>
          </a:p>
          <a:p>
            <a:pPr lvl="1"/>
            <a:r>
              <a:rPr lang="en-US" dirty="0" smtClean="0"/>
              <a:t>Feed (IMAGE, FAO Commodity Balances, FAO PRODSTAT)</a:t>
            </a:r>
          </a:p>
          <a:p>
            <a:pPr lvl="1"/>
            <a:r>
              <a:rPr lang="en-US" dirty="0" smtClean="0"/>
              <a:t>Food (FAO Commodity Balances)</a:t>
            </a:r>
          </a:p>
          <a:p>
            <a:pPr lvl="1"/>
            <a:r>
              <a:rPr lang="en-US" dirty="0" smtClean="0"/>
              <a:t>Biofuels (from GCAM energy system)</a:t>
            </a:r>
          </a:p>
          <a:p>
            <a:pPr lvl="1"/>
            <a:r>
              <a:rPr lang="en-US" dirty="0" smtClean="0"/>
              <a:t>Other Uses (residual of domestic supply minus tracked uses)</a:t>
            </a:r>
          </a:p>
          <a:p>
            <a:pPr lvl="2"/>
            <a:r>
              <a:rPr lang="en-US" dirty="0" smtClean="0"/>
              <a:t>Includes FAO Commodity Balances’ stock variation, processing, seed, and other </a:t>
            </a:r>
            <a:r>
              <a:rPr lang="en-US" dirty="0" err="1" smtClean="0"/>
              <a:t>util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99747"/>
              </p:ext>
            </p:extLst>
          </p:nvPr>
        </p:nvGraphicFramePr>
        <p:xfrm>
          <a:off x="533400" y="5181600"/>
          <a:ext cx="7683498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917"/>
                <a:gridCol w="1282170"/>
                <a:gridCol w="333237"/>
                <a:gridCol w="571264"/>
                <a:gridCol w="723601"/>
                <a:gridCol w="698211"/>
                <a:gridCol w="596653"/>
                <a:gridCol w="596653"/>
                <a:gridCol w="787075"/>
                <a:gridCol w="92671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GCAM_region_ID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GCAM_commodity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Prod_Mt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NetExp_Mt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Supply_Mt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Food_Mt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Feed_Mt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Biofuels_Mt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OtherUses_Mt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291.71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-7.95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-16.75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987425"/>
          </a:xfrm>
        </p:spPr>
        <p:txBody>
          <a:bodyPr/>
          <a:lstStyle/>
          <a:p>
            <a:r>
              <a:rPr lang="en-US" dirty="0" smtClean="0"/>
              <a:t>Methods: Reconciliation between HYDE cropland and FAO/GTAP-based harvested area</a:t>
            </a:r>
            <a:endParaRPr lang="en-US" dirty="0"/>
          </a:p>
        </p:txBody>
      </p:sp>
      <p:cxnSp>
        <p:nvCxnSpPr>
          <p:cNvPr id="4" name="Straight Arrow Connector 3"/>
          <p:cNvCxnSpPr>
            <a:stCxn id="9" idx="3"/>
            <a:endCxn id="6" idx="1"/>
          </p:cNvCxnSpPr>
          <p:nvPr/>
        </p:nvCxnSpPr>
        <p:spPr>
          <a:xfrm flipV="1">
            <a:off x="1943100" y="4403725"/>
            <a:ext cx="571500" cy="20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6" idx="1"/>
          </p:cNvCxnSpPr>
          <p:nvPr/>
        </p:nvCxnSpPr>
        <p:spPr>
          <a:xfrm>
            <a:off x="1752600" y="3367881"/>
            <a:ext cx="762000" cy="10358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2514600" y="4080668"/>
            <a:ext cx="1219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  <a:latin typeface="Calibri" pitchFamily="34" charset="0"/>
              </a:rPr>
              <a:t>Feasibility rules</a:t>
            </a:r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3733800" y="4362450"/>
            <a:ext cx="457200" cy="41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3623468"/>
            <a:ext cx="1828800" cy="1477963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Production, economic yield, and cropland  by crop type and AEZ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" y="4004468"/>
            <a:ext cx="1828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Crop yield, production, and harvested area by region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3044824"/>
            <a:ext cx="1600200" cy="6461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HYDE cropland (region, AEZ)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2404268"/>
            <a:ext cx="1600200" cy="646113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Other Arable Land by AEZ</a:t>
            </a:r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 flipV="1">
            <a:off x="6019800" y="2727325"/>
            <a:ext cx="1219200" cy="1635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228600" y="1642268"/>
            <a:ext cx="2819400" cy="830263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FAO fallow land portion (region)</a:t>
            </a:r>
          </a:p>
        </p:txBody>
      </p:sp>
      <p:cxnSp>
        <p:nvCxnSpPr>
          <p:cNvPr id="14" name="Straight Arrow Connector 13"/>
          <p:cNvCxnSpPr>
            <a:stCxn id="13" idx="3"/>
            <a:endCxn id="11" idx="1"/>
          </p:cNvCxnSpPr>
          <p:nvPr/>
        </p:nvCxnSpPr>
        <p:spPr>
          <a:xfrm>
            <a:off x="3048000" y="2058193"/>
            <a:ext cx="4191000" cy="669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 flipV="1">
            <a:off x="1752600" y="2727325"/>
            <a:ext cx="5486400" cy="6405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3"/>
          <p:cNvSpPr txBox="1">
            <a:spLocks noChangeArrowheads="1"/>
          </p:cNvSpPr>
          <p:nvPr/>
        </p:nvSpPr>
        <p:spPr bwMode="auto">
          <a:xfrm>
            <a:off x="6705600" y="3394868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HA:CL&lt;1</a:t>
            </a:r>
          </a:p>
        </p:txBody>
      </p:sp>
      <p:cxnSp>
        <p:nvCxnSpPr>
          <p:cNvPr id="17" name="Straight Arrow Connector 16"/>
          <p:cNvCxnSpPr>
            <a:stCxn id="8" idx="3"/>
            <a:endCxn id="18" idx="1"/>
          </p:cNvCxnSpPr>
          <p:nvPr/>
        </p:nvCxnSpPr>
        <p:spPr>
          <a:xfrm>
            <a:off x="6019800" y="4362450"/>
            <a:ext cx="762000" cy="1509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4995068"/>
            <a:ext cx="2209800" cy="1754188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Reduction in unmanaged land cover (Grassland, </a:t>
            </a:r>
            <a:r>
              <a:rPr lang="en-US" dirty="0" err="1">
                <a:latin typeface="+mn-lt"/>
              </a:rPr>
              <a:t>Shrubland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Unmgd</a:t>
            </a:r>
            <a:r>
              <a:rPr lang="en-US" dirty="0">
                <a:latin typeface="+mn-lt"/>
              </a:rPr>
              <a:t> Forest, </a:t>
            </a:r>
            <a:r>
              <a:rPr lang="en-US" dirty="0" err="1">
                <a:latin typeface="+mn-lt"/>
              </a:rPr>
              <a:t>Unmgd</a:t>
            </a:r>
            <a:r>
              <a:rPr lang="en-US" dirty="0">
                <a:latin typeface="+mn-lt"/>
              </a:rPr>
              <a:t> Pasture)</a:t>
            </a:r>
          </a:p>
        </p:txBody>
      </p:sp>
      <p:sp>
        <p:nvSpPr>
          <p:cNvPr id="19" name="TextBox 45"/>
          <p:cNvSpPr txBox="1">
            <a:spLocks noChangeArrowheads="1"/>
          </p:cNvSpPr>
          <p:nvPr/>
        </p:nvSpPr>
        <p:spPr bwMode="auto">
          <a:xfrm>
            <a:off x="6553200" y="4537868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HA:CL&gt;2.5</a:t>
            </a:r>
          </a:p>
        </p:txBody>
      </p:sp>
      <p:cxnSp>
        <p:nvCxnSpPr>
          <p:cNvPr id="20" name="Straight Arrow Connector 19"/>
          <p:cNvCxnSpPr>
            <a:stCxn id="13" idx="2"/>
            <a:endCxn id="6" idx="1"/>
          </p:cNvCxnSpPr>
          <p:nvPr/>
        </p:nvCxnSpPr>
        <p:spPr>
          <a:xfrm>
            <a:off x="1638300" y="2472531"/>
            <a:ext cx="876300" cy="1931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52600"/>
            <a:ext cx="1600200" cy="120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Inputs to animal production by region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048000"/>
            <a:ext cx="1752600" cy="120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Crop yield, production, and harvested area by region</a:t>
            </a:r>
          </a:p>
        </p:txBody>
      </p:sp>
      <p:cxnSp>
        <p:nvCxnSpPr>
          <p:cNvPr id="6" name="Straight Arrow Connector 5"/>
          <p:cNvCxnSpPr>
            <a:stCxn id="4" idx="3"/>
            <a:endCxn id="12" idx="1"/>
          </p:cNvCxnSpPr>
          <p:nvPr/>
        </p:nvCxnSpPr>
        <p:spPr>
          <a:xfrm>
            <a:off x="1905000" y="23526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9" idx="1"/>
          </p:cNvCxnSpPr>
          <p:nvPr/>
        </p:nvCxnSpPr>
        <p:spPr>
          <a:xfrm>
            <a:off x="1905000" y="36480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1752600"/>
            <a:ext cx="1524000" cy="120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Grass &amp; hay inputs to animal production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8400" y="3186112"/>
            <a:ext cx="1524000" cy="923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Hay production by region</a:t>
            </a:r>
          </a:p>
        </p:txBody>
      </p:sp>
      <p:cxnSp>
        <p:nvCxnSpPr>
          <p:cNvPr id="28" name="Straight Arrow Connector 27"/>
          <p:cNvCxnSpPr>
            <a:stCxn id="12" idx="3"/>
            <a:endCxn id="34" idx="1"/>
          </p:cNvCxnSpPr>
          <p:nvPr/>
        </p:nvCxnSpPr>
        <p:spPr>
          <a:xfrm>
            <a:off x="3962400" y="2352675"/>
            <a:ext cx="914400" cy="547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34" idx="1"/>
          </p:cNvCxnSpPr>
          <p:nvPr/>
        </p:nvCxnSpPr>
        <p:spPr>
          <a:xfrm flipV="1">
            <a:off x="3962400" y="2900363"/>
            <a:ext cx="914400" cy="747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76800" y="2438400"/>
            <a:ext cx="1676400" cy="9239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Pasture grass consumption by region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43100" y="4620399"/>
            <a:ext cx="18669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GTAP: Hay yields by AEZ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8" name="Straight Arrow Connector 57"/>
          <p:cNvCxnSpPr>
            <a:stCxn id="57" idx="3"/>
            <a:endCxn id="61" idx="1"/>
          </p:cNvCxnSpPr>
          <p:nvPr/>
        </p:nvCxnSpPr>
        <p:spPr>
          <a:xfrm>
            <a:off x="3810000" y="4943565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53000" y="4343400"/>
            <a:ext cx="16002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Pasture </a:t>
            </a:r>
            <a:r>
              <a:rPr lang="en-US" dirty="0" smtClean="0">
                <a:latin typeface="+mn-lt"/>
              </a:rPr>
              <a:t>biomass production </a:t>
            </a:r>
            <a:r>
              <a:rPr lang="en-US" dirty="0">
                <a:latin typeface="+mn-lt"/>
              </a:rPr>
              <a:t>by AEZ</a:t>
            </a:r>
          </a:p>
        </p:txBody>
      </p:sp>
      <p:cxnSp>
        <p:nvCxnSpPr>
          <p:cNvPr id="66" name="Straight Arrow Connector 65"/>
          <p:cNvCxnSpPr>
            <a:stCxn id="61" idx="3"/>
            <a:endCxn id="72" idx="1"/>
          </p:cNvCxnSpPr>
          <p:nvPr/>
        </p:nvCxnSpPr>
        <p:spPr>
          <a:xfrm flipV="1">
            <a:off x="6553200" y="2900363"/>
            <a:ext cx="914400" cy="2043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4" idx="3"/>
            <a:endCxn id="72" idx="1"/>
          </p:cNvCxnSpPr>
          <p:nvPr/>
        </p:nvCxnSpPr>
        <p:spPr>
          <a:xfrm>
            <a:off x="6553200" y="290036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67600" y="2438400"/>
            <a:ext cx="1600200" cy="923925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Pasture grass consumption by AEZ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67600" y="4267200"/>
            <a:ext cx="1600200" cy="923925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Managed pasture land cover by AEZ</a:t>
            </a:r>
          </a:p>
        </p:txBody>
      </p:sp>
      <p:cxnSp>
        <p:nvCxnSpPr>
          <p:cNvPr id="80" name="Straight Arrow Connector 79"/>
          <p:cNvCxnSpPr>
            <a:stCxn id="34" idx="3"/>
            <a:endCxn id="79" idx="1"/>
          </p:cNvCxnSpPr>
          <p:nvPr/>
        </p:nvCxnSpPr>
        <p:spPr>
          <a:xfrm>
            <a:off x="6553200" y="2900363"/>
            <a:ext cx="914400" cy="182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3"/>
            <a:endCxn id="79" idx="1"/>
          </p:cNvCxnSpPr>
          <p:nvPr/>
        </p:nvCxnSpPr>
        <p:spPr>
          <a:xfrm flipV="1">
            <a:off x="6553200" y="4729163"/>
            <a:ext cx="914400" cy="214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Methods: Managed Pasture (disaggregated from HYDE pasture)</a:t>
            </a:r>
          </a:p>
        </p:txBody>
      </p:sp>
    </p:spTree>
    <p:extLst>
      <p:ext uri="{BB962C8B-B14F-4D97-AF65-F5344CB8AC3E}">
        <p14:creationId xmlns:p14="http://schemas.microsoft.com/office/powerpoint/2010/main" val="14172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Methods: Managed Forest (disaggregated from SAGE/HYDE forest)</a:t>
            </a:r>
          </a:p>
        </p:txBody>
      </p:sp>
      <p:cxnSp>
        <p:nvCxnSpPr>
          <p:cNvPr id="5" name="Straight Arrow Connector 4"/>
          <p:cNvCxnSpPr>
            <a:stCxn id="31" idx="3"/>
            <a:endCxn id="13" idx="1"/>
          </p:cNvCxnSpPr>
          <p:nvPr/>
        </p:nvCxnSpPr>
        <p:spPr>
          <a:xfrm>
            <a:off x="2819400" y="3114675"/>
            <a:ext cx="609600" cy="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3886200"/>
            <a:ext cx="2057400" cy="6461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Managed forest land cover by AEZ</a:t>
            </a:r>
          </a:p>
        </p:txBody>
      </p:sp>
      <p:cxnSp>
        <p:nvCxnSpPr>
          <p:cNvPr id="8" name="Straight Arrow Connector 7"/>
          <p:cNvCxnSpPr>
            <a:endCxn id="10" idx="1"/>
          </p:cNvCxnSpPr>
          <p:nvPr/>
        </p:nvCxnSpPr>
        <p:spPr>
          <a:xfrm rot="5400000" flipH="1" flipV="1">
            <a:off x="4879181" y="3126582"/>
            <a:ext cx="1290637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3"/>
            <a:endCxn id="10" idx="1"/>
          </p:cNvCxnSpPr>
          <p:nvPr/>
        </p:nvCxnSpPr>
        <p:spPr>
          <a:xfrm flipV="1">
            <a:off x="5029200" y="2976563"/>
            <a:ext cx="990600" cy="138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2514600"/>
            <a:ext cx="1600200" cy="9239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Roundwood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production by AEZ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0" y="2514600"/>
            <a:ext cx="16002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Forest </a:t>
            </a:r>
            <a:r>
              <a:rPr lang="en-US" dirty="0" smtClean="0">
                <a:latin typeface="+mn-lt"/>
              </a:rPr>
              <a:t>biomass production by </a:t>
            </a:r>
            <a:r>
              <a:rPr lang="en-US" dirty="0">
                <a:latin typeface="+mn-lt"/>
              </a:rPr>
              <a:t>AEZ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0600" y="2505075"/>
            <a:ext cx="1828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Carbon density and mature age by land type and AEZ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0" y="3962400"/>
            <a:ext cx="1600200" cy="9223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Roundwood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production by region</a:t>
            </a:r>
          </a:p>
        </p:txBody>
      </p:sp>
      <p:cxnSp>
        <p:nvCxnSpPr>
          <p:cNvPr id="44" name="Straight Arrow Connector 43"/>
          <p:cNvCxnSpPr>
            <a:stCxn id="13" idx="3"/>
            <a:endCxn id="6" idx="1"/>
          </p:cNvCxnSpPr>
          <p:nvPr/>
        </p:nvCxnSpPr>
        <p:spPr>
          <a:xfrm>
            <a:off x="5029200" y="3114765"/>
            <a:ext cx="914400" cy="1094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3"/>
            <a:endCxn id="6" idx="1"/>
          </p:cNvCxnSpPr>
          <p:nvPr/>
        </p:nvCxnSpPr>
        <p:spPr>
          <a:xfrm flipV="1">
            <a:off x="5029200" y="4210050"/>
            <a:ext cx="914400" cy="214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NNL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2670</Words>
  <Application>Microsoft Office PowerPoint</Application>
  <PresentationFormat>On-screen Show (4:3)</PresentationFormat>
  <Paragraphs>434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PNNL_PowerPoint_Template</vt:lpstr>
      <vt:lpstr>Introduction to the AgLU Data System</vt:lpstr>
      <vt:lpstr>Outline</vt:lpstr>
      <vt:lpstr>Primary Data Sources</vt:lpstr>
      <vt:lpstr>Mappings and Assumptions</vt:lpstr>
      <vt:lpstr>Methods: Agricultural Sector</vt:lpstr>
      <vt:lpstr>Methods: Agricultural good balances</vt:lpstr>
      <vt:lpstr>Methods: Reconciliation between HYDE cropland and FAO/GTAP-based harvested area</vt:lpstr>
      <vt:lpstr>Methods: Managed Pasture (disaggregated from HYDE pasture)</vt:lpstr>
      <vt:lpstr>Methods: Managed Forest (disaggregated from SAGE/HYDE forest)</vt:lpstr>
      <vt:lpstr>Methods: Land Cover</vt:lpstr>
      <vt:lpstr>Methods: Mapping from Land Use Types to GCAM land nesting structure</vt:lpstr>
      <vt:lpstr>Outline: the data system</vt:lpstr>
      <vt:lpstr>PowerPoint Presentation</vt:lpstr>
      <vt:lpstr>File Structure</vt:lpstr>
      <vt:lpstr>Notations used in the data system</vt:lpstr>
      <vt:lpstr>Running: Initial preparations (Windows)</vt:lpstr>
      <vt:lpstr>Running: Initial preparations (Mac)</vt:lpstr>
      <vt:lpstr>Running with the makefile (Windows)</vt:lpstr>
      <vt:lpstr>Running with the makefile (Mac)</vt:lpstr>
      <vt:lpstr>Troubleshooting the make file</vt:lpstr>
      <vt:lpstr>Running the R code by hand (without a makefile)</vt:lpstr>
      <vt:lpstr>Building the final XML by hand</vt:lpstr>
      <vt:lpstr>Troubleshooting the R code</vt:lpstr>
      <vt:lpstr>Running the XML in the model</vt:lpstr>
      <vt:lpstr>Differences with the existing core model</vt:lpstr>
      <vt:lpstr>Making modifications to the input data</vt:lpstr>
      <vt:lpstr>Adding regions</vt:lpstr>
      <vt:lpstr>Adding regions – the method</vt:lpstr>
      <vt:lpstr>Adding primary (crop) commodities</vt:lpstr>
      <vt:lpstr>Variable time steps</vt:lpstr>
      <vt:lpstr>Changes to the R code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D3p747</dc:creator>
  <cp:lastModifiedBy>D3p747</cp:lastModifiedBy>
  <cp:revision>49</cp:revision>
  <dcterms:created xsi:type="dcterms:W3CDTF">2012-04-20T18:47:44Z</dcterms:created>
  <dcterms:modified xsi:type="dcterms:W3CDTF">2012-04-27T19:10:48Z</dcterms:modified>
</cp:coreProperties>
</file>