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9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94" r:id="rId13"/>
    <p:sldId id="297" r:id="rId14"/>
    <p:sldId id="295" r:id="rId15"/>
    <p:sldId id="267" r:id="rId16"/>
    <p:sldId id="268" r:id="rId17"/>
    <p:sldId id="296" r:id="rId18"/>
    <p:sldId id="269" r:id="rId19"/>
    <p:sldId id="270" r:id="rId20"/>
    <p:sldId id="271" r:id="rId21"/>
    <p:sldId id="273" r:id="rId22"/>
    <p:sldId id="272" r:id="rId23"/>
    <p:sldId id="30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jay Gaudel" initials="BG" lastIdx="1" clrIdx="0">
    <p:extLst>
      <p:ext uri="{19B8F6BF-5375-455C-9EA6-DF929625EA0E}">
        <p15:presenceInfo xmlns:p15="http://schemas.microsoft.com/office/powerpoint/2012/main" userId="d7befaef90d3b9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EB3CF-6B64-43EE-97D6-09E674434FD3}" v="14" dt="2021-07-04T10:28:02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4T17:45:47.482" idx="1">
    <p:pos x="10" y="10"/>
    <p:text/>
    <p:extLst>
      <p:ext uri="{C676402C-5697-4E1C-873F-D02D1690AC5C}">
        <p15:threadingInfo xmlns:p15="http://schemas.microsoft.com/office/powerpoint/2012/main" timeZoneBias="-345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A0FC-DB7F-4804-B704-D8195B31C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 of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8ED6B-902F-4A97-8A22-02365762F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Bijay Gaudel</a:t>
            </a:r>
          </a:p>
        </p:txBody>
      </p:sp>
    </p:spTree>
    <p:extLst>
      <p:ext uri="{BB962C8B-B14F-4D97-AF65-F5344CB8AC3E}">
        <p14:creationId xmlns:p14="http://schemas.microsoft.com/office/powerpoint/2010/main" val="185699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E324-8554-42F2-8952-0AF3751E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815" y="-28575"/>
            <a:ext cx="9249410" cy="144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Optimization Process</a:t>
            </a:r>
            <a:b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8CA7AD-B317-45C2-9E99-1DCDF3BAE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690" y="1300033"/>
            <a:ext cx="4315634" cy="5778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BA4818-1733-4074-8D26-913E37C17B47}"/>
              </a:ext>
            </a:extLst>
          </p:cNvPr>
          <p:cNvSpPr txBox="1"/>
          <p:nvPr/>
        </p:nvSpPr>
        <p:spPr>
          <a:xfrm>
            <a:off x="4114801" y="858322"/>
            <a:ext cx="3019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Cross entropy loss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C0E081-FE3E-4AB4-A318-EFE504A0E970}"/>
              </a:ext>
            </a:extLst>
          </p:cNvPr>
          <p:cNvSpPr txBox="1"/>
          <p:nvPr/>
        </p:nvSpPr>
        <p:spPr>
          <a:xfrm>
            <a:off x="4077508" y="1962150"/>
            <a:ext cx="2761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Learning rate: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2E596-7A69-48F9-AA20-A257872D2AC4}"/>
              </a:ext>
            </a:extLst>
          </p:cNvPr>
          <p:cNvSpPr txBox="1"/>
          <p:nvPr/>
        </p:nvSpPr>
        <p:spPr>
          <a:xfrm>
            <a:off x="1952625" y="2295435"/>
            <a:ext cx="846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Indicate at which pace the weight get updated. Can be fixed or adaptively changed. Generally denoted by 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𝜂.</a:t>
            </a:r>
            <a:endParaRPr 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20F9E-9702-4D7C-A968-1AD6D4FC8FD3}"/>
                  </a:ext>
                </a:extLst>
              </p:cNvPr>
              <p:cNvSpPr txBox="1"/>
              <p:nvPr/>
            </p:nvSpPr>
            <p:spPr>
              <a:xfrm>
                <a:off x="5649531" y="3291840"/>
                <a:ext cx="10105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20F9E-9702-4D7C-A968-1AD6D4FC8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531" y="3291840"/>
                <a:ext cx="1010598" cy="276999"/>
              </a:xfrm>
              <a:prstGeom prst="rect">
                <a:avLst/>
              </a:prstGeom>
              <a:blipFill>
                <a:blip r:embed="rId3"/>
                <a:stretch>
                  <a:fillRect l="-4819" t="-2222" r="-42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4CAFB7B-E257-4440-9D70-EA24C5F32100}"/>
              </a:ext>
            </a:extLst>
          </p:cNvPr>
          <p:cNvSpPr txBox="1"/>
          <p:nvPr/>
        </p:nvSpPr>
        <p:spPr>
          <a:xfrm>
            <a:off x="4086226" y="3162300"/>
            <a:ext cx="2619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Back propagation: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AC8D28-9C11-411E-A02F-C4CE15264CEF}"/>
              </a:ext>
            </a:extLst>
          </p:cNvPr>
          <p:cNvSpPr txBox="1"/>
          <p:nvPr/>
        </p:nvSpPr>
        <p:spPr>
          <a:xfrm>
            <a:off x="2181225" y="3600450"/>
            <a:ext cx="6953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Method to update the weight in the neural network.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A2CC07-8C04-4439-B003-A1DD41732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0" y="4394069"/>
            <a:ext cx="4171950" cy="742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DB9EE6-4770-4064-B955-C8A290A299C3}"/>
              </a:ext>
            </a:extLst>
          </p:cNvPr>
          <p:cNvSpPr txBox="1"/>
          <p:nvPr/>
        </p:nvSpPr>
        <p:spPr>
          <a:xfrm>
            <a:off x="4001308" y="5137019"/>
            <a:ext cx="2094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Weight update: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CEDE45-0E6E-4B50-8903-7AC0DCBB5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025" y="5644106"/>
            <a:ext cx="24669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8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E324-8554-42F2-8952-0AF3751E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665" y="-4720"/>
            <a:ext cx="9287510" cy="1395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Optimization Process</a:t>
            </a:r>
            <a:b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A4818-1733-4074-8D26-913E37C17B47}"/>
              </a:ext>
            </a:extLst>
          </p:cNvPr>
          <p:cNvSpPr txBox="1"/>
          <p:nvPr/>
        </p:nvSpPr>
        <p:spPr>
          <a:xfrm>
            <a:off x="4010025" y="1315522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Weight update: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20F9E-9702-4D7C-A968-1AD6D4FC8FD3}"/>
                  </a:ext>
                </a:extLst>
              </p:cNvPr>
              <p:cNvSpPr txBox="1"/>
              <p:nvPr/>
            </p:nvSpPr>
            <p:spPr>
              <a:xfrm>
                <a:off x="5649531" y="3291840"/>
                <a:ext cx="10105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20F9E-9702-4D7C-A968-1AD6D4FC8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531" y="3291840"/>
                <a:ext cx="1010598" cy="276999"/>
              </a:xfrm>
              <a:prstGeom prst="rect">
                <a:avLst/>
              </a:prstGeom>
              <a:blipFill>
                <a:blip r:embed="rId2"/>
                <a:stretch>
                  <a:fillRect l="-4819" t="-2222" r="-42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E884400-4BCD-432C-97FD-8DB2603B5BB6}"/>
              </a:ext>
            </a:extLst>
          </p:cNvPr>
          <p:cNvSpPr txBox="1"/>
          <p:nvPr/>
        </p:nvSpPr>
        <p:spPr>
          <a:xfrm>
            <a:off x="2286000" y="1522929"/>
            <a:ext cx="8382000" cy="363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Take a batch of training data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Perform forward propagation to obtain the corresponding loss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Backpropagate the loss to get the gradients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Use the gradient to update the weight of the network</a:t>
            </a:r>
          </a:p>
        </p:txBody>
      </p:sp>
    </p:spTree>
    <p:extLst>
      <p:ext uri="{BB962C8B-B14F-4D97-AF65-F5344CB8AC3E}">
        <p14:creationId xmlns:p14="http://schemas.microsoft.com/office/powerpoint/2010/main" val="2704234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E324-8554-42F2-8952-0AF3751E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33380"/>
            <a:ext cx="9192259" cy="102326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Learning 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F7A80-9B1C-4950-B858-200307C5D8AF}"/>
              </a:ext>
            </a:extLst>
          </p:cNvPr>
          <p:cNvSpPr txBox="1"/>
          <p:nvPr/>
        </p:nvSpPr>
        <p:spPr>
          <a:xfrm>
            <a:off x="909318" y="1608784"/>
            <a:ext cx="4743451" cy="2941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Hyper parameter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Generally, between 0 to 1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It defines how quickly the model converges to global minima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A66F6-5E95-45B4-B47C-D9AAE9939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5" y="1420658"/>
            <a:ext cx="6246495" cy="336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80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E324-8554-42F2-8952-0AF3751E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065" y="33380"/>
            <a:ext cx="9192259" cy="102326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Vanishing vs exploding gradient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F7A80-9B1C-4950-B858-200307C5D8AF}"/>
              </a:ext>
            </a:extLst>
          </p:cNvPr>
          <p:cNvSpPr txBox="1"/>
          <p:nvPr/>
        </p:nvSpPr>
        <p:spPr>
          <a:xfrm>
            <a:off x="3211830" y="1993265"/>
            <a:ext cx="5979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Vanishing Gradient: Derivative of loss function is small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5CBF1-45A5-4190-87BF-D6DEE5133029}"/>
              </a:ext>
            </a:extLst>
          </p:cNvPr>
          <p:cNvSpPr txBox="1"/>
          <p:nvPr/>
        </p:nvSpPr>
        <p:spPr>
          <a:xfrm>
            <a:off x="3278504" y="3423285"/>
            <a:ext cx="5913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Exploding Gradient: Derivative of loss function is large</a:t>
            </a:r>
          </a:p>
        </p:txBody>
      </p:sp>
    </p:spTree>
    <p:extLst>
      <p:ext uri="{BB962C8B-B14F-4D97-AF65-F5344CB8AC3E}">
        <p14:creationId xmlns:p14="http://schemas.microsoft.com/office/powerpoint/2010/main" val="109058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E324-8554-42F2-8952-0AF3751E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33380"/>
            <a:ext cx="9192259" cy="102326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Global vs local Minima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76C66-3EAA-4C55-84BF-1AE14C488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039" y="1396364"/>
            <a:ext cx="7406641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40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E324-8554-42F2-8952-0AF3751E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-4720"/>
            <a:ext cx="9192259" cy="12429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 How good is your model?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A4818-1733-4074-8D26-913E37C17B47}"/>
              </a:ext>
            </a:extLst>
          </p:cNvPr>
          <p:cNvSpPr txBox="1"/>
          <p:nvPr/>
        </p:nvSpPr>
        <p:spPr>
          <a:xfrm>
            <a:off x="2393560" y="1766445"/>
            <a:ext cx="101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Bias: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20F9E-9702-4D7C-A968-1AD6D4FC8FD3}"/>
                  </a:ext>
                </a:extLst>
              </p:cNvPr>
              <p:cNvSpPr txBox="1"/>
              <p:nvPr/>
            </p:nvSpPr>
            <p:spPr>
              <a:xfrm>
                <a:off x="5649531" y="3291840"/>
                <a:ext cx="10105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20F9E-9702-4D7C-A968-1AD6D4FC8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531" y="3291840"/>
                <a:ext cx="1010598" cy="276999"/>
              </a:xfrm>
              <a:prstGeom prst="rect">
                <a:avLst/>
              </a:prstGeom>
              <a:blipFill>
                <a:blip r:embed="rId2"/>
                <a:stretch>
                  <a:fillRect l="-4819" t="-2222" r="-42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E884400-4BCD-432C-97FD-8DB2603B5BB6}"/>
              </a:ext>
            </a:extLst>
          </p:cNvPr>
          <p:cNvSpPr txBox="1"/>
          <p:nvPr/>
        </p:nvSpPr>
        <p:spPr>
          <a:xfrm>
            <a:off x="1321366" y="2238374"/>
            <a:ext cx="4177167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Difference between average prediction of model and correct value we are trying to predict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913DC7-EC6A-46D6-8422-1B42AC239E40}"/>
              </a:ext>
            </a:extLst>
          </p:cNvPr>
          <p:cNvSpPr txBox="1"/>
          <p:nvPr/>
        </p:nvSpPr>
        <p:spPr>
          <a:xfrm>
            <a:off x="7470384" y="1745218"/>
            <a:ext cx="168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Variance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B53F0-E27B-4477-973E-7BECAB019D45}"/>
              </a:ext>
            </a:extLst>
          </p:cNvPr>
          <p:cNvSpPr txBox="1"/>
          <p:nvPr/>
        </p:nvSpPr>
        <p:spPr>
          <a:xfrm>
            <a:off x="6693467" y="2228849"/>
            <a:ext cx="4003108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w Cen MT (Body)"/>
              </a:rPr>
              <a:t>Ability of model prediction for a given data points or a value which tells us spread of data</a:t>
            </a:r>
            <a:endParaRPr lang="en-US" sz="2400" dirty="0">
              <a:solidFill>
                <a:schemeClr val="bg1"/>
              </a:solidFill>
              <a:latin typeface="Tw Cen MT (Body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409B1-4FE9-4A9D-B146-74162555DD27}"/>
              </a:ext>
            </a:extLst>
          </p:cNvPr>
          <p:cNvSpPr txBox="1"/>
          <p:nvPr/>
        </p:nvSpPr>
        <p:spPr>
          <a:xfrm>
            <a:off x="1581152" y="4907543"/>
            <a:ext cx="8591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w Cen MT (Body)"/>
              </a:rPr>
              <a:t>Model with low bias and low variance avoids both underfitting and overfitting</a:t>
            </a:r>
            <a:endParaRPr lang="en-US" sz="2400" dirty="0">
              <a:latin typeface="Tw Cen MT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5B138A-2D28-4F50-B45E-C1FB985676A6}"/>
              </a:ext>
            </a:extLst>
          </p:cNvPr>
          <p:cNvSpPr txBox="1"/>
          <p:nvPr/>
        </p:nvSpPr>
        <p:spPr>
          <a:xfrm>
            <a:off x="4157662" y="4313962"/>
            <a:ext cx="387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Bias-Variance Tradeoff:</a:t>
            </a:r>
          </a:p>
        </p:txBody>
      </p:sp>
    </p:spTree>
    <p:extLst>
      <p:ext uri="{BB962C8B-B14F-4D97-AF65-F5344CB8AC3E}">
        <p14:creationId xmlns:p14="http://schemas.microsoft.com/office/powerpoint/2010/main" val="300452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E324-8554-42F2-8952-0AF3751E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-4720"/>
            <a:ext cx="9192259" cy="12429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 Bias-variance tradeoff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20F9E-9702-4D7C-A968-1AD6D4FC8FD3}"/>
                  </a:ext>
                </a:extLst>
              </p:cNvPr>
              <p:cNvSpPr txBox="1"/>
              <p:nvPr/>
            </p:nvSpPr>
            <p:spPr>
              <a:xfrm>
                <a:off x="5649531" y="3291840"/>
                <a:ext cx="10105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20F9E-9702-4D7C-A968-1AD6D4FC8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531" y="3291840"/>
                <a:ext cx="1010598" cy="276999"/>
              </a:xfrm>
              <a:prstGeom prst="rect">
                <a:avLst/>
              </a:prstGeom>
              <a:blipFill>
                <a:blip r:embed="rId2"/>
                <a:stretch>
                  <a:fillRect l="-4819" t="-2222" r="-42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F0A29E62-4FF4-40CE-89C6-5460037C2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93" y="1732598"/>
            <a:ext cx="894397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70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E324-8554-42F2-8952-0AF3751E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-4720"/>
            <a:ext cx="9192259" cy="12429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 Bias-variance tradeoff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20F9E-9702-4D7C-A968-1AD6D4FC8FD3}"/>
                  </a:ext>
                </a:extLst>
              </p:cNvPr>
              <p:cNvSpPr txBox="1"/>
              <p:nvPr/>
            </p:nvSpPr>
            <p:spPr>
              <a:xfrm>
                <a:off x="5649531" y="3291840"/>
                <a:ext cx="10105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20F9E-9702-4D7C-A968-1AD6D4FC8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531" y="3291840"/>
                <a:ext cx="1010598" cy="276999"/>
              </a:xfrm>
              <a:prstGeom prst="rect">
                <a:avLst/>
              </a:prstGeom>
              <a:blipFill>
                <a:blip r:embed="rId2"/>
                <a:stretch>
                  <a:fillRect l="-4819" t="-2222" r="-42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44A8474-BDF8-4B09-884D-FC6A5418A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373" y="937260"/>
            <a:ext cx="6943456" cy="56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69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E324-8554-42F2-8952-0AF3751E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-4720"/>
            <a:ext cx="9192259" cy="12429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20F9E-9702-4D7C-A968-1AD6D4FC8FD3}"/>
                  </a:ext>
                </a:extLst>
              </p:cNvPr>
              <p:cNvSpPr txBox="1"/>
              <p:nvPr/>
            </p:nvSpPr>
            <p:spPr>
              <a:xfrm>
                <a:off x="5649531" y="3291840"/>
                <a:ext cx="10105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20F9E-9702-4D7C-A968-1AD6D4FC8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531" y="3291840"/>
                <a:ext cx="1010598" cy="276999"/>
              </a:xfrm>
              <a:prstGeom prst="rect">
                <a:avLst/>
              </a:prstGeom>
              <a:blipFill>
                <a:blip r:embed="rId2"/>
                <a:stretch>
                  <a:fillRect l="-4819" t="-2222" r="-42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6DA5E98-A189-42E4-9F2E-1CF8BEB7DB12}"/>
              </a:ext>
            </a:extLst>
          </p:cNvPr>
          <p:cNvSpPr txBox="1"/>
          <p:nvPr/>
        </p:nvSpPr>
        <p:spPr>
          <a:xfrm>
            <a:off x="1682369" y="923925"/>
            <a:ext cx="8448674" cy="2202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92929"/>
                </a:solidFill>
              </a:rPr>
              <a:t>T</a:t>
            </a:r>
            <a:r>
              <a:rPr lang="en-US" sz="2400" b="0" i="0" u="none" strike="noStrike" dirty="0">
                <a:solidFill>
                  <a:srgbClr val="292929"/>
                </a:solidFill>
                <a:effectLst/>
              </a:rPr>
              <a:t>echnique used for tuning the function by adding an additional penalty term in the error function.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0" i="0" u="none" strike="noStrike" dirty="0">
                <a:solidFill>
                  <a:srgbClr val="292929"/>
                </a:solidFill>
                <a:effectLst/>
              </a:rPr>
              <a:t>The additional term controls the excessively fluctuating function.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440CA-60A0-48AB-9F24-7D5DB239ACCE}"/>
              </a:ext>
            </a:extLst>
          </p:cNvPr>
          <p:cNvSpPr txBox="1"/>
          <p:nvPr/>
        </p:nvSpPr>
        <p:spPr>
          <a:xfrm>
            <a:off x="4400550" y="3152774"/>
            <a:ext cx="101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Types: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63D5F1-99F7-472F-89AB-8911765E5259}"/>
              </a:ext>
            </a:extLst>
          </p:cNvPr>
          <p:cNvSpPr txBox="1"/>
          <p:nvPr/>
        </p:nvSpPr>
        <p:spPr>
          <a:xfrm>
            <a:off x="3419475" y="3535764"/>
            <a:ext cx="3857625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L1-regularization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L2-regularization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690905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E324-8554-42F2-8952-0AF3751E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-4720"/>
            <a:ext cx="9192259" cy="12429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 L1-Regularization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20F9E-9702-4D7C-A968-1AD6D4FC8FD3}"/>
                  </a:ext>
                </a:extLst>
              </p:cNvPr>
              <p:cNvSpPr txBox="1"/>
              <p:nvPr/>
            </p:nvSpPr>
            <p:spPr>
              <a:xfrm>
                <a:off x="5649531" y="3291840"/>
                <a:ext cx="10105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20F9E-9702-4D7C-A968-1AD6D4FC8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531" y="3291840"/>
                <a:ext cx="1010598" cy="276999"/>
              </a:xfrm>
              <a:prstGeom prst="rect">
                <a:avLst/>
              </a:prstGeom>
              <a:blipFill>
                <a:blip r:embed="rId2"/>
                <a:stretch>
                  <a:fillRect l="-4819" t="-2222" r="-42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6DA5E98-A189-42E4-9F2E-1CF8BEB7DB12}"/>
              </a:ext>
            </a:extLst>
          </p:cNvPr>
          <p:cNvSpPr txBox="1"/>
          <p:nvPr/>
        </p:nvSpPr>
        <p:spPr>
          <a:xfrm>
            <a:off x="1152525" y="1847850"/>
            <a:ext cx="7648575" cy="331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0" rtl="0">
              <a:spcBef>
                <a:spcPts val="0"/>
              </a:spcBef>
              <a:spcAft>
                <a:spcPts val="1000"/>
              </a:spcAft>
            </a:pP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Let's consider simple model:</a:t>
            </a:r>
            <a:endParaRPr lang="en-US" sz="2400" b="0" dirty="0">
              <a:effectLst/>
            </a:endParaRPr>
          </a:p>
          <a:p>
            <a:pPr marL="1828800" rtl="0">
              <a:spcBef>
                <a:spcPts val="0"/>
              </a:spcBef>
              <a:spcAft>
                <a:spcPts val="1000"/>
              </a:spcAft>
            </a:pP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Y = </a:t>
            </a:r>
            <a:r>
              <a:rPr lang="en-US" sz="2400" b="0" i="1" u="none" strike="noStrike" dirty="0" err="1">
                <a:solidFill>
                  <a:srgbClr val="000000"/>
                </a:solidFill>
                <a:effectLst/>
              </a:rPr>
              <a:t>wx+b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 </a:t>
            </a:r>
            <a:endParaRPr lang="en-US" sz="2400" b="0" dirty="0">
              <a:effectLst/>
            </a:endParaRPr>
          </a:p>
          <a:p>
            <a:pPr marL="1828800" rtl="0">
              <a:spcBef>
                <a:spcPts val="0"/>
              </a:spcBef>
              <a:spcAft>
                <a:spcPts val="1000"/>
              </a:spcAft>
            </a:pP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Loss (L) = Error(Y, </a:t>
            </a:r>
            <a:r>
              <a:rPr lang="en-US" sz="2400" b="0" i="1" u="none" strike="noStrike" dirty="0" err="1">
                <a:solidFill>
                  <a:srgbClr val="000000"/>
                </a:solidFill>
                <a:effectLst/>
              </a:rPr>
              <a:t>Y_hat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) = (</a:t>
            </a:r>
            <a:r>
              <a:rPr lang="en-US" sz="2400" b="0" i="1" u="none" strike="noStrike" dirty="0" err="1">
                <a:solidFill>
                  <a:srgbClr val="000000"/>
                </a:solidFill>
                <a:effectLst/>
              </a:rPr>
              <a:t>wx+b-y_hat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)**2</a:t>
            </a:r>
            <a:endParaRPr lang="en-US" sz="2400" b="0" dirty="0">
              <a:effectLst/>
            </a:endParaRPr>
          </a:p>
          <a:p>
            <a:pPr marL="1828800" rtl="0">
              <a:spcBef>
                <a:spcPts val="0"/>
              </a:spcBef>
              <a:spcAft>
                <a:spcPts val="1000"/>
              </a:spcAft>
            </a:pP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Loss with L1 regularization:</a:t>
            </a:r>
            <a:endParaRPr lang="en-US" sz="2400" b="0" dirty="0">
              <a:effectLst/>
            </a:endParaRPr>
          </a:p>
          <a:p>
            <a:pPr marL="1828800" rtl="0">
              <a:spcBef>
                <a:spcPts val="0"/>
              </a:spcBef>
              <a:spcAft>
                <a:spcPts val="1000"/>
              </a:spcAft>
            </a:pP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L1 = (</a:t>
            </a:r>
            <a:r>
              <a:rPr lang="en-US" sz="2400" b="0" i="1" u="none" strike="noStrike" dirty="0" err="1">
                <a:solidFill>
                  <a:srgbClr val="000000"/>
                </a:solidFill>
                <a:effectLst/>
              </a:rPr>
              <a:t>wx+b-y_hat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)**2 + </a:t>
            </a:r>
            <a:r>
              <a:rPr lang="am-ET" sz="2400" b="0" i="1" u="none" strike="noStrike" dirty="0">
                <a:solidFill>
                  <a:srgbClr val="000000"/>
                </a:solidFill>
                <a:effectLst/>
              </a:rPr>
              <a:t>ለ</a:t>
            </a:r>
            <a:r>
              <a:rPr lang="en-US" sz="2400" i="1" dirty="0">
                <a:solidFill>
                  <a:srgbClr val="000000"/>
                </a:solidFill>
              </a:rPr>
              <a:t>(|w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|)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998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E324-8554-42F2-8952-0AF3751E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53700"/>
            <a:ext cx="9192259" cy="98676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Qualification for certificate 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0F64EA3-437D-44D0-934F-379EF22136EA}"/>
              </a:ext>
            </a:extLst>
          </p:cNvPr>
          <p:cNvSpPr txBox="1">
            <a:spLocks/>
          </p:cNvSpPr>
          <p:nvPr/>
        </p:nvSpPr>
        <p:spPr>
          <a:xfrm>
            <a:off x="3876674" y="1725612"/>
            <a:ext cx="4333876" cy="3036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All 3 days attendance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Full time participation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Assignment completion </a:t>
            </a:r>
          </a:p>
        </p:txBody>
      </p:sp>
    </p:spTree>
    <p:extLst>
      <p:ext uri="{BB962C8B-B14F-4D97-AF65-F5344CB8AC3E}">
        <p14:creationId xmlns:p14="http://schemas.microsoft.com/office/powerpoint/2010/main" val="2124403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E324-8554-42F2-8952-0AF3751E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-4720"/>
            <a:ext cx="9192259" cy="12429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 L2-Regularization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20F9E-9702-4D7C-A968-1AD6D4FC8FD3}"/>
                  </a:ext>
                </a:extLst>
              </p:cNvPr>
              <p:cNvSpPr txBox="1"/>
              <p:nvPr/>
            </p:nvSpPr>
            <p:spPr>
              <a:xfrm>
                <a:off x="5649531" y="3291840"/>
                <a:ext cx="10105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20F9E-9702-4D7C-A968-1AD6D4FC8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531" y="3291840"/>
                <a:ext cx="1010598" cy="276999"/>
              </a:xfrm>
              <a:prstGeom prst="rect">
                <a:avLst/>
              </a:prstGeom>
              <a:blipFill>
                <a:blip r:embed="rId2"/>
                <a:stretch>
                  <a:fillRect l="-4819" t="-2222" r="-42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6DA5E98-A189-42E4-9F2E-1CF8BEB7DB12}"/>
              </a:ext>
            </a:extLst>
          </p:cNvPr>
          <p:cNvSpPr txBox="1"/>
          <p:nvPr/>
        </p:nvSpPr>
        <p:spPr>
          <a:xfrm>
            <a:off x="1000125" y="1857375"/>
            <a:ext cx="9077325" cy="331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0" rtl="0">
              <a:spcBef>
                <a:spcPts val="0"/>
              </a:spcBef>
              <a:spcAft>
                <a:spcPts val="1000"/>
              </a:spcAft>
            </a:pP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Let's consider simple model:</a:t>
            </a:r>
            <a:endParaRPr lang="en-US" sz="2400" b="0" dirty="0">
              <a:effectLst/>
            </a:endParaRPr>
          </a:p>
          <a:p>
            <a:pPr marL="1828800" rtl="0">
              <a:spcBef>
                <a:spcPts val="0"/>
              </a:spcBef>
              <a:spcAft>
                <a:spcPts val="1000"/>
              </a:spcAft>
            </a:pP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Y = </a:t>
            </a:r>
            <a:r>
              <a:rPr lang="en-US" sz="2400" b="0" i="1" u="none" strike="noStrike" dirty="0" err="1">
                <a:solidFill>
                  <a:srgbClr val="000000"/>
                </a:solidFill>
                <a:effectLst/>
              </a:rPr>
              <a:t>wx+b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 </a:t>
            </a:r>
            <a:endParaRPr lang="en-US" sz="2400" b="0" dirty="0">
              <a:effectLst/>
            </a:endParaRPr>
          </a:p>
          <a:p>
            <a:pPr marL="1828800" rtl="0">
              <a:spcBef>
                <a:spcPts val="0"/>
              </a:spcBef>
              <a:spcAft>
                <a:spcPts val="1000"/>
              </a:spcAft>
            </a:pP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Loss (L) = Error(Y, </a:t>
            </a:r>
            <a:r>
              <a:rPr lang="en-US" sz="2400" b="0" i="1" u="none" strike="noStrike" dirty="0" err="1">
                <a:solidFill>
                  <a:srgbClr val="000000"/>
                </a:solidFill>
                <a:effectLst/>
              </a:rPr>
              <a:t>Y_hat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) = (</a:t>
            </a:r>
            <a:r>
              <a:rPr lang="en-US" sz="2400" b="0" i="1" u="none" strike="noStrike" dirty="0" err="1">
                <a:solidFill>
                  <a:srgbClr val="000000"/>
                </a:solidFill>
                <a:effectLst/>
              </a:rPr>
              <a:t>wx+b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1" u="none" strike="noStrike" dirty="0" err="1">
                <a:solidFill>
                  <a:srgbClr val="000000"/>
                </a:solidFill>
                <a:effectLst/>
              </a:rPr>
              <a:t>y_hat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)**2</a:t>
            </a:r>
            <a:endParaRPr lang="en-US" sz="2400" b="0" dirty="0">
              <a:effectLst/>
            </a:endParaRPr>
          </a:p>
          <a:p>
            <a:pPr marL="1828800" rtl="0">
              <a:spcBef>
                <a:spcPts val="0"/>
              </a:spcBef>
              <a:spcAft>
                <a:spcPts val="1000"/>
              </a:spcAft>
            </a:pP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Loss with L2 regularization:</a:t>
            </a:r>
            <a:endParaRPr lang="en-US" sz="2400" b="0" dirty="0">
              <a:effectLst/>
            </a:endParaRPr>
          </a:p>
          <a:p>
            <a:pPr marL="1828800" rtl="0">
              <a:spcBef>
                <a:spcPts val="0"/>
              </a:spcBef>
              <a:spcAft>
                <a:spcPts val="1000"/>
              </a:spcAft>
            </a:pP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L2 = (</a:t>
            </a:r>
            <a:r>
              <a:rPr lang="en-US" sz="2400" b="0" i="1" u="none" strike="noStrike" dirty="0" err="1">
                <a:solidFill>
                  <a:srgbClr val="000000"/>
                </a:solidFill>
                <a:effectLst/>
              </a:rPr>
              <a:t>wx+b-y_hat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)**2 + </a:t>
            </a:r>
            <a:r>
              <a:rPr lang="am-ET" sz="2400" b="0" i="1" u="none" strike="noStrike" dirty="0">
                <a:solidFill>
                  <a:srgbClr val="000000"/>
                </a:solidFill>
                <a:effectLst/>
              </a:rPr>
              <a:t>ለ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(w**2)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4226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E324-8554-42F2-8952-0AF3751E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6" y="33380"/>
            <a:ext cx="10001250" cy="124297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 How overfitting prevented Using Regularization?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20F9E-9702-4D7C-A968-1AD6D4FC8FD3}"/>
                  </a:ext>
                </a:extLst>
              </p:cNvPr>
              <p:cNvSpPr txBox="1"/>
              <p:nvPr/>
            </p:nvSpPr>
            <p:spPr>
              <a:xfrm>
                <a:off x="5649531" y="3291840"/>
                <a:ext cx="10105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20F9E-9702-4D7C-A968-1AD6D4FC8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531" y="3291840"/>
                <a:ext cx="1010598" cy="276999"/>
              </a:xfrm>
              <a:prstGeom prst="rect">
                <a:avLst/>
              </a:prstGeom>
              <a:blipFill>
                <a:blip r:embed="rId2"/>
                <a:stretch>
                  <a:fillRect l="-4819" t="-2222" r="-42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850A8DE5-7B86-4E8A-8CFC-F8C2E0BCB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13" y="1234642"/>
            <a:ext cx="4865687" cy="51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511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E324-8554-42F2-8952-0AF3751E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926" y="-4720"/>
            <a:ext cx="9192259" cy="12429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 	Dropout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20F9E-9702-4D7C-A968-1AD6D4FC8FD3}"/>
                  </a:ext>
                </a:extLst>
              </p:cNvPr>
              <p:cNvSpPr txBox="1"/>
              <p:nvPr/>
            </p:nvSpPr>
            <p:spPr>
              <a:xfrm>
                <a:off x="5649531" y="3291840"/>
                <a:ext cx="10105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20F9E-9702-4D7C-A968-1AD6D4FC8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531" y="3291840"/>
                <a:ext cx="1010598" cy="276999"/>
              </a:xfrm>
              <a:prstGeom prst="rect">
                <a:avLst/>
              </a:prstGeom>
              <a:blipFill>
                <a:blip r:embed="rId2"/>
                <a:stretch>
                  <a:fillRect l="-4819" t="-2222" r="-42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29F9A791-485A-4CD1-ABFA-F0C4D261B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999" y="2237104"/>
            <a:ext cx="7732507" cy="351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004C5A-E8F3-4CCB-9FE6-D02E2B1D2408}"/>
              </a:ext>
            </a:extLst>
          </p:cNvPr>
          <p:cNvSpPr txBox="1"/>
          <p:nvPr/>
        </p:nvSpPr>
        <p:spPr>
          <a:xfrm>
            <a:off x="2631440" y="1238251"/>
            <a:ext cx="7392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dirty="0">
                <a:solidFill>
                  <a:srgbClr val="292929"/>
                </a:solidFill>
                <a:effectLst/>
              </a:rPr>
              <a:t>Dropout technique works by randomly reducing the number of interconnected neurons within a  neural network.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4554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E324-8554-42F2-8952-0AF3751E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926" y="-4720"/>
            <a:ext cx="9192259" cy="12429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 	Next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20F9E-9702-4D7C-A968-1AD6D4FC8FD3}"/>
                  </a:ext>
                </a:extLst>
              </p:cNvPr>
              <p:cNvSpPr txBox="1"/>
              <p:nvPr/>
            </p:nvSpPr>
            <p:spPr>
              <a:xfrm>
                <a:off x="5649531" y="3291840"/>
                <a:ext cx="10105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520F9E-9702-4D7C-A968-1AD6D4FC8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531" y="3291840"/>
                <a:ext cx="1010598" cy="276999"/>
              </a:xfrm>
              <a:prstGeom prst="rect">
                <a:avLst/>
              </a:prstGeom>
              <a:blipFill>
                <a:blip r:embed="rId2"/>
                <a:stretch>
                  <a:fillRect l="-4819" t="-2222" r="-42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D004C5A-E8F3-4CCB-9FE6-D02E2B1D2408}"/>
              </a:ext>
            </a:extLst>
          </p:cNvPr>
          <p:cNvSpPr txBox="1"/>
          <p:nvPr/>
        </p:nvSpPr>
        <p:spPr>
          <a:xfrm>
            <a:off x="2631440" y="1238251"/>
            <a:ext cx="7392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dirty="0" err="1">
                <a:solidFill>
                  <a:srgbClr val="292929"/>
                </a:solidFill>
                <a:effectLst/>
              </a:rPr>
              <a:t>Tensorflow</a:t>
            </a:r>
            <a:r>
              <a:rPr lang="en-US" sz="2400" b="0" i="0" u="none" strike="noStrike" dirty="0">
                <a:solidFill>
                  <a:srgbClr val="292929"/>
                </a:solidFill>
                <a:effectLst/>
              </a:rPr>
              <a:t> basic: NN layers, compile, fit (training), loss function, optimizer, overfitting</a:t>
            </a:r>
            <a:r>
              <a:rPr lang="en-US" sz="2400" b="0" i="0" u="none" strike="noStrike">
                <a:solidFill>
                  <a:srgbClr val="292929"/>
                </a:solidFill>
                <a:effectLst/>
              </a:rPr>
              <a:t>, underfitting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174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E324-8554-42F2-8952-0AF3751E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53700"/>
            <a:ext cx="9909491" cy="98676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	AI/ML/DL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D3767-2FB4-4FED-BDB9-F6879FC65B78}"/>
              </a:ext>
            </a:extLst>
          </p:cNvPr>
          <p:cNvSpPr txBox="1"/>
          <p:nvPr/>
        </p:nvSpPr>
        <p:spPr>
          <a:xfrm>
            <a:off x="1991360" y="904240"/>
            <a:ext cx="28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Artificial Intelligence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10B7D-0BF1-4E97-8126-E590843C242B}"/>
              </a:ext>
            </a:extLst>
          </p:cNvPr>
          <p:cNvSpPr txBox="1"/>
          <p:nvPr/>
        </p:nvSpPr>
        <p:spPr>
          <a:xfrm>
            <a:off x="1473200" y="1413132"/>
            <a:ext cx="4084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System that thinks rationally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System That acts rationally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DB763-8CF0-4DFD-A026-CE946FD7ADF8}"/>
              </a:ext>
            </a:extLst>
          </p:cNvPr>
          <p:cNvSpPr txBox="1"/>
          <p:nvPr/>
        </p:nvSpPr>
        <p:spPr>
          <a:xfrm>
            <a:off x="2001520" y="2367280"/>
            <a:ext cx="2448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Machine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D24BB-9199-4667-B20E-EBE9D09F6115}"/>
              </a:ext>
            </a:extLst>
          </p:cNvPr>
          <p:cNvSpPr txBox="1"/>
          <p:nvPr/>
        </p:nvSpPr>
        <p:spPr>
          <a:xfrm>
            <a:off x="1249680" y="2774572"/>
            <a:ext cx="4307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Learns from data rather than explicitly programmed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F9E386-5489-4D73-B229-4D224E86A1B7}"/>
              </a:ext>
            </a:extLst>
          </p:cNvPr>
          <p:cNvSpPr txBox="1"/>
          <p:nvPr/>
        </p:nvSpPr>
        <p:spPr>
          <a:xfrm>
            <a:off x="2133600" y="3879928"/>
            <a:ext cx="2428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Deep Learning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3325EB-B3D7-400E-A6EA-4CBE7F31AAD2}"/>
              </a:ext>
            </a:extLst>
          </p:cNvPr>
          <p:cNvSpPr txBox="1"/>
          <p:nvPr/>
        </p:nvSpPr>
        <p:spPr>
          <a:xfrm>
            <a:off x="1391920" y="4339212"/>
            <a:ext cx="4307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Inspired from structure and function of brain 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0D5A0AE7-8FE2-422B-95ED-1A3156B4B4A7}"/>
              </a:ext>
            </a:extLst>
          </p:cNvPr>
          <p:cNvSpPr/>
          <p:nvPr/>
        </p:nvSpPr>
        <p:spPr>
          <a:xfrm>
            <a:off x="5913120" y="904240"/>
            <a:ext cx="4880291" cy="478536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A9B583-5AB1-4A34-8403-211BAF563921}"/>
              </a:ext>
            </a:extLst>
          </p:cNvPr>
          <p:cNvSpPr txBox="1"/>
          <p:nvPr/>
        </p:nvSpPr>
        <p:spPr>
          <a:xfrm>
            <a:off x="8149192" y="1021358"/>
            <a:ext cx="67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AI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BD05677-65C2-492C-9941-F08BAA0D4FDA}"/>
              </a:ext>
            </a:extLst>
          </p:cNvPr>
          <p:cNvSpPr/>
          <p:nvPr/>
        </p:nvSpPr>
        <p:spPr>
          <a:xfrm>
            <a:off x="6459219" y="1563578"/>
            <a:ext cx="3789680" cy="3466683"/>
          </a:xfrm>
          <a:prstGeom prst="flowChartConnector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D0639C-992B-48CE-B9D0-D4A555534855}"/>
              </a:ext>
            </a:extLst>
          </p:cNvPr>
          <p:cNvSpPr txBox="1"/>
          <p:nvPr/>
        </p:nvSpPr>
        <p:spPr>
          <a:xfrm flipH="1">
            <a:off x="8102599" y="1778000"/>
            <a:ext cx="76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ML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50129FA0-2AA5-455C-9286-8A1AADE129AA}"/>
              </a:ext>
            </a:extLst>
          </p:cNvPr>
          <p:cNvSpPr/>
          <p:nvPr/>
        </p:nvSpPr>
        <p:spPr>
          <a:xfrm>
            <a:off x="7264400" y="2265680"/>
            <a:ext cx="2194560" cy="215392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3E9E1-97CF-498B-BC30-FA164F834485}"/>
              </a:ext>
            </a:extLst>
          </p:cNvPr>
          <p:cNvSpPr txBox="1"/>
          <p:nvPr/>
        </p:nvSpPr>
        <p:spPr>
          <a:xfrm>
            <a:off x="8158480" y="2580640"/>
            <a:ext cx="56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DL</a:t>
            </a:r>
          </a:p>
        </p:txBody>
      </p:sp>
    </p:spTree>
    <p:extLst>
      <p:ext uri="{BB962C8B-B14F-4D97-AF65-F5344CB8AC3E}">
        <p14:creationId xmlns:p14="http://schemas.microsoft.com/office/powerpoint/2010/main" val="428185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E324-8554-42F2-8952-0AF3751E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0"/>
            <a:ext cx="9916160" cy="98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	Basic of 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D3767-2FB4-4FED-BDB9-F6879FC65B78}"/>
              </a:ext>
            </a:extLst>
          </p:cNvPr>
          <p:cNvSpPr txBox="1"/>
          <p:nvPr/>
        </p:nvSpPr>
        <p:spPr>
          <a:xfrm>
            <a:off x="1377950" y="1144545"/>
            <a:ext cx="29140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Neuron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Input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Hidden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Output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Testing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Activation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Cost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Learning Rate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Local Minima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Global Minima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Evaluation Metrices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C873C-575E-44E6-AD5A-594F4FAA1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651" y="1006640"/>
            <a:ext cx="6757637" cy="47844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CCFA13-9365-4EF0-8718-114D2D9D0EF5}"/>
              </a:ext>
            </a:extLst>
          </p:cNvPr>
          <p:cNvSpPr txBox="1"/>
          <p:nvPr/>
        </p:nvSpPr>
        <p:spPr>
          <a:xfrm>
            <a:off x="5374640" y="5852160"/>
            <a:ext cx="560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	Fig: Deep Neural Network</a:t>
            </a:r>
          </a:p>
          <a:p>
            <a:r>
              <a:rPr lang="en-US" dirty="0">
                <a:solidFill>
                  <a:schemeClr val="bg1"/>
                </a:solidFill>
              </a:rPr>
              <a:t>Source: https://www.ibm.com/cloud/learn/neural-networks</a:t>
            </a:r>
          </a:p>
        </p:txBody>
      </p:sp>
    </p:spTree>
    <p:extLst>
      <p:ext uri="{BB962C8B-B14F-4D97-AF65-F5344CB8AC3E}">
        <p14:creationId xmlns:p14="http://schemas.microsoft.com/office/powerpoint/2010/main" val="17480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E324-8554-42F2-8952-0AF3751E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53700"/>
            <a:ext cx="9192259" cy="98676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How do NN works?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4C7D50-AD09-4A29-9C93-1B3F809EFC87}"/>
              </a:ext>
            </a:extLst>
          </p:cNvPr>
          <p:cNvSpPr/>
          <p:nvPr/>
        </p:nvSpPr>
        <p:spPr>
          <a:xfrm>
            <a:off x="4561840" y="1188720"/>
            <a:ext cx="3078480" cy="14427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092518-47B2-4828-8634-CAB1D3EA77D7}"/>
              </a:ext>
            </a:extLst>
          </p:cNvPr>
          <p:cNvSpPr/>
          <p:nvPr/>
        </p:nvSpPr>
        <p:spPr>
          <a:xfrm>
            <a:off x="2214880" y="3495041"/>
            <a:ext cx="3078480" cy="14427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Function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8A4B24-F289-4C92-B44E-F00AD587C003}"/>
              </a:ext>
            </a:extLst>
          </p:cNvPr>
          <p:cNvSpPr/>
          <p:nvPr/>
        </p:nvSpPr>
        <p:spPr>
          <a:xfrm>
            <a:off x="6990080" y="3495040"/>
            <a:ext cx="3078480" cy="14427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Optimization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CD67F34-352E-4A48-A8F2-9D3B8BA2D43F}"/>
              </a:ext>
            </a:extLst>
          </p:cNvPr>
          <p:cNvSpPr/>
          <p:nvPr/>
        </p:nvSpPr>
        <p:spPr>
          <a:xfrm>
            <a:off x="5362577" y="4099561"/>
            <a:ext cx="1564640" cy="254000"/>
          </a:xfrm>
          <a:prstGeom prst="rightArrow">
            <a:avLst/>
          </a:prstGeom>
          <a:gradFill>
            <a:gsLst>
              <a:gs pos="0">
                <a:schemeClr val="accent6">
                  <a:tint val="94000"/>
                  <a:satMod val="105000"/>
                  <a:lumMod val="87000"/>
                </a:schemeClr>
              </a:gs>
              <a:gs pos="100000">
                <a:schemeClr val="accent6">
                  <a:shade val="74000"/>
                  <a:satMod val="128000"/>
                  <a:lumMod val="100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537AA67-09BD-473F-9C84-2C399429C87B}"/>
              </a:ext>
            </a:extLst>
          </p:cNvPr>
          <p:cNvSpPr/>
          <p:nvPr/>
        </p:nvSpPr>
        <p:spPr>
          <a:xfrm>
            <a:off x="4561840" y="2687955"/>
            <a:ext cx="325120" cy="787400"/>
          </a:xfrm>
          <a:prstGeom prst="downArrow">
            <a:avLst/>
          </a:prstGeom>
          <a:gradFill>
            <a:gsLst>
              <a:gs pos="0">
                <a:schemeClr val="accent6">
                  <a:tint val="94000"/>
                  <a:satMod val="105000"/>
                  <a:lumMod val="87000"/>
                </a:schemeClr>
              </a:gs>
              <a:gs pos="100000">
                <a:schemeClr val="accent6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3207896A-D75B-44E8-A01F-81F73E12EB57}"/>
              </a:ext>
            </a:extLst>
          </p:cNvPr>
          <p:cNvSpPr/>
          <p:nvPr/>
        </p:nvSpPr>
        <p:spPr>
          <a:xfrm>
            <a:off x="7223760" y="2672080"/>
            <a:ext cx="254000" cy="756920"/>
          </a:xfrm>
          <a:prstGeom prst="upArrow">
            <a:avLst/>
          </a:prstGeom>
          <a:gradFill flip="none" rotWithShape="1">
            <a:gsLst>
              <a:gs pos="0">
                <a:schemeClr val="accent6">
                  <a:tint val="94000"/>
                  <a:satMod val="105000"/>
                  <a:lumMod val="87000"/>
                </a:schemeClr>
              </a:gs>
              <a:gs pos="100000">
                <a:schemeClr val="accent6">
                  <a:shade val="74000"/>
                  <a:satMod val="128000"/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8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E324-8554-42F2-8952-0AF3751E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33380"/>
            <a:ext cx="9192259" cy="102326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	    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F7A80-9B1C-4950-B858-200307C5D8AF}"/>
              </a:ext>
            </a:extLst>
          </p:cNvPr>
          <p:cNvSpPr txBox="1"/>
          <p:nvPr/>
        </p:nvSpPr>
        <p:spPr>
          <a:xfrm>
            <a:off x="3535680" y="1564640"/>
            <a:ext cx="5872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Output of the machine learning algorithms run on a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5CBF1-45A5-4190-87BF-D6DEE5133029}"/>
              </a:ext>
            </a:extLst>
          </p:cNvPr>
          <p:cNvSpPr txBox="1"/>
          <p:nvPr/>
        </p:nvSpPr>
        <p:spPr>
          <a:xfrm>
            <a:off x="3535680" y="2804160"/>
            <a:ext cx="587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Algorithms results in a model comprised of vector or coefficient of weights and bias with specific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9D2F34-24E2-41E7-918E-96C9041DAC41}"/>
              </a:ext>
            </a:extLst>
          </p:cNvPr>
          <p:cNvSpPr txBox="1"/>
          <p:nvPr/>
        </p:nvSpPr>
        <p:spPr>
          <a:xfrm>
            <a:off x="3535680" y="4612640"/>
            <a:ext cx="587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+ Prediction Algorithm = Model</a:t>
            </a:r>
          </a:p>
        </p:txBody>
      </p:sp>
    </p:spTree>
    <p:extLst>
      <p:ext uri="{BB962C8B-B14F-4D97-AF65-F5344CB8AC3E}">
        <p14:creationId xmlns:p14="http://schemas.microsoft.com/office/powerpoint/2010/main" val="378615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E324-8554-42F2-8952-0AF3751E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33380"/>
            <a:ext cx="9192259" cy="102326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     Activation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31BC88-D721-49F2-A274-033FA27B3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39" y="1300162"/>
            <a:ext cx="10302241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E324-8554-42F2-8952-0AF3751E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33380"/>
            <a:ext cx="9192259" cy="102326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     Cost/Loss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F7A80-9B1C-4950-B858-200307C5D8AF}"/>
              </a:ext>
            </a:extLst>
          </p:cNvPr>
          <p:cNvSpPr txBox="1"/>
          <p:nvPr/>
        </p:nvSpPr>
        <p:spPr>
          <a:xfrm>
            <a:off x="3464560" y="1808809"/>
            <a:ext cx="5862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Measure of error between what actually is and what our model predicts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Entire model =&gt; Cost function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Single Epoch =&gt; Loss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5CBF1-45A5-4190-87BF-D6DEE5133029}"/>
              </a:ext>
            </a:extLst>
          </p:cNvPr>
          <p:cNvSpPr txBox="1"/>
          <p:nvPr/>
        </p:nvSpPr>
        <p:spPr>
          <a:xfrm>
            <a:off x="3078480" y="4465320"/>
            <a:ext cx="5862320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Regression Loss Function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Binary Classification Loss Function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Multi-class Classification Loss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9D2F34-24E2-41E7-918E-96C9041DAC41}"/>
              </a:ext>
            </a:extLst>
          </p:cNvPr>
          <p:cNvSpPr txBox="1"/>
          <p:nvPr/>
        </p:nvSpPr>
        <p:spPr>
          <a:xfrm>
            <a:off x="4673600" y="4053840"/>
            <a:ext cx="1036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336473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E324-8554-42F2-8952-0AF3751E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33380"/>
            <a:ext cx="9192259" cy="102326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     Cost/Loss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78F6F-0E31-496F-AECB-CB0AF2C20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190625"/>
            <a:ext cx="95631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60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3335</TotalTime>
  <Words>693</Words>
  <Application>Microsoft Office PowerPoint</Application>
  <PresentationFormat>Widescreen</PresentationFormat>
  <Paragraphs>120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Cambria Math</vt:lpstr>
      <vt:lpstr>Courier New</vt:lpstr>
      <vt:lpstr>Nyala</vt:lpstr>
      <vt:lpstr>Tw Cen MT</vt:lpstr>
      <vt:lpstr>Tw Cen MT (Body)</vt:lpstr>
      <vt:lpstr>Wingdings</vt:lpstr>
      <vt:lpstr>Circuit</vt:lpstr>
      <vt:lpstr>Basic of Deep learning</vt:lpstr>
      <vt:lpstr>  Qualification for certificate </vt:lpstr>
      <vt:lpstr>    AI/ML/DL</vt:lpstr>
      <vt:lpstr>    Basic of NN</vt:lpstr>
      <vt:lpstr>   How do NN works?</vt:lpstr>
      <vt:lpstr>         Model</vt:lpstr>
      <vt:lpstr>       Activation function</vt:lpstr>
      <vt:lpstr>       Cost/Loss function</vt:lpstr>
      <vt:lpstr>       Cost/Loss function</vt:lpstr>
      <vt:lpstr>  Optimization Process  </vt:lpstr>
      <vt:lpstr>  Optimization Process  </vt:lpstr>
      <vt:lpstr>   Learning rate</vt:lpstr>
      <vt:lpstr>  Vanishing vs exploding gradient</vt:lpstr>
      <vt:lpstr>   Global vs local Minima</vt:lpstr>
      <vt:lpstr>   How good is your model? </vt:lpstr>
      <vt:lpstr>   Bias-variance tradeoff</vt:lpstr>
      <vt:lpstr>   Bias-variance tradeoff</vt:lpstr>
      <vt:lpstr>   Regularization</vt:lpstr>
      <vt:lpstr>   L1-Regularization</vt:lpstr>
      <vt:lpstr>   L2-Regularization</vt:lpstr>
      <vt:lpstr>   How overfitting prevented Using Regularization?</vt:lpstr>
      <vt:lpstr>    Dropout</vt:lpstr>
      <vt:lpstr>   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Vision</dc:title>
  <dc:creator>Bijay Gaudel</dc:creator>
  <cp:lastModifiedBy>Bijay Gaudel</cp:lastModifiedBy>
  <cp:revision>9</cp:revision>
  <dcterms:created xsi:type="dcterms:W3CDTF">2021-06-07T08:47:12Z</dcterms:created>
  <dcterms:modified xsi:type="dcterms:W3CDTF">2021-07-04T15:42:43Z</dcterms:modified>
</cp:coreProperties>
</file>