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82" r:id="rId11"/>
    <p:sldId id="265" r:id="rId12"/>
    <p:sldId id="266" r:id="rId13"/>
    <p:sldId id="267" r:id="rId14"/>
    <p:sldId id="269" r:id="rId15"/>
    <p:sldId id="280" r:id="rId16"/>
    <p:sldId id="285" r:id="rId17"/>
    <p:sldId id="273" r:id="rId18"/>
    <p:sldId id="274" r:id="rId19"/>
    <p:sldId id="275" r:id="rId20"/>
    <p:sldId id="283" r:id="rId21"/>
    <p:sldId id="276" r:id="rId22"/>
    <p:sldId id="277" r:id="rId23"/>
    <p:sldId id="284" r:id="rId24"/>
    <p:sldId id="287" r:id="rId25"/>
    <p:sldId id="286" r:id="rId26"/>
    <p:sldId id="278" r:id="rId27"/>
    <p:sldId id="290" r:id="rId28"/>
    <p:sldId id="288" r:id="rId29"/>
    <p:sldId id="289" r:id="rId30"/>
    <p:sldId id="291" r:id="rId31"/>
    <p:sldId id="270" r:id="rId32"/>
    <p:sldId id="271" r:id="rId33"/>
    <p:sldId id="281" r:id="rId34"/>
    <p:sldId id="272"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2" clrIdx="0">
    <p:extLst>
      <p:ext uri="{19B8F6BF-5375-455C-9EA6-DF929625EA0E}">
        <p15:presenceInfo xmlns="" xmlns:p15="http://schemas.microsoft.com/office/powerpoint/2012/main" userId="dbffeb0d71ff7e8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558FC6-9DBC-4134-B797-B4008E9B09EA}" type="datetimeFigureOut">
              <a:rPr lang="en-US" smtClean="0"/>
              <a:t>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1DC7AC-C3A3-43EB-8F19-04C4EC886218}" type="slidenum">
              <a:rPr lang="en-US" smtClean="0"/>
              <a:t>‹#›</a:t>
            </a:fld>
            <a:endParaRPr lang="en-US"/>
          </a:p>
        </p:txBody>
      </p:sp>
    </p:spTree>
    <p:extLst>
      <p:ext uri="{BB962C8B-B14F-4D97-AF65-F5344CB8AC3E}">
        <p14:creationId xmlns:p14="http://schemas.microsoft.com/office/powerpoint/2010/main" val="2221402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7F6A631-3158-4D40-BB74-680A39FF96AC}" type="datetime1">
              <a:rPr lang="en-US" smtClean="0"/>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7334474-E8BF-4EBF-9F2A-DBFEF713BF94}" type="datetime1">
              <a:rPr lang="en-US" smtClean="0"/>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F44A953-86B0-4950-B932-6D63B9D1845D}" type="datetime1">
              <a:rPr lang="en-US" smtClean="0"/>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F5FF4DCC-59CB-4EE0-951E-AC87E94FCF1A}" type="datetime1">
              <a:rPr lang="en-US" smtClean="0"/>
              <a:t>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8690FF4C-80B8-4D96-92F2-AA9358B6A44B}" type="datetime1">
              <a:rPr lang="en-US" smtClean="0"/>
              <a:t>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DB736D18-8E16-45BA-A510-076E99709FA7}" type="datetime1">
              <a:rPr lang="en-US" smtClean="0"/>
              <a:t>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0FCE41-70E2-4799-8725-1474FA73FD76}" type="datetime1">
              <a:rPr lang="en-US" smtClean="0"/>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4A87F6-377C-4F8D-AE5E-584F239081CA}" type="datetime1">
              <a:rPr lang="en-US" smtClean="0"/>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7A179A-A4B0-4CBA-A390-2834DEB8E448}" type="datetime1">
              <a:rPr lang="en-US" smtClean="0"/>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A19174-5358-4B69-A06B-5D82DED0E760}" type="datetime1">
              <a:rPr lang="en-US" smtClean="0"/>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467004E-D819-428F-8B50-AD335B725E97}" type="datetime1">
              <a:rPr lang="en-US" smtClean="0"/>
              <a:t>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C738220-384B-4394-8FEB-A2820C608A70}" type="datetime1">
              <a:rPr lang="en-US" smtClean="0"/>
              <a:t>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1D06973-A32B-4846-99BF-05AD4D153BB7}" type="datetime1">
              <a:rPr lang="en-US" smtClean="0"/>
              <a:t>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604D82-0CDA-45E6-9595-7119F0B35C82}" type="datetime1">
              <a:rPr lang="en-US" smtClean="0"/>
              <a:t>3/1/2022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0B75BAE-7B4C-4055-A7E2-F1A2BEE9B2EE}" type="datetime1">
              <a:rPr lang="en-US" smtClean="0"/>
              <a:t>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1E4FE98-0145-40F2-89EE-D60607C6483C}" type="datetime1">
              <a:rPr lang="en-US" smtClean="0"/>
              <a:t>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7A838C5-B0E0-41A8-A8C5-8E4D92BF0EB6}" type="datetime1">
              <a:rPr lang="en-US" smtClean="0"/>
              <a:t>3/1/2022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sldNum="0"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2697" y="274321"/>
            <a:ext cx="11151915" cy="1828800"/>
          </a:xfrm>
        </p:spPr>
        <p:txBody>
          <a:bodyPr/>
          <a:lstStyle/>
          <a:p>
            <a:pPr algn="ctr"/>
            <a:r>
              <a:rPr lang="en-US" b="1" dirty="0"/>
              <a:t>onVENUE SYSTEM</a:t>
            </a:r>
          </a:p>
        </p:txBody>
      </p:sp>
      <p:sp>
        <p:nvSpPr>
          <p:cNvPr id="3" name="Subtitle 2"/>
          <p:cNvSpPr>
            <a:spLocks noGrp="1"/>
          </p:cNvSpPr>
          <p:nvPr>
            <p:ph type="subTitle" idx="1"/>
          </p:nvPr>
        </p:nvSpPr>
        <p:spPr>
          <a:xfrm>
            <a:off x="587829" y="2103121"/>
            <a:ext cx="10916783" cy="3800541"/>
          </a:xfrm>
        </p:spPr>
        <p:txBody>
          <a:bodyPr>
            <a:normAutofit fontScale="92500" lnSpcReduction="10000"/>
          </a:bodyPr>
          <a:lstStyle/>
          <a:p>
            <a:pPr algn="ctr"/>
            <a:r>
              <a:rPr lang="en-US" dirty="0"/>
              <a:t>Submitted By</a:t>
            </a:r>
          </a:p>
          <a:p>
            <a:pPr algn="ctr"/>
            <a:r>
              <a:rPr lang="en-US" b="1" dirty="0" smtClean="0"/>
              <a:t>ALPHONS BABY</a:t>
            </a:r>
            <a:endParaRPr lang="en-US" b="1" dirty="0"/>
          </a:p>
          <a:p>
            <a:pPr algn="ctr"/>
            <a:r>
              <a:rPr lang="en-US" b="1" dirty="0" smtClean="0"/>
              <a:t>(ADM.No</a:t>
            </a:r>
            <a:r>
              <a:rPr lang="en-US" b="1" dirty="0"/>
              <a:t>: </a:t>
            </a:r>
            <a:r>
              <a:rPr lang="en-US" b="1" dirty="0" smtClean="0"/>
              <a:t>20MCA-010)</a:t>
            </a:r>
            <a:endParaRPr lang="en-US" b="1" dirty="0"/>
          </a:p>
          <a:p>
            <a:pPr algn="ctr"/>
            <a:r>
              <a:rPr lang="en-US" dirty="0"/>
              <a:t>Guided By</a:t>
            </a:r>
          </a:p>
          <a:p>
            <a:pPr algn="ctr"/>
            <a:r>
              <a:rPr lang="en-US" b="1" dirty="0" smtClean="0"/>
              <a:t>Mr. ANISH AUGUSTINE</a:t>
            </a:r>
            <a:endParaRPr lang="en-US" b="1" dirty="0"/>
          </a:p>
          <a:p>
            <a:pPr algn="ctr"/>
            <a:r>
              <a:rPr lang="en-US" b="1" dirty="0"/>
              <a:t>(Assistant Professor</a:t>
            </a:r>
            <a:r>
              <a:rPr lang="en-US" b="1" dirty="0" smtClean="0"/>
              <a:t>)</a:t>
            </a:r>
          </a:p>
          <a:p>
            <a:pPr algn="ctr"/>
            <a:r>
              <a:rPr lang="en-US" dirty="0"/>
              <a:t>of</a:t>
            </a:r>
          </a:p>
          <a:p>
            <a:pPr algn="ctr"/>
            <a:r>
              <a:rPr lang="en-US" b="1" dirty="0"/>
              <a:t>MASTER OF COMPUTER APPLICATIONS</a:t>
            </a:r>
          </a:p>
          <a:p>
            <a:pPr algn="ctr"/>
            <a:r>
              <a:rPr lang="en-US" b="1" dirty="0"/>
              <a:t>DEPARTMENT OF COMPUTER APPLICATIONS</a:t>
            </a:r>
          </a:p>
          <a:p>
            <a:pPr algn="ctr"/>
            <a:r>
              <a:rPr lang="en-US" b="1" dirty="0"/>
              <a:t>St. Joseph's College of Engineering and Technology, Palai, Kottayam-686579</a:t>
            </a:r>
          </a:p>
          <a:p>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422877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lgn="ctr"/>
            <a:r>
              <a:rPr lang="en-US" sz="1400" b="1" dirty="0" smtClean="0">
                <a:solidFill>
                  <a:schemeClr val="tx1"/>
                </a:solidFill>
              </a:rPr>
              <a:t>9</a:t>
            </a:r>
            <a:endParaRPr lang="en-US" sz="1400" b="1" dirty="0">
              <a:solidFill>
                <a:schemeClr val="tx1"/>
              </a:solidFill>
            </a:endParaRPr>
          </a:p>
        </p:txBody>
      </p:sp>
      <p:sp>
        <p:nvSpPr>
          <p:cNvPr id="3" name="TextBox 2"/>
          <p:cNvSpPr txBox="1"/>
          <p:nvPr/>
        </p:nvSpPr>
        <p:spPr>
          <a:xfrm>
            <a:off x="1741714" y="754945"/>
            <a:ext cx="8026401" cy="461665"/>
          </a:xfrm>
          <a:prstGeom prst="rect">
            <a:avLst/>
          </a:prstGeom>
          <a:noFill/>
        </p:spPr>
        <p:txBody>
          <a:bodyPr wrap="square" rtlCol="0">
            <a:spAutoFit/>
          </a:bodyPr>
          <a:lstStyle/>
          <a:p>
            <a:r>
              <a:rPr lang="en-US" sz="2400" b="1" u="sng" dirty="0"/>
              <a:t>5. Table Design</a:t>
            </a:r>
            <a:endParaRPr lang="en-US" sz="2400" u="sng" dirty="0"/>
          </a:p>
        </p:txBody>
      </p:sp>
      <p:sp>
        <p:nvSpPr>
          <p:cNvPr id="6" name="TextBox 5"/>
          <p:cNvSpPr txBox="1"/>
          <p:nvPr/>
        </p:nvSpPr>
        <p:spPr>
          <a:xfrm>
            <a:off x="1741714" y="1211505"/>
            <a:ext cx="2641600" cy="307777"/>
          </a:xfrm>
          <a:prstGeom prst="rect">
            <a:avLst/>
          </a:prstGeom>
          <a:noFill/>
        </p:spPr>
        <p:txBody>
          <a:bodyPr wrap="square" rtlCol="0">
            <a:spAutoFit/>
          </a:bodyPr>
          <a:lstStyle/>
          <a:p>
            <a:r>
              <a:rPr lang="en-US" sz="1400" b="1" dirty="0" smtClean="0"/>
              <a:t>Table name: Login</a:t>
            </a:r>
            <a:endParaRPr lang="en-US" sz="1400" b="1" dirty="0"/>
          </a:p>
        </p:txBody>
      </p:sp>
      <p:graphicFrame>
        <p:nvGraphicFramePr>
          <p:cNvPr id="4" name="Table 3"/>
          <p:cNvGraphicFramePr>
            <a:graphicFrameLocks noGrp="1"/>
          </p:cNvGraphicFramePr>
          <p:nvPr>
            <p:extLst>
              <p:ext uri="{D42A27DB-BD31-4B8C-83A1-F6EECF244321}">
                <p14:modId xmlns:p14="http://schemas.microsoft.com/office/powerpoint/2010/main" val="2297566312"/>
              </p:ext>
            </p:extLst>
          </p:nvPr>
        </p:nvGraphicFramePr>
        <p:xfrm>
          <a:off x="1741713" y="1975840"/>
          <a:ext cx="8669383" cy="4159968"/>
        </p:xfrm>
        <a:graphic>
          <a:graphicData uri="http://schemas.openxmlformats.org/drawingml/2006/table">
            <a:tbl>
              <a:tblPr firstRow="1" firstCol="1" bandRow="1">
                <a:tableStyleId>{5C22544A-7EE6-4342-B048-85BDC9FD1C3A}</a:tableStyleId>
              </a:tblPr>
              <a:tblGrid>
                <a:gridCol w="1676297">
                  <a:extLst>
                    <a:ext uri="{9D8B030D-6E8A-4147-A177-3AD203B41FA5}">
                      <a16:colId xmlns="" xmlns:a16="http://schemas.microsoft.com/office/drawing/2014/main" val="819872177"/>
                    </a:ext>
                  </a:extLst>
                </a:gridCol>
                <a:gridCol w="1823960">
                  <a:extLst>
                    <a:ext uri="{9D8B030D-6E8A-4147-A177-3AD203B41FA5}">
                      <a16:colId xmlns="" xmlns:a16="http://schemas.microsoft.com/office/drawing/2014/main" val="683008539"/>
                    </a:ext>
                  </a:extLst>
                </a:gridCol>
                <a:gridCol w="1526777">
                  <a:extLst>
                    <a:ext uri="{9D8B030D-6E8A-4147-A177-3AD203B41FA5}">
                      <a16:colId xmlns="" xmlns:a16="http://schemas.microsoft.com/office/drawing/2014/main" val="2379329087"/>
                    </a:ext>
                  </a:extLst>
                </a:gridCol>
                <a:gridCol w="1648437">
                  <a:extLst>
                    <a:ext uri="{9D8B030D-6E8A-4147-A177-3AD203B41FA5}">
                      <a16:colId xmlns="" xmlns:a16="http://schemas.microsoft.com/office/drawing/2014/main" val="2160141121"/>
                    </a:ext>
                  </a:extLst>
                </a:gridCol>
                <a:gridCol w="1993912">
                  <a:extLst>
                    <a:ext uri="{9D8B030D-6E8A-4147-A177-3AD203B41FA5}">
                      <a16:colId xmlns="" xmlns:a16="http://schemas.microsoft.com/office/drawing/2014/main" val="244209937"/>
                    </a:ext>
                  </a:extLst>
                </a:gridCol>
              </a:tblGrid>
              <a:tr h="743430">
                <a:tc>
                  <a:txBody>
                    <a:bodyPr/>
                    <a:lstStyle/>
                    <a:p>
                      <a:pPr marL="0" marR="0" indent="0" algn="l">
                        <a:lnSpc>
                          <a:spcPct val="107000"/>
                        </a:lnSpc>
                        <a:spcBef>
                          <a:spcPts val="0"/>
                        </a:spcBef>
                        <a:spcAft>
                          <a:spcPts val="0"/>
                        </a:spcAft>
                      </a:pPr>
                      <a:r>
                        <a:rPr lang="en-US" sz="1400" b="1" dirty="0">
                          <a:effectLst/>
                        </a:rPr>
                        <a:t>FILED NAME </a:t>
                      </a:r>
                      <a:endPar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1275" marT="29845" marB="0"/>
                </a:tc>
                <a:tc>
                  <a:txBody>
                    <a:bodyPr/>
                    <a:lstStyle/>
                    <a:p>
                      <a:pPr marL="0" marR="0" indent="0" algn="just">
                        <a:lnSpc>
                          <a:spcPct val="107000"/>
                        </a:lnSpc>
                        <a:spcBef>
                          <a:spcPts val="0"/>
                        </a:spcBef>
                        <a:spcAft>
                          <a:spcPts val="0"/>
                        </a:spcAft>
                      </a:pPr>
                      <a:r>
                        <a:rPr lang="en-US" sz="1400" b="1">
                          <a:effectLst/>
                        </a:rPr>
                        <a:t>DATA TYPE </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1275" marT="29845" marB="0"/>
                </a:tc>
                <a:tc>
                  <a:txBody>
                    <a:bodyPr/>
                    <a:lstStyle/>
                    <a:p>
                      <a:pPr marL="0" marR="0" indent="0" algn="l">
                        <a:lnSpc>
                          <a:spcPct val="107000"/>
                        </a:lnSpc>
                        <a:spcBef>
                          <a:spcPts val="0"/>
                        </a:spcBef>
                        <a:spcAft>
                          <a:spcPts val="0"/>
                        </a:spcAft>
                      </a:pPr>
                      <a:r>
                        <a:rPr lang="en-US" sz="1400" b="1">
                          <a:effectLst/>
                        </a:rPr>
                        <a:t>LENGTH </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1275" marT="29845" marB="0"/>
                </a:tc>
                <a:tc>
                  <a:txBody>
                    <a:bodyPr/>
                    <a:lstStyle/>
                    <a:p>
                      <a:pPr marL="0" marR="0" indent="0" algn="l">
                        <a:lnSpc>
                          <a:spcPct val="107000"/>
                        </a:lnSpc>
                        <a:spcBef>
                          <a:spcPts val="0"/>
                        </a:spcBef>
                        <a:spcAft>
                          <a:spcPts val="0"/>
                        </a:spcAft>
                      </a:pPr>
                      <a:r>
                        <a:rPr lang="en-US" sz="1400" b="1">
                          <a:effectLst/>
                        </a:rPr>
                        <a:t>KEY </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1275" marT="29845" marB="0"/>
                </a:tc>
                <a:tc>
                  <a:txBody>
                    <a:bodyPr/>
                    <a:lstStyle/>
                    <a:p>
                      <a:pPr marL="635" marR="0" indent="0" algn="just">
                        <a:lnSpc>
                          <a:spcPct val="107000"/>
                        </a:lnSpc>
                        <a:spcBef>
                          <a:spcPts val="0"/>
                        </a:spcBef>
                        <a:spcAft>
                          <a:spcPts val="0"/>
                        </a:spcAft>
                      </a:pPr>
                      <a:r>
                        <a:rPr lang="en-US" sz="1400" b="1">
                          <a:effectLst/>
                        </a:rPr>
                        <a:t>DESCRIPTION</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1275" marT="29845" marB="0"/>
                </a:tc>
                <a:extLst>
                  <a:ext uri="{0D108BD9-81ED-4DB2-BD59-A6C34878D82A}">
                    <a16:rowId xmlns="" xmlns:a16="http://schemas.microsoft.com/office/drawing/2014/main" val="2740799857"/>
                  </a:ext>
                </a:extLst>
              </a:tr>
              <a:tr h="621220">
                <a:tc>
                  <a:txBody>
                    <a:bodyPr/>
                    <a:lstStyle/>
                    <a:p>
                      <a:pPr marL="0" marR="0" indent="0" algn="l">
                        <a:lnSpc>
                          <a:spcPct val="107000"/>
                        </a:lnSpc>
                        <a:spcBef>
                          <a:spcPts val="0"/>
                        </a:spcBef>
                        <a:spcAft>
                          <a:spcPts val="0"/>
                        </a:spcAft>
                      </a:pPr>
                      <a:r>
                        <a:rPr lang="en-US" sz="1400" b="1">
                          <a:effectLst/>
                        </a:rPr>
                        <a:t>id</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1275" marT="29845" marB="0"/>
                </a:tc>
                <a:tc>
                  <a:txBody>
                    <a:bodyPr/>
                    <a:lstStyle/>
                    <a:p>
                      <a:pPr marL="0" marR="0" indent="0" algn="just">
                        <a:lnSpc>
                          <a:spcPct val="107000"/>
                        </a:lnSpc>
                        <a:spcBef>
                          <a:spcPts val="0"/>
                        </a:spcBef>
                        <a:spcAft>
                          <a:spcPts val="0"/>
                        </a:spcAft>
                      </a:pPr>
                      <a:r>
                        <a:rPr lang="en-US" sz="1400" b="1">
                          <a:effectLst/>
                        </a:rPr>
                        <a:t>int</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1275" marT="29845" marB="0"/>
                </a:tc>
                <a:tc>
                  <a:txBody>
                    <a:bodyPr/>
                    <a:lstStyle/>
                    <a:p>
                      <a:pPr marL="0" marR="0" indent="0" algn="l">
                        <a:lnSpc>
                          <a:spcPct val="107000"/>
                        </a:lnSpc>
                        <a:spcBef>
                          <a:spcPts val="0"/>
                        </a:spcBef>
                        <a:spcAft>
                          <a:spcPts val="0"/>
                        </a:spcAft>
                      </a:pPr>
                      <a:r>
                        <a:rPr lang="en-US" sz="1400" b="1">
                          <a:effectLst/>
                        </a:rPr>
                        <a:t>50</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1275" marT="29845" marB="0"/>
                </a:tc>
                <a:tc>
                  <a:txBody>
                    <a:bodyPr/>
                    <a:lstStyle/>
                    <a:p>
                      <a:pPr marL="0" marR="0" indent="0" algn="l">
                        <a:lnSpc>
                          <a:spcPct val="107000"/>
                        </a:lnSpc>
                        <a:spcBef>
                          <a:spcPts val="0"/>
                        </a:spcBef>
                        <a:spcAft>
                          <a:spcPts val="0"/>
                        </a:spcAft>
                      </a:pPr>
                      <a:r>
                        <a:rPr lang="en-US" sz="1400" b="1">
                          <a:effectLst/>
                        </a:rPr>
                        <a:t>Primary key</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1275" marT="29845" marB="0"/>
                </a:tc>
                <a:tc>
                  <a:txBody>
                    <a:bodyPr/>
                    <a:lstStyle/>
                    <a:p>
                      <a:pPr marL="635" marR="0" indent="0" algn="just">
                        <a:lnSpc>
                          <a:spcPct val="107000"/>
                        </a:lnSpc>
                        <a:spcBef>
                          <a:spcPts val="0"/>
                        </a:spcBef>
                        <a:spcAft>
                          <a:spcPts val="0"/>
                        </a:spcAft>
                      </a:pPr>
                      <a:r>
                        <a:rPr lang="en-US" sz="1400" b="1">
                          <a:effectLst/>
                        </a:rPr>
                        <a:t> </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1275" marT="29845" marB="0"/>
                </a:tc>
                <a:extLst>
                  <a:ext uri="{0D108BD9-81ED-4DB2-BD59-A6C34878D82A}">
                    <a16:rowId xmlns="" xmlns:a16="http://schemas.microsoft.com/office/drawing/2014/main" val="3374363751"/>
                  </a:ext>
                </a:extLst>
              </a:tr>
              <a:tr h="1113596">
                <a:tc>
                  <a:txBody>
                    <a:bodyPr/>
                    <a:lstStyle/>
                    <a:p>
                      <a:pPr marL="0" marR="285115" indent="0" algn="l">
                        <a:lnSpc>
                          <a:spcPct val="107000"/>
                        </a:lnSpc>
                        <a:spcBef>
                          <a:spcPts val="0"/>
                        </a:spcBef>
                        <a:spcAft>
                          <a:spcPts val="0"/>
                        </a:spcAft>
                      </a:pPr>
                      <a:r>
                        <a:rPr lang="en-US" sz="1400" b="1">
                          <a:effectLst/>
                        </a:rPr>
                        <a:t>username </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1275" marT="29845" marB="0"/>
                </a:tc>
                <a:tc>
                  <a:txBody>
                    <a:bodyPr/>
                    <a:lstStyle/>
                    <a:p>
                      <a:pPr marL="0" marR="0" indent="0" algn="l">
                        <a:lnSpc>
                          <a:spcPct val="107000"/>
                        </a:lnSpc>
                        <a:spcBef>
                          <a:spcPts val="0"/>
                        </a:spcBef>
                        <a:spcAft>
                          <a:spcPts val="0"/>
                        </a:spcAft>
                      </a:pPr>
                      <a:r>
                        <a:rPr lang="en-US" sz="1400" b="1" dirty="0" err="1">
                          <a:effectLst/>
                        </a:rPr>
                        <a:t>varchar</a:t>
                      </a:r>
                      <a:r>
                        <a:rPr lang="en-US" sz="1400" b="1" dirty="0">
                          <a:effectLst/>
                        </a:rPr>
                        <a:t> </a:t>
                      </a:r>
                      <a:endPar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1275" marT="29845" marB="0"/>
                </a:tc>
                <a:tc>
                  <a:txBody>
                    <a:bodyPr/>
                    <a:lstStyle/>
                    <a:p>
                      <a:pPr marL="0" marR="0" indent="0" algn="l">
                        <a:lnSpc>
                          <a:spcPct val="107000"/>
                        </a:lnSpc>
                        <a:spcBef>
                          <a:spcPts val="0"/>
                        </a:spcBef>
                        <a:spcAft>
                          <a:spcPts val="0"/>
                        </a:spcAft>
                      </a:pPr>
                      <a:r>
                        <a:rPr lang="en-US" sz="1400" b="1">
                          <a:effectLst/>
                        </a:rPr>
                        <a:t>50 </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1275" marT="29845" marB="0"/>
                </a:tc>
                <a:tc>
                  <a:txBody>
                    <a:bodyPr/>
                    <a:lstStyle/>
                    <a:p>
                      <a:pPr marL="0" marR="0" indent="0" algn="l">
                        <a:lnSpc>
                          <a:spcPct val="107000"/>
                        </a:lnSpc>
                        <a:spcBef>
                          <a:spcPts val="0"/>
                        </a:spcBef>
                        <a:spcAft>
                          <a:spcPts val="0"/>
                        </a:spcAft>
                      </a:pPr>
                      <a:r>
                        <a:rPr lang="en-US" sz="1400" b="1" dirty="0">
                          <a:effectLst/>
                        </a:rPr>
                        <a:t>Foreign key </a:t>
                      </a:r>
                      <a:r>
                        <a:rPr lang="en-US" sz="1400" b="1" dirty="0" smtClean="0">
                          <a:effectLst/>
                        </a:rPr>
                        <a:t>references</a:t>
                      </a:r>
                      <a:r>
                        <a:rPr lang="en-US" sz="1400" b="1" baseline="0" dirty="0" smtClean="0">
                          <a:effectLst/>
                        </a:rPr>
                        <a:t> </a:t>
                      </a:r>
                      <a:r>
                        <a:rPr lang="en-US" sz="1400" b="1" dirty="0" smtClean="0">
                          <a:effectLst/>
                        </a:rPr>
                        <a:t>to </a:t>
                      </a:r>
                      <a:r>
                        <a:rPr lang="en-US" sz="1400" b="1" dirty="0">
                          <a:effectLst/>
                        </a:rPr>
                        <a:t>table </a:t>
                      </a:r>
                      <a:r>
                        <a:rPr lang="en-US" sz="1400" b="1" dirty="0" err="1">
                          <a:effectLst/>
                        </a:rPr>
                        <a:t>addstaff</a:t>
                      </a:r>
                      <a:endPar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1275" marT="29845" marB="0"/>
                </a:tc>
                <a:tc>
                  <a:txBody>
                    <a:bodyPr/>
                    <a:lstStyle/>
                    <a:p>
                      <a:pPr marL="635" marR="0" indent="0" algn="l">
                        <a:lnSpc>
                          <a:spcPct val="107000"/>
                        </a:lnSpc>
                        <a:spcBef>
                          <a:spcPts val="0"/>
                        </a:spcBef>
                        <a:spcAft>
                          <a:spcPts val="0"/>
                        </a:spcAft>
                      </a:pPr>
                      <a:r>
                        <a:rPr lang="en-US" sz="1400" b="1">
                          <a:effectLst/>
                        </a:rPr>
                        <a:t>Username for admin and other modules </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1275" marT="29845" marB="0"/>
                </a:tc>
                <a:extLst>
                  <a:ext uri="{0D108BD9-81ED-4DB2-BD59-A6C34878D82A}">
                    <a16:rowId xmlns="" xmlns:a16="http://schemas.microsoft.com/office/drawing/2014/main" val="1853623661"/>
                  </a:ext>
                </a:extLst>
              </a:tr>
              <a:tr h="840861">
                <a:tc>
                  <a:txBody>
                    <a:bodyPr/>
                    <a:lstStyle/>
                    <a:p>
                      <a:pPr marL="0" marR="0" indent="0" algn="l">
                        <a:lnSpc>
                          <a:spcPct val="107000"/>
                        </a:lnSpc>
                        <a:spcBef>
                          <a:spcPts val="0"/>
                        </a:spcBef>
                        <a:spcAft>
                          <a:spcPts val="0"/>
                        </a:spcAft>
                      </a:pPr>
                      <a:r>
                        <a:rPr lang="en-US" sz="1400" b="1">
                          <a:effectLst/>
                        </a:rPr>
                        <a:t>password </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1275" marT="29845" marB="0"/>
                </a:tc>
                <a:tc>
                  <a:txBody>
                    <a:bodyPr/>
                    <a:lstStyle/>
                    <a:p>
                      <a:pPr marL="0" marR="0" indent="0" algn="l">
                        <a:lnSpc>
                          <a:spcPct val="107000"/>
                        </a:lnSpc>
                        <a:spcBef>
                          <a:spcPts val="0"/>
                        </a:spcBef>
                        <a:spcAft>
                          <a:spcPts val="0"/>
                        </a:spcAft>
                      </a:pPr>
                      <a:r>
                        <a:rPr lang="en-US" sz="1400" b="1">
                          <a:effectLst/>
                        </a:rPr>
                        <a:t>varchar </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1275" marT="29845" marB="0"/>
                </a:tc>
                <a:tc>
                  <a:txBody>
                    <a:bodyPr/>
                    <a:lstStyle/>
                    <a:p>
                      <a:pPr marL="0" marR="0" indent="0" algn="l">
                        <a:lnSpc>
                          <a:spcPct val="107000"/>
                        </a:lnSpc>
                        <a:spcBef>
                          <a:spcPts val="0"/>
                        </a:spcBef>
                        <a:spcAft>
                          <a:spcPts val="0"/>
                        </a:spcAft>
                      </a:pPr>
                      <a:r>
                        <a:rPr lang="en-US" sz="1400" b="1">
                          <a:effectLst/>
                        </a:rPr>
                        <a:t>50 </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1275" marT="29845" marB="0"/>
                </a:tc>
                <a:tc>
                  <a:txBody>
                    <a:bodyPr/>
                    <a:lstStyle/>
                    <a:p>
                      <a:pPr marL="0" marR="0" indent="0" algn="l">
                        <a:lnSpc>
                          <a:spcPct val="107000"/>
                        </a:lnSpc>
                        <a:spcBef>
                          <a:spcPts val="0"/>
                        </a:spcBef>
                        <a:spcAft>
                          <a:spcPts val="0"/>
                        </a:spcAft>
                      </a:pPr>
                      <a:r>
                        <a:rPr lang="en-US" sz="1400" b="1">
                          <a:effectLst/>
                        </a:rPr>
                        <a:t> </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1275" marT="29845" marB="0"/>
                </a:tc>
                <a:tc>
                  <a:txBody>
                    <a:bodyPr/>
                    <a:lstStyle/>
                    <a:p>
                      <a:pPr marL="635" marR="0" indent="0" algn="l">
                        <a:lnSpc>
                          <a:spcPct val="107000"/>
                        </a:lnSpc>
                        <a:spcBef>
                          <a:spcPts val="0"/>
                        </a:spcBef>
                        <a:spcAft>
                          <a:spcPts val="0"/>
                        </a:spcAft>
                      </a:pPr>
                      <a:r>
                        <a:rPr lang="en-US" sz="1400" b="1">
                          <a:effectLst/>
                        </a:rPr>
                        <a:t>Password for admin and other modules </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1275" marT="29845" marB="0"/>
                </a:tc>
                <a:extLst>
                  <a:ext uri="{0D108BD9-81ED-4DB2-BD59-A6C34878D82A}">
                    <a16:rowId xmlns="" xmlns:a16="http://schemas.microsoft.com/office/drawing/2014/main" val="1754892923"/>
                  </a:ext>
                </a:extLst>
              </a:tr>
              <a:tr h="840861">
                <a:tc>
                  <a:txBody>
                    <a:bodyPr/>
                    <a:lstStyle/>
                    <a:p>
                      <a:pPr marL="0" marR="0" indent="0" algn="l">
                        <a:lnSpc>
                          <a:spcPct val="107000"/>
                        </a:lnSpc>
                        <a:spcBef>
                          <a:spcPts val="0"/>
                        </a:spcBef>
                        <a:spcAft>
                          <a:spcPts val="0"/>
                        </a:spcAft>
                      </a:pPr>
                      <a:r>
                        <a:rPr lang="en-US" sz="1400" b="1">
                          <a:effectLst/>
                        </a:rPr>
                        <a:t>Role</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1275" marT="29845" marB="0"/>
                </a:tc>
                <a:tc>
                  <a:txBody>
                    <a:bodyPr/>
                    <a:lstStyle/>
                    <a:p>
                      <a:pPr marL="0" marR="0" indent="0" algn="l">
                        <a:lnSpc>
                          <a:spcPct val="107000"/>
                        </a:lnSpc>
                        <a:spcBef>
                          <a:spcPts val="0"/>
                        </a:spcBef>
                        <a:spcAft>
                          <a:spcPts val="0"/>
                        </a:spcAft>
                      </a:pPr>
                      <a:r>
                        <a:rPr lang="en-US" sz="1400" b="1">
                          <a:effectLst/>
                        </a:rPr>
                        <a:t>varchar</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1275" marT="29845" marB="0"/>
                </a:tc>
                <a:tc>
                  <a:txBody>
                    <a:bodyPr/>
                    <a:lstStyle/>
                    <a:p>
                      <a:pPr marL="0" marR="0" indent="0" algn="l">
                        <a:lnSpc>
                          <a:spcPct val="107000"/>
                        </a:lnSpc>
                        <a:spcBef>
                          <a:spcPts val="0"/>
                        </a:spcBef>
                        <a:spcAft>
                          <a:spcPts val="0"/>
                        </a:spcAft>
                      </a:pPr>
                      <a:r>
                        <a:rPr lang="en-US" sz="1400" b="1">
                          <a:effectLst/>
                        </a:rPr>
                        <a:t>50</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1275" marT="29845" marB="0"/>
                </a:tc>
                <a:tc>
                  <a:txBody>
                    <a:bodyPr/>
                    <a:lstStyle/>
                    <a:p>
                      <a:pPr marL="0" marR="0" indent="0" algn="l">
                        <a:lnSpc>
                          <a:spcPct val="107000"/>
                        </a:lnSpc>
                        <a:spcBef>
                          <a:spcPts val="0"/>
                        </a:spcBef>
                        <a:spcAft>
                          <a:spcPts val="0"/>
                        </a:spcAft>
                      </a:pPr>
                      <a:r>
                        <a:rPr lang="en-US" sz="1400" b="1">
                          <a:effectLst/>
                        </a:rPr>
                        <a:t> </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1275" marT="29845" marB="0"/>
                </a:tc>
                <a:tc>
                  <a:txBody>
                    <a:bodyPr/>
                    <a:lstStyle/>
                    <a:p>
                      <a:pPr marL="635" marR="0" indent="0" algn="l">
                        <a:lnSpc>
                          <a:spcPct val="107000"/>
                        </a:lnSpc>
                        <a:spcBef>
                          <a:spcPts val="0"/>
                        </a:spcBef>
                        <a:spcAft>
                          <a:spcPts val="0"/>
                        </a:spcAft>
                      </a:pPr>
                      <a:r>
                        <a:rPr lang="en-US" sz="1400" b="1" dirty="0">
                          <a:effectLst/>
                        </a:rPr>
                        <a:t>Role of admin and other modules</a:t>
                      </a:r>
                      <a:endPar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1275" marT="29845" marB="0"/>
                </a:tc>
                <a:extLst>
                  <a:ext uri="{0D108BD9-81ED-4DB2-BD59-A6C34878D82A}">
                    <a16:rowId xmlns="" xmlns:a16="http://schemas.microsoft.com/office/drawing/2014/main" val="3896038475"/>
                  </a:ext>
                </a:extLst>
              </a:tr>
            </a:tbl>
          </a:graphicData>
        </a:graphic>
      </p:graphicFrame>
    </p:spTree>
    <p:extLst>
      <p:ext uri="{BB962C8B-B14F-4D97-AF65-F5344CB8AC3E}">
        <p14:creationId xmlns:p14="http://schemas.microsoft.com/office/powerpoint/2010/main" val="1368880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lgn="ctr"/>
            <a:r>
              <a:rPr lang="en-US" sz="1400" b="1" dirty="0" smtClean="0">
                <a:solidFill>
                  <a:schemeClr val="tx1"/>
                </a:solidFill>
              </a:rPr>
              <a:t>10</a:t>
            </a:r>
            <a:endParaRPr lang="en-US" sz="1400" b="1" dirty="0">
              <a:solidFill>
                <a:schemeClr val="tx1"/>
              </a:solidFill>
            </a:endParaRPr>
          </a:p>
        </p:txBody>
      </p:sp>
      <p:sp>
        <p:nvSpPr>
          <p:cNvPr id="5" name="Rectangle 1"/>
          <p:cNvSpPr>
            <a:spLocks noChangeArrowheads="1"/>
          </p:cNvSpPr>
          <p:nvPr/>
        </p:nvSpPr>
        <p:spPr bwMode="auto">
          <a:xfrm>
            <a:off x="-2917371" y="2255035"/>
            <a:ext cx="2131955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7763"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0000"/>
                </a:solidFill>
                <a:effectLst/>
                <a:latin typeface="Arial" panose="020B0604020202020204" pitchFamily="34" charset="0"/>
                <a:ea typeface="Consolas" panose="020B0609020204030204" pitchFamily="49" charset="0"/>
                <a:cs typeface="Consolas" panose="020B0609020204030204" pitchFamily="49"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TextBox 7"/>
          <p:cNvSpPr txBox="1"/>
          <p:nvPr/>
        </p:nvSpPr>
        <p:spPr>
          <a:xfrm>
            <a:off x="1509486" y="1325973"/>
            <a:ext cx="3759200" cy="307777"/>
          </a:xfrm>
          <a:prstGeom prst="rect">
            <a:avLst/>
          </a:prstGeom>
          <a:noFill/>
        </p:spPr>
        <p:txBody>
          <a:bodyPr wrap="square" rtlCol="0">
            <a:spAutoFit/>
          </a:bodyPr>
          <a:lstStyle/>
          <a:p>
            <a:pPr lvl="0" defTabSz="914400" eaLnBrk="0" fontAlgn="base" hangingPunct="0">
              <a:spcBef>
                <a:spcPct val="0"/>
              </a:spcBef>
              <a:spcAft>
                <a:spcPct val="0"/>
              </a:spcAft>
            </a:pPr>
            <a:r>
              <a:rPr lang="en-US" altLang="en-US" sz="1400" b="1" dirty="0">
                <a:solidFill>
                  <a:srgbClr val="000000"/>
                </a:solidFill>
                <a:latin typeface="Arial" panose="020B0604020202020204" pitchFamily="34" charset="0"/>
                <a:ea typeface="Consolas" panose="020B0609020204030204" pitchFamily="49" charset="0"/>
                <a:cs typeface="Consolas" panose="020B0609020204030204" pitchFamily="49" charset="0"/>
              </a:rPr>
              <a:t>TABLE NAME: Staff </a:t>
            </a:r>
            <a:endParaRPr lang="en-US" altLang="en-US" sz="1400" b="1" dirty="0">
              <a:solidFill>
                <a:srgbClr val="000000"/>
              </a:solidFill>
              <a:latin typeface="Arial" panose="020B0604020202020204" pitchFamily="34" charset="0"/>
              <a:ea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533086865"/>
              </p:ext>
            </p:extLst>
          </p:nvPr>
        </p:nvGraphicFramePr>
        <p:xfrm>
          <a:off x="1509486" y="1973945"/>
          <a:ext cx="10261600" cy="4053795"/>
        </p:xfrm>
        <a:graphic>
          <a:graphicData uri="http://schemas.openxmlformats.org/drawingml/2006/table">
            <a:tbl>
              <a:tblPr firstRow="1" firstCol="1" bandRow="1">
                <a:tableStyleId>{5C22544A-7EE6-4342-B048-85BDC9FD1C3A}</a:tableStyleId>
              </a:tblPr>
              <a:tblGrid>
                <a:gridCol w="1911269">
                  <a:extLst>
                    <a:ext uri="{9D8B030D-6E8A-4147-A177-3AD203B41FA5}">
                      <a16:colId xmlns="" xmlns:a16="http://schemas.microsoft.com/office/drawing/2014/main" val="1209520250"/>
                    </a:ext>
                  </a:extLst>
                </a:gridCol>
                <a:gridCol w="2034923">
                  <a:extLst>
                    <a:ext uri="{9D8B030D-6E8A-4147-A177-3AD203B41FA5}">
                      <a16:colId xmlns="" xmlns:a16="http://schemas.microsoft.com/office/drawing/2014/main" val="303286265"/>
                    </a:ext>
                  </a:extLst>
                </a:gridCol>
                <a:gridCol w="1535345">
                  <a:extLst>
                    <a:ext uri="{9D8B030D-6E8A-4147-A177-3AD203B41FA5}">
                      <a16:colId xmlns="" xmlns:a16="http://schemas.microsoft.com/office/drawing/2014/main" val="2840458312"/>
                    </a:ext>
                  </a:extLst>
                </a:gridCol>
                <a:gridCol w="1757931">
                  <a:extLst>
                    <a:ext uri="{9D8B030D-6E8A-4147-A177-3AD203B41FA5}">
                      <a16:colId xmlns="" xmlns:a16="http://schemas.microsoft.com/office/drawing/2014/main" val="549017045"/>
                    </a:ext>
                  </a:extLst>
                </a:gridCol>
                <a:gridCol w="3022132">
                  <a:extLst>
                    <a:ext uri="{9D8B030D-6E8A-4147-A177-3AD203B41FA5}">
                      <a16:colId xmlns="" xmlns:a16="http://schemas.microsoft.com/office/drawing/2014/main" val="2839505145"/>
                    </a:ext>
                  </a:extLst>
                </a:gridCol>
              </a:tblGrid>
              <a:tr h="391753">
                <a:tc>
                  <a:txBody>
                    <a:bodyPr/>
                    <a:lstStyle/>
                    <a:p>
                      <a:pPr marL="0" marR="43815" indent="0" algn="l">
                        <a:lnSpc>
                          <a:spcPct val="107000"/>
                        </a:lnSpc>
                        <a:spcBef>
                          <a:spcPts val="0"/>
                        </a:spcBef>
                        <a:spcAft>
                          <a:spcPts val="0"/>
                        </a:spcAft>
                      </a:pPr>
                      <a:r>
                        <a:rPr lang="en-US" sz="2000" b="1" dirty="0">
                          <a:effectLst/>
                        </a:rPr>
                        <a:t>FILED NAME</a:t>
                      </a:r>
                      <a:r>
                        <a:rPr lang="en-US" sz="1400" b="1" dirty="0">
                          <a:effectLst/>
                        </a:rPr>
                        <a:t> </a:t>
                      </a:r>
                      <a:endPar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764" marR="0" marT="24703" marB="0"/>
                </a:tc>
                <a:tc>
                  <a:txBody>
                    <a:bodyPr/>
                    <a:lstStyle/>
                    <a:p>
                      <a:pPr marL="0" marR="0" indent="0" algn="l">
                        <a:lnSpc>
                          <a:spcPct val="107000"/>
                        </a:lnSpc>
                        <a:spcBef>
                          <a:spcPts val="0"/>
                        </a:spcBef>
                        <a:spcAft>
                          <a:spcPts val="0"/>
                        </a:spcAft>
                      </a:pPr>
                      <a:r>
                        <a:rPr lang="en-US" sz="2000" b="1">
                          <a:effectLst/>
                        </a:rPr>
                        <a:t>DATA TYPE</a:t>
                      </a:r>
                      <a:r>
                        <a:rPr lang="en-US" sz="1400" b="1">
                          <a:effectLst/>
                        </a:rPr>
                        <a:t> </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764" marR="0" marT="24703" marB="0"/>
                </a:tc>
                <a:tc>
                  <a:txBody>
                    <a:bodyPr/>
                    <a:lstStyle/>
                    <a:p>
                      <a:pPr marL="0" marR="0" indent="0" algn="l">
                        <a:lnSpc>
                          <a:spcPct val="107000"/>
                        </a:lnSpc>
                        <a:spcBef>
                          <a:spcPts val="0"/>
                        </a:spcBef>
                        <a:spcAft>
                          <a:spcPts val="0"/>
                        </a:spcAft>
                      </a:pPr>
                      <a:r>
                        <a:rPr lang="en-US" sz="2000" b="1">
                          <a:effectLst/>
                        </a:rPr>
                        <a:t>LENGTH</a:t>
                      </a:r>
                      <a:r>
                        <a:rPr lang="en-US" sz="1400" b="1">
                          <a:effectLst/>
                        </a:rPr>
                        <a:t> </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764" marR="0" marT="24703" marB="0"/>
                </a:tc>
                <a:tc>
                  <a:txBody>
                    <a:bodyPr/>
                    <a:lstStyle/>
                    <a:p>
                      <a:pPr marL="0" marR="0" indent="0" algn="l">
                        <a:lnSpc>
                          <a:spcPct val="107000"/>
                        </a:lnSpc>
                        <a:spcBef>
                          <a:spcPts val="0"/>
                        </a:spcBef>
                        <a:spcAft>
                          <a:spcPts val="0"/>
                        </a:spcAft>
                      </a:pPr>
                      <a:r>
                        <a:rPr lang="en-US" sz="2000" b="1">
                          <a:effectLst/>
                        </a:rPr>
                        <a:t>KEY</a:t>
                      </a:r>
                      <a:r>
                        <a:rPr lang="en-US" sz="1400" b="1">
                          <a:effectLst/>
                        </a:rPr>
                        <a:t> </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764" marR="0" marT="24703" marB="0"/>
                </a:tc>
                <a:tc>
                  <a:txBody>
                    <a:bodyPr/>
                    <a:lstStyle/>
                    <a:p>
                      <a:pPr marL="0" marR="0" indent="0" algn="just">
                        <a:lnSpc>
                          <a:spcPct val="107000"/>
                        </a:lnSpc>
                        <a:spcBef>
                          <a:spcPts val="0"/>
                        </a:spcBef>
                        <a:spcAft>
                          <a:spcPts val="0"/>
                        </a:spcAft>
                      </a:pPr>
                      <a:r>
                        <a:rPr lang="en-US" sz="2000" b="1">
                          <a:effectLst/>
                        </a:rPr>
                        <a:t>DESCRIPTION</a:t>
                      </a:r>
                      <a:r>
                        <a:rPr lang="en-US" sz="1400" b="1">
                          <a:effectLst/>
                        </a:rPr>
                        <a:t> </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764" marR="0" marT="24703" marB="0"/>
                </a:tc>
                <a:extLst>
                  <a:ext uri="{0D108BD9-81ED-4DB2-BD59-A6C34878D82A}">
                    <a16:rowId xmlns="" xmlns:a16="http://schemas.microsoft.com/office/drawing/2014/main" val="903135314"/>
                  </a:ext>
                </a:extLst>
              </a:tr>
              <a:tr h="500825">
                <a:tc>
                  <a:txBody>
                    <a:bodyPr/>
                    <a:lstStyle/>
                    <a:p>
                      <a:pPr marL="0" marR="0" indent="0" algn="l">
                        <a:lnSpc>
                          <a:spcPct val="107000"/>
                        </a:lnSpc>
                        <a:spcBef>
                          <a:spcPts val="0"/>
                        </a:spcBef>
                        <a:spcAft>
                          <a:spcPts val="0"/>
                        </a:spcAft>
                      </a:pPr>
                      <a:r>
                        <a:rPr lang="en-US" sz="1400" b="1">
                          <a:effectLst/>
                        </a:rPr>
                        <a:t>StaffId </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764" marR="0" marT="24703" marB="0"/>
                </a:tc>
                <a:tc>
                  <a:txBody>
                    <a:bodyPr/>
                    <a:lstStyle/>
                    <a:p>
                      <a:pPr marL="0" marR="0" indent="0" algn="l">
                        <a:lnSpc>
                          <a:spcPct val="107000"/>
                        </a:lnSpc>
                        <a:spcBef>
                          <a:spcPts val="0"/>
                        </a:spcBef>
                        <a:spcAft>
                          <a:spcPts val="0"/>
                        </a:spcAft>
                      </a:pPr>
                      <a:r>
                        <a:rPr lang="en-US" sz="1400" b="1">
                          <a:effectLst/>
                        </a:rPr>
                        <a:t>Varchar </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764" marR="0" marT="24703" marB="0"/>
                </a:tc>
                <a:tc>
                  <a:txBody>
                    <a:bodyPr/>
                    <a:lstStyle/>
                    <a:p>
                      <a:pPr marL="0" marR="0" indent="0" algn="l">
                        <a:lnSpc>
                          <a:spcPct val="107000"/>
                        </a:lnSpc>
                        <a:spcBef>
                          <a:spcPts val="0"/>
                        </a:spcBef>
                        <a:spcAft>
                          <a:spcPts val="0"/>
                        </a:spcAft>
                      </a:pPr>
                      <a:r>
                        <a:rPr lang="en-US" sz="1400" b="1">
                          <a:effectLst/>
                        </a:rPr>
                        <a:t>50 </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764" marR="0" marT="24703" marB="0"/>
                </a:tc>
                <a:tc>
                  <a:txBody>
                    <a:bodyPr/>
                    <a:lstStyle/>
                    <a:p>
                      <a:pPr marL="0" marR="0" indent="0" algn="just">
                        <a:lnSpc>
                          <a:spcPct val="107000"/>
                        </a:lnSpc>
                        <a:spcBef>
                          <a:spcPts val="0"/>
                        </a:spcBef>
                        <a:spcAft>
                          <a:spcPts val="0"/>
                        </a:spcAft>
                      </a:pPr>
                      <a:r>
                        <a:rPr lang="en-US" sz="1400" b="1">
                          <a:effectLst/>
                        </a:rPr>
                        <a:t>Primary key </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764" marR="0" marT="24703" marB="0"/>
                </a:tc>
                <a:tc>
                  <a:txBody>
                    <a:bodyPr/>
                    <a:lstStyle/>
                    <a:p>
                      <a:pPr marL="0" marR="41275" indent="0" algn="l">
                        <a:lnSpc>
                          <a:spcPct val="107000"/>
                        </a:lnSpc>
                        <a:spcBef>
                          <a:spcPts val="0"/>
                        </a:spcBef>
                        <a:spcAft>
                          <a:spcPts val="0"/>
                        </a:spcAft>
                      </a:pPr>
                      <a:r>
                        <a:rPr lang="en-US" sz="1400" b="1">
                          <a:effectLst/>
                        </a:rPr>
                        <a:t>Identity number of staff </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764" marR="0" marT="24703" marB="0"/>
                </a:tc>
                <a:extLst>
                  <a:ext uri="{0D108BD9-81ED-4DB2-BD59-A6C34878D82A}">
                    <a16:rowId xmlns="" xmlns:a16="http://schemas.microsoft.com/office/drawing/2014/main" val="1782825884"/>
                  </a:ext>
                </a:extLst>
              </a:tr>
              <a:tr h="293814">
                <a:tc>
                  <a:txBody>
                    <a:bodyPr/>
                    <a:lstStyle/>
                    <a:p>
                      <a:pPr marL="0" marR="0" indent="0" algn="l">
                        <a:lnSpc>
                          <a:spcPct val="107000"/>
                        </a:lnSpc>
                        <a:spcBef>
                          <a:spcPts val="0"/>
                        </a:spcBef>
                        <a:spcAft>
                          <a:spcPts val="0"/>
                        </a:spcAft>
                      </a:pPr>
                      <a:r>
                        <a:rPr lang="en-US" sz="1400" b="1">
                          <a:effectLst/>
                        </a:rPr>
                        <a:t>StaffName </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764" marR="0" marT="24703" marB="0"/>
                </a:tc>
                <a:tc>
                  <a:txBody>
                    <a:bodyPr/>
                    <a:lstStyle/>
                    <a:p>
                      <a:pPr marL="0" marR="0" indent="0" algn="l">
                        <a:lnSpc>
                          <a:spcPct val="107000"/>
                        </a:lnSpc>
                        <a:spcBef>
                          <a:spcPts val="0"/>
                        </a:spcBef>
                        <a:spcAft>
                          <a:spcPts val="0"/>
                        </a:spcAft>
                      </a:pPr>
                      <a:r>
                        <a:rPr lang="en-US" sz="1400" b="1">
                          <a:effectLst/>
                        </a:rPr>
                        <a:t>Varchar </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764" marR="0" marT="24703" marB="0"/>
                </a:tc>
                <a:tc>
                  <a:txBody>
                    <a:bodyPr/>
                    <a:lstStyle/>
                    <a:p>
                      <a:pPr marL="0" marR="0" indent="0" algn="l">
                        <a:lnSpc>
                          <a:spcPct val="107000"/>
                        </a:lnSpc>
                        <a:spcBef>
                          <a:spcPts val="0"/>
                        </a:spcBef>
                        <a:spcAft>
                          <a:spcPts val="0"/>
                        </a:spcAft>
                      </a:pPr>
                      <a:r>
                        <a:rPr lang="en-US" sz="1400" b="1">
                          <a:effectLst/>
                        </a:rPr>
                        <a:t>50 </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764" marR="0" marT="24703" marB="0"/>
                </a:tc>
                <a:tc>
                  <a:txBody>
                    <a:bodyPr/>
                    <a:lstStyle/>
                    <a:p>
                      <a:pPr marL="0" marR="0" indent="0" algn="l">
                        <a:lnSpc>
                          <a:spcPct val="107000"/>
                        </a:lnSpc>
                        <a:spcBef>
                          <a:spcPts val="0"/>
                        </a:spcBef>
                        <a:spcAft>
                          <a:spcPts val="0"/>
                        </a:spcAft>
                      </a:pPr>
                      <a:r>
                        <a:rPr lang="en-US" sz="1400" b="1">
                          <a:effectLst/>
                        </a:rPr>
                        <a:t> </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764" marR="0" marT="24703" marB="0"/>
                </a:tc>
                <a:tc>
                  <a:txBody>
                    <a:bodyPr/>
                    <a:lstStyle/>
                    <a:p>
                      <a:pPr marL="0" marR="0" indent="0" algn="l">
                        <a:lnSpc>
                          <a:spcPct val="107000"/>
                        </a:lnSpc>
                        <a:spcBef>
                          <a:spcPts val="0"/>
                        </a:spcBef>
                        <a:spcAft>
                          <a:spcPts val="0"/>
                        </a:spcAft>
                      </a:pPr>
                      <a:r>
                        <a:rPr lang="en-US" sz="1400" b="1">
                          <a:effectLst/>
                        </a:rPr>
                        <a:t>Name of staff</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764" marR="0" marT="24703" marB="0"/>
                </a:tc>
                <a:extLst>
                  <a:ext uri="{0D108BD9-81ED-4DB2-BD59-A6C34878D82A}">
                    <a16:rowId xmlns="" xmlns:a16="http://schemas.microsoft.com/office/drawing/2014/main" val="2426765778"/>
                  </a:ext>
                </a:extLst>
              </a:tr>
              <a:tr h="344081">
                <a:tc>
                  <a:txBody>
                    <a:bodyPr/>
                    <a:lstStyle/>
                    <a:p>
                      <a:pPr marL="0" marR="0" indent="0" algn="l">
                        <a:lnSpc>
                          <a:spcPct val="107000"/>
                        </a:lnSpc>
                        <a:spcBef>
                          <a:spcPts val="0"/>
                        </a:spcBef>
                        <a:spcAft>
                          <a:spcPts val="0"/>
                        </a:spcAft>
                      </a:pPr>
                      <a:r>
                        <a:rPr lang="en-US" sz="1400" b="1" dirty="0" err="1" smtClean="0">
                          <a:effectLst/>
                        </a:rPr>
                        <a:t>Dest</a:t>
                      </a:r>
                      <a:r>
                        <a:rPr lang="en-US" sz="1400" b="1" dirty="0" smtClean="0">
                          <a:effectLst/>
                        </a:rPr>
                        <a:t> </a:t>
                      </a:r>
                      <a:endPar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764" marR="0" marT="24703" marB="0"/>
                </a:tc>
                <a:tc>
                  <a:txBody>
                    <a:bodyPr/>
                    <a:lstStyle/>
                    <a:p>
                      <a:pPr marL="0" marR="0" indent="0" algn="l">
                        <a:lnSpc>
                          <a:spcPct val="107000"/>
                        </a:lnSpc>
                        <a:spcBef>
                          <a:spcPts val="0"/>
                        </a:spcBef>
                        <a:spcAft>
                          <a:spcPts val="0"/>
                        </a:spcAft>
                      </a:pPr>
                      <a:r>
                        <a:rPr lang="en-US" sz="1400" b="1">
                          <a:effectLst/>
                        </a:rPr>
                        <a:t>Varchar </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764" marR="0" marT="24703" marB="0"/>
                </a:tc>
                <a:tc>
                  <a:txBody>
                    <a:bodyPr/>
                    <a:lstStyle/>
                    <a:p>
                      <a:pPr marL="0" marR="0" indent="0" algn="l">
                        <a:lnSpc>
                          <a:spcPct val="107000"/>
                        </a:lnSpc>
                        <a:spcBef>
                          <a:spcPts val="0"/>
                        </a:spcBef>
                        <a:spcAft>
                          <a:spcPts val="0"/>
                        </a:spcAft>
                      </a:pPr>
                      <a:r>
                        <a:rPr lang="en-US" sz="1400" b="1">
                          <a:effectLst/>
                        </a:rPr>
                        <a:t>50 </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764" marR="0" marT="24703" marB="0"/>
                </a:tc>
                <a:tc>
                  <a:txBody>
                    <a:bodyPr/>
                    <a:lstStyle/>
                    <a:p>
                      <a:pPr marL="0" marR="0" indent="0" algn="l">
                        <a:lnSpc>
                          <a:spcPct val="107000"/>
                        </a:lnSpc>
                        <a:spcBef>
                          <a:spcPts val="0"/>
                        </a:spcBef>
                        <a:spcAft>
                          <a:spcPts val="0"/>
                        </a:spcAft>
                      </a:pPr>
                      <a:r>
                        <a:rPr lang="en-US" sz="1400" b="1">
                          <a:effectLst/>
                        </a:rPr>
                        <a:t> </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764" marR="0" marT="24703" marB="0"/>
                </a:tc>
                <a:tc>
                  <a:txBody>
                    <a:bodyPr/>
                    <a:lstStyle/>
                    <a:p>
                      <a:pPr marL="0" marR="0" indent="0" algn="l">
                        <a:lnSpc>
                          <a:spcPct val="107000"/>
                        </a:lnSpc>
                        <a:spcBef>
                          <a:spcPts val="0"/>
                        </a:spcBef>
                        <a:spcAft>
                          <a:spcPts val="0"/>
                        </a:spcAft>
                      </a:pPr>
                      <a:r>
                        <a:rPr lang="en-US" sz="1400" b="1" dirty="0" smtClean="0">
                          <a:effectLst/>
                        </a:rPr>
                        <a:t>Destination </a:t>
                      </a:r>
                      <a:r>
                        <a:rPr lang="en-US" sz="1400" b="1" dirty="0">
                          <a:effectLst/>
                        </a:rPr>
                        <a:t>of staff</a:t>
                      </a:r>
                      <a:endPar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764" marR="0" marT="24703" marB="0"/>
                </a:tc>
                <a:extLst>
                  <a:ext uri="{0D108BD9-81ED-4DB2-BD59-A6C34878D82A}">
                    <a16:rowId xmlns="" xmlns:a16="http://schemas.microsoft.com/office/drawing/2014/main" val="431891407"/>
                  </a:ext>
                </a:extLst>
              </a:tr>
              <a:tr h="559020">
                <a:tc>
                  <a:txBody>
                    <a:bodyPr/>
                    <a:lstStyle/>
                    <a:p>
                      <a:pPr marL="0" marR="0" indent="0" algn="l">
                        <a:lnSpc>
                          <a:spcPct val="107000"/>
                        </a:lnSpc>
                        <a:spcBef>
                          <a:spcPts val="0"/>
                        </a:spcBef>
                        <a:spcAft>
                          <a:spcPts val="0"/>
                        </a:spcAft>
                      </a:pPr>
                      <a:r>
                        <a:rPr lang="en-US" sz="1400" b="1" dirty="0" smtClean="0">
                          <a:effectLst/>
                        </a:rPr>
                        <a:t>Department </a:t>
                      </a:r>
                      <a:endPar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764" marR="0" marT="24703" marB="0"/>
                </a:tc>
                <a:tc>
                  <a:txBody>
                    <a:bodyPr/>
                    <a:lstStyle/>
                    <a:p>
                      <a:pPr marL="0" marR="0" indent="0" algn="l">
                        <a:lnSpc>
                          <a:spcPct val="107000"/>
                        </a:lnSpc>
                        <a:spcBef>
                          <a:spcPts val="0"/>
                        </a:spcBef>
                        <a:spcAft>
                          <a:spcPts val="0"/>
                        </a:spcAft>
                      </a:pPr>
                      <a:r>
                        <a:rPr lang="en-US" sz="1400" b="1">
                          <a:effectLst/>
                        </a:rPr>
                        <a:t>Varchar</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764" marR="0" marT="24703" marB="0"/>
                </a:tc>
                <a:tc>
                  <a:txBody>
                    <a:bodyPr/>
                    <a:lstStyle/>
                    <a:p>
                      <a:pPr marL="0" marR="0" indent="0" algn="l">
                        <a:lnSpc>
                          <a:spcPct val="107000"/>
                        </a:lnSpc>
                        <a:spcBef>
                          <a:spcPts val="0"/>
                        </a:spcBef>
                        <a:spcAft>
                          <a:spcPts val="0"/>
                        </a:spcAft>
                      </a:pPr>
                      <a:r>
                        <a:rPr lang="en-US" sz="1400" b="1" dirty="0">
                          <a:effectLst/>
                        </a:rPr>
                        <a:t>50</a:t>
                      </a:r>
                      <a:endPar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764" marR="0" marT="24703" marB="0"/>
                </a:tc>
                <a:tc>
                  <a:txBody>
                    <a:bodyPr/>
                    <a:lstStyle/>
                    <a:p>
                      <a:pPr marL="0" marR="0" indent="0" algn="l">
                        <a:lnSpc>
                          <a:spcPct val="107000"/>
                        </a:lnSpc>
                        <a:spcBef>
                          <a:spcPts val="0"/>
                        </a:spcBef>
                        <a:spcAft>
                          <a:spcPts val="0"/>
                        </a:spcAft>
                      </a:pPr>
                      <a:endPar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764" marR="0" marT="24703" marB="0"/>
                </a:tc>
                <a:tc>
                  <a:txBody>
                    <a:bodyPr/>
                    <a:lstStyle/>
                    <a:p>
                      <a:pPr marL="0" marR="0" indent="0" algn="l">
                        <a:lnSpc>
                          <a:spcPct val="107000"/>
                        </a:lnSpc>
                        <a:spcBef>
                          <a:spcPts val="0"/>
                        </a:spcBef>
                        <a:spcAft>
                          <a:spcPts val="0"/>
                        </a:spcAft>
                      </a:pPr>
                      <a:r>
                        <a:rPr lang="en-US" sz="1400" b="1">
                          <a:effectLst/>
                        </a:rPr>
                        <a:t>Department of staff</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764" marR="0" marT="24703" marB="0"/>
                </a:tc>
                <a:extLst>
                  <a:ext uri="{0D108BD9-81ED-4DB2-BD59-A6C34878D82A}">
                    <a16:rowId xmlns="" xmlns:a16="http://schemas.microsoft.com/office/drawing/2014/main" val="3172948333"/>
                  </a:ext>
                </a:extLst>
              </a:tr>
              <a:tr h="337115">
                <a:tc>
                  <a:txBody>
                    <a:bodyPr/>
                    <a:lstStyle/>
                    <a:p>
                      <a:pPr marL="0" marR="0" indent="0" algn="l">
                        <a:lnSpc>
                          <a:spcPct val="107000"/>
                        </a:lnSpc>
                        <a:spcBef>
                          <a:spcPts val="0"/>
                        </a:spcBef>
                        <a:spcAft>
                          <a:spcPts val="0"/>
                        </a:spcAft>
                      </a:pPr>
                      <a:r>
                        <a:rPr lang="en-US" sz="1400" b="1">
                          <a:effectLst/>
                        </a:rPr>
                        <a:t>Course</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764" marR="0" marT="24703" marB="0"/>
                </a:tc>
                <a:tc>
                  <a:txBody>
                    <a:bodyPr/>
                    <a:lstStyle/>
                    <a:p>
                      <a:pPr marL="0" marR="0" indent="0" algn="l">
                        <a:lnSpc>
                          <a:spcPct val="107000"/>
                        </a:lnSpc>
                        <a:spcBef>
                          <a:spcPts val="0"/>
                        </a:spcBef>
                        <a:spcAft>
                          <a:spcPts val="0"/>
                        </a:spcAft>
                      </a:pPr>
                      <a:r>
                        <a:rPr lang="en-US" sz="1400" b="1" dirty="0">
                          <a:effectLst/>
                        </a:rPr>
                        <a:t>Varchar</a:t>
                      </a:r>
                      <a:endPar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764" marR="0" marT="24703" marB="0"/>
                </a:tc>
                <a:tc>
                  <a:txBody>
                    <a:bodyPr/>
                    <a:lstStyle/>
                    <a:p>
                      <a:pPr marL="0" marR="0" indent="0" algn="l">
                        <a:lnSpc>
                          <a:spcPct val="107000"/>
                        </a:lnSpc>
                        <a:spcBef>
                          <a:spcPts val="0"/>
                        </a:spcBef>
                        <a:spcAft>
                          <a:spcPts val="0"/>
                        </a:spcAft>
                      </a:pPr>
                      <a:r>
                        <a:rPr lang="en-US" sz="1400" b="1">
                          <a:effectLst/>
                        </a:rPr>
                        <a:t>50</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764" marR="0" marT="24703" marB="0"/>
                </a:tc>
                <a:tc>
                  <a:txBody>
                    <a:bodyPr/>
                    <a:lstStyle/>
                    <a:p>
                      <a:pPr marL="0" marR="0" indent="0" algn="l">
                        <a:lnSpc>
                          <a:spcPct val="107000"/>
                        </a:lnSpc>
                        <a:spcBef>
                          <a:spcPts val="0"/>
                        </a:spcBef>
                        <a:spcAft>
                          <a:spcPts val="0"/>
                        </a:spcAft>
                      </a:pPr>
                      <a:r>
                        <a:rPr lang="en-US" sz="1400" b="1">
                          <a:effectLst/>
                        </a:rPr>
                        <a:t> </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764" marR="0" marT="24703" marB="0"/>
                </a:tc>
                <a:tc>
                  <a:txBody>
                    <a:bodyPr/>
                    <a:lstStyle/>
                    <a:p>
                      <a:pPr marL="0" marR="0" indent="0" algn="l">
                        <a:lnSpc>
                          <a:spcPct val="107000"/>
                        </a:lnSpc>
                        <a:spcBef>
                          <a:spcPts val="0"/>
                        </a:spcBef>
                        <a:spcAft>
                          <a:spcPts val="0"/>
                        </a:spcAft>
                      </a:pPr>
                      <a:r>
                        <a:rPr lang="en-US" sz="1400" b="1">
                          <a:effectLst/>
                        </a:rPr>
                        <a:t>Course of staff</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764" marR="0" marT="24703" marB="0"/>
                </a:tc>
                <a:extLst>
                  <a:ext uri="{0D108BD9-81ED-4DB2-BD59-A6C34878D82A}">
                    <a16:rowId xmlns="" xmlns:a16="http://schemas.microsoft.com/office/drawing/2014/main" val="3403692215"/>
                  </a:ext>
                </a:extLst>
              </a:tr>
              <a:tr h="344081">
                <a:tc>
                  <a:txBody>
                    <a:bodyPr/>
                    <a:lstStyle/>
                    <a:p>
                      <a:pPr marL="0" marR="0" indent="0" algn="just">
                        <a:lnSpc>
                          <a:spcPct val="107000"/>
                        </a:lnSpc>
                        <a:spcBef>
                          <a:spcPts val="0"/>
                        </a:spcBef>
                        <a:spcAft>
                          <a:spcPts val="0"/>
                        </a:spcAft>
                      </a:pPr>
                      <a:r>
                        <a:rPr lang="en-US" sz="1400" b="1" dirty="0">
                          <a:effectLst/>
                        </a:rPr>
                        <a:t>Qualification </a:t>
                      </a:r>
                      <a:endPar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764" marR="0" marT="24703" marB="0"/>
                </a:tc>
                <a:tc>
                  <a:txBody>
                    <a:bodyPr/>
                    <a:lstStyle/>
                    <a:p>
                      <a:pPr marL="0" marR="0" indent="0" algn="l">
                        <a:lnSpc>
                          <a:spcPct val="107000"/>
                        </a:lnSpc>
                        <a:spcBef>
                          <a:spcPts val="0"/>
                        </a:spcBef>
                        <a:spcAft>
                          <a:spcPts val="0"/>
                        </a:spcAft>
                      </a:pPr>
                      <a:r>
                        <a:rPr lang="en-US" sz="1400" b="1" dirty="0">
                          <a:effectLst/>
                        </a:rPr>
                        <a:t>Varchar </a:t>
                      </a:r>
                      <a:endPar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764" marR="0" marT="24703" marB="0"/>
                </a:tc>
                <a:tc>
                  <a:txBody>
                    <a:bodyPr/>
                    <a:lstStyle/>
                    <a:p>
                      <a:pPr marL="0" marR="0" indent="0" algn="l">
                        <a:lnSpc>
                          <a:spcPct val="107000"/>
                        </a:lnSpc>
                        <a:spcBef>
                          <a:spcPts val="0"/>
                        </a:spcBef>
                        <a:spcAft>
                          <a:spcPts val="0"/>
                        </a:spcAft>
                      </a:pPr>
                      <a:r>
                        <a:rPr lang="en-US" sz="1400" b="1" dirty="0">
                          <a:effectLst/>
                        </a:rPr>
                        <a:t>50 </a:t>
                      </a:r>
                      <a:endPar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764" marR="0" marT="24703" marB="0"/>
                </a:tc>
                <a:tc>
                  <a:txBody>
                    <a:bodyPr/>
                    <a:lstStyle/>
                    <a:p>
                      <a:pPr marL="0" marR="0" indent="0" algn="l">
                        <a:lnSpc>
                          <a:spcPct val="107000"/>
                        </a:lnSpc>
                        <a:spcBef>
                          <a:spcPts val="0"/>
                        </a:spcBef>
                        <a:spcAft>
                          <a:spcPts val="0"/>
                        </a:spcAft>
                      </a:pPr>
                      <a:r>
                        <a:rPr lang="en-US" sz="1400" b="1">
                          <a:effectLst/>
                        </a:rPr>
                        <a:t> </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764" marR="0" marT="24703" marB="0"/>
                </a:tc>
                <a:tc>
                  <a:txBody>
                    <a:bodyPr/>
                    <a:lstStyle/>
                    <a:p>
                      <a:pPr marL="0" marR="0" indent="0" algn="l">
                        <a:lnSpc>
                          <a:spcPct val="107000"/>
                        </a:lnSpc>
                        <a:spcBef>
                          <a:spcPts val="0"/>
                        </a:spcBef>
                        <a:spcAft>
                          <a:spcPts val="0"/>
                        </a:spcAft>
                      </a:pPr>
                      <a:r>
                        <a:rPr lang="en-US" sz="1400" b="1">
                          <a:effectLst/>
                        </a:rPr>
                        <a:t>Qualification of staff</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764" marR="0" marT="24703" marB="0"/>
                </a:tc>
                <a:extLst>
                  <a:ext uri="{0D108BD9-81ED-4DB2-BD59-A6C34878D82A}">
                    <a16:rowId xmlns="" xmlns:a16="http://schemas.microsoft.com/office/drawing/2014/main" val="1492468473"/>
                  </a:ext>
                </a:extLst>
              </a:tr>
              <a:tr h="344081">
                <a:tc>
                  <a:txBody>
                    <a:bodyPr/>
                    <a:lstStyle/>
                    <a:p>
                      <a:pPr marL="0" marR="0" indent="0" algn="l">
                        <a:lnSpc>
                          <a:spcPct val="107000"/>
                        </a:lnSpc>
                        <a:spcBef>
                          <a:spcPts val="0"/>
                        </a:spcBef>
                        <a:spcAft>
                          <a:spcPts val="0"/>
                        </a:spcAft>
                      </a:pPr>
                      <a:r>
                        <a:rPr lang="en-US" sz="1400" b="1">
                          <a:effectLst/>
                        </a:rPr>
                        <a:t>dateofbirth </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764" marR="0" marT="24703" marB="0"/>
                </a:tc>
                <a:tc>
                  <a:txBody>
                    <a:bodyPr/>
                    <a:lstStyle/>
                    <a:p>
                      <a:pPr marL="0" marR="0" indent="0" algn="l">
                        <a:lnSpc>
                          <a:spcPct val="107000"/>
                        </a:lnSpc>
                        <a:spcBef>
                          <a:spcPts val="0"/>
                        </a:spcBef>
                        <a:spcAft>
                          <a:spcPts val="0"/>
                        </a:spcAft>
                      </a:pPr>
                      <a:r>
                        <a:rPr lang="en-US" sz="1400" b="1" dirty="0" smtClean="0">
                          <a:solidFill>
                            <a:schemeClr val="dk1"/>
                          </a:solidFill>
                          <a:effectLst/>
                          <a:latin typeface="+mn-lt"/>
                          <a:ea typeface="+mn-ea"/>
                          <a:cs typeface="+mn-cs"/>
                        </a:rPr>
                        <a:t>Date</a:t>
                      </a:r>
                      <a:endPar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764" marR="0" marT="24703" marB="0"/>
                </a:tc>
                <a:tc>
                  <a:txBody>
                    <a:bodyPr/>
                    <a:lstStyle/>
                    <a:p>
                      <a:pPr marL="0" marR="0" indent="0" algn="l">
                        <a:lnSpc>
                          <a:spcPct val="107000"/>
                        </a:lnSpc>
                        <a:spcBef>
                          <a:spcPts val="0"/>
                        </a:spcBef>
                        <a:spcAft>
                          <a:spcPts val="0"/>
                        </a:spcAft>
                      </a:pPr>
                      <a:r>
                        <a:rPr lang="en-US" sz="1400" b="1">
                          <a:effectLst/>
                        </a:rPr>
                        <a:t>50 </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764" marR="0" marT="24703" marB="0"/>
                </a:tc>
                <a:tc>
                  <a:txBody>
                    <a:bodyPr/>
                    <a:lstStyle/>
                    <a:p>
                      <a:pPr marL="0" marR="0" indent="0" algn="l">
                        <a:lnSpc>
                          <a:spcPct val="107000"/>
                        </a:lnSpc>
                        <a:spcBef>
                          <a:spcPts val="0"/>
                        </a:spcBef>
                        <a:spcAft>
                          <a:spcPts val="0"/>
                        </a:spcAft>
                      </a:pPr>
                      <a:r>
                        <a:rPr lang="en-US" sz="1400" b="1">
                          <a:effectLst/>
                        </a:rPr>
                        <a:t> </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764" marR="0" marT="24703" marB="0"/>
                </a:tc>
                <a:tc>
                  <a:txBody>
                    <a:bodyPr/>
                    <a:lstStyle/>
                    <a:p>
                      <a:pPr marL="0" marR="0" indent="0" algn="l">
                        <a:lnSpc>
                          <a:spcPct val="107000"/>
                        </a:lnSpc>
                        <a:spcBef>
                          <a:spcPts val="0"/>
                        </a:spcBef>
                        <a:spcAft>
                          <a:spcPts val="0"/>
                        </a:spcAft>
                      </a:pPr>
                      <a:r>
                        <a:rPr lang="en-US" sz="1400" b="1">
                          <a:effectLst/>
                        </a:rPr>
                        <a:t>Date of birth of staff</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764" marR="0" marT="24703" marB="0"/>
                </a:tc>
                <a:extLst>
                  <a:ext uri="{0D108BD9-81ED-4DB2-BD59-A6C34878D82A}">
                    <a16:rowId xmlns="" xmlns:a16="http://schemas.microsoft.com/office/drawing/2014/main" val="3576519775"/>
                  </a:ext>
                </a:extLst>
              </a:tr>
              <a:tr h="344081">
                <a:tc>
                  <a:txBody>
                    <a:bodyPr/>
                    <a:lstStyle/>
                    <a:p>
                      <a:pPr marL="0" marR="0" indent="0" algn="l">
                        <a:lnSpc>
                          <a:spcPct val="107000"/>
                        </a:lnSpc>
                        <a:spcBef>
                          <a:spcPts val="0"/>
                        </a:spcBef>
                        <a:spcAft>
                          <a:spcPts val="0"/>
                        </a:spcAft>
                      </a:pPr>
                      <a:r>
                        <a:rPr lang="en-US" sz="1400" b="1">
                          <a:effectLst/>
                        </a:rPr>
                        <a:t>Gender </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764" marR="0" marT="24703" marB="0"/>
                </a:tc>
                <a:tc>
                  <a:txBody>
                    <a:bodyPr/>
                    <a:lstStyle/>
                    <a:p>
                      <a:pPr marL="0" marR="0" indent="0" algn="l">
                        <a:lnSpc>
                          <a:spcPct val="107000"/>
                        </a:lnSpc>
                        <a:spcBef>
                          <a:spcPts val="0"/>
                        </a:spcBef>
                        <a:spcAft>
                          <a:spcPts val="0"/>
                        </a:spcAft>
                      </a:pPr>
                      <a:r>
                        <a:rPr lang="en-US" sz="1400" b="1">
                          <a:effectLst/>
                        </a:rPr>
                        <a:t>Varchar </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764" marR="0" marT="24703" marB="0"/>
                </a:tc>
                <a:tc>
                  <a:txBody>
                    <a:bodyPr/>
                    <a:lstStyle/>
                    <a:p>
                      <a:pPr marL="0" marR="0" indent="0" algn="l">
                        <a:lnSpc>
                          <a:spcPct val="107000"/>
                        </a:lnSpc>
                        <a:spcBef>
                          <a:spcPts val="0"/>
                        </a:spcBef>
                        <a:spcAft>
                          <a:spcPts val="0"/>
                        </a:spcAft>
                      </a:pPr>
                      <a:r>
                        <a:rPr lang="en-US" sz="1400" b="1">
                          <a:effectLst/>
                        </a:rPr>
                        <a:t>50</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764" marR="0" marT="24703" marB="0"/>
                </a:tc>
                <a:tc>
                  <a:txBody>
                    <a:bodyPr/>
                    <a:lstStyle/>
                    <a:p>
                      <a:pPr marL="0" marR="0" indent="0" algn="l">
                        <a:lnSpc>
                          <a:spcPct val="107000"/>
                        </a:lnSpc>
                        <a:spcBef>
                          <a:spcPts val="0"/>
                        </a:spcBef>
                        <a:spcAft>
                          <a:spcPts val="0"/>
                        </a:spcAft>
                      </a:pPr>
                      <a:r>
                        <a:rPr lang="en-US" sz="1400" b="1">
                          <a:effectLst/>
                        </a:rPr>
                        <a:t> </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764" marR="0" marT="24703" marB="0"/>
                </a:tc>
                <a:tc>
                  <a:txBody>
                    <a:bodyPr/>
                    <a:lstStyle/>
                    <a:p>
                      <a:pPr marL="0" marR="41275" indent="0" algn="l">
                        <a:lnSpc>
                          <a:spcPct val="107000"/>
                        </a:lnSpc>
                        <a:spcBef>
                          <a:spcPts val="0"/>
                        </a:spcBef>
                        <a:spcAft>
                          <a:spcPts val="0"/>
                        </a:spcAft>
                      </a:pPr>
                      <a:r>
                        <a:rPr lang="en-US" sz="1400" b="1">
                          <a:effectLst/>
                        </a:rPr>
                        <a:t>Gender number of staff</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764" marR="0" marT="24703" marB="0"/>
                </a:tc>
                <a:extLst>
                  <a:ext uri="{0D108BD9-81ED-4DB2-BD59-A6C34878D82A}">
                    <a16:rowId xmlns="" xmlns:a16="http://schemas.microsoft.com/office/drawing/2014/main" val="78737184"/>
                  </a:ext>
                </a:extLst>
              </a:tr>
              <a:tr h="341958">
                <a:tc>
                  <a:txBody>
                    <a:bodyPr/>
                    <a:lstStyle/>
                    <a:p>
                      <a:pPr marL="0" marR="0" indent="0" algn="l">
                        <a:lnSpc>
                          <a:spcPct val="107000"/>
                        </a:lnSpc>
                        <a:spcBef>
                          <a:spcPts val="0"/>
                        </a:spcBef>
                        <a:spcAft>
                          <a:spcPts val="0"/>
                        </a:spcAft>
                      </a:pPr>
                      <a:r>
                        <a:rPr lang="en-US" sz="1400" b="1">
                          <a:effectLst/>
                        </a:rPr>
                        <a:t>Address</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764" marR="0" marT="24703" marB="0"/>
                </a:tc>
                <a:tc>
                  <a:txBody>
                    <a:bodyPr/>
                    <a:lstStyle/>
                    <a:p>
                      <a:pPr marL="0" marR="0" indent="0" algn="l">
                        <a:lnSpc>
                          <a:spcPct val="107000"/>
                        </a:lnSpc>
                        <a:spcBef>
                          <a:spcPts val="0"/>
                        </a:spcBef>
                        <a:spcAft>
                          <a:spcPts val="0"/>
                        </a:spcAft>
                      </a:pPr>
                      <a:r>
                        <a:rPr lang="en-US" sz="1400" b="1">
                          <a:effectLst/>
                        </a:rPr>
                        <a:t>Varchar </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764" marR="0" marT="24703" marB="0"/>
                </a:tc>
                <a:tc>
                  <a:txBody>
                    <a:bodyPr/>
                    <a:lstStyle/>
                    <a:p>
                      <a:pPr marL="0" marR="0" indent="0" algn="l">
                        <a:lnSpc>
                          <a:spcPct val="107000"/>
                        </a:lnSpc>
                        <a:spcBef>
                          <a:spcPts val="0"/>
                        </a:spcBef>
                        <a:spcAft>
                          <a:spcPts val="0"/>
                        </a:spcAft>
                      </a:pPr>
                      <a:r>
                        <a:rPr lang="en-US" sz="1400" b="1">
                          <a:effectLst/>
                        </a:rPr>
                        <a:t>50 </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764" marR="0" marT="24703" marB="0"/>
                </a:tc>
                <a:tc>
                  <a:txBody>
                    <a:bodyPr/>
                    <a:lstStyle/>
                    <a:p>
                      <a:pPr marL="0" marR="0" indent="0" algn="l">
                        <a:lnSpc>
                          <a:spcPct val="107000"/>
                        </a:lnSpc>
                        <a:spcBef>
                          <a:spcPts val="0"/>
                        </a:spcBef>
                        <a:spcAft>
                          <a:spcPts val="0"/>
                        </a:spcAft>
                      </a:pPr>
                      <a:r>
                        <a:rPr lang="en-US" sz="1400" b="1" dirty="0">
                          <a:effectLst/>
                        </a:rPr>
                        <a:t> </a:t>
                      </a:r>
                      <a:endPar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764" marR="0" marT="24703" marB="0"/>
                </a:tc>
                <a:tc>
                  <a:txBody>
                    <a:bodyPr/>
                    <a:lstStyle/>
                    <a:p>
                      <a:pPr marL="0" marR="0" indent="0" algn="l">
                        <a:lnSpc>
                          <a:spcPct val="107000"/>
                        </a:lnSpc>
                        <a:spcBef>
                          <a:spcPts val="0"/>
                        </a:spcBef>
                        <a:spcAft>
                          <a:spcPts val="0"/>
                        </a:spcAft>
                      </a:pPr>
                      <a:r>
                        <a:rPr lang="en-US" sz="1400" b="1">
                          <a:effectLst/>
                        </a:rPr>
                        <a:t>Address of staff</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764" marR="0" marT="24703" marB="0"/>
                </a:tc>
                <a:extLst>
                  <a:ext uri="{0D108BD9-81ED-4DB2-BD59-A6C34878D82A}">
                    <a16:rowId xmlns="" xmlns:a16="http://schemas.microsoft.com/office/drawing/2014/main" val="2647733895"/>
                  </a:ext>
                </a:extLst>
              </a:tr>
              <a:tr h="236082">
                <a:tc>
                  <a:txBody>
                    <a:bodyPr/>
                    <a:lstStyle/>
                    <a:p>
                      <a:pPr marL="0" marR="0" indent="0" algn="l">
                        <a:lnSpc>
                          <a:spcPct val="107000"/>
                        </a:lnSpc>
                        <a:spcBef>
                          <a:spcPts val="0"/>
                        </a:spcBef>
                        <a:spcAft>
                          <a:spcPts val="0"/>
                        </a:spcAft>
                      </a:pPr>
                      <a:r>
                        <a:rPr lang="en-US" sz="1400" b="1" dirty="0">
                          <a:effectLst/>
                        </a:rPr>
                        <a:t>Photo</a:t>
                      </a:r>
                      <a:endPar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764" marR="0" marT="24703" marB="0"/>
                </a:tc>
                <a:tc>
                  <a:txBody>
                    <a:bodyPr/>
                    <a:lstStyle/>
                    <a:p>
                      <a:pPr marL="0" marR="0" indent="0" algn="l">
                        <a:lnSpc>
                          <a:spcPct val="107000"/>
                        </a:lnSpc>
                        <a:spcBef>
                          <a:spcPts val="0"/>
                        </a:spcBef>
                        <a:spcAft>
                          <a:spcPts val="0"/>
                        </a:spcAft>
                      </a:pPr>
                      <a:r>
                        <a:rPr lang="en-US" sz="1400" b="1" dirty="0">
                          <a:effectLst/>
                        </a:rPr>
                        <a:t>file</a:t>
                      </a:r>
                      <a:endPar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764" marR="0" marT="24703" marB="0"/>
                </a:tc>
                <a:tc>
                  <a:txBody>
                    <a:bodyPr/>
                    <a:lstStyle/>
                    <a:p>
                      <a:pPr marL="0" marR="0" indent="0" algn="l">
                        <a:lnSpc>
                          <a:spcPct val="107000"/>
                        </a:lnSpc>
                        <a:spcBef>
                          <a:spcPts val="0"/>
                        </a:spcBef>
                        <a:spcAft>
                          <a:spcPts val="0"/>
                        </a:spcAft>
                      </a:pPr>
                      <a:r>
                        <a:rPr lang="en-US" sz="1400" b="1" dirty="0">
                          <a:effectLst/>
                        </a:rPr>
                        <a:t> </a:t>
                      </a:r>
                      <a:endPar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764" marR="0" marT="24703" marB="0"/>
                </a:tc>
                <a:tc>
                  <a:txBody>
                    <a:bodyPr/>
                    <a:lstStyle/>
                    <a:p>
                      <a:pPr marL="0" marR="0" indent="0" algn="l">
                        <a:lnSpc>
                          <a:spcPct val="107000"/>
                        </a:lnSpc>
                        <a:spcBef>
                          <a:spcPts val="0"/>
                        </a:spcBef>
                        <a:spcAft>
                          <a:spcPts val="0"/>
                        </a:spcAft>
                      </a:pPr>
                      <a:r>
                        <a:rPr lang="en-US" sz="1400" b="1">
                          <a:effectLst/>
                        </a:rPr>
                        <a:t> </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764" marR="0" marT="24703" marB="0"/>
                </a:tc>
                <a:tc>
                  <a:txBody>
                    <a:bodyPr/>
                    <a:lstStyle/>
                    <a:p>
                      <a:pPr marL="0" marR="0" indent="0" algn="l">
                        <a:lnSpc>
                          <a:spcPct val="107000"/>
                        </a:lnSpc>
                        <a:spcBef>
                          <a:spcPts val="0"/>
                        </a:spcBef>
                        <a:spcAft>
                          <a:spcPts val="0"/>
                        </a:spcAft>
                      </a:pPr>
                      <a:r>
                        <a:rPr lang="en-US" sz="1400" b="1" dirty="0">
                          <a:effectLst/>
                        </a:rPr>
                        <a:t>photo of staff</a:t>
                      </a:r>
                      <a:endPar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764" marR="0" marT="24703" marB="0"/>
                </a:tc>
                <a:extLst>
                  <a:ext uri="{0D108BD9-81ED-4DB2-BD59-A6C34878D82A}">
                    <a16:rowId xmlns="" xmlns:a16="http://schemas.microsoft.com/office/drawing/2014/main" val="444487856"/>
                  </a:ext>
                </a:extLst>
              </a:tr>
            </a:tbl>
          </a:graphicData>
        </a:graphic>
      </p:graphicFrame>
    </p:spTree>
    <p:extLst>
      <p:ext uri="{BB962C8B-B14F-4D97-AF65-F5344CB8AC3E}">
        <p14:creationId xmlns:p14="http://schemas.microsoft.com/office/powerpoint/2010/main" val="2212082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lgn="ctr"/>
            <a:r>
              <a:rPr lang="en-US" sz="1400" b="1" dirty="0" smtClean="0">
                <a:solidFill>
                  <a:schemeClr val="tx1"/>
                </a:solidFill>
              </a:rPr>
              <a:t>11</a:t>
            </a:r>
            <a:endParaRPr lang="en-US" sz="1400" b="1" dirty="0">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299632103"/>
              </p:ext>
            </p:extLst>
          </p:nvPr>
        </p:nvGraphicFramePr>
        <p:xfrm>
          <a:off x="1364344" y="1480459"/>
          <a:ext cx="9797143" cy="4513940"/>
        </p:xfrm>
        <a:graphic>
          <a:graphicData uri="http://schemas.openxmlformats.org/drawingml/2006/table">
            <a:tbl>
              <a:tblPr firstRow="1" firstCol="1" bandRow="1">
                <a:tableStyleId>{5C22544A-7EE6-4342-B048-85BDC9FD1C3A}</a:tableStyleId>
              </a:tblPr>
              <a:tblGrid>
                <a:gridCol w="1998952">
                  <a:extLst>
                    <a:ext uri="{9D8B030D-6E8A-4147-A177-3AD203B41FA5}">
                      <a16:colId xmlns="" xmlns:a16="http://schemas.microsoft.com/office/drawing/2014/main" val="1301970224"/>
                    </a:ext>
                  </a:extLst>
                </a:gridCol>
                <a:gridCol w="2034130">
                  <a:extLst>
                    <a:ext uri="{9D8B030D-6E8A-4147-A177-3AD203B41FA5}">
                      <a16:colId xmlns="" xmlns:a16="http://schemas.microsoft.com/office/drawing/2014/main" val="1189766372"/>
                    </a:ext>
                  </a:extLst>
                </a:gridCol>
                <a:gridCol w="1699938">
                  <a:extLst>
                    <a:ext uri="{9D8B030D-6E8A-4147-A177-3AD203B41FA5}">
                      <a16:colId xmlns="" xmlns:a16="http://schemas.microsoft.com/office/drawing/2014/main" val="1640798338"/>
                    </a:ext>
                  </a:extLst>
                </a:gridCol>
                <a:gridCol w="1838581">
                  <a:extLst>
                    <a:ext uri="{9D8B030D-6E8A-4147-A177-3AD203B41FA5}">
                      <a16:colId xmlns="" xmlns:a16="http://schemas.microsoft.com/office/drawing/2014/main" val="781619450"/>
                    </a:ext>
                  </a:extLst>
                </a:gridCol>
                <a:gridCol w="2225542">
                  <a:extLst>
                    <a:ext uri="{9D8B030D-6E8A-4147-A177-3AD203B41FA5}">
                      <a16:colId xmlns="" xmlns:a16="http://schemas.microsoft.com/office/drawing/2014/main" val="581773948"/>
                    </a:ext>
                  </a:extLst>
                </a:gridCol>
              </a:tblGrid>
              <a:tr h="948723">
                <a:tc>
                  <a:txBody>
                    <a:bodyPr/>
                    <a:lstStyle/>
                    <a:p>
                      <a:pPr marL="0" marR="43815" indent="0" algn="l">
                        <a:lnSpc>
                          <a:spcPct val="107000"/>
                        </a:lnSpc>
                        <a:spcBef>
                          <a:spcPts val="0"/>
                        </a:spcBef>
                        <a:spcAft>
                          <a:spcPts val="0"/>
                        </a:spcAft>
                      </a:pPr>
                      <a:r>
                        <a:rPr lang="en-US" sz="1400">
                          <a:effectLst/>
                        </a:rPr>
                        <a:t>FILED NAME </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0" marT="30480" marB="0"/>
                </a:tc>
                <a:tc>
                  <a:txBody>
                    <a:bodyPr/>
                    <a:lstStyle/>
                    <a:p>
                      <a:pPr marL="0" marR="0" indent="0" algn="just">
                        <a:lnSpc>
                          <a:spcPct val="107000"/>
                        </a:lnSpc>
                        <a:spcBef>
                          <a:spcPts val="0"/>
                        </a:spcBef>
                        <a:spcAft>
                          <a:spcPts val="0"/>
                        </a:spcAft>
                      </a:pPr>
                      <a:r>
                        <a:rPr lang="en-US" sz="1400">
                          <a:effectLst/>
                        </a:rPr>
                        <a:t>DATA TYPE </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0" marT="30480" marB="0"/>
                </a:tc>
                <a:tc>
                  <a:txBody>
                    <a:bodyPr/>
                    <a:lstStyle/>
                    <a:p>
                      <a:pPr marL="0" marR="0" indent="0" algn="l">
                        <a:lnSpc>
                          <a:spcPct val="107000"/>
                        </a:lnSpc>
                        <a:spcBef>
                          <a:spcPts val="0"/>
                        </a:spcBef>
                        <a:spcAft>
                          <a:spcPts val="0"/>
                        </a:spcAft>
                      </a:pPr>
                      <a:r>
                        <a:rPr lang="en-US" sz="1400">
                          <a:effectLst/>
                        </a:rPr>
                        <a:t>LENGTH </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0" marT="30480" marB="0"/>
                </a:tc>
                <a:tc>
                  <a:txBody>
                    <a:bodyPr/>
                    <a:lstStyle/>
                    <a:p>
                      <a:pPr marL="0" marR="0" indent="0" algn="l">
                        <a:lnSpc>
                          <a:spcPct val="107000"/>
                        </a:lnSpc>
                        <a:spcBef>
                          <a:spcPts val="0"/>
                        </a:spcBef>
                        <a:spcAft>
                          <a:spcPts val="0"/>
                        </a:spcAft>
                      </a:pPr>
                      <a:r>
                        <a:rPr lang="en-US" sz="1400">
                          <a:effectLst/>
                        </a:rPr>
                        <a:t>KEY </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0" marT="30480" marB="0"/>
                </a:tc>
                <a:tc>
                  <a:txBody>
                    <a:bodyPr/>
                    <a:lstStyle/>
                    <a:p>
                      <a:pPr marL="0" marR="0" indent="0" algn="just">
                        <a:lnSpc>
                          <a:spcPct val="107000"/>
                        </a:lnSpc>
                        <a:spcBef>
                          <a:spcPts val="0"/>
                        </a:spcBef>
                        <a:spcAft>
                          <a:spcPts val="0"/>
                        </a:spcAft>
                      </a:pPr>
                      <a:r>
                        <a:rPr lang="en-US" sz="1400">
                          <a:effectLst/>
                        </a:rPr>
                        <a:t>DESCRIPTION </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0" marT="30480" marB="0"/>
                </a:tc>
                <a:extLst>
                  <a:ext uri="{0D108BD9-81ED-4DB2-BD59-A6C34878D82A}">
                    <a16:rowId xmlns="" xmlns:a16="http://schemas.microsoft.com/office/drawing/2014/main" val="2469754502"/>
                  </a:ext>
                </a:extLst>
              </a:tr>
              <a:tr h="728914">
                <a:tc>
                  <a:txBody>
                    <a:bodyPr/>
                    <a:lstStyle/>
                    <a:p>
                      <a:pPr marL="0" marR="0" indent="0" algn="l">
                        <a:lnSpc>
                          <a:spcPct val="107000"/>
                        </a:lnSpc>
                        <a:spcBef>
                          <a:spcPts val="0"/>
                        </a:spcBef>
                        <a:spcAft>
                          <a:spcPts val="0"/>
                        </a:spcAft>
                      </a:pPr>
                      <a:r>
                        <a:rPr lang="en-US" sz="1400" b="1">
                          <a:effectLst/>
                        </a:rPr>
                        <a:t>Venue_id </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0" marT="30480" marB="0"/>
                </a:tc>
                <a:tc>
                  <a:txBody>
                    <a:bodyPr/>
                    <a:lstStyle/>
                    <a:p>
                      <a:pPr marL="0" marR="0" indent="0" algn="l">
                        <a:lnSpc>
                          <a:spcPct val="107000"/>
                        </a:lnSpc>
                        <a:spcBef>
                          <a:spcPts val="0"/>
                        </a:spcBef>
                        <a:spcAft>
                          <a:spcPts val="0"/>
                        </a:spcAft>
                      </a:pPr>
                      <a:r>
                        <a:rPr lang="en-US" sz="1400" b="1">
                          <a:effectLst/>
                        </a:rPr>
                        <a:t>Varchar </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0" marT="30480" marB="0"/>
                </a:tc>
                <a:tc>
                  <a:txBody>
                    <a:bodyPr/>
                    <a:lstStyle/>
                    <a:p>
                      <a:pPr marL="0" marR="0" indent="0" algn="l">
                        <a:lnSpc>
                          <a:spcPct val="107000"/>
                        </a:lnSpc>
                        <a:spcBef>
                          <a:spcPts val="0"/>
                        </a:spcBef>
                        <a:spcAft>
                          <a:spcPts val="0"/>
                        </a:spcAft>
                      </a:pPr>
                      <a:r>
                        <a:rPr lang="en-US" sz="1400" b="1">
                          <a:effectLst/>
                        </a:rPr>
                        <a:t>50 </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0" marT="30480" marB="0"/>
                </a:tc>
                <a:tc>
                  <a:txBody>
                    <a:bodyPr/>
                    <a:lstStyle/>
                    <a:p>
                      <a:pPr marL="0" marR="0" indent="0" algn="just">
                        <a:lnSpc>
                          <a:spcPct val="107000"/>
                        </a:lnSpc>
                        <a:spcBef>
                          <a:spcPts val="0"/>
                        </a:spcBef>
                        <a:spcAft>
                          <a:spcPts val="0"/>
                        </a:spcAft>
                      </a:pPr>
                      <a:r>
                        <a:rPr lang="en-US" sz="1400" b="1">
                          <a:effectLst/>
                        </a:rPr>
                        <a:t>Primary key </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0" marT="30480" marB="0"/>
                </a:tc>
                <a:tc>
                  <a:txBody>
                    <a:bodyPr/>
                    <a:lstStyle/>
                    <a:p>
                      <a:pPr marL="0" marR="0" indent="0" algn="l">
                        <a:lnSpc>
                          <a:spcPct val="107000"/>
                        </a:lnSpc>
                        <a:spcBef>
                          <a:spcPts val="0"/>
                        </a:spcBef>
                        <a:spcAft>
                          <a:spcPts val="0"/>
                        </a:spcAft>
                      </a:pPr>
                      <a:r>
                        <a:rPr lang="en-US" sz="1400" b="1">
                          <a:effectLst/>
                        </a:rPr>
                        <a:t>Identity  of Venue </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0" marT="30480" marB="0"/>
                </a:tc>
                <a:extLst>
                  <a:ext uri="{0D108BD9-81ED-4DB2-BD59-A6C34878D82A}">
                    <a16:rowId xmlns="" xmlns:a16="http://schemas.microsoft.com/office/drawing/2014/main" val="2159604018"/>
                  </a:ext>
                </a:extLst>
              </a:tr>
              <a:tr h="649561">
                <a:tc>
                  <a:txBody>
                    <a:bodyPr/>
                    <a:lstStyle/>
                    <a:p>
                      <a:pPr marL="0" marR="0" indent="0" algn="just">
                        <a:lnSpc>
                          <a:spcPct val="107000"/>
                        </a:lnSpc>
                        <a:spcBef>
                          <a:spcPts val="0"/>
                        </a:spcBef>
                        <a:spcAft>
                          <a:spcPts val="0"/>
                        </a:spcAft>
                      </a:pPr>
                      <a:r>
                        <a:rPr lang="en-US" sz="1400" b="1">
                          <a:effectLst/>
                        </a:rPr>
                        <a:t>Venue_name </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0" marT="30480" marB="0"/>
                </a:tc>
                <a:tc>
                  <a:txBody>
                    <a:bodyPr/>
                    <a:lstStyle/>
                    <a:p>
                      <a:pPr marL="0" marR="0" indent="0" algn="l">
                        <a:lnSpc>
                          <a:spcPct val="107000"/>
                        </a:lnSpc>
                        <a:spcBef>
                          <a:spcPts val="0"/>
                        </a:spcBef>
                        <a:spcAft>
                          <a:spcPts val="0"/>
                        </a:spcAft>
                      </a:pPr>
                      <a:r>
                        <a:rPr lang="en-US" sz="1400" b="1">
                          <a:effectLst/>
                        </a:rPr>
                        <a:t>Varchar </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0" marT="30480" marB="0"/>
                </a:tc>
                <a:tc>
                  <a:txBody>
                    <a:bodyPr/>
                    <a:lstStyle/>
                    <a:p>
                      <a:pPr marL="0" marR="0" indent="0" algn="l">
                        <a:lnSpc>
                          <a:spcPct val="107000"/>
                        </a:lnSpc>
                        <a:spcBef>
                          <a:spcPts val="0"/>
                        </a:spcBef>
                        <a:spcAft>
                          <a:spcPts val="0"/>
                        </a:spcAft>
                      </a:pPr>
                      <a:r>
                        <a:rPr lang="en-US" sz="1400" b="1">
                          <a:effectLst/>
                        </a:rPr>
                        <a:t>50 </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0" marT="30480" marB="0"/>
                </a:tc>
                <a:tc>
                  <a:txBody>
                    <a:bodyPr/>
                    <a:lstStyle/>
                    <a:p>
                      <a:pPr marL="0" marR="0" indent="0" algn="l">
                        <a:lnSpc>
                          <a:spcPct val="107000"/>
                        </a:lnSpc>
                        <a:spcBef>
                          <a:spcPts val="0"/>
                        </a:spcBef>
                        <a:spcAft>
                          <a:spcPts val="0"/>
                        </a:spcAft>
                      </a:pPr>
                      <a:r>
                        <a:rPr lang="en-US" sz="1400" b="1">
                          <a:effectLst/>
                        </a:rPr>
                        <a:t> </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0" marT="30480" marB="0"/>
                </a:tc>
                <a:tc>
                  <a:txBody>
                    <a:bodyPr/>
                    <a:lstStyle/>
                    <a:p>
                      <a:pPr marL="0" marR="0" indent="0" algn="l">
                        <a:lnSpc>
                          <a:spcPct val="107000"/>
                        </a:lnSpc>
                        <a:spcBef>
                          <a:spcPts val="0"/>
                        </a:spcBef>
                        <a:spcAft>
                          <a:spcPts val="0"/>
                        </a:spcAft>
                      </a:pPr>
                      <a:r>
                        <a:rPr lang="en-US" sz="1400" b="1" dirty="0">
                          <a:effectLst/>
                        </a:rPr>
                        <a:t>Name of Venue</a:t>
                      </a:r>
                      <a:endPar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0" marT="30480" marB="0"/>
                </a:tc>
                <a:extLst>
                  <a:ext uri="{0D108BD9-81ED-4DB2-BD59-A6C34878D82A}">
                    <a16:rowId xmlns="" xmlns:a16="http://schemas.microsoft.com/office/drawing/2014/main" val="2006820728"/>
                  </a:ext>
                </a:extLst>
              </a:tr>
              <a:tr h="728914">
                <a:tc>
                  <a:txBody>
                    <a:bodyPr/>
                    <a:lstStyle/>
                    <a:p>
                      <a:pPr marL="0" marR="0" indent="0" algn="l">
                        <a:lnSpc>
                          <a:spcPct val="107000"/>
                        </a:lnSpc>
                        <a:spcBef>
                          <a:spcPts val="0"/>
                        </a:spcBef>
                        <a:spcAft>
                          <a:spcPts val="0"/>
                        </a:spcAft>
                      </a:pPr>
                      <a:r>
                        <a:rPr lang="en-US" sz="1400" b="1">
                          <a:effectLst/>
                        </a:rPr>
                        <a:t>Location </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0" marT="30480" marB="0"/>
                </a:tc>
                <a:tc>
                  <a:txBody>
                    <a:bodyPr/>
                    <a:lstStyle/>
                    <a:p>
                      <a:pPr marL="0" marR="0" indent="0" algn="l">
                        <a:lnSpc>
                          <a:spcPct val="107000"/>
                        </a:lnSpc>
                        <a:spcBef>
                          <a:spcPts val="0"/>
                        </a:spcBef>
                        <a:spcAft>
                          <a:spcPts val="0"/>
                        </a:spcAft>
                      </a:pPr>
                      <a:r>
                        <a:rPr lang="en-US" sz="1400" b="1">
                          <a:effectLst/>
                        </a:rPr>
                        <a:t>Varchar </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0" marT="30480" marB="0"/>
                </a:tc>
                <a:tc>
                  <a:txBody>
                    <a:bodyPr/>
                    <a:lstStyle/>
                    <a:p>
                      <a:pPr marL="0" marR="0" indent="0" algn="l">
                        <a:lnSpc>
                          <a:spcPct val="107000"/>
                        </a:lnSpc>
                        <a:spcBef>
                          <a:spcPts val="0"/>
                        </a:spcBef>
                        <a:spcAft>
                          <a:spcPts val="0"/>
                        </a:spcAft>
                      </a:pPr>
                      <a:r>
                        <a:rPr lang="en-US" sz="1400" b="1">
                          <a:effectLst/>
                        </a:rPr>
                        <a:t>50 </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0" marT="30480" marB="0"/>
                </a:tc>
                <a:tc>
                  <a:txBody>
                    <a:bodyPr/>
                    <a:lstStyle/>
                    <a:p>
                      <a:pPr marL="0" marR="0" indent="0" algn="l">
                        <a:lnSpc>
                          <a:spcPct val="107000"/>
                        </a:lnSpc>
                        <a:spcBef>
                          <a:spcPts val="0"/>
                        </a:spcBef>
                        <a:spcAft>
                          <a:spcPts val="0"/>
                        </a:spcAft>
                      </a:pPr>
                      <a:r>
                        <a:rPr lang="en-US" sz="1400" b="1">
                          <a:effectLst/>
                        </a:rPr>
                        <a:t> </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0" marT="30480" marB="0"/>
                </a:tc>
                <a:tc>
                  <a:txBody>
                    <a:bodyPr/>
                    <a:lstStyle/>
                    <a:p>
                      <a:pPr marL="0" marR="0" indent="0" algn="l">
                        <a:lnSpc>
                          <a:spcPct val="107000"/>
                        </a:lnSpc>
                        <a:spcBef>
                          <a:spcPts val="0"/>
                        </a:spcBef>
                        <a:spcAft>
                          <a:spcPts val="0"/>
                        </a:spcAft>
                      </a:pPr>
                      <a:r>
                        <a:rPr lang="en-US" sz="1400" b="1">
                          <a:effectLst/>
                        </a:rPr>
                        <a:t>Location of  Venue</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0" marT="30480" marB="0"/>
                </a:tc>
                <a:extLst>
                  <a:ext uri="{0D108BD9-81ED-4DB2-BD59-A6C34878D82A}">
                    <a16:rowId xmlns="" xmlns:a16="http://schemas.microsoft.com/office/drawing/2014/main" val="385275528"/>
                  </a:ext>
                </a:extLst>
              </a:tr>
              <a:tr h="728914">
                <a:tc>
                  <a:txBody>
                    <a:bodyPr/>
                    <a:lstStyle/>
                    <a:p>
                      <a:pPr marL="0" marR="0" indent="0" algn="l">
                        <a:lnSpc>
                          <a:spcPct val="107000"/>
                        </a:lnSpc>
                        <a:spcBef>
                          <a:spcPts val="0"/>
                        </a:spcBef>
                        <a:spcAft>
                          <a:spcPts val="0"/>
                        </a:spcAft>
                      </a:pPr>
                      <a:r>
                        <a:rPr lang="en-US" sz="1400" b="1">
                          <a:effectLst/>
                        </a:rPr>
                        <a:t>Description </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0" marT="30480" marB="0"/>
                </a:tc>
                <a:tc>
                  <a:txBody>
                    <a:bodyPr/>
                    <a:lstStyle/>
                    <a:p>
                      <a:pPr marL="0" marR="0" indent="0" algn="l">
                        <a:lnSpc>
                          <a:spcPct val="107000"/>
                        </a:lnSpc>
                        <a:spcBef>
                          <a:spcPts val="0"/>
                        </a:spcBef>
                        <a:spcAft>
                          <a:spcPts val="0"/>
                        </a:spcAft>
                      </a:pPr>
                      <a:r>
                        <a:rPr lang="en-US" sz="1400" b="1" dirty="0">
                          <a:effectLst/>
                        </a:rPr>
                        <a:t>Varchar</a:t>
                      </a:r>
                      <a:endPar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0" marT="30480" marB="0"/>
                </a:tc>
                <a:tc>
                  <a:txBody>
                    <a:bodyPr/>
                    <a:lstStyle/>
                    <a:p>
                      <a:pPr marL="0" marR="0" indent="0" algn="l">
                        <a:lnSpc>
                          <a:spcPct val="107000"/>
                        </a:lnSpc>
                        <a:spcBef>
                          <a:spcPts val="0"/>
                        </a:spcBef>
                        <a:spcAft>
                          <a:spcPts val="0"/>
                        </a:spcAft>
                      </a:pPr>
                      <a:r>
                        <a:rPr lang="en-US" sz="1400" b="1">
                          <a:effectLst/>
                        </a:rPr>
                        <a:t>50</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0" marT="30480" marB="0"/>
                </a:tc>
                <a:tc>
                  <a:txBody>
                    <a:bodyPr/>
                    <a:lstStyle/>
                    <a:p>
                      <a:pPr marL="0" marR="0" indent="0" algn="l">
                        <a:lnSpc>
                          <a:spcPct val="107000"/>
                        </a:lnSpc>
                        <a:spcBef>
                          <a:spcPts val="0"/>
                        </a:spcBef>
                        <a:spcAft>
                          <a:spcPts val="0"/>
                        </a:spcAft>
                      </a:pPr>
                      <a:r>
                        <a:rPr lang="en-US" sz="1400" b="1">
                          <a:effectLst/>
                        </a:rPr>
                        <a:t> </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0" marT="30480" marB="0"/>
                </a:tc>
                <a:tc>
                  <a:txBody>
                    <a:bodyPr/>
                    <a:lstStyle/>
                    <a:p>
                      <a:pPr marL="0" marR="0" indent="0" algn="l">
                        <a:lnSpc>
                          <a:spcPct val="107000"/>
                        </a:lnSpc>
                        <a:spcBef>
                          <a:spcPts val="0"/>
                        </a:spcBef>
                        <a:spcAft>
                          <a:spcPts val="0"/>
                        </a:spcAft>
                      </a:pPr>
                      <a:r>
                        <a:rPr lang="en-US" sz="1400" b="1">
                          <a:effectLst/>
                        </a:rPr>
                        <a:t>Description of  Venue</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0" marT="30480" marB="0"/>
                </a:tc>
                <a:extLst>
                  <a:ext uri="{0D108BD9-81ED-4DB2-BD59-A6C34878D82A}">
                    <a16:rowId xmlns="" xmlns:a16="http://schemas.microsoft.com/office/drawing/2014/main" val="2302370014"/>
                  </a:ext>
                </a:extLst>
              </a:tr>
              <a:tr h="728914">
                <a:tc>
                  <a:txBody>
                    <a:bodyPr/>
                    <a:lstStyle/>
                    <a:p>
                      <a:pPr marL="0" marR="0" indent="0" algn="l">
                        <a:lnSpc>
                          <a:spcPct val="107000"/>
                        </a:lnSpc>
                        <a:spcBef>
                          <a:spcPts val="0"/>
                        </a:spcBef>
                        <a:spcAft>
                          <a:spcPts val="0"/>
                        </a:spcAft>
                      </a:pPr>
                      <a:r>
                        <a:rPr lang="en-US" sz="1400" b="1">
                          <a:effectLst/>
                        </a:rPr>
                        <a:t>Seat</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0" marT="30480" marB="0"/>
                </a:tc>
                <a:tc>
                  <a:txBody>
                    <a:bodyPr/>
                    <a:lstStyle/>
                    <a:p>
                      <a:pPr marL="0" marR="0" indent="0" algn="l">
                        <a:lnSpc>
                          <a:spcPct val="107000"/>
                        </a:lnSpc>
                        <a:spcBef>
                          <a:spcPts val="0"/>
                        </a:spcBef>
                        <a:spcAft>
                          <a:spcPts val="0"/>
                        </a:spcAft>
                      </a:pPr>
                      <a:r>
                        <a:rPr lang="en-US" sz="1400" b="1">
                          <a:effectLst/>
                        </a:rPr>
                        <a:t>Varchar</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0" marT="30480" marB="0"/>
                </a:tc>
                <a:tc>
                  <a:txBody>
                    <a:bodyPr/>
                    <a:lstStyle/>
                    <a:p>
                      <a:pPr marL="0" marR="0" indent="0" algn="l">
                        <a:lnSpc>
                          <a:spcPct val="107000"/>
                        </a:lnSpc>
                        <a:spcBef>
                          <a:spcPts val="0"/>
                        </a:spcBef>
                        <a:spcAft>
                          <a:spcPts val="0"/>
                        </a:spcAft>
                      </a:pPr>
                      <a:r>
                        <a:rPr lang="en-US" sz="1400" b="1">
                          <a:effectLst/>
                        </a:rPr>
                        <a:t>50</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0" marT="30480" marB="0"/>
                </a:tc>
                <a:tc>
                  <a:txBody>
                    <a:bodyPr/>
                    <a:lstStyle/>
                    <a:p>
                      <a:pPr marL="0" marR="0" indent="0" algn="l">
                        <a:lnSpc>
                          <a:spcPct val="107000"/>
                        </a:lnSpc>
                        <a:spcBef>
                          <a:spcPts val="0"/>
                        </a:spcBef>
                        <a:spcAft>
                          <a:spcPts val="0"/>
                        </a:spcAft>
                      </a:pPr>
                      <a:r>
                        <a:rPr lang="en-US" sz="1400" b="1">
                          <a:effectLst/>
                        </a:rPr>
                        <a:t> </a:t>
                      </a:r>
                      <a:endPar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0" marT="30480" marB="0"/>
                </a:tc>
                <a:tc>
                  <a:txBody>
                    <a:bodyPr/>
                    <a:lstStyle/>
                    <a:p>
                      <a:pPr marL="0" marR="0" indent="0" algn="l">
                        <a:lnSpc>
                          <a:spcPct val="107000"/>
                        </a:lnSpc>
                        <a:spcBef>
                          <a:spcPts val="0"/>
                        </a:spcBef>
                        <a:spcAft>
                          <a:spcPts val="0"/>
                        </a:spcAft>
                      </a:pPr>
                      <a:r>
                        <a:rPr lang="en-US" sz="1400" b="1" dirty="0">
                          <a:effectLst/>
                        </a:rPr>
                        <a:t>Seating capacity of venue</a:t>
                      </a:r>
                      <a:endPar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0" marT="30480" marB="0"/>
                </a:tc>
                <a:extLst>
                  <a:ext uri="{0D108BD9-81ED-4DB2-BD59-A6C34878D82A}">
                    <a16:rowId xmlns="" xmlns:a16="http://schemas.microsoft.com/office/drawing/2014/main" val="1552854456"/>
                  </a:ext>
                </a:extLst>
              </a:tr>
            </a:tbl>
          </a:graphicData>
        </a:graphic>
      </p:graphicFrame>
      <p:sp>
        <p:nvSpPr>
          <p:cNvPr id="4" name="TextBox 3"/>
          <p:cNvSpPr txBox="1"/>
          <p:nvPr/>
        </p:nvSpPr>
        <p:spPr>
          <a:xfrm>
            <a:off x="1959429" y="957943"/>
            <a:ext cx="2743200"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TABLE </a:t>
            </a:r>
            <a:r>
              <a:rPr lang="en-US" sz="1400" b="1" dirty="0" err="1">
                <a:latin typeface="Arial" panose="020B0604020202020204" pitchFamily="34" charset="0"/>
                <a:cs typeface="Arial" panose="020B0604020202020204" pitchFamily="34" charset="0"/>
              </a:rPr>
              <a:t>NAME:Venue</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5733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lgn="ctr"/>
            <a:r>
              <a:rPr lang="en-US" sz="1400" b="1" dirty="0" smtClean="0">
                <a:solidFill>
                  <a:schemeClr val="tx1"/>
                </a:solidFill>
              </a:rPr>
              <a:t>12</a:t>
            </a:r>
            <a:endParaRPr lang="en-US" sz="1400" b="1" dirty="0">
              <a:solidFill>
                <a:schemeClr val="tx1"/>
              </a:solidFill>
            </a:endParaRPr>
          </a:p>
        </p:txBody>
      </p:sp>
      <p:sp>
        <p:nvSpPr>
          <p:cNvPr id="4" name="TextBox 3"/>
          <p:cNvSpPr txBox="1"/>
          <p:nvPr/>
        </p:nvSpPr>
        <p:spPr>
          <a:xfrm>
            <a:off x="1915886" y="928914"/>
            <a:ext cx="3425371" cy="584775"/>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TABLE NAME</a:t>
            </a:r>
            <a:r>
              <a:rPr lang="en-US" sz="1400" b="1" dirty="0" smtClean="0">
                <a:latin typeface="Arial" panose="020B0604020202020204" pitchFamily="34" charset="0"/>
                <a:cs typeface="Arial" panose="020B0604020202020204" pitchFamily="34" charset="0"/>
              </a:rPr>
              <a:t>: Venue </a:t>
            </a:r>
            <a:r>
              <a:rPr lang="en-US" sz="1400" b="1" dirty="0">
                <a:latin typeface="Arial" panose="020B0604020202020204" pitchFamily="34" charset="0"/>
                <a:cs typeface="Arial" panose="020B0604020202020204" pitchFamily="34" charset="0"/>
              </a:rPr>
              <a:t>Booking </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815953035"/>
              </p:ext>
            </p:extLst>
          </p:nvPr>
        </p:nvGraphicFramePr>
        <p:xfrm>
          <a:off x="1915885" y="1326523"/>
          <a:ext cx="9456159" cy="4817865"/>
        </p:xfrm>
        <a:graphic>
          <a:graphicData uri="http://schemas.openxmlformats.org/drawingml/2006/table">
            <a:tbl>
              <a:tblPr firstRow="1" firstCol="1" bandRow="1">
                <a:tableStyleId>{5C22544A-7EE6-4342-B048-85BDC9FD1C3A}</a:tableStyleId>
              </a:tblPr>
              <a:tblGrid>
                <a:gridCol w="1782580"/>
                <a:gridCol w="2110134"/>
                <a:gridCol w="1640773"/>
                <a:gridCol w="1774589"/>
                <a:gridCol w="2148083"/>
              </a:tblGrid>
              <a:tr h="359208">
                <a:tc>
                  <a:txBody>
                    <a:bodyPr/>
                    <a:lstStyle/>
                    <a:p>
                      <a:pPr marL="0" marR="43815" indent="0" algn="l">
                        <a:lnSpc>
                          <a:spcPct val="107000"/>
                        </a:lnSpc>
                        <a:spcBef>
                          <a:spcPts val="0"/>
                        </a:spcBef>
                        <a:spcAft>
                          <a:spcPts val="0"/>
                        </a:spcAft>
                      </a:pPr>
                      <a:r>
                        <a:rPr lang="en-US" sz="1400" b="1" dirty="0">
                          <a:effectLst/>
                        </a:rPr>
                        <a:t>FILED NAME </a:t>
                      </a:r>
                      <a:endParaRPr lang="en-US" sz="1400" b="1" dirty="0">
                        <a:solidFill>
                          <a:srgbClr val="000000"/>
                        </a:solidFill>
                        <a:effectLst/>
                        <a:latin typeface="Times New Roman"/>
                        <a:ea typeface="Times New Roman"/>
                        <a:cs typeface="Times New Roman"/>
                      </a:endParaRPr>
                    </a:p>
                  </a:txBody>
                  <a:tcPr marL="42738" marR="0" marT="18599" marB="0"/>
                </a:tc>
                <a:tc>
                  <a:txBody>
                    <a:bodyPr/>
                    <a:lstStyle/>
                    <a:p>
                      <a:pPr marL="0" marR="0" indent="0" algn="just">
                        <a:lnSpc>
                          <a:spcPct val="107000"/>
                        </a:lnSpc>
                        <a:spcBef>
                          <a:spcPts val="0"/>
                        </a:spcBef>
                        <a:spcAft>
                          <a:spcPts val="0"/>
                        </a:spcAft>
                      </a:pPr>
                      <a:r>
                        <a:rPr lang="en-US" sz="1400" b="1">
                          <a:effectLst/>
                        </a:rPr>
                        <a:t>DATA TYPE </a:t>
                      </a:r>
                      <a:endParaRPr lang="en-US" sz="1400" b="1">
                        <a:solidFill>
                          <a:srgbClr val="000000"/>
                        </a:solidFill>
                        <a:effectLst/>
                        <a:latin typeface="Times New Roman"/>
                        <a:ea typeface="Times New Roman"/>
                        <a:cs typeface="Times New Roman"/>
                      </a:endParaRPr>
                    </a:p>
                  </a:txBody>
                  <a:tcPr marL="42738" marR="0" marT="18599" marB="0"/>
                </a:tc>
                <a:tc>
                  <a:txBody>
                    <a:bodyPr/>
                    <a:lstStyle/>
                    <a:p>
                      <a:pPr marL="0" marR="0" indent="0" algn="l">
                        <a:lnSpc>
                          <a:spcPct val="107000"/>
                        </a:lnSpc>
                        <a:spcBef>
                          <a:spcPts val="0"/>
                        </a:spcBef>
                        <a:spcAft>
                          <a:spcPts val="0"/>
                        </a:spcAft>
                      </a:pPr>
                      <a:r>
                        <a:rPr lang="en-US" sz="1400" b="1">
                          <a:effectLst/>
                        </a:rPr>
                        <a:t>LENGTH </a:t>
                      </a:r>
                      <a:endParaRPr lang="en-US" sz="1400" b="1">
                        <a:solidFill>
                          <a:srgbClr val="000000"/>
                        </a:solidFill>
                        <a:effectLst/>
                        <a:latin typeface="Times New Roman"/>
                        <a:ea typeface="Times New Roman"/>
                        <a:cs typeface="Times New Roman"/>
                      </a:endParaRPr>
                    </a:p>
                  </a:txBody>
                  <a:tcPr marL="42738" marR="0" marT="18599" marB="0"/>
                </a:tc>
                <a:tc>
                  <a:txBody>
                    <a:bodyPr/>
                    <a:lstStyle/>
                    <a:p>
                      <a:pPr marL="0" marR="0" indent="0" algn="l">
                        <a:lnSpc>
                          <a:spcPct val="107000"/>
                        </a:lnSpc>
                        <a:spcBef>
                          <a:spcPts val="0"/>
                        </a:spcBef>
                        <a:spcAft>
                          <a:spcPts val="0"/>
                        </a:spcAft>
                      </a:pPr>
                      <a:r>
                        <a:rPr lang="en-US" sz="1400" b="1">
                          <a:effectLst/>
                        </a:rPr>
                        <a:t>KEY </a:t>
                      </a:r>
                      <a:endParaRPr lang="en-US" sz="1400" b="1">
                        <a:solidFill>
                          <a:srgbClr val="000000"/>
                        </a:solidFill>
                        <a:effectLst/>
                        <a:latin typeface="Times New Roman"/>
                        <a:ea typeface="Times New Roman"/>
                        <a:cs typeface="Times New Roman"/>
                      </a:endParaRPr>
                    </a:p>
                  </a:txBody>
                  <a:tcPr marL="42738" marR="0" marT="18599" marB="0"/>
                </a:tc>
                <a:tc>
                  <a:txBody>
                    <a:bodyPr/>
                    <a:lstStyle/>
                    <a:p>
                      <a:pPr marL="0" marR="0" indent="0" algn="just">
                        <a:lnSpc>
                          <a:spcPct val="107000"/>
                        </a:lnSpc>
                        <a:spcBef>
                          <a:spcPts val="0"/>
                        </a:spcBef>
                        <a:spcAft>
                          <a:spcPts val="0"/>
                        </a:spcAft>
                      </a:pPr>
                      <a:r>
                        <a:rPr lang="en-US" sz="1400" b="1">
                          <a:effectLst/>
                        </a:rPr>
                        <a:t>DESCRIPTION </a:t>
                      </a:r>
                      <a:endParaRPr lang="en-US" sz="1400" b="1">
                        <a:solidFill>
                          <a:srgbClr val="000000"/>
                        </a:solidFill>
                        <a:effectLst/>
                        <a:latin typeface="Times New Roman"/>
                        <a:ea typeface="Times New Roman"/>
                        <a:cs typeface="Times New Roman"/>
                      </a:endParaRPr>
                    </a:p>
                  </a:txBody>
                  <a:tcPr marL="42738" marR="0" marT="18599" marB="0"/>
                </a:tc>
              </a:tr>
              <a:tr h="437096">
                <a:tc>
                  <a:txBody>
                    <a:bodyPr/>
                    <a:lstStyle/>
                    <a:p>
                      <a:pPr marL="0" marR="0" indent="0" algn="l">
                        <a:lnSpc>
                          <a:spcPct val="107000"/>
                        </a:lnSpc>
                        <a:spcBef>
                          <a:spcPts val="0"/>
                        </a:spcBef>
                        <a:spcAft>
                          <a:spcPts val="0"/>
                        </a:spcAft>
                      </a:pPr>
                      <a:r>
                        <a:rPr lang="en-US" sz="1400" b="1">
                          <a:effectLst/>
                        </a:rPr>
                        <a:t>Bid </a:t>
                      </a:r>
                      <a:endParaRPr lang="en-US" sz="1400" b="1">
                        <a:solidFill>
                          <a:srgbClr val="000000"/>
                        </a:solidFill>
                        <a:effectLst/>
                        <a:latin typeface="Times New Roman"/>
                        <a:ea typeface="Times New Roman"/>
                        <a:cs typeface="Times New Roman"/>
                      </a:endParaRPr>
                    </a:p>
                  </a:txBody>
                  <a:tcPr marL="42738" marR="0" marT="18599" marB="0"/>
                </a:tc>
                <a:tc>
                  <a:txBody>
                    <a:bodyPr/>
                    <a:lstStyle/>
                    <a:p>
                      <a:pPr marL="0" marR="0" indent="0" algn="l">
                        <a:lnSpc>
                          <a:spcPct val="107000"/>
                        </a:lnSpc>
                        <a:spcBef>
                          <a:spcPts val="0"/>
                        </a:spcBef>
                        <a:spcAft>
                          <a:spcPts val="0"/>
                        </a:spcAft>
                      </a:pPr>
                      <a:r>
                        <a:rPr lang="en-US" sz="1400" b="1">
                          <a:effectLst/>
                        </a:rPr>
                        <a:t>Varchar </a:t>
                      </a:r>
                      <a:endParaRPr lang="en-US" sz="1400" b="1">
                        <a:solidFill>
                          <a:srgbClr val="000000"/>
                        </a:solidFill>
                        <a:effectLst/>
                        <a:latin typeface="Times New Roman"/>
                        <a:ea typeface="Times New Roman"/>
                        <a:cs typeface="Times New Roman"/>
                      </a:endParaRPr>
                    </a:p>
                  </a:txBody>
                  <a:tcPr marL="42738" marR="0" marT="18599" marB="0"/>
                </a:tc>
                <a:tc>
                  <a:txBody>
                    <a:bodyPr/>
                    <a:lstStyle/>
                    <a:p>
                      <a:pPr marL="0" marR="0" indent="0" algn="l">
                        <a:lnSpc>
                          <a:spcPct val="107000"/>
                        </a:lnSpc>
                        <a:spcBef>
                          <a:spcPts val="0"/>
                        </a:spcBef>
                        <a:spcAft>
                          <a:spcPts val="0"/>
                        </a:spcAft>
                      </a:pPr>
                      <a:r>
                        <a:rPr lang="en-US" sz="1400" b="1">
                          <a:effectLst/>
                        </a:rPr>
                        <a:t>50 </a:t>
                      </a:r>
                      <a:endParaRPr lang="en-US" sz="1400" b="1">
                        <a:solidFill>
                          <a:srgbClr val="000000"/>
                        </a:solidFill>
                        <a:effectLst/>
                        <a:latin typeface="Times New Roman"/>
                        <a:ea typeface="Times New Roman"/>
                        <a:cs typeface="Times New Roman"/>
                      </a:endParaRPr>
                    </a:p>
                  </a:txBody>
                  <a:tcPr marL="42738" marR="0" marT="18599" marB="0"/>
                </a:tc>
                <a:tc>
                  <a:txBody>
                    <a:bodyPr/>
                    <a:lstStyle/>
                    <a:p>
                      <a:pPr marL="0" marR="0" indent="0" algn="just">
                        <a:lnSpc>
                          <a:spcPct val="107000"/>
                        </a:lnSpc>
                        <a:spcBef>
                          <a:spcPts val="0"/>
                        </a:spcBef>
                        <a:spcAft>
                          <a:spcPts val="0"/>
                        </a:spcAft>
                      </a:pPr>
                      <a:r>
                        <a:rPr lang="en-US" sz="1400" b="1">
                          <a:effectLst/>
                        </a:rPr>
                        <a:t>Primary key </a:t>
                      </a:r>
                      <a:endParaRPr lang="en-US" sz="1400" b="1">
                        <a:solidFill>
                          <a:srgbClr val="000000"/>
                        </a:solidFill>
                        <a:effectLst/>
                        <a:latin typeface="Times New Roman"/>
                        <a:ea typeface="Times New Roman"/>
                        <a:cs typeface="Times New Roman"/>
                      </a:endParaRPr>
                    </a:p>
                  </a:txBody>
                  <a:tcPr marL="42738" marR="0" marT="18599" marB="0"/>
                </a:tc>
                <a:tc>
                  <a:txBody>
                    <a:bodyPr/>
                    <a:lstStyle/>
                    <a:p>
                      <a:pPr marL="0" marR="0" indent="0" algn="l">
                        <a:lnSpc>
                          <a:spcPct val="107000"/>
                        </a:lnSpc>
                        <a:spcBef>
                          <a:spcPts val="0"/>
                        </a:spcBef>
                        <a:spcAft>
                          <a:spcPts val="0"/>
                        </a:spcAft>
                      </a:pPr>
                      <a:r>
                        <a:rPr lang="en-US" sz="1400" b="1">
                          <a:effectLst/>
                        </a:rPr>
                        <a:t>Identity  of venue booking </a:t>
                      </a:r>
                      <a:endParaRPr lang="en-US" sz="1400" b="1">
                        <a:solidFill>
                          <a:srgbClr val="000000"/>
                        </a:solidFill>
                        <a:effectLst/>
                        <a:latin typeface="Times New Roman"/>
                        <a:ea typeface="Times New Roman"/>
                        <a:cs typeface="Times New Roman"/>
                      </a:endParaRPr>
                    </a:p>
                  </a:txBody>
                  <a:tcPr marL="42738" marR="0" marT="18599" marB="0"/>
                </a:tc>
              </a:tr>
              <a:tr h="654349">
                <a:tc>
                  <a:txBody>
                    <a:bodyPr/>
                    <a:lstStyle/>
                    <a:p>
                      <a:pPr marL="0" marR="0" indent="0" algn="l">
                        <a:lnSpc>
                          <a:spcPct val="107000"/>
                        </a:lnSpc>
                        <a:spcBef>
                          <a:spcPts val="0"/>
                        </a:spcBef>
                        <a:spcAft>
                          <a:spcPts val="0"/>
                        </a:spcAft>
                      </a:pPr>
                      <a:r>
                        <a:rPr lang="en-US" sz="1400" b="1" dirty="0" err="1">
                          <a:effectLst/>
                        </a:rPr>
                        <a:t>StaffId</a:t>
                      </a:r>
                      <a:r>
                        <a:rPr lang="en-US" sz="1400" b="1" dirty="0">
                          <a:effectLst/>
                        </a:rPr>
                        <a:t> </a:t>
                      </a:r>
                      <a:endParaRPr lang="en-US" sz="1400" b="1" dirty="0">
                        <a:solidFill>
                          <a:srgbClr val="000000"/>
                        </a:solidFill>
                        <a:effectLst/>
                        <a:latin typeface="Times New Roman"/>
                        <a:ea typeface="Times New Roman"/>
                        <a:cs typeface="Times New Roman"/>
                      </a:endParaRPr>
                    </a:p>
                  </a:txBody>
                  <a:tcPr marL="42738" marR="0" marT="18599" marB="0"/>
                </a:tc>
                <a:tc>
                  <a:txBody>
                    <a:bodyPr/>
                    <a:lstStyle/>
                    <a:p>
                      <a:pPr marL="0" marR="0" indent="0" algn="l">
                        <a:lnSpc>
                          <a:spcPct val="107000"/>
                        </a:lnSpc>
                        <a:spcBef>
                          <a:spcPts val="0"/>
                        </a:spcBef>
                        <a:spcAft>
                          <a:spcPts val="0"/>
                        </a:spcAft>
                      </a:pPr>
                      <a:r>
                        <a:rPr lang="en-US" sz="1400" b="1">
                          <a:effectLst/>
                        </a:rPr>
                        <a:t>Varchar </a:t>
                      </a:r>
                      <a:endParaRPr lang="en-US" sz="1400" b="1">
                        <a:solidFill>
                          <a:srgbClr val="000000"/>
                        </a:solidFill>
                        <a:effectLst/>
                        <a:latin typeface="Times New Roman"/>
                        <a:ea typeface="Times New Roman"/>
                        <a:cs typeface="Times New Roman"/>
                      </a:endParaRPr>
                    </a:p>
                  </a:txBody>
                  <a:tcPr marL="42738" marR="0" marT="18599" marB="0"/>
                </a:tc>
                <a:tc>
                  <a:txBody>
                    <a:bodyPr/>
                    <a:lstStyle/>
                    <a:p>
                      <a:pPr marL="0" marR="0" indent="0" algn="l">
                        <a:lnSpc>
                          <a:spcPct val="107000"/>
                        </a:lnSpc>
                        <a:spcBef>
                          <a:spcPts val="0"/>
                        </a:spcBef>
                        <a:spcAft>
                          <a:spcPts val="0"/>
                        </a:spcAft>
                      </a:pPr>
                      <a:r>
                        <a:rPr lang="en-US" sz="1400" b="1">
                          <a:effectLst/>
                        </a:rPr>
                        <a:t>50 </a:t>
                      </a:r>
                      <a:endParaRPr lang="en-US" sz="1400" b="1">
                        <a:solidFill>
                          <a:srgbClr val="000000"/>
                        </a:solidFill>
                        <a:effectLst/>
                        <a:latin typeface="Times New Roman"/>
                        <a:ea typeface="Times New Roman"/>
                        <a:cs typeface="Times New Roman"/>
                      </a:endParaRPr>
                    </a:p>
                  </a:txBody>
                  <a:tcPr marL="42738" marR="0" marT="18599" marB="0"/>
                </a:tc>
                <a:tc>
                  <a:txBody>
                    <a:bodyPr/>
                    <a:lstStyle/>
                    <a:p>
                      <a:pPr marL="0" marR="0" indent="0" algn="l">
                        <a:lnSpc>
                          <a:spcPct val="107000"/>
                        </a:lnSpc>
                        <a:spcBef>
                          <a:spcPts val="0"/>
                        </a:spcBef>
                        <a:spcAft>
                          <a:spcPts val="0"/>
                        </a:spcAft>
                      </a:pPr>
                      <a:r>
                        <a:rPr lang="en-US" sz="1400" b="1">
                          <a:effectLst/>
                        </a:rPr>
                        <a:t>Foreign key references to table Staff </a:t>
                      </a:r>
                      <a:endParaRPr lang="en-US" sz="1400" b="1">
                        <a:solidFill>
                          <a:srgbClr val="000000"/>
                        </a:solidFill>
                        <a:effectLst/>
                        <a:latin typeface="Times New Roman"/>
                        <a:ea typeface="Times New Roman"/>
                        <a:cs typeface="Times New Roman"/>
                      </a:endParaRPr>
                    </a:p>
                  </a:txBody>
                  <a:tcPr marL="42738" marR="0" marT="18599" marB="0"/>
                </a:tc>
                <a:tc>
                  <a:txBody>
                    <a:bodyPr/>
                    <a:lstStyle/>
                    <a:p>
                      <a:pPr marL="0" marR="0" indent="0" algn="l">
                        <a:lnSpc>
                          <a:spcPct val="107000"/>
                        </a:lnSpc>
                        <a:spcBef>
                          <a:spcPts val="0"/>
                        </a:spcBef>
                        <a:spcAft>
                          <a:spcPts val="0"/>
                        </a:spcAft>
                      </a:pPr>
                      <a:r>
                        <a:rPr lang="en-US" sz="1400" b="1">
                          <a:effectLst/>
                        </a:rPr>
                        <a:t>StaffId of staff </a:t>
                      </a:r>
                      <a:endParaRPr lang="en-US" sz="1400" b="1">
                        <a:solidFill>
                          <a:srgbClr val="000000"/>
                        </a:solidFill>
                        <a:effectLst/>
                        <a:latin typeface="Times New Roman"/>
                        <a:ea typeface="Times New Roman"/>
                        <a:cs typeface="Times New Roman"/>
                      </a:endParaRPr>
                    </a:p>
                  </a:txBody>
                  <a:tcPr marL="42738" marR="0" marT="18599" marB="0"/>
                </a:tc>
              </a:tr>
              <a:tr h="654349">
                <a:tc>
                  <a:txBody>
                    <a:bodyPr/>
                    <a:lstStyle/>
                    <a:p>
                      <a:pPr marL="0" marR="0" indent="0" algn="l">
                        <a:lnSpc>
                          <a:spcPct val="107000"/>
                        </a:lnSpc>
                        <a:spcBef>
                          <a:spcPts val="0"/>
                        </a:spcBef>
                        <a:spcAft>
                          <a:spcPts val="0"/>
                        </a:spcAft>
                      </a:pPr>
                      <a:r>
                        <a:rPr lang="en-US" sz="1400" b="1">
                          <a:effectLst/>
                        </a:rPr>
                        <a:t>Venue_id</a:t>
                      </a:r>
                      <a:endParaRPr lang="en-US" sz="1400" b="1">
                        <a:solidFill>
                          <a:srgbClr val="000000"/>
                        </a:solidFill>
                        <a:effectLst/>
                        <a:latin typeface="Times New Roman"/>
                        <a:ea typeface="Times New Roman"/>
                        <a:cs typeface="Times New Roman"/>
                      </a:endParaRPr>
                    </a:p>
                  </a:txBody>
                  <a:tcPr marL="42738" marR="0" marT="18599" marB="0"/>
                </a:tc>
                <a:tc>
                  <a:txBody>
                    <a:bodyPr/>
                    <a:lstStyle/>
                    <a:p>
                      <a:pPr marL="0" marR="0" indent="0" algn="l">
                        <a:lnSpc>
                          <a:spcPct val="107000"/>
                        </a:lnSpc>
                        <a:spcBef>
                          <a:spcPts val="0"/>
                        </a:spcBef>
                        <a:spcAft>
                          <a:spcPts val="0"/>
                        </a:spcAft>
                      </a:pPr>
                      <a:r>
                        <a:rPr lang="en-US" sz="1400" b="1">
                          <a:effectLst/>
                        </a:rPr>
                        <a:t>Varchar </a:t>
                      </a:r>
                      <a:endParaRPr lang="en-US" sz="1400" b="1">
                        <a:solidFill>
                          <a:srgbClr val="000000"/>
                        </a:solidFill>
                        <a:effectLst/>
                        <a:latin typeface="Times New Roman"/>
                        <a:ea typeface="Times New Roman"/>
                        <a:cs typeface="Times New Roman"/>
                      </a:endParaRPr>
                    </a:p>
                  </a:txBody>
                  <a:tcPr marL="42738" marR="0" marT="18599" marB="0"/>
                </a:tc>
                <a:tc>
                  <a:txBody>
                    <a:bodyPr/>
                    <a:lstStyle/>
                    <a:p>
                      <a:pPr marL="0" marR="0" indent="0" algn="l">
                        <a:lnSpc>
                          <a:spcPct val="107000"/>
                        </a:lnSpc>
                        <a:spcBef>
                          <a:spcPts val="0"/>
                        </a:spcBef>
                        <a:spcAft>
                          <a:spcPts val="0"/>
                        </a:spcAft>
                      </a:pPr>
                      <a:r>
                        <a:rPr lang="en-US" sz="1400" b="1">
                          <a:effectLst/>
                        </a:rPr>
                        <a:t>50 </a:t>
                      </a:r>
                      <a:endParaRPr lang="en-US" sz="1400" b="1">
                        <a:solidFill>
                          <a:srgbClr val="000000"/>
                        </a:solidFill>
                        <a:effectLst/>
                        <a:latin typeface="Times New Roman"/>
                        <a:ea typeface="Times New Roman"/>
                        <a:cs typeface="Times New Roman"/>
                      </a:endParaRPr>
                    </a:p>
                  </a:txBody>
                  <a:tcPr marL="42738" marR="0" marT="18599" marB="0"/>
                </a:tc>
                <a:tc>
                  <a:txBody>
                    <a:bodyPr/>
                    <a:lstStyle/>
                    <a:p>
                      <a:pPr marL="0" marR="0" indent="0" algn="l">
                        <a:lnSpc>
                          <a:spcPct val="107000"/>
                        </a:lnSpc>
                        <a:spcBef>
                          <a:spcPts val="0"/>
                        </a:spcBef>
                        <a:spcAft>
                          <a:spcPts val="0"/>
                        </a:spcAft>
                      </a:pPr>
                      <a:r>
                        <a:rPr lang="en-US" sz="1400" b="1">
                          <a:effectLst/>
                        </a:rPr>
                        <a:t>Foreign key references to table addVenue </a:t>
                      </a:r>
                      <a:endParaRPr lang="en-US" sz="1400" b="1">
                        <a:solidFill>
                          <a:srgbClr val="000000"/>
                        </a:solidFill>
                        <a:effectLst/>
                        <a:latin typeface="Times New Roman"/>
                        <a:ea typeface="Times New Roman"/>
                        <a:cs typeface="Times New Roman"/>
                      </a:endParaRPr>
                    </a:p>
                  </a:txBody>
                  <a:tcPr marL="42738" marR="0" marT="18599" marB="0"/>
                </a:tc>
                <a:tc>
                  <a:txBody>
                    <a:bodyPr/>
                    <a:lstStyle/>
                    <a:p>
                      <a:pPr marL="0" marR="0" indent="0" algn="l">
                        <a:lnSpc>
                          <a:spcPct val="107000"/>
                        </a:lnSpc>
                        <a:spcBef>
                          <a:spcPts val="0"/>
                        </a:spcBef>
                        <a:spcAft>
                          <a:spcPts val="0"/>
                        </a:spcAft>
                      </a:pPr>
                      <a:r>
                        <a:rPr lang="en-US" sz="1400" b="1">
                          <a:effectLst/>
                        </a:rPr>
                        <a:t>id of Venue </a:t>
                      </a:r>
                      <a:endParaRPr lang="en-US" sz="1400" b="1">
                        <a:solidFill>
                          <a:srgbClr val="000000"/>
                        </a:solidFill>
                        <a:effectLst/>
                        <a:latin typeface="Times New Roman"/>
                        <a:ea typeface="Times New Roman"/>
                        <a:cs typeface="Times New Roman"/>
                      </a:endParaRPr>
                    </a:p>
                  </a:txBody>
                  <a:tcPr marL="42738" marR="0" marT="18599" marB="0"/>
                </a:tc>
              </a:tr>
              <a:tr h="468027">
                <a:tc>
                  <a:txBody>
                    <a:bodyPr/>
                    <a:lstStyle/>
                    <a:p>
                      <a:pPr marL="0" marR="0" indent="0" algn="l">
                        <a:lnSpc>
                          <a:spcPct val="107000"/>
                        </a:lnSpc>
                        <a:spcBef>
                          <a:spcPts val="0"/>
                        </a:spcBef>
                        <a:spcAft>
                          <a:spcPts val="0"/>
                        </a:spcAft>
                      </a:pPr>
                      <a:r>
                        <a:rPr lang="en-US" sz="1400" b="1">
                          <a:effectLst/>
                        </a:rPr>
                        <a:t>Eventname</a:t>
                      </a:r>
                      <a:endParaRPr lang="en-US" sz="1400" b="1">
                        <a:solidFill>
                          <a:srgbClr val="000000"/>
                        </a:solidFill>
                        <a:effectLst/>
                        <a:latin typeface="Times New Roman"/>
                        <a:ea typeface="Times New Roman"/>
                        <a:cs typeface="Times New Roman"/>
                      </a:endParaRPr>
                    </a:p>
                  </a:txBody>
                  <a:tcPr marL="42738" marR="0" marT="18599" marB="0"/>
                </a:tc>
                <a:tc>
                  <a:txBody>
                    <a:bodyPr/>
                    <a:lstStyle/>
                    <a:p>
                      <a:pPr marL="0" marR="0" indent="0" algn="l">
                        <a:lnSpc>
                          <a:spcPct val="107000"/>
                        </a:lnSpc>
                        <a:spcBef>
                          <a:spcPts val="0"/>
                        </a:spcBef>
                        <a:spcAft>
                          <a:spcPts val="0"/>
                        </a:spcAft>
                      </a:pPr>
                      <a:r>
                        <a:rPr lang="en-US" sz="1400" b="1">
                          <a:effectLst/>
                        </a:rPr>
                        <a:t>Varchar </a:t>
                      </a:r>
                      <a:endParaRPr lang="en-US" sz="1400" b="1">
                        <a:solidFill>
                          <a:srgbClr val="000000"/>
                        </a:solidFill>
                        <a:effectLst/>
                        <a:latin typeface="Times New Roman"/>
                        <a:ea typeface="Times New Roman"/>
                        <a:cs typeface="Times New Roman"/>
                      </a:endParaRPr>
                    </a:p>
                  </a:txBody>
                  <a:tcPr marL="42738" marR="0" marT="18599" marB="0"/>
                </a:tc>
                <a:tc>
                  <a:txBody>
                    <a:bodyPr/>
                    <a:lstStyle/>
                    <a:p>
                      <a:pPr marL="0" marR="0" indent="0" algn="l">
                        <a:lnSpc>
                          <a:spcPct val="107000"/>
                        </a:lnSpc>
                        <a:spcBef>
                          <a:spcPts val="0"/>
                        </a:spcBef>
                        <a:spcAft>
                          <a:spcPts val="0"/>
                        </a:spcAft>
                      </a:pPr>
                      <a:r>
                        <a:rPr lang="en-US" sz="1400" b="1">
                          <a:effectLst/>
                        </a:rPr>
                        <a:t> </a:t>
                      </a:r>
                      <a:endParaRPr lang="en-US" sz="1400" b="1">
                        <a:solidFill>
                          <a:srgbClr val="000000"/>
                        </a:solidFill>
                        <a:effectLst/>
                        <a:latin typeface="Times New Roman"/>
                        <a:ea typeface="Times New Roman"/>
                        <a:cs typeface="Times New Roman"/>
                      </a:endParaRPr>
                    </a:p>
                  </a:txBody>
                  <a:tcPr marL="42738" marR="0" marT="18599" marB="0"/>
                </a:tc>
                <a:tc>
                  <a:txBody>
                    <a:bodyPr/>
                    <a:lstStyle/>
                    <a:p>
                      <a:pPr marL="0" marR="0" indent="0" algn="l">
                        <a:lnSpc>
                          <a:spcPct val="107000"/>
                        </a:lnSpc>
                        <a:spcBef>
                          <a:spcPts val="0"/>
                        </a:spcBef>
                        <a:spcAft>
                          <a:spcPts val="0"/>
                        </a:spcAft>
                      </a:pPr>
                      <a:r>
                        <a:rPr lang="en-US" sz="1400" b="1">
                          <a:effectLst/>
                        </a:rPr>
                        <a:t> </a:t>
                      </a:r>
                      <a:endParaRPr lang="en-US" sz="1400" b="1">
                        <a:solidFill>
                          <a:srgbClr val="000000"/>
                        </a:solidFill>
                        <a:effectLst/>
                        <a:latin typeface="Times New Roman"/>
                        <a:ea typeface="Times New Roman"/>
                        <a:cs typeface="Times New Roman"/>
                      </a:endParaRPr>
                    </a:p>
                  </a:txBody>
                  <a:tcPr marL="42738" marR="0" marT="18599" marB="0"/>
                </a:tc>
                <a:tc>
                  <a:txBody>
                    <a:bodyPr/>
                    <a:lstStyle/>
                    <a:p>
                      <a:pPr marL="0" marR="0" indent="0" algn="l">
                        <a:lnSpc>
                          <a:spcPct val="107000"/>
                        </a:lnSpc>
                        <a:spcBef>
                          <a:spcPts val="0"/>
                        </a:spcBef>
                        <a:spcAft>
                          <a:spcPts val="0"/>
                        </a:spcAft>
                      </a:pPr>
                      <a:r>
                        <a:rPr lang="en-US" sz="1400" b="1">
                          <a:effectLst/>
                        </a:rPr>
                        <a:t>name of event conducted in the Venue</a:t>
                      </a:r>
                      <a:endParaRPr lang="en-US" sz="1400" b="1">
                        <a:solidFill>
                          <a:srgbClr val="000000"/>
                        </a:solidFill>
                        <a:effectLst/>
                        <a:latin typeface="Times New Roman"/>
                        <a:ea typeface="Times New Roman"/>
                        <a:cs typeface="Times New Roman"/>
                      </a:endParaRPr>
                    </a:p>
                  </a:txBody>
                  <a:tcPr marL="42738" marR="0" marT="18599" marB="0"/>
                </a:tc>
              </a:tr>
              <a:tr h="529135">
                <a:tc>
                  <a:txBody>
                    <a:bodyPr/>
                    <a:lstStyle/>
                    <a:p>
                      <a:pPr marL="0" marR="0" indent="0" algn="l">
                        <a:lnSpc>
                          <a:spcPct val="107000"/>
                        </a:lnSpc>
                        <a:spcBef>
                          <a:spcPts val="0"/>
                        </a:spcBef>
                        <a:spcAft>
                          <a:spcPts val="0"/>
                        </a:spcAft>
                      </a:pPr>
                      <a:r>
                        <a:rPr lang="en-US" sz="1400" b="1" dirty="0">
                          <a:effectLst/>
                        </a:rPr>
                        <a:t>Description</a:t>
                      </a:r>
                      <a:endParaRPr lang="en-US" sz="1400" b="1" dirty="0">
                        <a:solidFill>
                          <a:srgbClr val="000000"/>
                        </a:solidFill>
                        <a:effectLst/>
                        <a:latin typeface="Times New Roman"/>
                        <a:ea typeface="Times New Roman"/>
                        <a:cs typeface="Times New Roman"/>
                      </a:endParaRPr>
                    </a:p>
                  </a:txBody>
                  <a:tcPr marL="42738" marR="0" marT="18599" marB="0"/>
                </a:tc>
                <a:tc>
                  <a:txBody>
                    <a:bodyPr/>
                    <a:lstStyle/>
                    <a:p>
                      <a:pPr marL="0" marR="0" indent="0" algn="l">
                        <a:lnSpc>
                          <a:spcPct val="107000"/>
                        </a:lnSpc>
                        <a:spcBef>
                          <a:spcPts val="0"/>
                        </a:spcBef>
                        <a:spcAft>
                          <a:spcPts val="0"/>
                        </a:spcAft>
                      </a:pPr>
                      <a:r>
                        <a:rPr lang="en-US" sz="1400" b="1">
                          <a:effectLst/>
                        </a:rPr>
                        <a:t>Varchar </a:t>
                      </a:r>
                      <a:endParaRPr lang="en-US" sz="1400" b="1">
                        <a:solidFill>
                          <a:srgbClr val="000000"/>
                        </a:solidFill>
                        <a:effectLst/>
                        <a:latin typeface="Times New Roman"/>
                        <a:ea typeface="Times New Roman"/>
                        <a:cs typeface="Times New Roman"/>
                      </a:endParaRPr>
                    </a:p>
                  </a:txBody>
                  <a:tcPr marL="42738" marR="0" marT="18599" marB="0"/>
                </a:tc>
                <a:tc>
                  <a:txBody>
                    <a:bodyPr/>
                    <a:lstStyle/>
                    <a:p>
                      <a:pPr marL="0" marR="0" indent="0" algn="l">
                        <a:lnSpc>
                          <a:spcPct val="107000"/>
                        </a:lnSpc>
                        <a:spcBef>
                          <a:spcPts val="0"/>
                        </a:spcBef>
                        <a:spcAft>
                          <a:spcPts val="0"/>
                        </a:spcAft>
                      </a:pPr>
                      <a:r>
                        <a:rPr lang="en-US" sz="1400" b="1" dirty="0">
                          <a:effectLst/>
                        </a:rPr>
                        <a:t>50</a:t>
                      </a:r>
                      <a:endParaRPr lang="en-US" sz="1400" b="1" dirty="0">
                        <a:solidFill>
                          <a:srgbClr val="000000"/>
                        </a:solidFill>
                        <a:effectLst/>
                        <a:latin typeface="Times New Roman"/>
                        <a:ea typeface="Times New Roman"/>
                        <a:cs typeface="Times New Roman"/>
                      </a:endParaRPr>
                    </a:p>
                  </a:txBody>
                  <a:tcPr marL="42738" marR="0" marT="18599" marB="0"/>
                </a:tc>
                <a:tc>
                  <a:txBody>
                    <a:bodyPr/>
                    <a:lstStyle/>
                    <a:p>
                      <a:pPr marL="0" marR="0" indent="0" algn="l">
                        <a:lnSpc>
                          <a:spcPct val="107000"/>
                        </a:lnSpc>
                        <a:spcBef>
                          <a:spcPts val="0"/>
                        </a:spcBef>
                        <a:spcAft>
                          <a:spcPts val="0"/>
                        </a:spcAft>
                      </a:pPr>
                      <a:r>
                        <a:rPr lang="en-US" sz="1400" b="1">
                          <a:effectLst/>
                        </a:rPr>
                        <a:t> </a:t>
                      </a:r>
                      <a:endParaRPr lang="en-US" sz="1400" b="1">
                        <a:solidFill>
                          <a:srgbClr val="000000"/>
                        </a:solidFill>
                        <a:effectLst/>
                        <a:latin typeface="Times New Roman"/>
                        <a:ea typeface="Times New Roman"/>
                        <a:cs typeface="Times New Roman"/>
                      </a:endParaRPr>
                    </a:p>
                  </a:txBody>
                  <a:tcPr marL="42738" marR="0" marT="18599" marB="0"/>
                </a:tc>
                <a:tc>
                  <a:txBody>
                    <a:bodyPr/>
                    <a:lstStyle/>
                    <a:p>
                      <a:pPr marL="0" marR="0" indent="0" algn="l">
                        <a:lnSpc>
                          <a:spcPct val="107000"/>
                        </a:lnSpc>
                        <a:spcBef>
                          <a:spcPts val="0"/>
                        </a:spcBef>
                        <a:spcAft>
                          <a:spcPts val="0"/>
                        </a:spcAft>
                      </a:pPr>
                      <a:r>
                        <a:rPr lang="en-US" sz="1400" b="1">
                          <a:effectLst/>
                        </a:rPr>
                        <a:t>Approval or rejected Description of Venue </a:t>
                      </a:r>
                      <a:endParaRPr lang="en-US" sz="1400" b="1">
                        <a:solidFill>
                          <a:srgbClr val="000000"/>
                        </a:solidFill>
                        <a:effectLst/>
                        <a:latin typeface="Times New Roman"/>
                        <a:ea typeface="Times New Roman"/>
                        <a:cs typeface="Times New Roman"/>
                      </a:endParaRPr>
                    </a:p>
                  </a:txBody>
                  <a:tcPr marL="42738" marR="0" marT="18599" marB="0"/>
                </a:tc>
              </a:tr>
              <a:tr h="274284">
                <a:tc>
                  <a:txBody>
                    <a:bodyPr/>
                    <a:lstStyle/>
                    <a:p>
                      <a:pPr marL="0" marR="0" indent="0" algn="l">
                        <a:lnSpc>
                          <a:spcPct val="107000"/>
                        </a:lnSpc>
                        <a:spcBef>
                          <a:spcPts val="0"/>
                        </a:spcBef>
                        <a:spcAft>
                          <a:spcPts val="0"/>
                        </a:spcAft>
                      </a:pPr>
                      <a:r>
                        <a:rPr lang="en-US" sz="1400" b="1">
                          <a:effectLst/>
                        </a:rPr>
                        <a:t>Start date</a:t>
                      </a:r>
                      <a:endParaRPr lang="en-US" sz="1400" b="1">
                        <a:solidFill>
                          <a:srgbClr val="000000"/>
                        </a:solidFill>
                        <a:effectLst/>
                        <a:latin typeface="Times New Roman"/>
                        <a:ea typeface="Times New Roman"/>
                        <a:cs typeface="Times New Roman"/>
                      </a:endParaRPr>
                    </a:p>
                  </a:txBody>
                  <a:tcPr marL="42738" marR="0" marT="18599" marB="0"/>
                </a:tc>
                <a:tc>
                  <a:txBody>
                    <a:bodyPr/>
                    <a:lstStyle/>
                    <a:p>
                      <a:pPr marL="0" marR="0" indent="0" algn="l">
                        <a:lnSpc>
                          <a:spcPct val="107000"/>
                        </a:lnSpc>
                        <a:spcBef>
                          <a:spcPts val="0"/>
                        </a:spcBef>
                        <a:spcAft>
                          <a:spcPts val="0"/>
                        </a:spcAft>
                      </a:pPr>
                      <a:r>
                        <a:rPr lang="en-US" sz="1400" b="1">
                          <a:effectLst/>
                        </a:rPr>
                        <a:t>Date  </a:t>
                      </a:r>
                      <a:endParaRPr lang="en-US" sz="1400" b="1">
                        <a:solidFill>
                          <a:srgbClr val="000000"/>
                        </a:solidFill>
                        <a:effectLst/>
                        <a:latin typeface="Times New Roman"/>
                        <a:ea typeface="Times New Roman"/>
                        <a:cs typeface="Times New Roman"/>
                      </a:endParaRPr>
                    </a:p>
                  </a:txBody>
                  <a:tcPr marL="42738" marR="0" marT="18599" marB="0"/>
                </a:tc>
                <a:tc>
                  <a:txBody>
                    <a:bodyPr/>
                    <a:lstStyle/>
                    <a:p>
                      <a:pPr marL="0" marR="0" indent="0" algn="l">
                        <a:lnSpc>
                          <a:spcPct val="107000"/>
                        </a:lnSpc>
                        <a:spcBef>
                          <a:spcPts val="0"/>
                        </a:spcBef>
                        <a:spcAft>
                          <a:spcPts val="0"/>
                        </a:spcAft>
                      </a:pPr>
                      <a:r>
                        <a:rPr lang="en-US" sz="1400" b="1">
                          <a:effectLst/>
                        </a:rPr>
                        <a:t> </a:t>
                      </a:r>
                      <a:endParaRPr lang="en-US" sz="1400" b="1">
                        <a:solidFill>
                          <a:srgbClr val="000000"/>
                        </a:solidFill>
                        <a:effectLst/>
                        <a:latin typeface="Times New Roman"/>
                        <a:ea typeface="Times New Roman"/>
                        <a:cs typeface="Times New Roman"/>
                      </a:endParaRPr>
                    </a:p>
                  </a:txBody>
                  <a:tcPr marL="42738" marR="0" marT="18599" marB="0"/>
                </a:tc>
                <a:tc>
                  <a:txBody>
                    <a:bodyPr/>
                    <a:lstStyle/>
                    <a:p>
                      <a:pPr marL="0" marR="0" indent="0" algn="l">
                        <a:lnSpc>
                          <a:spcPct val="107000"/>
                        </a:lnSpc>
                        <a:spcBef>
                          <a:spcPts val="0"/>
                        </a:spcBef>
                        <a:spcAft>
                          <a:spcPts val="0"/>
                        </a:spcAft>
                      </a:pPr>
                      <a:r>
                        <a:rPr lang="en-US" sz="1400" b="1">
                          <a:effectLst/>
                        </a:rPr>
                        <a:t> </a:t>
                      </a:r>
                      <a:endParaRPr lang="en-US" sz="1400" b="1">
                        <a:solidFill>
                          <a:srgbClr val="000000"/>
                        </a:solidFill>
                        <a:effectLst/>
                        <a:latin typeface="Times New Roman"/>
                        <a:ea typeface="Times New Roman"/>
                        <a:cs typeface="Times New Roman"/>
                      </a:endParaRPr>
                    </a:p>
                  </a:txBody>
                  <a:tcPr marL="42738" marR="0" marT="18599" marB="0"/>
                </a:tc>
                <a:tc>
                  <a:txBody>
                    <a:bodyPr/>
                    <a:lstStyle/>
                    <a:p>
                      <a:pPr marL="0" marR="0" indent="0" algn="l">
                        <a:lnSpc>
                          <a:spcPct val="107000"/>
                        </a:lnSpc>
                        <a:spcBef>
                          <a:spcPts val="0"/>
                        </a:spcBef>
                        <a:spcAft>
                          <a:spcPts val="0"/>
                        </a:spcAft>
                      </a:pPr>
                      <a:r>
                        <a:rPr lang="en-US" sz="1400" b="1">
                          <a:effectLst/>
                        </a:rPr>
                        <a:t>Starting Time of meeting</a:t>
                      </a:r>
                      <a:endParaRPr lang="en-US" sz="1400" b="1">
                        <a:solidFill>
                          <a:srgbClr val="000000"/>
                        </a:solidFill>
                        <a:effectLst/>
                        <a:latin typeface="Times New Roman"/>
                        <a:ea typeface="Times New Roman"/>
                        <a:cs typeface="Times New Roman"/>
                      </a:endParaRPr>
                    </a:p>
                  </a:txBody>
                  <a:tcPr marL="42738" marR="0" marT="18599" marB="0"/>
                </a:tc>
              </a:tr>
              <a:tr h="274284">
                <a:tc>
                  <a:txBody>
                    <a:bodyPr/>
                    <a:lstStyle/>
                    <a:p>
                      <a:pPr marL="0" marR="0" indent="0" algn="l">
                        <a:lnSpc>
                          <a:spcPct val="107000"/>
                        </a:lnSpc>
                        <a:spcBef>
                          <a:spcPts val="0"/>
                        </a:spcBef>
                        <a:spcAft>
                          <a:spcPts val="0"/>
                        </a:spcAft>
                      </a:pPr>
                      <a:r>
                        <a:rPr lang="en-US" sz="1400" b="1">
                          <a:effectLst/>
                        </a:rPr>
                        <a:t>End date</a:t>
                      </a:r>
                      <a:endParaRPr lang="en-US" sz="1400" b="1">
                        <a:solidFill>
                          <a:srgbClr val="000000"/>
                        </a:solidFill>
                        <a:effectLst/>
                        <a:latin typeface="Times New Roman"/>
                        <a:ea typeface="Times New Roman"/>
                        <a:cs typeface="Times New Roman"/>
                      </a:endParaRPr>
                    </a:p>
                  </a:txBody>
                  <a:tcPr marL="42738" marR="0" marT="18599" marB="0"/>
                </a:tc>
                <a:tc>
                  <a:txBody>
                    <a:bodyPr/>
                    <a:lstStyle/>
                    <a:p>
                      <a:pPr marL="0" marR="0" indent="0" algn="l">
                        <a:lnSpc>
                          <a:spcPct val="107000"/>
                        </a:lnSpc>
                        <a:spcBef>
                          <a:spcPts val="0"/>
                        </a:spcBef>
                        <a:spcAft>
                          <a:spcPts val="0"/>
                        </a:spcAft>
                      </a:pPr>
                      <a:r>
                        <a:rPr lang="en-US" sz="1400" b="1">
                          <a:effectLst/>
                        </a:rPr>
                        <a:t>Date  </a:t>
                      </a:r>
                      <a:endParaRPr lang="en-US" sz="1400" b="1">
                        <a:solidFill>
                          <a:srgbClr val="000000"/>
                        </a:solidFill>
                        <a:effectLst/>
                        <a:latin typeface="Times New Roman"/>
                        <a:ea typeface="Times New Roman"/>
                        <a:cs typeface="Times New Roman"/>
                      </a:endParaRPr>
                    </a:p>
                  </a:txBody>
                  <a:tcPr marL="42738" marR="0" marT="18599" marB="0"/>
                </a:tc>
                <a:tc>
                  <a:txBody>
                    <a:bodyPr/>
                    <a:lstStyle/>
                    <a:p>
                      <a:pPr marL="0" marR="0" indent="0" algn="l">
                        <a:lnSpc>
                          <a:spcPct val="107000"/>
                        </a:lnSpc>
                        <a:spcBef>
                          <a:spcPts val="0"/>
                        </a:spcBef>
                        <a:spcAft>
                          <a:spcPts val="0"/>
                        </a:spcAft>
                      </a:pPr>
                      <a:r>
                        <a:rPr lang="en-US" sz="1400" b="1">
                          <a:effectLst/>
                        </a:rPr>
                        <a:t> </a:t>
                      </a:r>
                      <a:endParaRPr lang="en-US" sz="1400" b="1">
                        <a:solidFill>
                          <a:srgbClr val="000000"/>
                        </a:solidFill>
                        <a:effectLst/>
                        <a:latin typeface="Times New Roman"/>
                        <a:ea typeface="Times New Roman"/>
                        <a:cs typeface="Times New Roman"/>
                      </a:endParaRPr>
                    </a:p>
                  </a:txBody>
                  <a:tcPr marL="42738" marR="0" marT="18599" marB="0"/>
                </a:tc>
                <a:tc>
                  <a:txBody>
                    <a:bodyPr/>
                    <a:lstStyle/>
                    <a:p>
                      <a:pPr marL="0" marR="0" indent="0" algn="l">
                        <a:lnSpc>
                          <a:spcPct val="107000"/>
                        </a:lnSpc>
                        <a:spcBef>
                          <a:spcPts val="0"/>
                        </a:spcBef>
                        <a:spcAft>
                          <a:spcPts val="0"/>
                        </a:spcAft>
                      </a:pPr>
                      <a:r>
                        <a:rPr lang="en-US" sz="1400" b="1">
                          <a:effectLst/>
                        </a:rPr>
                        <a:t> </a:t>
                      </a:r>
                      <a:endParaRPr lang="en-US" sz="1400" b="1">
                        <a:solidFill>
                          <a:srgbClr val="000000"/>
                        </a:solidFill>
                        <a:effectLst/>
                        <a:latin typeface="Times New Roman"/>
                        <a:ea typeface="Times New Roman"/>
                        <a:cs typeface="Times New Roman"/>
                      </a:endParaRPr>
                    </a:p>
                  </a:txBody>
                  <a:tcPr marL="42738" marR="0" marT="18599" marB="0"/>
                </a:tc>
                <a:tc>
                  <a:txBody>
                    <a:bodyPr/>
                    <a:lstStyle/>
                    <a:p>
                      <a:pPr marL="0" marR="0" indent="0" algn="l">
                        <a:lnSpc>
                          <a:spcPct val="107000"/>
                        </a:lnSpc>
                        <a:spcBef>
                          <a:spcPts val="0"/>
                        </a:spcBef>
                        <a:spcAft>
                          <a:spcPts val="0"/>
                        </a:spcAft>
                      </a:pPr>
                      <a:r>
                        <a:rPr lang="en-US" sz="1400" b="1">
                          <a:effectLst/>
                        </a:rPr>
                        <a:t>Ending Time of meeting</a:t>
                      </a:r>
                      <a:endParaRPr lang="en-US" sz="1400" b="1">
                        <a:solidFill>
                          <a:srgbClr val="000000"/>
                        </a:solidFill>
                        <a:effectLst/>
                        <a:latin typeface="Times New Roman"/>
                        <a:ea typeface="Times New Roman"/>
                        <a:cs typeface="Times New Roman"/>
                      </a:endParaRPr>
                    </a:p>
                  </a:txBody>
                  <a:tcPr marL="42738" marR="0" marT="18599" marB="0"/>
                </a:tc>
              </a:tr>
              <a:tr h="437096">
                <a:tc>
                  <a:txBody>
                    <a:bodyPr/>
                    <a:lstStyle/>
                    <a:p>
                      <a:pPr marL="0" marR="0" indent="0" algn="l">
                        <a:lnSpc>
                          <a:spcPct val="107000"/>
                        </a:lnSpc>
                        <a:spcBef>
                          <a:spcPts val="0"/>
                        </a:spcBef>
                        <a:spcAft>
                          <a:spcPts val="0"/>
                        </a:spcAft>
                      </a:pPr>
                      <a:r>
                        <a:rPr lang="en-US" sz="1400" b="1">
                          <a:effectLst/>
                        </a:rPr>
                        <a:t>No of person</a:t>
                      </a:r>
                      <a:endParaRPr lang="en-US" sz="1400" b="1">
                        <a:solidFill>
                          <a:srgbClr val="000000"/>
                        </a:solidFill>
                        <a:effectLst/>
                        <a:latin typeface="Times New Roman"/>
                        <a:ea typeface="Times New Roman"/>
                        <a:cs typeface="Times New Roman"/>
                      </a:endParaRPr>
                    </a:p>
                  </a:txBody>
                  <a:tcPr marL="42738" marR="0" marT="18599" marB="0"/>
                </a:tc>
                <a:tc>
                  <a:txBody>
                    <a:bodyPr/>
                    <a:lstStyle/>
                    <a:p>
                      <a:pPr marL="0" marR="0" indent="0" algn="l">
                        <a:lnSpc>
                          <a:spcPct val="107000"/>
                        </a:lnSpc>
                        <a:spcBef>
                          <a:spcPts val="0"/>
                        </a:spcBef>
                        <a:spcAft>
                          <a:spcPts val="0"/>
                        </a:spcAft>
                      </a:pPr>
                      <a:r>
                        <a:rPr lang="en-US" sz="1400" b="1">
                          <a:effectLst/>
                        </a:rPr>
                        <a:t>Varchar</a:t>
                      </a:r>
                      <a:endParaRPr lang="en-US" sz="1400" b="1">
                        <a:solidFill>
                          <a:srgbClr val="000000"/>
                        </a:solidFill>
                        <a:effectLst/>
                        <a:latin typeface="Times New Roman"/>
                        <a:ea typeface="Times New Roman"/>
                        <a:cs typeface="Times New Roman"/>
                      </a:endParaRPr>
                    </a:p>
                  </a:txBody>
                  <a:tcPr marL="42738" marR="0" marT="18599" marB="0"/>
                </a:tc>
                <a:tc>
                  <a:txBody>
                    <a:bodyPr/>
                    <a:lstStyle/>
                    <a:p>
                      <a:pPr marL="0" marR="0" indent="0" algn="l">
                        <a:lnSpc>
                          <a:spcPct val="107000"/>
                        </a:lnSpc>
                        <a:spcBef>
                          <a:spcPts val="0"/>
                        </a:spcBef>
                        <a:spcAft>
                          <a:spcPts val="0"/>
                        </a:spcAft>
                      </a:pPr>
                      <a:r>
                        <a:rPr lang="en-US" sz="1400" b="1">
                          <a:effectLst/>
                        </a:rPr>
                        <a:t>50</a:t>
                      </a:r>
                      <a:endParaRPr lang="en-US" sz="1400" b="1">
                        <a:solidFill>
                          <a:srgbClr val="000000"/>
                        </a:solidFill>
                        <a:effectLst/>
                        <a:latin typeface="Times New Roman"/>
                        <a:ea typeface="Times New Roman"/>
                        <a:cs typeface="Times New Roman"/>
                      </a:endParaRPr>
                    </a:p>
                  </a:txBody>
                  <a:tcPr marL="42738" marR="0" marT="18599" marB="0"/>
                </a:tc>
                <a:tc>
                  <a:txBody>
                    <a:bodyPr/>
                    <a:lstStyle/>
                    <a:p>
                      <a:pPr marL="0" marR="0" indent="0" algn="l">
                        <a:lnSpc>
                          <a:spcPct val="107000"/>
                        </a:lnSpc>
                        <a:spcBef>
                          <a:spcPts val="0"/>
                        </a:spcBef>
                        <a:spcAft>
                          <a:spcPts val="0"/>
                        </a:spcAft>
                      </a:pPr>
                      <a:r>
                        <a:rPr lang="en-US" sz="1400" b="1">
                          <a:effectLst/>
                        </a:rPr>
                        <a:t> </a:t>
                      </a:r>
                      <a:endParaRPr lang="en-US" sz="1400" b="1">
                        <a:solidFill>
                          <a:srgbClr val="000000"/>
                        </a:solidFill>
                        <a:effectLst/>
                        <a:latin typeface="Times New Roman"/>
                        <a:ea typeface="Times New Roman"/>
                        <a:cs typeface="Times New Roman"/>
                      </a:endParaRPr>
                    </a:p>
                  </a:txBody>
                  <a:tcPr marL="42738" marR="0" marT="18599" marB="0"/>
                </a:tc>
                <a:tc>
                  <a:txBody>
                    <a:bodyPr/>
                    <a:lstStyle/>
                    <a:p>
                      <a:pPr marL="0" marR="0" indent="0" algn="l">
                        <a:lnSpc>
                          <a:spcPct val="107000"/>
                        </a:lnSpc>
                        <a:spcBef>
                          <a:spcPts val="0"/>
                        </a:spcBef>
                        <a:spcAft>
                          <a:spcPts val="0"/>
                        </a:spcAft>
                      </a:pPr>
                      <a:r>
                        <a:rPr lang="en-US" sz="1400" b="1">
                          <a:effectLst/>
                        </a:rPr>
                        <a:t>No of person in the meeting</a:t>
                      </a:r>
                      <a:endParaRPr lang="en-US" sz="1400" b="1">
                        <a:solidFill>
                          <a:srgbClr val="000000"/>
                        </a:solidFill>
                        <a:effectLst/>
                        <a:latin typeface="Times New Roman"/>
                        <a:ea typeface="Times New Roman"/>
                        <a:cs typeface="Times New Roman"/>
                      </a:endParaRPr>
                    </a:p>
                  </a:txBody>
                  <a:tcPr marL="42738" marR="0" marT="18599" marB="0"/>
                </a:tc>
              </a:tr>
              <a:tr h="274284">
                <a:tc>
                  <a:txBody>
                    <a:bodyPr/>
                    <a:lstStyle/>
                    <a:p>
                      <a:pPr marL="0" marR="0" indent="0" algn="l">
                        <a:lnSpc>
                          <a:spcPct val="107000"/>
                        </a:lnSpc>
                        <a:spcBef>
                          <a:spcPts val="0"/>
                        </a:spcBef>
                        <a:spcAft>
                          <a:spcPts val="0"/>
                        </a:spcAft>
                      </a:pPr>
                      <a:r>
                        <a:rPr lang="en-US" sz="1400" b="1">
                          <a:effectLst/>
                        </a:rPr>
                        <a:t>HPL</a:t>
                      </a:r>
                      <a:endParaRPr lang="en-US" sz="1400" b="1">
                        <a:solidFill>
                          <a:srgbClr val="000000"/>
                        </a:solidFill>
                        <a:effectLst/>
                        <a:latin typeface="Times New Roman"/>
                        <a:ea typeface="Times New Roman"/>
                        <a:cs typeface="Times New Roman"/>
                      </a:endParaRPr>
                    </a:p>
                  </a:txBody>
                  <a:tcPr marL="42738" marR="0" marT="18599" marB="0"/>
                </a:tc>
                <a:tc>
                  <a:txBody>
                    <a:bodyPr/>
                    <a:lstStyle/>
                    <a:p>
                      <a:pPr marL="0" marR="0" indent="0" algn="l">
                        <a:lnSpc>
                          <a:spcPct val="107000"/>
                        </a:lnSpc>
                        <a:spcBef>
                          <a:spcPts val="0"/>
                        </a:spcBef>
                        <a:spcAft>
                          <a:spcPts val="0"/>
                        </a:spcAft>
                      </a:pPr>
                      <a:r>
                        <a:rPr lang="en-US" sz="1400" b="1">
                          <a:effectLst/>
                        </a:rPr>
                        <a:t>file</a:t>
                      </a:r>
                      <a:endParaRPr lang="en-US" sz="1400" b="1">
                        <a:solidFill>
                          <a:srgbClr val="000000"/>
                        </a:solidFill>
                        <a:effectLst/>
                        <a:latin typeface="Times New Roman"/>
                        <a:ea typeface="Times New Roman"/>
                        <a:cs typeface="Times New Roman"/>
                      </a:endParaRPr>
                    </a:p>
                  </a:txBody>
                  <a:tcPr marL="42738" marR="0" marT="18599" marB="0"/>
                </a:tc>
                <a:tc>
                  <a:txBody>
                    <a:bodyPr/>
                    <a:lstStyle/>
                    <a:p>
                      <a:pPr marL="0" marR="0" indent="0" algn="l">
                        <a:lnSpc>
                          <a:spcPct val="107000"/>
                        </a:lnSpc>
                        <a:spcBef>
                          <a:spcPts val="0"/>
                        </a:spcBef>
                        <a:spcAft>
                          <a:spcPts val="0"/>
                        </a:spcAft>
                      </a:pPr>
                      <a:r>
                        <a:rPr lang="en-US" sz="1400" b="1" dirty="0">
                          <a:effectLst/>
                        </a:rPr>
                        <a:t>50</a:t>
                      </a:r>
                      <a:endParaRPr lang="en-US" sz="1400" b="1" dirty="0">
                        <a:solidFill>
                          <a:srgbClr val="000000"/>
                        </a:solidFill>
                        <a:effectLst/>
                        <a:latin typeface="Times New Roman"/>
                        <a:ea typeface="Times New Roman"/>
                        <a:cs typeface="Times New Roman"/>
                      </a:endParaRPr>
                    </a:p>
                  </a:txBody>
                  <a:tcPr marL="42738" marR="0" marT="18599" marB="0"/>
                </a:tc>
                <a:tc>
                  <a:txBody>
                    <a:bodyPr/>
                    <a:lstStyle/>
                    <a:p>
                      <a:pPr marL="0" marR="0" indent="0" algn="l">
                        <a:lnSpc>
                          <a:spcPct val="107000"/>
                        </a:lnSpc>
                        <a:spcBef>
                          <a:spcPts val="0"/>
                        </a:spcBef>
                        <a:spcAft>
                          <a:spcPts val="0"/>
                        </a:spcAft>
                      </a:pPr>
                      <a:r>
                        <a:rPr lang="en-US" sz="1400" b="1">
                          <a:effectLst/>
                        </a:rPr>
                        <a:t> </a:t>
                      </a:r>
                      <a:endParaRPr lang="en-US" sz="1400" b="1">
                        <a:solidFill>
                          <a:srgbClr val="000000"/>
                        </a:solidFill>
                        <a:effectLst/>
                        <a:latin typeface="Times New Roman"/>
                        <a:ea typeface="Times New Roman"/>
                        <a:cs typeface="Times New Roman"/>
                      </a:endParaRPr>
                    </a:p>
                  </a:txBody>
                  <a:tcPr marL="42738" marR="0" marT="18599" marB="0"/>
                </a:tc>
                <a:tc>
                  <a:txBody>
                    <a:bodyPr/>
                    <a:lstStyle/>
                    <a:p>
                      <a:pPr marL="0" marR="0" indent="0" algn="l">
                        <a:lnSpc>
                          <a:spcPct val="107000"/>
                        </a:lnSpc>
                        <a:spcBef>
                          <a:spcPts val="0"/>
                        </a:spcBef>
                        <a:spcAft>
                          <a:spcPts val="0"/>
                        </a:spcAft>
                      </a:pPr>
                      <a:r>
                        <a:rPr lang="en-US" sz="1400" b="1">
                          <a:effectLst/>
                        </a:rPr>
                        <a:t>HOD permission letter </a:t>
                      </a:r>
                      <a:endParaRPr lang="en-US" sz="1400" b="1">
                        <a:solidFill>
                          <a:srgbClr val="000000"/>
                        </a:solidFill>
                        <a:effectLst/>
                        <a:latin typeface="Times New Roman"/>
                        <a:ea typeface="Times New Roman"/>
                        <a:cs typeface="Times New Roman"/>
                      </a:endParaRPr>
                    </a:p>
                  </a:txBody>
                  <a:tcPr marL="42738" marR="0" marT="18599" marB="0"/>
                </a:tc>
              </a:tr>
              <a:tr h="274284">
                <a:tc>
                  <a:txBody>
                    <a:bodyPr/>
                    <a:lstStyle/>
                    <a:p>
                      <a:pPr marL="0" marR="0" indent="0" algn="l">
                        <a:lnSpc>
                          <a:spcPct val="107000"/>
                        </a:lnSpc>
                        <a:spcBef>
                          <a:spcPts val="0"/>
                        </a:spcBef>
                        <a:spcAft>
                          <a:spcPts val="0"/>
                        </a:spcAft>
                      </a:pPr>
                      <a:r>
                        <a:rPr lang="en-US" sz="1400" b="1">
                          <a:effectLst/>
                        </a:rPr>
                        <a:t>Status</a:t>
                      </a:r>
                      <a:endParaRPr lang="en-US" sz="1400" b="1">
                        <a:solidFill>
                          <a:srgbClr val="000000"/>
                        </a:solidFill>
                        <a:effectLst/>
                        <a:latin typeface="Times New Roman"/>
                        <a:ea typeface="Times New Roman"/>
                        <a:cs typeface="Times New Roman"/>
                      </a:endParaRPr>
                    </a:p>
                  </a:txBody>
                  <a:tcPr marL="42738" marR="0" marT="18599" marB="0"/>
                </a:tc>
                <a:tc>
                  <a:txBody>
                    <a:bodyPr/>
                    <a:lstStyle/>
                    <a:p>
                      <a:pPr marL="0" marR="0" indent="0" algn="l">
                        <a:lnSpc>
                          <a:spcPct val="107000"/>
                        </a:lnSpc>
                        <a:spcBef>
                          <a:spcPts val="0"/>
                        </a:spcBef>
                        <a:spcAft>
                          <a:spcPts val="0"/>
                        </a:spcAft>
                      </a:pPr>
                      <a:r>
                        <a:rPr lang="en-US" sz="1400" b="1">
                          <a:effectLst/>
                        </a:rPr>
                        <a:t>Varchar</a:t>
                      </a:r>
                      <a:endParaRPr lang="en-US" sz="1400" b="1">
                        <a:solidFill>
                          <a:srgbClr val="000000"/>
                        </a:solidFill>
                        <a:effectLst/>
                        <a:latin typeface="Times New Roman"/>
                        <a:ea typeface="Times New Roman"/>
                        <a:cs typeface="Times New Roman"/>
                      </a:endParaRPr>
                    </a:p>
                  </a:txBody>
                  <a:tcPr marL="42738" marR="0" marT="18599" marB="0"/>
                </a:tc>
                <a:tc>
                  <a:txBody>
                    <a:bodyPr/>
                    <a:lstStyle/>
                    <a:p>
                      <a:pPr marL="0" marR="0" indent="0" algn="l">
                        <a:lnSpc>
                          <a:spcPct val="107000"/>
                        </a:lnSpc>
                        <a:spcBef>
                          <a:spcPts val="0"/>
                        </a:spcBef>
                        <a:spcAft>
                          <a:spcPts val="0"/>
                        </a:spcAft>
                      </a:pPr>
                      <a:r>
                        <a:rPr lang="en-US" sz="1400" b="1">
                          <a:effectLst/>
                        </a:rPr>
                        <a:t>50</a:t>
                      </a:r>
                      <a:endParaRPr lang="en-US" sz="1400" b="1">
                        <a:solidFill>
                          <a:srgbClr val="000000"/>
                        </a:solidFill>
                        <a:effectLst/>
                        <a:latin typeface="Times New Roman"/>
                        <a:ea typeface="Times New Roman"/>
                        <a:cs typeface="Times New Roman"/>
                      </a:endParaRPr>
                    </a:p>
                  </a:txBody>
                  <a:tcPr marL="42738" marR="0" marT="18599" marB="0"/>
                </a:tc>
                <a:tc>
                  <a:txBody>
                    <a:bodyPr/>
                    <a:lstStyle/>
                    <a:p>
                      <a:pPr marL="0" marR="0" indent="0" algn="l">
                        <a:lnSpc>
                          <a:spcPct val="107000"/>
                        </a:lnSpc>
                        <a:spcBef>
                          <a:spcPts val="0"/>
                        </a:spcBef>
                        <a:spcAft>
                          <a:spcPts val="0"/>
                        </a:spcAft>
                      </a:pPr>
                      <a:r>
                        <a:rPr lang="en-US" sz="1400" b="1">
                          <a:effectLst/>
                        </a:rPr>
                        <a:t> </a:t>
                      </a:r>
                      <a:endParaRPr lang="en-US" sz="1400" b="1">
                        <a:solidFill>
                          <a:srgbClr val="000000"/>
                        </a:solidFill>
                        <a:effectLst/>
                        <a:latin typeface="Times New Roman"/>
                        <a:ea typeface="Times New Roman"/>
                        <a:cs typeface="Times New Roman"/>
                      </a:endParaRPr>
                    </a:p>
                  </a:txBody>
                  <a:tcPr marL="42738" marR="0" marT="18599" marB="0"/>
                </a:tc>
                <a:tc>
                  <a:txBody>
                    <a:bodyPr/>
                    <a:lstStyle/>
                    <a:p>
                      <a:pPr marL="0" marR="0" indent="0" algn="l">
                        <a:lnSpc>
                          <a:spcPct val="107000"/>
                        </a:lnSpc>
                        <a:spcBef>
                          <a:spcPts val="0"/>
                        </a:spcBef>
                        <a:spcAft>
                          <a:spcPts val="0"/>
                        </a:spcAft>
                      </a:pPr>
                      <a:r>
                        <a:rPr lang="en-US" sz="1400" b="1" dirty="0">
                          <a:effectLst/>
                        </a:rPr>
                        <a:t>Coordinator approval</a:t>
                      </a:r>
                      <a:endParaRPr lang="en-US" sz="1400" b="1" dirty="0">
                        <a:solidFill>
                          <a:srgbClr val="000000"/>
                        </a:solidFill>
                        <a:effectLst/>
                        <a:latin typeface="Times New Roman"/>
                        <a:ea typeface="Times New Roman"/>
                        <a:cs typeface="Times New Roman"/>
                      </a:endParaRPr>
                    </a:p>
                  </a:txBody>
                  <a:tcPr marL="42738" marR="0" marT="18599" marB="0"/>
                </a:tc>
              </a:tr>
            </a:tbl>
          </a:graphicData>
        </a:graphic>
      </p:graphicFrame>
    </p:spTree>
    <p:extLst>
      <p:ext uri="{BB962C8B-B14F-4D97-AF65-F5344CB8AC3E}">
        <p14:creationId xmlns:p14="http://schemas.microsoft.com/office/powerpoint/2010/main" val="2621797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lgn="ctr"/>
            <a:r>
              <a:rPr lang="en-US" sz="1400" b="1" dirty="0" smtClean="0">
                <a:solidFill>
                  <a:schemeClr val="tx1"/>
                </a:solidFill>
              </a:rPr>
              <a:t>13</a:t>
            </a:r>
            <a:endParaRPr lang="en-US" sz="1400" b="1" dirty="0">
              <a:solidFill>
                <a:schemeClr val="tx1"/>
              </a:solidFill>
            </a:endParaRPr>
          </a:p>
        </p:txBody>
      </p:sp>
      <p:sp>
        <p:nvSpPr>
          <p:cNvPr id="3" name="TextBox 2"/>
          <p:cNvSpPr txBox="1"/>
          <p:nvPr/>
        </p:nvSpPr>
        <p:spPr>
          <a:xfrm>
            <a:off x="2249714" y="1001486"/>
            <a:ext cx="4992915" cy="677108"/>
          </a:xfrm>
          <a:prstGeom prst="rect">
            <a:avLst/>
          </a:prstGeom>
          <a:noFill/>
        </p:spPr>
        <p:txBody>
          <a:bodyPr wrap="square" rtlCol="0">
            <a:spAutoFit/>
          </a:bodyPr>
          <a:lstStyle/>
          <a:p>
            <a:r>
              <a:rPr lang="en-US" sz="2400" b="1" u="sng" dirty="0"/>
              <a:t>6. Form </a:t>
            </a:r>
            <a:r>
              <a:rPr lang="en-US" sz="2400" b="1" u="sng" dirty="0" smtClean="0"/>
              <a:t>Design</a:t>
            </a:r>
          </a:p>
          <a:p>
            <a:r>
              <a:rPr lang="en-US" sz="1400" b="1" dirty="0" smtClean="0"/>
              <a:t>Home page</a:t>
            </a:r>
            <a:endParaRPr lang="en-US" sz="1400" b="1"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9714" y="1652781"/>
            <a:ext cx="8540206" cy="4483027"/>
          </a:xfrm>
          <a:prstGeom prst="rect">
            <a:avLst/>
          </a:prstGeom>
        </p:spPr>
      </p:pic>
    </p:spTree>
    <p:extLst>
      <p:ext uri="{BB962C8B-B14F-4D97-AF65-F5344CB8AC3E}">
        <p14:creationId xmlns:p14="http://schemas.microsoft.com/office/powerpoint/2010/main" val="17224361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lgn="ctr"/>
            <a:r>
              <a:rPr lang="en-US" sz="1400" b="1" dirty="0" smtClean="0">
                <a:solidFill>
                  <a:schemeClr val="tx1"/>
                </a:solidFill>
              </a:rPr>
              <a:t>14</a:t>
            </a:r>
            <a:endParaRPr lang="en-US" sz="1400" b="1" dirty="0">
              <a:solidFill>
                <a:schemeClr val="tx1"/>
              </a:solidFill>
            </a:endParaRPr>
          </a:p>
        </p:txBody>
      </p:sp>
      <p:sp>
        <p:nvSpPr>
          <p:cNvPr id="5" name="TextBox 4"/>
          <p:cNvSpPr txBox="1"/>
          <p:nvPr/>
        </p:nvSpPr>
        <p:spPr>
          <a:xfrm>
            <a:off x="2076994" y="888274"/>
            <a:ext cx="2821577" cy="369332"/>
          </a:xfrm>
          <a:prstGeom prst="rect">
            <a:avLst/>
          </a:prstGeom>
          <a:noFill/>
        </p:spPr>
        <p:txBody>
          <a:bodyPr wrap="square" rtlCol="0">
            <a:spAutoFit/>
          </a:bodyPr>
          <a:lstStyle/>
          <a:p>
            <a:r>
              <a:rPr lang="en-US" b="1" dirty="0" smtClean="0"/>
              <a:t>Login page</a:t>
            </a:r>
            <a:endParaRPr lang="en-US" b="1" dirty="0"/>
          </a:p>
        </p:txBody>
      </p:sp>
      <p:pic>
        <p:nvPicPr>
          <p:cNvPr id="6" name="Picture 5"/>
          <p:cNvPicPr/>
          <p:nvPr/>
        </p:nvPicPr>
        <p:blipFill>
          <a:blip r:embed="rId2"/>
          <a:stretch>
            <a:fillRect/>
          </a:stretch>
        </p:blipFill>
        <p:spPr>
          <a:xfrm>
            <a:off x="2076994" y="1326524"/>
            <a:ext cx="8870048" cy="4687910"/>
          </a:xfrm>
          <a:prstGeom prst="rect">
            <a:avLst/>
          </a:prstGeom>
        </p:spPr>
      </p:pic>
    </p:spTree>
    <p:extLst>
      <p:ext uri="{BB962C8B-B14F-4D97-AF65-F5344CB8AC3E}">
        <p14:creationId xmlns:p14="http://schemas.microsoft.com/office/powerpoint/2010/main" val="1538607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lgn="ctr"/>
            <a:r>
              <a:rPr lang="en-US" sz="1400" b="1" dirty="0" smtClean="0">
                <a:solidFill>
                  <a:schemeClr val="tx1"/>
                </a:solidFill>
              </a:rPr>
              <a:t>15</a:t>
            </a:r>
            <a:endParaRPr lang="en-US" sz="1400" b="1" dirty="0">
              <a:solidFill>
                <a:schemeClr val="tx1"/>
              </a:solidFill>
            </a:endParaRPr>
          </a:p>
        </p:txBody>
      </p:sp>
      <p:pic>
        <p:nvPicPr>
          <p:cNvPr id="3" name="Picture 2"/>
          <p:cNvPicPr/>
          <p:nvPr/>
        </p:nvPicPr>
        <p:blipFill>
          <a:blip r:embed="rId2"/>
          <a:stretch>
            <a:fillRect/>
          </a:stretch>
        </p:blipFill>
        <p:spPr>
          <a:xfrm>
            <a:off x="1957589" y="1017431"/>
            <a:ext cx="8461419" cy="4842456"/>
          </a:xfrm>
          <a:prstGeom prst="rect">
            <a:avLst/>
          </a:prstGeom>
        </p:spPr>
      </p:pic>
      <p:sp>
        <p:nvSpPr>
          <p:cNvPr id="4" name="TextBox 3"/>
          <p:cNvSpPr txBox="1"/>
          <p:nvPr/>
        </p:nvSpPr>
        <p:spPr>
          <a:xfrm>
            <a:off x="1957589" y="399244"/>
            <a:ext cx="3515932" cy="369332"/>
          </a:xfrm>
          <a:prstGeom prst="rect">
            <a:avLst/>
          </a:prstGeom>
          <a:noFill/>
        </p:spPr>
        <p:txBody>
          <a:bodyPr wrap="square" rtlCol="0">
            <a:spAutoFit/>
          </a:bodyPr>
          <a:lstStyle/>
          <a:p>
            <a:r>
              <a:rPr lang="en-US" b="1" dirty="0" smtClean="0"/>
              <a:t>Admin home page</a:t>
            </a:r>
            <a:endParaRPr lang="en-US" b="1" dirty="0"/>
          </a:p>
        </p:txBody>
      </p:sp>
    </p:spTree>
    <p:extLst>
      <p:ext uri="{BB962C8B-B14F-4D97-AF65-F5344CB8AC3E}">
        <p14:creationId xmlns:p14="http://schemas.microsoft.com/office/powerpoint/2010/main" val="3966093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lgn="ctr"/>
            <a:r>
              <a:rPr lang="en-US" sz="1400" b="1" dirty="0" smtClean="0">
                <a:solidFill>
                  <a:schemeClr val="tx1"/>
                </a:solidFill>
              </a:rPr>
              <a:t>16</a:t>
            </a:r>
            <a:endParaRPr lang="en-US" sz="1400" b="1" dirty="0">
              <a:solidFill>
                <a:schemeClr val="tx1"/>
              </a:solidFill>
            </a:endParaRPr>
          </a:p>
        </p:txBody>
      </p:sp>
      <p:sp>
        <p:nvSpPr>
          <p:cNvPr id="4" name="TextBox 3"/>
          <p:cNvSpPr txBox="1"/>
          <p:nvPr/>
        </p:nvSpPr>
        <p:spPr>
          <a:xfrm>
            <a:off x="2070847" y="791213"/>
            <a:ext cx="3281082" cy="307777"/>
          </a:xfrm>
          <a:prstGeom prst="rect">
            <a:avLst/>
          </a:prstGeom>
          <a:noFill/>
        </p:spPr>
        <p:txBody>
          <a:bodyPr wrap="square" rtlCol="0">
            <a:spAutoFit/>
          </a:bodyPr>
          <a:lstStyle/>
          <a:p>
            <a:r>
              <a:rPr lang="en-US" sz="1400" b="1" dirty="0" smtClean="0"/>
              <a:t>Staff Registration form</a:t>
            </a:r>
            <a:endParaRPr lang="en-US" sz="1400"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2059" y="1098990"/>
            <a:ext cx="8940590" cy="4592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7018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lgn="ctr"/>
            <a:r>
              <a:rPr lang="en-US" sz="1400" b="1" dirty="0" smtClean="0">
                <a:solidFill>
                  <a:schemeClr val="tx1"/>
                </a:solidFill>
              </a:rPr>
              <a:t>17</a:t>
            </a:r>
            <a:endParaRPr lang="en-US" sz="1400" b="1" dirty="0">
              <a:solidFill>
                <a:schemeClr val="tx1"/>
              </a:solidFill>
            </a:endParaRPr>
          </a:p>
        </p:txBody>
      </p:sp>
      <p:sp>
        <p:nvSpPr>
          <p:cNvPr id="4" name="TextBox 3"/>
          <p:cNvSpPr txBox="1"/>
          <p:nvPr/>
        </p:nvSpPr>
        <p:spPr>
          <a:xfrm>
            <a:off x="2070847" y="791213"/>
            <a:ext cx="3281082" cy="307777"/>
          </a:xfrm>
          <a:prstGeom prst="rect">
            <a:avLst/>
          </a:prstGeom>
          <a:noFill/>
        </p:spPr>
        <p:txBody>
          <a:bodyPr wrap="square" rtlCol="0">
            <a:spAutoFit/>
          </a:bodyPr>
          <a:lstStyle/>
          <a:p>
            <a:r>
              <a:rPr lang="en-US" sz="1400" b="1" dirty="0" smtClean="0"/>
              <a:t>Staff Details form</a:t>
            </a:r>
            <a:endParaRPr lang="en-US" sz="1400" b="1" dirty="0"/>
          </a:p>
        </p:txBody>
      </p:sp>
      <p:pic>
        <p:nvPicPr>
          <p:cNvPr id="5" name="Picture 4"/>
          <p:cNvPicPr/>
          <p:nvPr/>
        </p:nvPicPr>
        <p:blipFill>
          <a:blip r:embed="rId2"/>
          <a:stretch>
            <a:fillRect/>
          </a:stretch>
        </p:blipFill>
        <p:spPr>
          <a:xfrm>
            <a:off x="2070847" y="1223493"/>
            <a:ext cx="9404229" cy="4803820"/>
          </a:xfrm>
          <a:prstGeom prst="rect">
            <a:avLst/>
          </a:prstGeom>
        </p:spPr>
      </p:pic>
    </p:spTree>
    <p:extLst>
      <p:ext uri="{BB962C8B-B14F-4D97-AF65-F5344CB8AC3E}">
        <p14:creationId xmlns:p14="http://schemas.microsoft.com/office/powerpoint/2010/main" val="761172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lgn="ctr"/>
            <a:r>
              <a:rPr lang="en-US" sz="1400" b="1" dirty="0" smtClean="0">
                <a:solidFill>
                  <a:schemeClr val="tx1"/>
                </a:solidFill>
              </a:rPr>
              <a:t>18</a:t>
            </a:r>
            <a:endParaRPr lang="en-US" sz="1400" b="1" dirty="0">
              <a:solidFill>
                <a:schemeClr val="tx1"/>
              </a:solidFill>
            </a:endParaRPr>
          </a:p>
        </p:txBody>
      </p:sp>
      <p:sp>
        <p:nvSpPr>
          <p:cNvPr id="4" name="TextBox 3"/>
          <p:cNvSpPr txBox="1"/>
          <p:nvPr/>
        </p:nvSpPr>
        <p:spPr>
          <a:xfrm>
            <a:off x="2070847" y="791213"/>
            <a:ext cx="3281082" cy="307777"/>
          </a:xfrm>
          <a:prstGeom prst="rect">
            <a:avLst/>
          </a:prstGeom>
          <a:noFill/>
        </p:spPr>
        <p:txBody>
          <a:bodyPr wrap="square" rtlCol="0">
            <a:spAutoFit/>
          </a:bodyPr>
          <a:lstStyle/>
          <a:p>
            <a:r>
              <a:rPr lang="en-US" sz="1400" b="1" dirty="0" smtClean="0"/>
              <a:t>Venue Registration form</a:t>
            </a:r>
            <a:endParaRPr lang="en-US" sz="1400" b="1" dirty="0"/>
          </a:p>
        </p:txBody>
      </p:sp>
      <p:pic>
        <p:nvPicPr>
          <p:cNvPr id="5" name="Picture 4"/>
          <p:cNvPicPr/>
          <p:nvPr/>
        </p:nvPicPr>
        <p:blipFill>
          <a:blip r:embed="rId2"/>
          <a:stretch>
            <a:fillRect/>
          </a:stretch>
        </p:blipFill>
        <p:spPr>
          <a:xfrm>
            <a:off x="2240923" y="1300766"/>
            <a:ext cx="8950817" cy="4597758"/>
          </a:xfrm>
          <a:prstGeom prst="rect">
            <a:avLst/>
          </a:prstGeom>
        </p:spPr>
      </p:pic>
    </p:spTree>
    <p:extLst>
      <p:ext uri="{BB962C8B-B14F-4D97-AF65-F5344CB8AC3E}">
        <p14:creationId xmlns:p14="http://schemas.microsoft.com/office/powerpoint/2010/main" val="3169785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2589212" y="6008914"/>
            <a:ext cx="7619999" cy="492019"/>
          </a:xfrm>
        </p:spPr>
        <p:txBody>
          <a:bodyPr/>
          <a:lstStyle/>
          <a:p>
            <a:pPr algn="ctr"/>
            <a:r>
              <a:rPr lang="en-US" sz="1400" b="1" dirty="0">
                <a:solidFill>
                  <a:schemeClr val="tx1"/>
                </a:solidFill>
              </a:rPr>
              <a:t>1</a:t>
            </a:r>
          </a:p>
        </p:txBody>
      </p:sp>
      <p:sp>
        <p:nvSpPr>
          <p:cNvPr id="4" name="TextBox 3"/>
          <p:cNvSpPr txBox="1"/>
          <p:nvPr/>
        </p:nvSpPr>
        <p:spPr>
          <a:xfrm>
            <a:off x="1451430" y="339634"/>
            <a:ext cx="9797144" cy="7248138"/>
          </a:xfrm>
          <a:prstGeom prst="rect">
            <a:avLst/>
          </a:prstGeom>
          <a:noFill/>
        </p:spPr>
        <p:txBody>
          <a:bodyPr wrap="square" rtlCol="0">
            <a:spAutoFit/>
          </a:bodyPr>
          <a:lstStyle/>
          <a:p>
            <a:pPr algn="ctr"/>
            <a:r>
              <a:rPr lang="en-US" sz="2400" b="1" u="sng" dirty="0" smtClean="0"/>
              <a:t>TABLE OF CONTENTS</a:t>
            </a:r>
          </a:p>
          <a:p>
            <a:pPr algn="ctr"/>
            <a:endParaRPr lang="en-US" sz="2400" b="1" u="sng" dirty="0" smtClean="0"/>
          </a:p>
          <a:p>
            <a:pPr>
              <a:lnSpc>
                <a:spcPct val="150000"/>
              </a:lnSpc>
            </a:pPr>
            <a:r>
              <a:rPr lang="en-US" sz="2000" b="1" dirty="0" smtClean="0"/>
              <a:t>    CHAPTER                                                                                              </a:t>
            </a:r>
            <a:r>
              <a:rPr lang="en-US" b="1" dirty="0" smtClean="0"/>
              <a:t>PAGE No.</a:t>
            </a:r>
          </a:p>
          <a:p>
            <a:pPr>
              <a:lnSpc>
                <a:spcPct val="150000"/>
              </a:lnSpc>
            </a:pPr>
            <a:endParaRPr lang="en-US" b="1" dirty="0" smtClean="0"/>
          </a:p>
          <a:p>
            <a:pPr>
              <a:lnSpc>
                <a:spcPct val="200000"/>
              </a:lnSpc>
            </a:pPr>
            <a:r>
              <a:rPr lang="en-US" b="1" dirty="0" smtClean="0"/>
              <a:t> 1.Introduction About Project……………………………………………………………2</a:t>
            </a:r>
          </a:p>
          <a:p>
            <a:pPr>
              <a:lnSpc>
                <a:spcPct val="200000"/>
              </a:lnSpc>
            </a:pPr>
            <a:r>
              <a:rPr lang="en-US" b="1" dirty="0" smtClean="0"/>
              <a:t> 2.Project Background..............................................................................................3</a:t>
            </a:r>
          </a:p>
          <a:p>
            <a:pPr>
              <a:lnSpc>
                <a:spcPct val="200000"/>
              </a:lnSpc>
            </a:pPr>
            <a:r>
              <a:rPr lang="en-US" b="1" dirty="0" smtClean="0"/>
              <a:t> 3.Scope of the Project.............................................................................................5</a:t>
            </a:r>
          </a:p>
          <a:p>
            <a:pPr>
              <a:lnSpc>
                <a:spcPct val="200000"/>
              </a:lnSpc>
            </a:pPr>
            <a:r>
              <a:rPr lang="en-US" b="1" dirty="0" smtClean="0"/>
              <a:t> 4. Data Flow Diagram……………………………………………………………………6</a:t>
            </a:r>
          </a:p>
          <a:p>
            <a:pPr>
              <a:lnSpc>
                <a:spcPct val="200000"/>
              </a:lnSpc>
            </a:pPr>
            <a:r>
              <a:rPr lang="en-US" b="1" dirty="0" smtClean="0"/>
              <a:t> 5. Table Design.........................................................................................................9  </a:t>
            </a:r>
          </a:p>
          <a:p>
            <a:pPr>
              <a:lnSpc>
                <a:spcPct val="200000"/>
              </a:lnSpc>
            </a:pPr>
            <a:r>
              <a:rPr lang="en-US" b="1" dirty="0" smtClean="0"/>
              <a:t> 6. Form Design..........................................................................................................13                                                                                                                                          7.Conclusion</a:t>
            </a:r>
            <a:r>
              <a:rPr lang="en-US" b="1" dirty="0" smtClean="0"/>
              <a:t>………………………………………………………………………………..</a:t>
            </a:r>
            <a:r>
              <a:rPr lang="en-US" b="1" dirty="0" smtClean="0"/>
              <a:t>30</a:t>
            </a:r>
            <a:endParaRPr lang="en-US" b="1" dirty="0" smtClean="0"/>
          </a:p>
          <a:p>
            <a:pPr>
              <a:lnSpc>
                <a:spcPct val="200000"/>
              </a:lnSpc>
            </a:pPr>
            <a:r>
              <a:rPr lang="en-US" b="1" dirty="0" smtClean="0"/>
              <a:t> 8.Reference</a:t>
            </a:r>
            <a:r>
              <a:rPr lang="en-US" b="1" dirty="0" smtClean="0"/>
              <a:t>………………………………………………………………………………...</a:t>
            </a:r>
            <a:r>
              <a:rPr lang="en-US" b="1" dirty="0" smtClean="0"/>
              <a:t>31</a:t>
            </a:r>
            <a:endParaRPr lang="en-US" b="1" dirty="0" smtClean="0"/>
          </a:p>
          <a:p>
            <a:endParaRPr lang="en-US" b="1" dirty="0" smtClean="0"/>
          </a:p>
          <a:p>
            <a:endParaRPr lang="en-US" dirty="0" smtClean="0"/>
          </a:p>
          <a:p>
            <a:endParaRPr lang="en-US" dirty="0"/>
          </a:p>
          <a:p>
            <a:endParaRPr lang="en-US" dirty="0"/>
          </a:p>
        </p:txBody>
      </p:sp>
    </p:spTree>
    <p:extLst>
      <p:ext uri="{BB962C8B-B14F-4D97-AF65-F5344CB8AC3E}">
        <p14:creationId xmlns:p14="http://schemas.microsoft.com/office/powerpoint/2010/main" val="30527883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lgn="ctr"/>
            <a:r>
              <a:rPr lang="en-US" sz="1400" b="1" dirty="0" smtClean="0">
                <a:solidFill>
                  <a:schemeClr val="tx1"/>
                </a:solidFill>
              </a:rPr>
              <a:t>19</a:t>
            </a:r>
            <a:endParaRPr lang="en-US" sz="1400" b="1" dirty="0">
              <a:solidFill>
                <a:schemeClr val="tx1"/>
              </a:solidFill>
            </a:endParaRPr>
          </a:p>
        </p:txBody>
      </p:sp>
      <p:sp>
        <p:nvSpPr>
          <p:cNvPr id="3" name="Rectangle 2"/>
          <p:cNvSpPr/>
          <p:nvPr/>
        </p:nvSpPr>
        <p:spPr>
          <a:xfrm>
            <a:off x="1797827" y="720075"/>
            <a:ext cx="2258952" cy="369332"/>
          </a:xfrm>
          <a:prstGeom prst="rect">
            <a:avLst/>
          </a:prstGeom>
        </p:spPr>
        <p:txBody>
          <a:bodyPr wrap="none">
            <a:spAutoFit/>
          </a:bodyPr>
          <a:lstStyle/>
          <a:p>
            <a:r>
              <a:rPr lang="en-US" b="1" dirty="0" smtClean="0"/>
              <a:t>venue </a:t>
            </a:r>
            <a:r>
              <a:rPr lang="en-US" b="1" dirty="0"/>
              <a:t>Details form</a:t>
            </a:r>
          </a:p>
        </p:txBody>
      </p:sp>
      <p:pic>
        <p:nvPicPr>
          <p:cNvPr id="4" name="Picture 3"/>
          <p:cNvPicPr/>
          <p:nvPr/>
        </p:nvPicPr>
        <p:blipFill>
          <a:blip r:embed="rId2"/>
          <a:stretch>
            <a:fillRect/>
          </a:stretch>
        </p:blipFill>
        <p:spPr>
          <a:xfrm>
            <a:off x="1797827" y="1210614"/>
            <a:ext cx="9097700" cy="4481848"/>
          </a:xfrm>
          <a:prstGeom prst="rect">
            <a:avLst/>
          </a:prstGeom>
        </p:spPr>
      </p:pic>
    </p:spTree>
    <p:extLst>
      <p:ext uri="{BB962C8B-B14F-4D97-AF65-F5344CB8AC3E}">
        <p14:creationId xmlns:p14="http://schemas.microsoft.com/office/powerpoint/2010/main" val="1985328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lgn="ctr"/>
            <a:r>
              <a:rPr lang="en-US" sz="1400" b="1" dirty="0" smtClean="0">
                <a:solidFill>
                  <a:schemeClr val="tx1"/>
                </a:solidFill>
              </a:rPr>
              <a:t>20</a:t>
            </a:r>
            <a:endParaRPr lang="en-US" sz="1400" b="1" dirty="0">
              <a:solidFill>
                <a:schemeClr val="tx1"/>
              </a:solidFill>
            </a:endParaRPr>
          </a:p>
        </p:txBody>
      </p:sp>
      <p:sp>
        <p:nvSpPr>
          <p:cNvPr id="4" name="TextBox 3"/>
          <p:cNvSpPr txBox="1"/>
          <p:nvPr/>
        </p:nvSpPr>
        <p:spPr>
          <a:xfrm>
            <a:off x="2070847" y="791213"/>
            <a:ext cx="3281082" cy="307777"/>
          </a:xfrm>
          <a:prstGeom prst="rect">
            <a:avLst/>
          </a:prstGeom>
          <a:noFill/>
        </p:spPr>
        <p:txBody>
          <a:bodyPr wrap="square" rtlCol="0">
            <a:spAutoFit/>
          </a:bodyPr>
          <a:lstStyle/>
          <a:p>
            <a:r>
              <a:rPr lang="en-US" sz="1400" b="1" dirty="0" smtClean="0"/>
              <a:t>Venue Booking form</a:t>
            </a:r>
            <a:endParaRPr lang="en-US" sz="1400" b="1" dirty="0"/>
          </a:p>
        </p:txBody>
      </p:sp>
      <p:pic>
        <p:nvPicPr>
          <p:cNvPr id="5" name="Picture 4"/>
          <p:cNvPicPr/>
          <p:nvPr/>
        </p:nvPicPr>
        <p:blipFill>
          <a:blip r:embed="rId2"/>
          <a:stretch>
            <a:fillRect/>
          </a:stretch>
        </p:blipFill>
        <p:spPr>
          <a:xfrm>
            <a:off x="2070847" y="1326525"/>
            <a:ext cx="8901953" cy="4649272"/>
          </a:xfrm>
          <a:prstGeom prst="rect">
            <a:avLst/>
          </a:prstGeom>
        </p:spPr>
      </p:pic>
    </p:spTree>
    <p:extLst>
      <p:ext uri="{BB962C8B-B14F-4D97-AF65-F5344CB8AC3E}">
        <p14:creationId xmlns:p14="http://schemas.microsoft.com/office/powerpoint/2010/main" val="1563746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lgn="ctr"/>
            <a:r>
              <a:rPr lang="en-US" sz="1400" b="1" dirty="0" smtClean="0">
                <a:solidFill>
                  <a:schemeClr val="tx1"/>
                </a:solidFill>
              </a:rPr>
              <a:t>21</a:t>
            </a:r>
            <a:endParaRPr lang="en-US" sz="1400" b="1" dirty="0">
              <a:solidFill>
                <a:schemeClr val="tx1"/>
              </a:solidFill>
            </a:endParaRPr>
          </a:p>
        </p:txBody>
      </p:sp>
      <p:sp>
        <p:nvSpPr>
          <p:cNvPr id="4" name="TextBox 3"/>
          <p:cNvSpPr txBox="1"/>
          <p:nvPr/>
        </p:nvSpPr>
        <p:spPr>
          <a:xfrm>
            <a:off x="1893194" y="655146"/>
            <a:ext cx="3281082" cy="307777"/>
          </a:xfrm>
          <a:prstGeom prst="rect">
            <a:avLst/>
          </a:prstGeom>
          <a:noFill/>
        </p:spPr>
        <p:txBody>
          <a:bodyPr wrap="square" rtlCol="0">
            <a:spAutoFit/>
          </a:bodyPr>
          <a:lstStyle/>
          <a:p>
            <a:r>
              <a:rPr lang="en-US" sz="1400" b="1" dirty="0" smtClean="0"/>
              <a:t>Venue Approval/reject form</a:t>
            </a:r>
            <a:endParaRPr lang="en-US" sz="1400"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3194" y="1098593"/>
            <a:ext cx="9941619" cy="4933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0066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lgn="ctr"/>
            <a:r>
              <a:rPr lang="en-US" sz="1400" b="1" dirty="0" smtClean="0">
                <a:solidFill>
                  <a:schemeClr val="tx1"/>
                </a:solidFill>
              </a:rPr>
              <a:t>22</a:t>
            </a:r>
            <a:endParaRPr lang="en-US" sz="1400" b="1" dirty="0">
              <a:solidFill>
                <a:schemeClr val="tx1"/>
              </a:solidFill>
            </a:endParaRPr>
          </a:p>
        </p:txBody>
      </p:sp>
      <p:sp>
        <p:nvSpPr>
          <p:cNvPr id="4" name="Rectangle 3"/>
          <p:cNvSpPr/>
          <p:nvPr/>
        </p:nvSpPr>
        <p:spPr>
          <a:xfrm>
            <a:off x="2020907" y="707196"/>
            <a:ext cx="2419252" cy="369332"/>
          </a:xfrm>
          <a:prstGeom prst="rect">
            <a:avLst/>
          </a:prstGeom>
        </p:spPr>
        <p:txBody>
          <a:bodyPr wrap="none">
            <a:spAutoFit/>
          </a:bodyPr>
          <a:lstStyle/>
          <a:p>
            <a:r>
              <a:rPr lang="en-US" b="1" dirty="0" smtClean="0"/>
              <a:t> </a:t>
            </a:r>
            <a:r>
              <a:rPr lang="en-US" b="1" dirty="0"/>
              <a:t>Booking </a:t>
            </a:r>
            <a:r>
              <a:rPr lang="en-US" b="1" dirty="0" smtClean="0"/>
              <a:t>status form</a:t>
            </a:r>
            <a:endParaRPr lang="en-US"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4588" y="1259310"/>
            <a:ext cx="9658820" cy="4637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1299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lgn="ctr"/>
            <a:r>
              <a:rPr lang="en-US" sz="1400" b="1" dirty="0">
                <a:solidFill>
                  <a:schemeClr val="tx1"/>
                </a:solidFill>
              </a:rPr>
              <a:t>23</a:t>
            </a:r>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8496" y="1076641"/>
            <a:ext cx="10176792" cy="4999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020907" y="707196"/>
            <a:ext cx="2419252" cy="369332"/>
          </a:xfrm>
          <a:prstGeom prst="rect">
            <a:avLst/>
          </a:prstGeom>
        </p:spPr>
        <p:txBody>
          <a:bodyPr wrap="none">
            <a:spAutoFit/>
          </a:bodyPr>
          <a:lstStyle/>
          <a:p>
            <a:r>
              <a:rPr lang="en-US" b="1" dirty="0" smtClean="0"/>
              <a:t> </a:t>
            </a:r>
            <a:r>
              <a:rPr lang="en-US" b="1" dirty="0"/>
              <a:t>Booking </a:t>
            </a:r>
            <a:r>
              <a:rPr lang="en-US" b="1" dirty="0" smtClean="0"/>
              <a:t>status form</a:t>
            </a:r>
            <a:endParaRPr lang="en-US" b="1" dirty="0"/>
          </a:p>
        </p:txBody>
      </p:sp>
    </p:spTree>
    <p:extLst>
      <p:ext uri="{BB962C8B-B14F-4D97-AF65-F5344CB8AC3E}">
        <p14:creationId xmlns:p14="http://schemas.microsoft.com/office/powerpoint/2010/main" val="556702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lgn="ctr"/>
            <a:r>
              <a:rPr lang="en-US" sz="1400" b="1" dirty="0" smtClean="0">
                <a:solidFill>
                  <a:schemeClr val="tx1"/>
                </a:solidFill>
              </a:rPr>
              <a:t>24</a:t>
            </a:r>
            <a:endParaRPr lang="en-US" sz="1400" b="1" dirty="0">
              <a:solidFill>
                <a:schemeClr val="tx1"/>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5857" y="1184856"/>
            <a:ext cx="9607920" cy="4650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665857" y="629922"/>
            <a:ext cx="2860078" cy="369332"/>
          </a:xfrm>
          <a:prstGeom prst="rect">
            <a:avLst/>
          </a:prstGeom>
        </p:spPr>
        <p:txBody>
          <a:bodyPr wrap="none">
            <a:spAutoFit/>
          </a:bodyPr>
          <a:lstStyle/>
          <a:p>
            <a:r>
              <a:rPr lang="en-US" b="1" dirty="0"/>
              <a:t>Venue </a:t>
            </a:r>
            <a:r>
              <a:rPr lang="en-US" b="1" dirty="0" smtClean="0"/>
              <a:t>reschedule  </a:t>
            </a:r>
            <a:r>
              <a:rPr lang="en-US" b="1" dirty="0"/>
              <a:t>form</a:t>
            </a:r>
          </a:p>
        </p:txBody>
      </p:sp>
    </p:spTree>
    <p:extLst>
      <p:ext uri="{BB962C8B-B14F-4D97-AF65-F5344CB8AC3E}">
        <p14:creationId xmlns:p14="http://schemas.microsoft.com/office/powerpoint/2010/main" val="2486860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lgn="ctr"/>
            <a:r>
              <a:rPr lang="en-US" sz="1400" b="1" dirty="0" smtClean="0">
                <a:solidFill>
                  <a:schemeClr val="tx1"/>
                </a:solidFill>
              </a:rPr>
              <a:t>25</a:t>
            </a:r>
            <a:endParaRPr lang="en-US" sz="1400" b="1" dirty="0">
              <a:solidFill>
                <a:schemeClr val="tx1"/>
              </a:solidFill>
            </a:endParaRPr>
          </a:p>
        </p:txBody>
      </p:sp>
      <p:sp>
        <p:nvSpPr>
          <p:cNvPr id="4" name="TextBox 3"/>
          <p:cNvSpPr txBox="1"/>
          <p:nvPr/>
        </p:nvSpPr>
        <p:spPr>
          <a:xfrm>
            <a:off x="2070847" y="791213"/>
            <a:ext cx="3281082" cy="307777"/>
          </a:xfrm>
          <a:prstGeom prst="rect">
            <a:avLst/>
          </a:prstGeom>
          <a:noFill/>
        </p:spPr>
        <p:txBody>
          <a:bodyPr wrap="square" rtlCol="0">
            <a:spAutoFit/>
          </a:bodyPr>
          <a:lstStyle/>
          <a:p>
            <a:r>
              <a:rPr lang="en-US" sz="1400" b="1" dirty="0" smtClean="0"/>
              <a:t>Staff Home page </a:t>
            </a:r>
            <a:endParaRPr lang="en-US" sz="1400"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6878" y="1275009"/>
            <a:ext cx="9847556" cy="4816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24590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lgn="ctr"/>
            <a:r>
              <a:rPr lang="en-US" sz="1400" b="1" dirty="0" smtClean="0">
                <a:solidFill>
                  <a:schemeClr val="tx1"/>
                </a:solidFill>
              </a:rPr>
              <a:t>26</a:t>
            </a:r>
            <a:endParaRPr lang="en-US" sz="1400" b="1" dirty="0">
              <a:solidFill>
                <a:schemeClr val="tx1"/>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1426" y="1094705"/>
            <a:ext cx="9232538" cy="467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821426" y="630047"/>
            <a:ext cx="3281082" cy="307777"/>
          </a:xfrm>
          <a:prstGeom prst="rect">
            <a:avLst/>
          </a:prstGeom>
          <a:noFill/>
        </p:spPr>
        <p:txBody>
          <a:bodyPr wrap="square" rtlCol="0">
            <a:spAutoFit/>
          </a:bodyPr>
          <a:lstStyle/>
          <a:p>
            <a:r>
              <a:rPr lang="en-US" sz="1400" b="1" dirty="0" smtClean="0"/>
              <a:t>Venue Booking form</a:t>
            </a:r>
            <a:endParaRPr lang="en-US" sz="1400" b="1" dirty="0"/>
          </a:p>
        </p:txBody>
      </p:sp>
    </p:spTree>
    <p:extLst>
      <p:ext uri="{BB962C8B-B14F-4D97-AF65-F5344CB8AC3E}">
        <p14:creationId xmlns:p14="http://schemas.microsoft.com/office/powerpoint/2010/main" val="42351754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lgn="ctr"/>
            <a:r>
              <a:rPr lang="en-US" sz="1400" b="1" dirty="0" smtClean="0">
                <a:solidFill>
                  <a:schemeClr val="tx1"/>
                </a:solidFill>
              </a:rPr>
              <a:t>27</a:t>
            </a:r>
            <a:endParaRPr lang="en-US" sz="1400" b="1" dirty="0">
              <a:solidFill>
                <a:schemeClr val="tx1"/>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7284" y="1218696"/>
            <a:ext cx="9259910" cy="4383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797827" y="720075"/>
            <a:ext cx="2258952" cy="369332"/>
          </a:xfrm>
          <a:prstGeom prst="rect">
            <a:avLst/>
          </a:prstGeom>
        </p:spPr>
        <p:txBody>
          <a:bodyPr wrap="none">
            <a:spAutoFit/>
          </a:bodyPr>
          <a:lstStyle/>
          <a:p>
            <a:r>
              <a:rPr lang="en-US" b="1" dirty="0" smtClean="0"/>
              <a:t>venue </a:t>
            </a:r>
            <a:r>
              <a:rPr lang="en-US" b="1" dirty="0"/>
              <a:t>Details form</a:t>
            </a:r>
          </a:p>
        </p:txBody>
      </p:sp>
    </p:spTree>
    <p:extLst>
      <p:ext uri="{BB962C8B-B14F-4D97-AF65-F5344CB8AC3E}">
        <p14:creationId xmlns:p14="http://schemas.microsoft.com/office/powerpoint/2010/main" val="30603564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lgn="ctr"/>
            <a:r>
              <a:rPr lang="en-US" sz="1400" b="1" dirty="0" smtClean="0">
                <a:solidFill>
                  <a:schemeClr val="tx1"/>
                </a:solidFill>
              </a:rPr>
              <a:t>28</a:t>
            </a:r>
            <a:endParaRPr lang="en-US" sz="1400" b="1" dirty="0">
              <a:solidFill>
                <a:schemeClr val="tx1"/>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4946" y="1390919"/>
            <a:ext cx="9354616" cy="4211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228045" y="656823"/>
            <a:ext cx="4778062" cy="369332"/>
          </a:xfrm>
          <a:prstGeom prst="rect">
            <a:avLst/>
          </a:prstGeom>
          <a:noFill/>
        </p:spPr>
        <p:txBody>
          <a:bodyPr wrap="square" rtlCol="0">
            <a:spAutoFit/>
          </a:bodyPr>
          <a:lstStyle/>
          <a:p>
            <a:r>
              <a:rPr lang="en-US" b="1" dirty="0" smtClean="0"/>
              <a:t>Venue booking status  </a:t>
            </a:r>
            <a:endParaRPr lang="en-US" b="1" dirty="0"/>
          </a:p>
        </p:txBody>
      </p:sp>
    </p:spTree>
    <p:extLst>
      <p:ext uri="{BB962C8B-B14F-4D97-AF65-F5344CB8AC3E}">
        <p14:creationId xmlns:p14="http://schemas.microsoft.com/office/powerpoint/2010/main" val="59076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2589212" y="6021978"/>
            <a:ext cx="7619999" cy="478956"/>
          </a:xfrm>
        </p:spPr>
        <p:txBody>
          <a:bodyPr/>
          <a:lstStyle/>
          <a:p>
            <a:pPr algn="ctr"/>
            <a:r>
              <a:rPr lang="en-US" sz="1400" b="1" dirty="0">
                <a:solidFill>
                  <a:schemeClr val="tx1"/>
                </a:solidFill>
              </a:rPr>
              <a:t>2</a:t>
            </a:r>
          </a:p>
        </p:txBody>
      </p:sp>
      <p:sp>
        <p:nvSpPr>
          <p:cNvPr id="3" name="TextBox 2"/>
          <p:cNvSpPr txBox="1"/>
          <p:nvPr/>
        </p:nvSpPr>
        <p:spPr>
          <a:xfrm>
            <a:off x="1712686" y="914400"/>
            <a:ext cx="9855200" cy="4816703"/>
          </a:xfrm>
          <a:prstGeom prst="rect">
            <a:avLst/>
          </a:prstGeom>
          <a:noFill/>
        </p:spPr>
        <p:txBody>
          <a:bodyPr wrap="square" rtlCol="0">
            <a:spAutoFit/>
          </a:bodyPr>
          <a:lstStyle/>
          <a:p>
            <a:r>
              <a:rPr lang="en-US" sz="2800" b="1" u="sng" dirty="0"/>
              <a:t>1.Introduction About </a:t>
            </a:r>
            <a:r>
              <a:rPr lang="en-US" sz="2800" b="1" u="sng" dirty="0" smtClean="0"/>
              <a:t>Project</a:t>
            </a:r>
          </a:p>
          <a:p>
            <a:pPr>
              <a:lnSpc>
                <a:spcPct val="150000"/>
              </a:lnSpc>
            </a:pPr>
            <a:endParaRPr lang="en-US" b="1" dirty="0"/>
          </a:p>
          <a:p>
            <a:pPr>
              <a:lnSpc>
                <a:spcPct val="150000"/>
              </a:lnSpc>
            </a:pPr>
            <a:r>
              <a:rPr lang="en-US" b="1" dirty="0" smtClean="0"/>
              <a:t>As </a:t>
            </a:r>
            <a:r>
              <a:rPr lang="en-US" b="1" dirty="0"/>
              <a:t>we know there are many </a:t>
            </a:r>
            <a:r>
              <a:rPr lang="en-US" b="1" dirty="0" smtClean="0"/>
              <a:t>venues </a:t>
            </a:r>
            <a:r>
              <a:rPr lang="en-US" b="1" dirty="0"/>
              <a:t>available in the ﬁeld of college. This include facilities like conference halls, seminar hall, college space auditoriums etc. In early stages, staff used to book these </a:t>
            </a:r>
            <a:r>
              <a:rPr lang="en-US" b="1" dirty="0" smtClean="0"/>
              <a:t>venues </a:t>
            </a:r>
            <a:r>
              <a:rPr lang="en-US" b="1" dirty="0"/>
              <a:t>manually. This process was time consuming and included lot of paper works. It has been very hard to book these </a:t>
            </a:r>
            <a:r>
              <a:rPr lang="en-US" b="1" dirty="0" smtClean="0"/>
              <a:t>venues. </a:t>
            </a:r>
            <a:r>
              <a:rPr lang="en-US" b="1" dirty="0"/>
              <a:t>Now, staff can book these venues through online platforms. They don’t have to go anywhere to avail these </a:t>
            </a:r>
            <a:r>
              <a:rPr lang="en-US" b="1" dirty="0" smtClean="0"/>
              <a:t>venues. </a:t>
            </a:r>
            <a:r>
              <a:rPr lang="en-US" b="1" dirty="0"/>
              <a:t>By checking the availability of </a:t>
            </a:r>
            <a:r>
              <a:rPr lang="en-US" b="1" dirty="0" smtClean="0"/>
              <a:t>venue, </a:t>
            </a:r>
            <a:r>
              <a:rPr lang="en-US" b="1" dirty="0"/>
              <a:t>the staff can book this </a:t>
            </a:r>
            <a:r>
              <a:rPr lang="en-US" b="1" dirty="0" smtClean="0"/>
              <a:t>venue </a:t>
            </a:r>
            <a:r>
              <a:rPr lang="en-US" b="1" dirty="0"/>
              <a:t>through </a:t>
            </a:r>
            <a:r>
              <a:rPr lang="en-US" b="1" dirty="0" smtClean="0"/>
              <a:t>online and book </a:t>
            </a:r>
            <a:r>
              <a:rPr lang="en-US" b="1" dirty="0"/>
              <a:t>these </a:t>
            </a:r>
            <a:r>
              <a:rPr lang="en-US" b="1" dirty="0" smtClean="0"/>
              <a:t>venues </a:t>
            </a:r>
            <a:r>
              <a:rPr lang="en-US" b="1" dirty="0"/>
              <a:t>for a short period of time. I</a:t>
            </a:r>
            <a:r>
              <a:rPr lang="en-US" b="1" dirty="0" smtClean="0"/>
              <a:t>t </a:t>
            </a:r>
            <a:r>
              <a:rPr lang="en-US" b="1" dirty="0"/>
              <a:t>also helps to simplify the </a:t>
            </a:r>
            <a:r>
              <a:rPr lang="en-US" b="1" dirty="0" smtClean="0"/>
              <a:t>venue booking </a:t>
            </a:r>
            <a:r>
              <a:rPr lang="en-US" b="1" dirty="0"/>
              <a:t>process and raise the </a:t>
            </a:r>
            <a:r>
              <a:rPr lang="en-US" b="1" dirty="0" smtClean="0"/>
              <a:t>efficiency </a:t>
            </a:r>
            <a:r>
              <a:rPr lang="en-US" b="1" dirty="0"/>
              <a:t>in management. </a:t>
            </a:r>
          </a:p>
          <a:p>
            <a:endParaRPr lang="en-US" b="1" dirty="0" smtClean="0"/>
          </a:p>
          <a:p>
            <a:endParaRPr lang="en-US" dirty="0"/>
          </a:p>
        </p:txBody>
      </p:sp>
    </p:spTree>
    <p:extLst>
      <p:ext uri="{BB962C8B-B14F-4D97-AF65-F5344CB8AC3E}">
        <p14:creationId xmlns:p14="http://schemas.microsoft.com/office/powerpoint/2010/main" val="11300366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lgn="ctr"/>
            <a:r>
              <a:rPr lang="en-US" sz="1400" b="1" dirty="0" smtClean="0">
                <a:solidFill>
                  <a:schemeClr val="tx1"/>
                </a:solidFill>
              </a:rPr>
              <a:t>29</a:t>
            </a:r>
            <a:endParaRPr lang="en-US" sz="1400" b="1" dirty="0">
              <a:solidFill>
                <a:schemeClr val="tx1"/>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8648" y="1202380"/>
            <a:ext cx="9230798" cy="4259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020907" y="707196"/>
            <a:ext cx="2419252" cy="369332"/>
          </a:xfrm>
          <a:prstGeom prst="rect">
            <a:avLst/>
          </a:prstGeom>
        </p:spPr>
        <p:txBody>
          <a:bodyPr wrap="none">
            <a:spAutoFit/>
          </a:bodyPr>
          <a:lstStyle/>
          <a:p>
            <a:r>
              <a:rPr lang="en-US" b="1" dirty="0" smtClean="0"/>
              <a:t> </a:t>
            </a:r>
            <a:r>
              <a:rPr lang="en-US" b="1" dirty="0"/>
              <a:t>Booking </a:t>
            </a:r>
            <a:r>
              <a:rPr lang="en-US" b="1" dirty="0" smtClean="0"/>
              <a:t>status form</a:t>
            </a:r>
            <a:endParaRPr lang="en-US" b="1" dirty="0"/>
          </a:p>
        </p:txBody>
      </p:sp>
    </p:spTree>
    <p:extLst>
      <p:ext uri="{BB962C8B-B14F-4D97-AF65-F5344CB8AC3E}">
        <p14:creationId xmlns:p14="http://schemas.microsoft.com/office/powerpoint/2010/main" val="17988544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lgn="ctr"/>
            <a:r>
              <a:rPr lang="en-US" sz="1400" b="1" dirty="0" smtClean="0">
                <a:solidFill>
                  <a:schemeClr val="tx1"/>
                </a:solidFill>
              </a:rPr>
              <a:t>30</a:t>
            </a:r>
            <a:endParaRPr lang="en-US" sz="1400" b="1" dirty="0">
              <a:solidFill>
                <a:schemeClr val="tx1"/>
              </a:solidFill>
            </a:endParaRPr>
          </a:p>
        </p:txBody>
      </p:sp>
      <p:sp>
        <p:nvSpPr>
          <p:cNvPr id="3" name="TextBox 2"/>
          <p:cNvSpPr txBox="1"/>
          <p:nvPr/>
        </p:nvSpPr>
        <p:spPr>
          <a:xfrm>
            <a:off x="1582058" y="841829"/>
            <a:ext cx="9942285" cy="3739485"/>
          </a:xfrm>
          <a:prstGeom prst="rect">
            <a:avLst/>
          </a:prstGeom>
          <a:noFill/>
        </p:spPr>
        <p:txBody>
          <a:bodyPr wrap="square" rtlCol="0">
            <a:spAutoFit/>
          </a:bodyPr>
          <a:lstStyle/>
          <a:p>
            <a:r>
              <a:rPr lang="en-US" sz="2400" b="1" u="sng" dirty="0" smtClean="0"/>
              <a:t>7.Conclusion</a:t>
            </a:r>
          </a:p>
          <a:p>
            <a:endParaRPr lang="en-US" sz="2400" b="1" u="sng" dirty="0"/>
          </a:p>
          <a:p>
            <a:pPr>
              <a:lnSpc>
                <a:spcPct val="150000"/>
              </a:lnSpc>
            </a:pPr>
            <a:r>
              <a:rPr lang="en-US" b="1" dirty="0"/>
              <a:t>In </a:t>
            </a:r>
            <a:r>
              <a:rPr lang="en-US" b="1" dirty="0" smtClean="0"/>
              <a:t>today’s </a:t>
            </a:r>
            <a:r>
              <a:rPr lang="en-US" b="1" dirty="0"/>
              <a:t>fast growing world, manual booking of venues is something that requires a change. Booking things online are the way of new world. The procedures involved in manual booking can now be completed in just a few clicks. My project </a:t>
            </a:r>
            <a:r>
              <a:rPr lang="en-US" b="1" dirty="0" smtClean="0"/>
              <a:t>venues </a:t>
            </a:r>
            <a:r>
              <a:rPr lang="en-US" b="1" dirty="0"/>
              <a:t>booking management system in a great way by avoiding time wastage and many other unwanted expense. I hope that it will create high level of advancements in the ﬁeld of College and other ﬁelds.</a:t>
            </a:r>
          </a:p>
          <a:p>
            <a:pPr>
              <a:lnSpc>
                <a:spcPct val="150000"/>
              </a:lnSpc>
            </a:pPr>
            <a:endParaRPr lang="en-US" dirty="0"/>
          </a:p>
        </p:txBody>
      </p:sp>
    </p:spTree>
    <p:extLst>
      <p:ext uri="{BB962C8B-B14F-4D97-AF65-F5344CB8AC3E}">
        <p14:creationId xmlns:p14="http://schemas.microsoft.com/office/powerpoint/2010/main" val="23698783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lgn="ctr"/>
            <a:r>
              <a:rPr lang="en-US" sz="1400" b="1" dirty="0" smtClean="0">
                <a:solidFill>
                  <a:schemeClr val="tx1"/>
                </a:solidFill>
              </a:rPr>
              <a:t>31</a:t>
            </a:r>
            <a:endParaRPr lang="en-US" sz="1400" b="1" dirty="0">
              <a:solidFill>
                <a:schemeClr val="tx1"/>
              </a:solidFill>
            </a:endParaRPr>
          </a:p>
        </p:txBody>
      </p:sp>
      <p:sp>
        <p:nvSpPr>
          <p:cNvPr id="3" name="TextBox 2"/>
          <p:cNvSpPr txBox="1"/>
          <p:nvPr/>
        </p:nvSpPr>
        <p:spPr>
          <a:xfrm>
            <a:off x="2206170" y="957943"/>
            <a:ext cx="8244115" cy="2816156"/>
          </a:xfrm>
          <a:prstGeom prst="rect">
            <a:avLst/>
          </a:prstGeom>
          <a:noFill/>
        </p:spPr>
        <p:txBody>
          <a:bodyPr wrap="square" rtlCol="0">
            <a:spAutoFit/>
          </a:bodyPr>
          <a:lstStyle/>
          <a:p>
            <a:r>
              <a:rPr lang="en-US" sz="2400" b="1" u="sng" dirty="0" smtClean="0"/>
              <a:t>8.Reference</a:t>
            </a:r>
          </a:p>
          <a:p>
            <a:endParaRPr lang="en-US" sz="2400" b="1" u="sng" dirty="0"/>
          </a:p>
          <a:p>
            <a:pPr marL="285750" indent="-285750">
              <a:lnSpc>
                <a:spcPct val="150000"/>
              </a:lnSpc>
              <a:buFont typeface="Arial" panose="020B0604020202020204" pitchFamily="34" charset="0"/>
              <a:buChar char="•"/>
            </a:pPr>
            <a:r>
              <a:rPr lang="en-US" dirty="0"/>
              <a:t>Bootstrap Tutorial, https://www.w3schools.com/bootstrap/</a:t>
            </a:r>
          </a:p>
          <a:p>
            <a:pPr marL="285750" indent="-285750">
              <a:lnSpc>
                <a:spcPct val="150000"/>
              </a:lnSpc>
              <a:buFont typeface="Arial" panose="020B0604020202020204" pitchFamily="34" charset="0"/>
              <a:buChar char="•"/>
            </a:pPr>
            <a:r>
              <a:rPr lang="en-US" dirty="0" smtClean="0"/>
              <a:t>Django Tutorial :https://www.djangoproject.com/</a:t>
            </a:r>
          </a:p>
          <a:p>
            <a:pPr marL="285750" indent="-285750">
              <a:lnSpc>
                <a:spcPct val="150000"/>
              </a:lnSpc>
              <a:buFont typeface="Arial" panose="020B0604020202020204" pitchFamily="34" charset="0"/>
              <a:buChar char="•"/>
            </a:pPr>
            <a:r>
              <a:rPr lang="en-US" dirty="0"/>
              <a:t>Django </a:t>
            </a:r>
            <a:r>
              <a:rPr lang="en-US" dirty="0" smtClean="0"/>
              <a:t>Tutorial :https ://</a:t>
            </a:r>
            <a:r>
              <a:rPr lang="en-US" dirty="0"/>
              <a:t>www.udemy.com/course/python-django-the-practical-guide/learn/lecture</a:t>
            </a:r>
          </a:p>
          <a:p>
            <a:pPr marL="285750" indent="-285750">
              <a:lnSpc>
                <a:spcPct val="150000"/>
              </a:lnSpc>
              <a:buFont typeface="Arial" panose="020B0604020202020204" pitchFamily="34" charset="0"/>
              <a:buChar char="•"/>
            </a:pPr>
            <a:endParaRPr lang="en-US" sz="1400" dirty="0"/>
          </a:p>
        </p:txBody>
      </p:sp>
    </p:spTree>
    <p:extLst>
      <p:ext uri="{BB962C8B-B14F-4D97-AF65-F5344CB8AC3E}">
        <p14:creationId xmlns:p14="http://schemas.microsoft.com/office/powerpoint/2010/main" val="862585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dirty="0"/>
          </a:p>
        </p:txBody>
      </p:sp>
      <p:sp>
        <p:nvSpPr>
          <p:cNvPr id="3" name="TextBox 2"/>
          <p:cNvSpPr txBox="1"/>
          <p:nvPr/>
        </p:nvSpPr>
        <p:spPr>
          <a:xfrm>
            <a:off x="2090057" y="809896"/>
            <a:ext cx="7906588" cy="3524042"/>
          </a:xfrm>
          <a:prstGeom prst="rect">
            <a:avLst/>
          </a:prstGeom>
          <a:noFill/>
        </p:spPr>
        <p:txBody>
          <a:bodyPr wrap="square" rtlCol="0">
            <a:spAutoFit/>
          </a:bodyPr>
          <a:lstStyle/>
          <a:p>
            <a:r>
              <a:rPr lang="en-US" sz="2400" b="1" u="sng" dirty="0" smtClean="0"/>
              <a:t>Needs to Complete</a:t>
            </a:r>
          </a:p>
          <a:p>
            <a:endParaRPr lang="en-US" dirty="0"/>
          </a:p>
          <a:p>
            <a:endParaRPr lang="en-US" dirty="0" smtClean="0"/>
          </a:p>
          <a:p>
            <a:pPr marL="285750" indent="-285750">
              <a:lnSpc>
                <a:spcPct val="150000"/>
              </a:lnSpc>
              <a:buFont typeface="Wingdings" panose="05000000000000000000" pitchFamily="2" charset="2"/>
              <a:buChar char="§"/>
            </a:pPr>
            <a:r>
              <a:rPr lang="en-US" dirty="0" smtClean="0"/>
              <a:t>Calendar view of booking.</a:t>
            </a:r>
          </a:p>
          <a:p>
            <a:pPr marL="285750" indent="-285750">
              <a:lnSpc>
                <a:spcPct val="150000"/>
              </a:lnSpc>
              <a:buFont typeface="Wingdings" panose="05000000000000000000" pitchFamily="2" charset="2"/>
              <a:buChar char="§"/>
            </a:pPr>
            <a:r>
              <a:rPr lang="en-US" dirty="0" smtClean="0"/>
              <a:t>Validation.</a:t>
            </a:r>
          </a:p>
          <a:p>
            <a:pPr marL="285750" indent="-285750">
              <a:lnSpc>
                <a:spcPct val="150000"/>
              </a:lnSpc>
              <a:buFont typeface="Wingdings" panose="05000000000000000000" pitchFamily="2" charset="2"/>
              <a:buChar char="§"/>
            </a:pPr>
            <a:r>
              <a:rPr lang="en-US" dirty="0" smtClean="0"/>
              <a:t>Data base operation .</a:t>
            </a:r>
          </a:p>
          <a:p>
            <a:pPr marL="285750" indent="-285750">
              <a:lnSpc>
                <a:spcPct val="150000"/>
              </a:lnSpc>
              <a:buFont typeface="Wingdings" panose="05000000000000000000" pitchFamily="2" charset="2"/>
              <a:buChar char="§"/>
            </a:pPr>
            <a:r>
              <a:rPr lang="en-US" dirty="0" smtClean="0"/>
              <a:t>Adding Bootstrap.</a:t>
            </a:r>
          </a:p>
          <a:p>
            <a:pPr marL="285750" indent="-285750">
              <a:lnSpc>
                <a:spcPct val="150000"/>
              </a:lnSpc>
              <a:buFont typeface="Wingdings" panose="05000000000000000000" pitchFamily="2" charset="2"/>
              <a:buChar char="§"/>
            </a:pPr>
            <a:r>
              <a:rPr lang="en-US" dirty="0" smtClean="0"/>
              <a:t>Configuration (back end and front end).</a:t>
            </a:r>
          </a:p>
          <a:p>
            <a:pPr marL="285750" indent="-285750">
              <a:buFont typeface="Wingdings" panose="05000000000000000000" pitchFamily="2" charset="2"/>
              <a:buChar char="§"/>
            </a:pPr>
            <a:endParaRPr lang="en-US" sz="1400" dirty="0" smtClean="0"/>
          </a:p>
          <a:p>
            <a:pPr marL="285750" indent="-285750">
              <a:buFont typeface="Wingdings" panose="05000000000000000000" pitchFamily="2" charset="2"/>
              <a:buChar char="§"/>
            </a:pPr>
            <a:endParaRPr lang="en-US" sz="1400" dirty="0"/>
          </a:p>
        </p:txBody>
      </p:sp>
    </p:spTree>
    <p:extLst>
      <p:ext uri="{BB962C8B-B14F-4D97-AF65-F5344CB8AC3E}">
        <p14:creationId xmlns:p14="http://schemas.microsoft.com/office/powerpoint/2010/main" val="451522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dirty="0"/>
          </a:p>
        </p:txBody>
      </p:sp>
      <p:sp>
        <p:nvSpPr>
          <p:cNvPr id="3" name="TextBox 2"/>
          <p:cNvSpPr txBox="1"/>
          <p:nvPr/>
        </p:nvSpPr>
        <p:spPr>
          <a:xfrm>
            <a:off x="1975188" y="4455885"/>
            <a:ext cx="8848045" cy="1323439"/>
          </a:xfrm>
          <a:prstGeom prst="rect">
            <a:avLst/>
          </a:prstGeom>
          <a:noFill/>
        </p:spPr>
        <p:txBody>
          <a:bodyPr wrap="square" rtlCol="0">
            <a:spAutoFit/>
          </a:bodyPr>
          <a:lstStyle/>
          <a:p>
            <a:r>
              <a:rPr lang="en-US" sz="8000" b="1" dirty="0" smtClean="0"/>
              <a:t>THANK YOU</a:t>
            </a:r>
            <a:endParaRPr lang="en-US" sz="8000" b="1" dirty="0"/>
          </a:p>
        </p:txBody>
      </p:sp>
    </p:spTree>
    <p:extLst>
      <p:ext uri="{BB962C8B-B14F-4D97-AF65-F5344CB8AC3E}">
        <p14:creationId xmlns:p14="http://schemas.microsoft.com/office/powerpoint/2010/main" val="2134898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lgn="ctr"/>
            <a:r>
              <a:rPr lang="en-US" sz="1400" b="1" dirty="0" smtClean="0">
                <a:solidFill>
                  <a:schemeClr val="tx1"/>
                </a:solidFill>
              </a:rPr>
              <a:t>3</a:t>
            </a:r>
            <a:endParaRPr lang="en-US" sz="1400" b="1" dirty="0">
              <a:solidFill>
                <a:schemeClr val="tx1"/>
              </a:solidFill>
            </a:endParaRPr>
          </a:p>
        </p:txBody>
      </p:sp>
      <p:sp>
        <p:nvSpPr>
          <p:cNvPr id="3" name="TextBox 2"/>
          <p:cNvSpPr txBox="1"/>
          <p:nvPr/>
        </p:nvSpPr>
        <p:spPr>
          <a:xfrm>
            <a:off x="1611086" y="754743"/>
            <a:ext cx="10247085" cy="4201150"/>
          </a:xfrm>
          <a:prstGeom prst="rect">
            <a:avLst/>
          </a:prstGeom>
          <a:noFill/>
        </p:spPr>
        <p:txBody>
          <a:bodyPr wrap="square" rtlCol="0">
            <a:spAutoFit/>
          </a:bodyPr>
          <a:lstStyle/>
          <a:p>
            <a:r>
              <a:rPr lang="en-US" sz="2400" b="1" u="sng" dirty="0" smtClean="0"/>
              <a:t>2. Project Background</a:t>
            </a:r>
          </a:p>
          <a:p>
            <a:pPr>
              <a:lnSpc>
                <a:spcPct val="150000"/>
              </a:lnSpc>
            </a:pPr>
            <a:endParaRPr lang="en-US" dirty="0" smtClean="0"/>
          </a:p>
          <a:p>
            <a:pPr>
              <a:lnSpc>
                <a:spcPct val="150000"/>
              </a:lnSpc>
            </a:pPr>
            <a:r>
              <a:rPr lang="en-US" b="1" dirty="0"/>
              <a:t>This application is developed </a:t>
            </a:r>
            <a:r>
              <a:rPr lang="en-US" b="1" dirty="0" smtClean="0"/>
              <a:t>using </a:t>
            </a:r>
            <a:r>
              <a:rPr lang="en-US" b="1" dirty="0"/>
              <a:t>Python Django </a:t>
            </a:r>
            <a:r>
              <a:rPr lang="en-US" b="1" dirty="0" smtClean="0"/>
              <a:t> </a:t>
            </a:r>
            <a:r>
              <a:rPr lang="en-US" b="1" dirty="0"/>
              <a:t>Framework. Django is a Python-based free and open-source web framework that enables rapid development of secure and maintainable .The interface of this application is designed using bootstrap. Bootstrap is the most popular HTML, CSS and </a:t>
            </a:r>
            <a:r>
              <a:rPr lang="en-US" b="1" dirty="0" smtClean="0"/>
              <a:t>java script </a:t>
            </a:r>
            <a:r>
              <a:rPr lang="en-US" b="1" dirty="0"/>
              <a:t>framework for developing responsive web pages. Visual Studio </a:t>
            </a:r>
            <a:r>
              <a:rPr lang="en-US" b="1" dirty="0" smtClean="0"/>
              <a:t>code </a:t>
            </a:r>
            <a:r>
              <a:rPr lang="en-US" b="1" dirty="0"/>
              <a:t>is the Integrated Development Environment(IDE) used for this application. Back end of this application is developed using </a:t>
            </a:r>
            <a:r>
              <a:rPr lang="en-US" b="1" dirty="0" smtClean="0"/>
              <a:t>MySQL</a:t>
            </a:r>
            <a:r>
              <a:rPr lang="en-US" b="1" dirty="0"/>
              <a:t>. MySQL is an open-source relational database management </a:t>
            </a:r>
            <a:r>
              <a:rPr lang="en-US" b="1" dirty="0" smtClean="0"/>
              <a:t>system.</a:t>
            </a:r>
            <a:endParaRPr lang="en-US" b="1" dirty="0"/>
          </a:p>
          <a:p>
            <a:pPr>
              <a:lnSpc>
                <a:spcPct val="150000"/>
              </a:lnSpc>
            </a:pPr>
            <a:endParaRPr lang="en-US" dirty="0" smtClean="0"/>
          </a:p>
        </p:txBody>
      </p:sp>
    </p:spTree>
    <p:extLst>
      <p:ext uri="{BB962C8B-B14F-4D97-AF65-F5344CB8AC3E}">
        <p14:creationId xmlns:p14="http://schemas.microsoft.com/office/powerpoint/2010/main" val="6352176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lgn="ctr"/>
            <a:r>
              <a:rPr lang="en-US" sz="1400" b="1" dirty="0" smtClean="0">
                <a:solidFill>
                  <a:schemeClr val="tx1"/>
                </a:solidFill>
              </a:rPr>
              <a:t>4</a:t>
            </a:r>
            <a:endParaRPr lang="en-US" sz="1400" b="1" dirty="0">
              <a:solidFill>
                <a:schemeClr val="tx1"/>
              </a:solidFill>
            </a:endParaRPr>
          </a:p>
        </p:txBody>
      </p:sp>
      <p:sp>
        <p:nvSpPr>
          <p:cNvPr id="4" name="TextBox 3"/>
          <p:cNvSpPr txBox="1"/>
          <p:nvPr/>
        </p:nvSpPr>
        <p:spPr>
          <a:xfrm>
            <a:off x="1582058" y="682172"/>
            <a:ext cx="9927772" cy="4108817"/>
          </a:xfrm>
          <a:prstGeom prst="rect">
            <a:avLst/>
          </a:prstGeom>
          <a:noFill/>
        </p:spPr>
        <p:txBody>
          <a:bodyPr wrap="square" rtlCol="0">
            <a:spAutoFit/>
          </a:bodyPr>
          <a:lstStyle/>
          <a:p>
            <a:pPr>
              <a:lnSpc>
                <a:spcPct val="150000"/>
              </a:lnSpc>
            </a:pPr>
            <a:r>
              <a:rPr lang="en-US" sz="2400" b="1" u="sng" dirty="0"/>
              <a:t>Module </a:t>
            </a:r>
            <a:r>
              <a:rPr lang="en-US" sz="2400" b="1" u="sng" dirty="0" smtClean="0"/>
              <a:t>Description</a:t>
            </a:r>
          </a:p>
          <a:p>
            <a:pPr>
              <a:lnSpc>
                <a:spcPct val="150000"/>
              </a:lnSpc>
            </a:pPr>
            <a:endParaRPr lang="en-US" sz="2400" b="1" u="sng" dirty="0"/>
          </a:p>
          <a:p>
            <a:pPr marL="285750" indent="-285750">
              <a:lnSpc>
                <a:spcPct val="150000"/>
              </a:lnSpc>
              <a:buFont typeface="Arial" panose="020B0604020202020204" pitchFamily="34" charset="0"/>
              <a:buChar char="•"/>
            </a:pPr>
            <a:r>
              <a:rPr lang="en-US" b="1" u="sng" dirty="0"/>
              <a:t>Admin</a:t>
            </a:r>
          </a:p>
          <a:p>
            <a:pPr>
              <a:lnSpc>
                <a:spcPct val="150000"/>
              </a:lnSpc>
            </a:pPr>
            <a:r>
              <a:rPr lang="en-US" dirty="0"/>
              <a:t>    </a:t>
            </a:r>
            <a:r>
              <a:rPr lang="en-US" b="1" dirty="0"/>
              <a:t> This is the module which has  access to the software and it holds all the details of the staff, </a:t>
            </a:r>
            <a:r>
              <a:rPr lang="en-US" b="1" dirty="0" smtClean="0"/>
              <a:t>venues. </a:t>
            </a:r>
            <a:r>
              <a:rPr lang="en-US" b="1" dirty="0"/>
              <a:t>Here the </a:t>
            </a:r>
            <a:r>
              <a:rPr lang="en-US" b="1" dirty="0" smtClean="0"/>
              <a:t>admin </a:t>
            </a:r>
            <a:r>
              <a:rPr lang="en-US" b="1" dirty="0"/>
              <a:t>can </a:t>
            </a:r>
            <a:r>
              <a:rPr lang="en-US" b="1" dirty="0" smtClean="0"/>
              <a:t>approve </a:t>
            </a:r>
            <a:r>
              <a:rPr lang="en-US" b="1" dirty="0"/>
              <a:t>the </a:t>
            </a:r>
            <a:r>
              <a:rPr lang="en-US" b="1" dirty="0" smtClean="0"/>
              <a:t>booking of venue </a:t>
            </a:r>
            <a:r>
              <a:rPr lang="en-US" b="1" dirty="0"/>
              <a:t>and </a:t>
            </a:r>
            <a:r>
              <a:rPr lang="en-US" b="1" dirty="0" smtClean="0"/>
              <a:t>also send booking status of venue.</a:t>
            </a:r>
          </a:p>
          <a:p>
            <a:pPr marL="285750" indent="-285750">
              <a:lnSpc>
                <a:spcPct val="150000"/>
              </a:lnSpc>
              <a:buFont typeface="Arial" panose="020B0604020202020204" pitchFamily="34" charset="0"/>
              <a:buChar char="•"/>
            </a:pPr>
            <a:r>
              <a:rPr lang="en-US" b="1" u="sng" dirty="0" smtClean="0"/>
              <a:t>Staf</a:t>
            </a:r>
            <a:r>
              <a:rPr lang="en-US" u="sng" dirty="0" smtClean="0"/>
              <a:t>f</a:t>
            </a:r>
          </a:p>
          <a:p>
            <a:pPr>
              <a:lnSpc>
                <a:spcPct val="150000"/>
              </a:lnSpc>
            </a:pPr>
            <a:r>
              <a:rPr lang="en-US" dirty="0"/>
              <a:t> </a:t>
            </a:r>
            <a:r>
              <a:rPr lang="en-US" dirty="0" smtClean="0"/>
              <a:t>   </a:t>
            </a:r>
            <a:r>
              <a:rPr lang="en-US" b="1" dirty="0"/>
              <a:t>The main purpose of this module is </a:t>
            </a:r>
            <a:r>
              <a:rPr lang="en-US" b="1" dirty="0" smtClean="0"/>
              <a:t>booking </a:t>
            </a:r>
            <a:r>
              <a:rPr lang="en-US" b="1" dirty="0"/>
              <a:t>of </a:t>
            </a:r>
            <a:r>
              <a:rPr lang="en-US" b="1" dirty="0" smtClean="0"/>
              <a:t>venues in the college. </a:t>
            </a:r>
            <a:r>
              <a:rPr lang="en-US" b="1" dirty="0"/>
              <a:t>Here the </a:t>
            </a:r>
            <a:r>
              <a:rPr lang="en-US" b="1" dirty="0" smtClean="0"/>
              <a:t>staff </a:t>
            </a:r>
            <a:r>
              <a:rPr lang="en-US" b="1" dirty="0"/>
              <a:t>can view the details of </a:t>
            </a:r>
            <a:r>
              <a:rPr lang="en-US" b="1" dirty="0" smtClean="0"/>
              <a:t>venue, notifications and also cancel the booked venue.</a:t>
            </a:r>
            <a:endParaRPr lang="en-US" b="1" dirty="0"/>
          </a:p>
        </p:txBody>
      </p:sp>
    </p:spTree>
    <p:extLst>
      <p:ext uri="{BB962C8B-B14F-4D97-AF65-F5344CB8AC3E}">
        <p14:creationId xmlns:p14="http://schemas.microsoft.com/office/powerpoint/2010/main" val="11126711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lgn="ctr"/>
            <a:r>
              <a:rPr lang="en-US" sz="1400" b="1" dirty="0" smtClean="0">
                <a:solidFill>
                  <a:schemeClr val="tx1"/>
                </a:solidFill>
              </a:rPr>
              <a:t>5</a:t>
            </a:r>
            <a:endParaRPr lang="en-US" sz="1400" b="1" dirty="0">
              <a:solidFill>
                <a:schemeClr val="tx1"/>
              </a:solidFill>
            </a:endParaRPr>
          </a:p>
        </p:txBody>
      </p:sp>
      <p:sp>
        <p:nvSpPr>
          <p:cNvPr id="3" name="TextBox 2"/>
          <p:cNvSpPr txBox="1"/>
          <p:nvPr/>
        </p:nvSpPr>
        <p:spPr>
          <a:xfrm>
            <a:off x="1741714" y="943429"/>
            <a:ext cx="8969828" cy="4539704"/>
          </a:xfrm>
          <a:prstGeom prst="rect">
            <a:avLst/>
          </a:prstGeom>
          <a:noFill/>
        </p:spPr>
        <p:txBody>
          <a:bodyPr wrap="square" rtlCol="0">
            <a:spAutoFit/>
          </a:bodyPr>
          <a:lstStyle/>
          <a:p>
            <a:r>
              <a:rPr lang="en-US" sz="2400" b="1" u="sng" dirty="0"/>
              <a:t>3.Scope of the </a:t>
            </a:r>
            <a:r>
              <a:rPr lang="en-US" sz="2400" b="1" u="sng" dirty="0" smtClean="0"/>
              <a:t>Project</a:t>
            </a:r>
          </a:p>
          <a:p>
            <a:endParaRPr lang="en-US" b="1" dirty="0"/>
          </a:p>
          <a:p>
            <a:endParaRPr lang="en-US" b="1" dirty="0" smtClean="0"/>
          </a:p>
          <a:p>
            <a:pPr>
              <a:lnSpc>
                <a:spcPct val="150000"/>
              </a:lnSpc>
            </a:pPr>
            <a:r>
              <a:rPr lang="en-US" b="1" dirty="0"/>
              <a:t>The existing system is completely manual. The staff can book </a:t>
            </a:r>
            <a:r>
              <a:rPr lang="en-US" b="1" dirty="0" smtClean="0"/>
              <a:t>venues </a:t>
            </a:r>
            <a:r>
              <a:rPr lang="en-US" b="1" dirty="0"/>
              <a:t>manually. There are lot of paper works and time consuming.</a:t>
            </a:r>
          </a:p>
          <a:p>
            <a:pPr>
              <a:lnSpc>
                <a:spcPct val="150000"/>
              </a:lnSpc>
            </a:pPr>
            <a:r>
              <a:rPr lang="en-US" b="1" dirty="0"/>
              <a:t>In the proposed system, the staff need not go anywhere he can just get all information about venues in a single click. The staff needs to login, so that he can select the venues and can book by checking the availability. It is possible for the staff to access the details regarding the venues from anywhere around the globe.</a:t>
            </a:r>
          </a:p>
          <a:p>
            <a:endParaRPr lang="en-US" b="1" dirty="0"/>
          </a:p>
          <a:p>
            <a:endParaRPr lang="en-US" dirty="0"/>
          </a:p>
        </p:txBody>
      </p:sp>
    </p:spTree>
    <p:extLst>
      <p:ext uri="{BB962C8B-B14F-4D97-AF65-F5344CB8AC3E}">
        <p14:creationId xmlns:p14="http://schemas.microsoft.com/office/powerpoint/2010/main" val="18635919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lgn="ctr"/>
            <a:r>
              <a:rPr lang="en-US" sz="1400" b="1" dirty="0" smtClean="0">
                <a:solidFill>
                  <a:schemeClr val="tx1"/>
                </a:solidFill>
              </a:rPr>
              <a:t>6</a:t>
            </a:r>
            <a:endParaRPr lang="en-US" sz="1400" b="1" dirty="0">
              <a:solidFill>
                <a:schemeClr val="tx1"/>
              </a:solidFill>
            </a:endParaRPr>
          </a:p>
        </p:txBody>
      </p:sp>
      <p:sp>
        <p:nvSpPr>
          <p:cNvPr id="3" name="TextBox 2"/>
          <p:cNvSpPr txBox="1"/>
          <p:nvPr/>
        </p:nvSpPr>
        <p:spPr>
          <a:xfrm>
            <a:off x="1915886" y="870857"/>
            <a:ext cx="9056914" cy="461665"/>
          </a:xfrm>
          <a:prstGeom prst="rect">
            <a:avLst/>
          </a:prstGeom>
          <a:noFill/>
        </p:spPr>
        <p:txBody>
          <a:bodyPr wrap="square" rtlCol="0">
            <a:spAutoFit/>
          </a:bodyPr>
          <a:lstStyle/>
          <a:p>
            <a:r>
              <a:rPr lang="en-US" sz="2400" b="1" u="sng" dirty="0"/>
              <a:t>4. Data Flow Diagram</a:t>
            </a:r>
            <a:endParaRPr lang="en-US" sz="2400" u="sng" dirty="0"/>
          </a:p>
        </p:txBody>
      </p:sp>
      <p:sp>
        <p:nvSpPr>
          <p:cNvPr id="6" name="TextBox 5"/>
          <p:cNvSpPr txBox="1"/>
          <p:nvPr/>
        </p:nvSpPr>
        <p:spPr>
          <a:xfrm>
            <a:off x="1624465" y="1711289"/>
            <a:ext cx="3635375" cy="377372"/>
          </a:xfrm>
          <a:prstGeom prst="rect">
            <a:avLst/>
          </a:prstGeom>
          <a:noFill/>
        </p:spPr>
        <p:txBody>
          <a:bodyPr wrap="square" rtlCol="0">
            <a:spAutoFit/>
          </a:bodyPr>
          <a:lstStyle/>
          <a:p>
            <a:r>
              <a:rPr lang="en-US" b="1" dirty="0" smtClean="0"/>
              <a:t> Level-0</a:t>
            </a:r>
            <a:endParaRPr lang="en-US" b="1"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5886" y="2259466"/>
            <a:ext cx="9370423" cy="3120203"/>
          </a:xfrm>
          <a:prstGeom prst="rect">
            <a:avLst/>
          </a:prstGeom>
        </p:spPr>
      </p:pic>
    </p:spTree>
    <p:extLst>
      <p:ext uri="{BB962C8B-B14F-4D97-AF65-F5344CB8AC3E}">
        <p14:creationId xmlns:p14="http://schemas.microsoft.com/office/powerpoint/2010/main" val="2991186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lgn="ctr"/>
            <a:r>
              <a:rPr lang="en-US" sz="1400" b="1" dirty="0">
                <a:solidFill>
                  <a:schemeClr val="tx1"/>
                </a:solidFill>
              </a:rPr>
              <a:t>7</a:t>
            </a:r>
          </a:p>
        </p:txBody>
      </p:sp>
      <p:sp>
        <p:nvSpPr>
          <p:cNvPr id="3" name="TextBox 2"/>
          <p:cNvSpPr txBox="1"/>
          <p:nvPr/>
        </p:nvSpPr>
        <p:spPr>
          <a:xfrm>
            <a:off x="2048299" y="262688"/>
            <a:ext cx="3448731" cy="369332"/>
          </a:xfrm>
          <a:prstGeom prst="rect">
            <a:avLst/>
          </a:prstGeom>
          <a:noFill/>
        </p:spPr>
        <p:txBody>
          <a:bodyPr wrap="square" rtlCol="0">
            <a:spAutoFit/>
          </a:bodyPr>
          <a:lstStyle/>
          <a:p>
            <a:r>
              <a:rPr lang="en-US" b="1" dirty="0" smtClean="0"/>
              <a:t>Level-1.1</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160" y="772733"/>
            <a:ext cx="9434792" cy="5241702"/>
          </a:xfrm>
          <a:prstGeom prst="rect">
            <a:avLst/>
          </a:prstGeom>
        </p:spPr>
      </p:pic>
    </p:spTree>
    <p:extLst>
      <p:ext uri="{BB962C8B-B14F-4D97-AF65-F5344CB8AC3E}">
        <p14:creationId xmlns:p14="http://schemas.microsoft.com/office/powerpoint/2010/main" val="1763301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lgn="ctr"/>
            <a:r>
              <a:rPr lang="en-US" sz="1400" b="1" dirty="0" smtClean="0">
                <a:solidFill>
                  <a:schemeClr val="tx1"/>
                </a:solidFill>
              </a:rPr>
              <a:t>8</a:t>
            </a:r>
            <a:endParaRPr lang="en-US" sz="1400" b="1" dirty="0">
              <a:solidFill>
                <a:schemeClr val="tx1"/>
              </a:solidFill>
            </a:endParaRPr>
          </a:p>
        </p:txBody>
      </p:sp>
      <p:sp>
        <p:nvSpPr>
          <p:cNvPr id="3" name="TextBox 2"/>
          <p:cNvSpPr txBox="1"/>
          <p:nvPr/>
        </p:nvSpPr>
        <p:spPr>
          <a:xfrm>
            <a:off x="1824037" y="708134"/>
            <a:ext cx="4287383" cy="369332"/>
          </a:xfrm>
          <a:prstGeom prst="rect">
            <a:avLst/>
          </a:prstGeom>
          <a:noFill/>
        </p:spPr>
        <p:txBody>
          <a:bodyPr wrap="square" rtlCol="0">
            <a:spAutoFit/>
          </a:bodyPr>
          <a:lstStyle/>
          <a:p>
            <a:r>
              <a:rPr lang="en-US" b="1" dirty="0" smtClean="0"/>
              <a:t>Level-1.2</a:t>
            </a:r>
            <a:endParaRPr lang="en-US"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4037" y="1352282"/>
            <a:ext cx="9612402" cy="4687910"/>
          </a:xfrm>
          <a:prstGeom prst="rect">
            <a:avLst/>
          </a:prstGeom>
        </p:spPr>
      </p:pic>
    </p:spTree>
    <p:extLst>
      <p:ext uri="{BB962C8B-B14F-4D97-AF65-F5344CB8AC3E}">
        <p14:creationId xmlns:p14="http://schemas.microsoft.com/office/powerpoint/2010/main" val="386409576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1331</TotalTime>
  <Words>989</Words>
  <Application>Microsoft Office PowerPoint</Application>
  <PresentationFormat>Custom</PresentationFormat>
  <Paragraphs>281</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Wisp</vt:lpstr>
      <vt:lpstr>onVENUE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onVENUE SYSTEM</dc:title>
  <dc:creator>User</dc:creator>
  <cp:lastModifiedBy>Dell</cp:lastModifiedBy>
  <cp:revision>69</cp:revision>
  <dcterms:created xsi:type="dcterms:W3CDTF">2022-01-28T07:21:07Z</dcterms:created>
  <dcterms:modified xsi:type="dcterms:W3CDTF">2022-03-01T18:14:27Z</dcterms:modified>
</cp:coreProperties>
</file>