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6" r:id="rId5"/>
    <p:sldId id="260" r:id="rId6"/>
    <p:sldId id="290" r:id="rId7"/>
    <p:sldId id="264" r:id="rId8"/>
    <p:sldId id="292" r:id="rId9"/>
    <p:sldId id="293" r:id="rId10"/>
    <p:sldId id="265" r:id="rId11"/>
    <p:sldId id="267" r:id="rId12"/>
    <p:sldId id="269" r:id="rId13"/>
    <p:sldId id="289" r:id="rId14"/>
    <p:sldId id="278" r:id="rId15"/>
    <p:sldId id="279" r:id="rId16"/>
    <p:sldId id="256" r:id="rId17"/>
    <p:sldId id="280" r:id="rId18"/>
    <p:sldId id="291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FF"/>
    <a:srgbClr val="A6A6A6"/>
    <a:srgbClr val="1A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92624985311536"/>
          <c:y val="4.6390626609517311E-3"/>
          <c:w val="0.88607375014688461"/>
          <c:h val="0.89794062145906195"/>
        </c:manualLayout>
      </c:layout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销售额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第 1 部分</c:v>
                      </c:pt>
                      <c:pt idx="1">
                        <c:v>第 2 部分</c:v>
                      </c:pt>
                      <c:pt idx="2">
                        <c:v>第 3 部分</c:v>
                      </c:pt>
                      <c:pt idx="3">
                        <c:v>第 4 部分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96B407-F972-4E32-87A8-7253B94C602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2019/8/28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8D6EADC-5972-46DA-BA1F-9F9CE2E08B4D}" type="datetime1">
              <a:rPr lang="zh-CN" altLang="en-US" smtClean="0"/>
              <a:pPr/>
              <a:t>2019/8/28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ZA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  <a:endParaRPr lang="zh-CN" altLang="en-ZA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DDBACE-0F8F-43FD-98F0-DEE13552DADA}" type="slidenum">
              <a:rPr lang="en-ZA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92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4541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794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8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19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69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2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35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92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77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779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69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介绍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3" title="覆盖图形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r" rtl="0"/>
            <a:r>
              <a:rPr lang="zh-CN" altLang="en-US" noProof="0" dirty="0"/>
              <a:t>分隔幻灯片标题</a:t>
            </a:r>
            <a:endParaRPr lang="zh-CN" altLang="en-ZA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已分栏为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4" name="任意多边形：形状 13" title="箭头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5" name="任意多边形：形状 14" title="箭头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17" name="文本占位符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第 </a:t>
            </a:r>
            <a:r>
              <a:rPr lang="en-US" altLang="zh-CN" noProof="0" dirty="0"/>
              <a:t>1 </a:t>
            </a:r>
            <a:r>
              <a:rPr lang="zh-CN" altLang="en-US" noProof="0" dirty="0"/>
              <a:t>节标题</a:t>
            </a:r>
            <a:endParaRPr lang="zh-CN" altLang="en-ZA" noProof="0" dirty="0"/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第 </a:t>
            </a:r>
            <a:r>
              <a:rPr lang="en-US" altLang="zh-CN" noProof="0" dirty="0"/>
              <a:t>2 </a:t>
            </a:r>
            <a:r>
              <a:rPr lang="zh-CN" altLang="en-US" noProof="0" dirty="0"/>
              <a:t>节标题</a:t>
            </a:r>
            <a:endParaRPr lang="zh-CN" altLang="en-ZA" noProof="0" dirty="0"/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第 </a:t>
            </a:r>
            <a:r>
              <a:rPr lang="en-US" altLang="zh-CN" noProof="0" dirty="0"/>
              <a:t>3 </a:t>
            </a:r>
            <a:r>
              <a:rPr lang="zh-CN" altLang="en-US" noProof="0" dirty="0"/>
              <a:t>节标题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型箭头连接符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年</a:t>
            </a:r>
            <a:endParaRPr lang="zh-CN" altLang="en-ZA" noProof="0" dirty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年</a:t>
            </a:r>
            <a:endParaRPr lang="zh-CN" altLang="en-ZA" noProof="0" dirty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2" name="文本占位符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3" name="文本占位符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5" name="文本占位符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6" name="文本占位符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 dirty="0"/>
              <a:t>MM</a:t>
            </a:r>
            <a:endParaRPr lang="zh-CN" altLang="en-ZA" noProof="0" dirty="0"/>
          </a:p>
        </p:txBody>
      </p:sp>
      <p:sp>
        <p:nvSpPr>
          <p:cNvPr id="40" name="文本占位符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项目标题</a:t>
            </a:r>
            <a:endParaRPr lang="zh-CN" altLang="en-ZA" noProof="0" dirty="0"/>
          </a:p>
        </p:txBody>
      </p:sp>
      <p:sp>
        <p:nvSpPr>
          <p:cNvPr id="41" name="文本占位符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年，月</a:t>
            </a:r>
            <a:endParaRPr lang="zh-CN" altLang="en-ZA" noProof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39" name="文本占位符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 3 团队成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</a:p>
        </p:txBody>
      </p:sp>
      <p:sp>
        <p:nvSpPr>
          <p:cNvPr id="39" name="文本占位符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名称</a:t>
            </a:r>
            <a:endParaRPr lang="zh-CN" altLang="en-ZA" noProof="0" dirty="0"/>
          </a:p>
        </p:txBody>
      </p:sp>
      <p:sp>
        <p:nvSpPr>
          <p:cNvPr id="42" name="文本占位符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简介</a:t>
            </a:r>
            <a:endParaRPr lang="zh-CN" altLang="en-ZA" noProof="0" dirty="0"/>
          </a:p>
        </p:txBody>
      </p:sp>
      <p:sp>
        <p:nvSpPr>
          <p:cNvPr id="43" name="文本占位符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标题</a:t>
            </a:r>
            <a:endParaRPr lang="zh-CN" altLang="en-ZA" noProof="0" dirty="0"/>
          </a:p>
        </p:txBody>
      </p:sp>
      <p:sp>
        <p:nvSpPr>
          <p:cNvPr id="44" name="图片占位符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</a:p>
        </p:txBody>
      </p:sp>
      <p:sp>
        <p:nvSpPr>
          <p:cNvPr id="45" name="文本占位符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名称</a:t>
            </a:r>
            <a:endParaRPr lang="zh-CN" altLang="en-ZA" noProof="0" dirty="0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简介</a:t>
            </a:r>
            <a:endParaRPr lang="zh-CN" altLang="en-ZA" noProof="0" dirty="0"/>
          </a:p>
        </p:txBody>
      </p:sp>
      <p:sp>
        <p:nvSpPr>
          <p:cNvPr id="47" name="文本占位符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标题</a:t>
            </a:r>
            <a:endParaRPr lang="zh-CN" altLang="en-ZA" noProof="0" dirty="0"/>
          </a:p>
        </p:txBody>
      </p:sp>
      <p:sp>
        <p:nvSpPr>
          <p:cNvPr id="48" name="图片占位符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</a:p>
        </p:txBody>
      </p:sp>
      <p:sp>
        <p:nvSpPr>
          <p:cNvPr id="49" name="文本占位符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名称</a:t>
            </a:r>
            <a:endParaRPr lang="zh-CN" altLang="en-ZA" noProof="0" dirty="0"/>
          </a:p>
        </p:txBody>
      </p:sp>
      <p:sp>
        <p:nvSpPr>
          <p:cNvPr id="50" name="文本占位符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个人简介</a:t>
            </a:r>
            <a:endParaRPr lang="zh-CN" altLang="en-ZA" noProof="0" dirty="0"/>
          </a:p>
        </p:txBody>
      </p:sp>
      <p:sp>
        <p:nvSpPr>
          <p:cNvPr id="51" name="文本占位符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标题</a:t>
            </a:r>
            <a:endParaRPr lang="zh-CN" altLang="en-ZA" noProof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21" name="文本占位符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 6 团队成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28" name="图片占位符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9" name="图片占位符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36" name="文本占位符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30" name="图片占位符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40" name="文本占位符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41" name="文本占位符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54" name="图片占位符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52" name="文本占位符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53" name="文本占位符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55" name="图片占位符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57" name="文本占位符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56" name="图片占位符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zh-CN" altLang="en-US" noProof="0" dirty="0"/>
              <a:t>个人资料照片</a:t>
            </a:r>
            <a:endParaRPr lang="zh-CN" altLang="en-ZA" noProof="0" dirty="0"/>
          </a:p>
        </p:txBody>
      </p:sp>
      <p:sp>
        <p:nvSpPr>
          <p:cNvPr id="59" name="文本占位符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完整名称</a:t>
            </a:r>
            <a:endParaRPr lang="zh-CN" altLang="en-ZA" noProof="0" dirty="0"/>
          </a:p>
        </p:txBody>
      </p:sp>
      <p:sp>
        <p:nvSpPr>
          <p:cNvPr id="60" name="文本占位符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谢谢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19" title="覆盖图形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 title="覆盖图形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谢谢 </a:t>
            </a:r>
            <a:br>
              <a:rPr lang="zh-CN" altLang="en-US" noProof="0" dirty="0"/>
            </a:br>
            <a:r>
              <a:rPr lang="zh-CN" altLang="en-US" noProof="0" dirty="0"/>
              <a:t>你</a:t>
            </a:r>
            <a:endParaRPr lang="zh-CN" altLang="en-ZA" noProof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直接连接符​​(S)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副标题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完整名称</a:t>
            </a: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电话</a:t>
            </a:r>
            <a:endParaRPr lang="zh-CN" altLang="en-ZA" noProof="0" dirty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电子邮件</a:t>
            </a:r>
            <a:endParaRPr lang="zh-CN" altLang="en-ZA" noProof="0" dirty="0"/>
          </a:p>
        </p:txBody>
      </p:sp>
      <p:sp>
        <p:nvSpPr>
          <p:cNvPr id="24" name="文本占位符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网站</a:t>
            </a:r>
            <a:endParaRPr lang="zh-CN" altLang="en-ZA" noProof="0" dirty="0"/>
          </a:p>
        </p:txBody>
      </p:sp>
      <p:sp>
        <p:nvSpPr>
          <p:cNvPr id="16" name="椭圆形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椭圆形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椭圆形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椭圆形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0" name="直接连接符​​(S)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 title="覆盖图形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演示文稿封面选项</a:t>
            </a:r>
            <a:endParaRPr lang="zh-CN" altLang="en-ZA" noProof="0" dirty="0"/>
          </a:p>
        </p:txBody>
      </p:sp>
      <p:sp>
        <p:nvSpPr>
          <p:cNvPr id="25" name="副标题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26" name="长方形 25" title="覆盖图形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包含照片的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插入或拖放照片</a:t>
            </a:r>
          </a:p>
        </p:txBody>
      </p:sp>
      <p:sp>
        <p:nvSpPr>
          <p:cNvPr id="27" name="长方形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 title="覆盖图形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演示文稿封面选项</a:t>
            </a:r>
            <a:endParaRPr lang="zh-CN" altLang="en-ZA" noProof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9" name="长方形 8" title="覆盖图形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(S)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形 19" descr="封面标题图形（四处移动）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 20" descr="封面标题图形（四处移动）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椭圆形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椭圆形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6" name="组 25" descr="封面标题图形（旋转）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椭圆形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19" title="覆盖图形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 title="覆盖图形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直接连接符​​(S)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形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照片的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插入或拖放照片 </a:t>
            </a:r>
            <a:r>
              <a:rPr lang="en-US" altLang="zh-CN" noProof="0" dirty="0"/>
              <a:t>2</a:t>
            </a: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19" title="覆盖图形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 title="覆盖图形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直接连接符​​(S)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图标作为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形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图片占位符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3" name="椭圆形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图片占位符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4" name="椭圆形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图片占位符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5" name="椭圆形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图片占位符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3" name="文本占位符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图片占位符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5" name="文本占位符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32" name="文本占位符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35" name="椭圆形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椭圆形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图片占位符 2" descr="图像占位符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dirty="0"/>
              <a:t>插入或拖放照片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图标作为项目符号选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形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18" name="椭圆形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图片占位符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图片占位符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23" name="文本占位符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25" name="椭圆形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图标作为项目符号选项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形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图片占位符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32" name="椭圆形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图片占位符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33" name="椭圆形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图片占位符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20" name="文本占位符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10" name="图片占位符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插入或拖放照片 </a:t>
            </a:r>
            <a:br>
              <a:rPr lang="zh-CN" altLang="en-ZA" noProof="0" dirty="0"/>
            </a:br>
            <a:r>
              <a:rPr lang="zh-CN" altLang="en-US" noProof="0" dirty="0"/>
              <a:t>然后将其置于底层，实现叠加效果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52" name="副标题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3" name="组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直接连接符​​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(S)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图标作为项目符号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直接连接符​​(S)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​​(S)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图片占位符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插入或拖放照片 </a:t>
            </a:r>
            <a:br>
              <a:rPr lang="zh-CN" altLang="en-ZA" noProof="0" dirty="0"/>
            </a:br>
            <a:r>
              <a:rPr lang="zh-CN" altLang="en-US" noProof="0" dirty="0"/>
              <a:t>然后将其置于底层，实现叠加效果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52" name="副标题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图片占位符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24" name="文本占位符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图片占位符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28" name="文本占位符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2</a:t>
            </a:r>
            <a:endParaRPr lang="zh-CN" altLang="en-ZA" noProof="0" dirty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30" name="椭圆形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图片占位符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38" name="文本占位符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3</a:t>
            </a:r>
            <a:endParaRPr lang="zh-CN" altLang="en-ZA" noProof="0" dirty="0"/>
          </a:p>
        </p:txBody>
      </p:sp>
      <p:sp>
        <p:nvSpPr>
          <p:cNvPr id="39" name="文本占位符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项目符号说明</a:t>
            </a:r>
            <a:endParaRPr lang="zh-CN" altLang="en-ZA" noProof="0" dirty="0"/>
          </a:p>
        </p:txBody>
      </p:sp>
      <p:sp>
        <p:nvSpPr>
          <p:cNvPr id="40" name="椭圆形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图片占位符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图标</a:t>
            </a:r>
            <a:endParaRPr lang="zh-CN" altLang="en-ZA" noProof="0" dirty="0"/>
          </a:p>
        </p:txBody>
      </p:sp>
      <p:sp>
        <p:nvSpPr>
          <p:cNvPr id="42" name="文本占位符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 </a:t>
            </a:r>
            <a:r>
              <a:rPr lang="en-US" altLang="zh-CN" noProof="0" dirty="0"/>
              <a:t>4</a:t>
            </a:r>
            <a:endParaRPr lang="zh-CN" altLang="en-ZA" noProof="0" dirty="0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项目符号描述</a:t>
            </a:r>
            <a:endParaRPr lang="zh-CN" altLang="en-ZA" noProof="0" dirty="0"/>
          </a:p>
        </p:txBody>
      </p:sp>
      <p:sp>
        <p:nvSpPr>
          <p:cNvPr id="31" name="椭圆形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椭圆形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数字产品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直接连接符​​(S)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​​(S)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51" name="标题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 dirty="0"/>
              <a:t>单击此处编辑标题样式</a:t>
            </a:r>
            <a:endParaRPr lang="zh-CN" altLang="en-ZA" noProof="0" dirty="0"/>
          </a:p>
        </p:txBody>
      </p:sp>
      <p:sp>
        <p:nvSpPr>
          <p:cNvPr id="52" name="副标题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32" name="图片占位符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在此插入或拖放屏幕设计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较大数字选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 dirty="0"/>
              <a:t>1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 dirty="0"/>
              <a:t>2</a:t>
            </a:r>
            <a:endParaRPr lang="zh-CN" altLang="en-ZA" noProof="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ZA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较大数字选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 dirty="0"/>
              <a:t>节标题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 dirty="0"/>
              <a:t>节标题</a:t>
            </a:r>
          </a:p>
        </p:txBody>
      </p:sp>
      <p:sp>
        <p:nvSpPr>
          <p:cNvPr id="8" name="文本占位符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66700" lvl="0" indent="-266700" algn="ctr" rtl="0"/>
            <a:r>
              <a:rPr lang="zh-CN" altLang="en-US" noProof="0" dirty="0"/>
              <a:t>节标题</a:t>
            </a: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ZA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任意多边形：形状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ZA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US" altLang="zh-CN" noProof="0" dirty="0"/>
              <a:t>1</a:t>
            </a:r>
            <a:endParaRPr lang="zh-CN" altLang="en-ZA" noProof="0" dirty="0"/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节说明</a:t>
            </a:r>
            <a:endParaRPr lang="zh-CN" altLang="en-ZA" noProof="0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n-US" altLang="zh-CN" noProof="0" dirty="0"/>
              <a:t>2</a:t>
            </a:r>
            <a:endParaRPr lang="zh-CN" altLang="en-ZA" noProof="0" dirty="0"/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节说明</a:t>
            </a:r>
          </a:p>
        </p:txBody>
      </p:sp>
      <p:sp>
        <p:nvSpPr>
          <p:cNvPr id="12" name="文本占位符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n-US" altLang="zh-CN" noProof="0" dirty="0"/>
              <a:t>3</a:t>
            </a:r>
            <a:endParaRPr lang="zh-CN" altLang="en-ZA" noProof="0" dirty="0"/>
          </a:p>
        </p:txBody>
      </p:sp>
      <p:sp>
        <p:nvSpPr>
          <p:cNvPr id="15" name="文本占位符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节说明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 dirty="0"/>
              <a:t>副标题</a:t>
            </a:r>
            <a:endParaRPr lang="zh-CN" altLang="en-ZA" noProof="0" dirty="0"/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空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象限标题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ZA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ZA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  <a:endParaRPr lang="zh-CN" altLang="en-ZA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页码 </a:t>
            </a:r>
            <a:fld id="{19B51A1E-902D-48AF-9020-955120F399B6}" type="slidenum">
              <a:rPr lang="en-ZA" altLang="zh-CN" b="1" i="1" smtClean="0"/>
              <a:pPr/>
              <a:t>‹#›</a:t>
            </a:fld>
            <a:endParaRPr lang="zh-CN" altLang="en-US" b="1" i="1" dirty="0"/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cn/article/%e7%bc%96%e8%be%91%e6%bc%94%e7%a4%ba%e6%96%87%e7%a8%bf-ff353d37-742a-4aa8-8bdd-6b1f488127a2?omkt=zh-CN&amp;ui=zh-CN&amp;rs=zh-CN&amp;ad=C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夜间数字告示牌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04013"/>
          </a:xfrm>
        </p:spPr>
      </p:pic>
      <p:sp>
        <p:nvSpPr>
          <p:cNvPr id="7" name="长方形 6" title="覆盖图形">
            <a:extLst>
              <a:ext uri="{FF2B5EF4-FFF2-40B4-BE49-F238E27FC236}">
                <a16:creationId xmlns:a16="http://schemas.microsoft.com/office/drawing/2014/main" id="{A0B8B412-7962-44AD-8293-75C5384B789A}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 title="覆盖图形">
            <a:extLst>
              <a:ext uri="{FF2B5EF4-FFF2-40B4-BE49-F238E27FC236}">
                <a16:creationId xmlns:a16="http://schemas.microsoft.com/office/drawing/2014/main" id="{33ED47D5-16A1-40D1-96F9-393B2558727A}"/>
              </a:ext>
            </a:extLst>
          </p:cNvPr>
          <p:cNvSpPr/>
          <p:nvPr/>
        </p:nvSpPr>
        <p:spPr bwMode="ltGray">
          <a:xfrm>
            <a:off x="441324" y="174606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13" y="3837538"/>
            <a:ext cx="5686701" cy="1532849"/>
          </a:xfrm>
        </p:spPr>
        <p:txBody>
          <a:bodyPr rtlCol="0"/>
          <a:lstStyle/>
          <a:p>
            <a:r>
              <a:rPr lang="en-US" altLang="zh-CN" sz="8000" dirty="0"/>
              <a:t>The GUI</a:t>
            </a:r>
            <a:endParaRPr lang="zh-CN" altLang="en-US" sz="8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PSP103 XIAOTIAN XU</a:t>
            </a: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10" descr="封面标题图形（四处移动）">
            <a:extLst>
              <a:ext uri="{FF2B5EF4-FFF2-40B4-BE49-F238E27FC236}">
                <a16:creationId xmlns:a16="http://schemas.microsoft.com/office/drawing/2014/main" id="{A185A67E-A75A-47A0-A846-3772FAE1B973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21" name="组 20" descr="封面标题图形（四处移动）">
            <a:extLst>
              <a:ext uri="{FF2B5EF4-FFF2-40B4-BE49-F238E27FC236}">
                <a16:creationId xmlns:a16="http://schemas.microsoft.com/office/drawing/2014/main" id="{6178E4B4-24A5-4096-A3D1-F762B1F4BDB5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椭圆形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2" name="组 21" descr="封面标题图形（旋转）">
            <a:extLst>
              <a:ext uri="{FF2B5EF4-FFF2-40B4-BE49-F238E27FC236}">
                <a16:creationId xmlns:a16="http://schemas.microsoft.com/office/drawing/2014/main" id="{DCFF208F-FFDF-40EC-81E0-20313AC11446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4" name="直接连接符​​(S)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​​(S) 14" descr="装饰元素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 descr="装饰元素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6F3DC0-5F30-4986-B8AE-2B5D7CE3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2307031"/>
            <a:ext cx="5400000" cy="360000"/>
          </a:xfrm>
        </p:spPr>
        <p:txBody>
          <a:bodyPr rtlCol="0"/>
          <a:lstStyle/>
          <a:p>
            <a:pPr rtl="0"/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REBUTTAL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964BC-35A3-4E70-94B0-3FF95E13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840" y="3746043"/>
            <a:ext cx="11590319" cy="1959432"/>
          </a:xfrm>
        </p:spPr>
        <p:txBody>
          <a:bodyPr rtlCol="0"/>
          <a:lstStyle/>
          <a:p>
            <a:r>
              <a:rPr lang="en-US" altLang="zh-CN" sz="2800" dirty="0"/>
              <a:t>the code of GUI is larger than other part of the application</a:t>
            </a:r>
            <a:endParaRPr lang="en-GB" altLang="zh-CN" sz="28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35" y="987812"/>
            <a:ext cx="9973553" cy="432000"/>
          </a:xfrm>
        </p:spPr>
        <p:txBody>
          <a:bodyPr rtlCol="0"/>
          <a:lstStyle/>
          <a:p>
            <a:r>
              <a:rPr lang="en-GB" altLang="zh-CN" dirty="0"/>
              <a:t>Counter argument</a:t>
            </a:r>
            <a:br>
              <a:rPr lang="en-GB" altLang="zh-CN" dirty="0"/>
            </a:b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3F96CA4-88D5-47AD-8D23-A25B2C622F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48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SUMMARY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0" name="组 9" title="基金类别（分组）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69157" y="2428128"/>
            <a:ext cx="4184749" cy="2203559"/>
            <a:chOff x="635303" y="993330"/>
            <a:chExt cx="2456706" cy="1691615"/>
          </a:xfrm>
        </p:grpSpPr>
        <p:sp>
          <p:nvSpPr>
            <p:cNvPr id="11" name="文本占位符 80">
              <a:extLst>
                <a:ext uri="{FF2B5EF4-FFF2-40B4-BE49-F238E27FC236}">
                  <a16:creationId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68290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US" altLang="zh-CN" sz="2400" noProof="1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GUI makes education easier</a:t>
              </a:r>
            </a:p>
          </p:txBody>
        </p:sp>
        <p:sp>
          <p:nvSpPr>
            <p:cNvPr id="12" name="文本占位符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US" altLang="zh-CN" sz="32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Argument </a:t>
              </a:r>
              <a:endPara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13" name="图形 12" descr="占位符图标&#10;网络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1733" y="993330"/>
              <a:ext cx="440276" cy="516155"/>
            </a:xfrm>
            <a:prstGeom prst="rect">
              <a:avLst/>
            </a:prstGeom>
          </p:spPr>
        </p:pic>
      </p:grpSp>
      <p:grpSp>
        <p:nvGrpSpPr>
          <p:cNvPr id="14" name="组 13" title="基金类别（分组）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8041361" y="2572071"/>
            <a:ext cx="4010572" cy="1891378"/>
            <a:chOff x="684071" y="4514767"/>
            <a:chExt cx="2406832" cy="1891378"/>
          </a:xfrm>
        </p:grpSpPr>
        <p:sp>
          <p:nvSpPr>
            <p:cNvPr id="15" name="文本占位符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99509" y="5689490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dirty="0">
                  <a:solidFill>
                    <a:srgbClr val="FFFF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Compiler is not important </a:t>
              </a:r>
              <a:endParaRPr lang="en-US" altLang="zh-CN" sz="2400" noProof="1">
                <a:solidFill>
                  <a:srgbClr val="FFFF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文本占位符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84071" y="5151914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Counter-Agreement </a:t>
              </a:r>
              <a:endParaRPr lang="zh-CN" altLang="en-US" sz="3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17" name="图形 16" descr="占位符图标&#10;卫星">
              <a:extLst>
                <a:ext uri="{FF2B5EF4-FFF2-40B4-BE49-F238E27FC236}">
                  <a16:creationId xmlns:a16="http://schemas.microsoft.com/office/drawing/2014/main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509" y="4514767"/>
              <a:ext cx="371042" cy="612994"/>
            </a:xfrm>
            <a:prstGeom prst="rect">
              <a:avLst/>
            </a:prstGeom>
          </p:spPr>
        </p:pic>
      </p:grpSp>
      <p:sp>
        <p:nvSpPr>
          <p:cNvPr id="36" name="椭圆形 35" descr="装饰元素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5" name="图表 4" title="基金图表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027582"/>
              </p:ext>
            </p:extLst>
          </p:nvPr>
        </p:nvGraphicFramePr>
        <p:xfrm>
          <a:off x="4559198" y="2377983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55" name="组 49" descr="标注箭头">
            <a:extLst>
              <a:ext uri="{FF2B5EF4-FFF2-40B4-BE49-F238E27FC236}">
                <a16:creationId xmlns:a16="http://schemas.microsoft.com/office/drawing/2014/main" id="{F234B2F8-885C-4D82-81D9-9C8329D9502E}"/>
              </a:ext>
            </a:extLst>
          </p:cNvPr>
          <p:cNvGrpSpPr/>
          <p:nvPr/>
        </p:nvGrpSpPr>
        <p:grpSpPr>
          <a:xfrm flipH="1" flipV="1">
            <a:off x="3967864" y="3658646"/>
            <a:ext cx="788809" cy="88148"/>
            <a:chOff x="7082870" y="2119391"/>
            <a:chExt cx="788809" cy="77685"/>
          </a:xfrm>
        </p:grpSpPr>
        <p:cxnSp>
          <p:nvCxnSpPr>
            <p:cNvPr id="58" name="直接连接符​​(S) 52">
              <a:extLst>
                <a:ext uri="{FF2B5EF4-FFF2-40B4-BE49-F238E27FC236}">
                  <a16:creationId xmlns:a16="http://schemas.microsoft.com/office/drawing/2014/main" id="{BD604521-8569-4062-994A-27E03CBD9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713" y="2158234"/>
              <a:ext cx="74996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形 51">
              <a:extLst>
                <a:ext uri="{FF2B5EF4-FFF2-40B4-BE49-F238E27FC236}">
                  <a16:creationId xmlns:a16="http://schemas.microsoft.com/office/drawing/2014/main" id="{87333D69-B974-4DED-89D0-7927E14F137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6" name="组 49" descr="标注箭头">
            <a:extLst>
              <a:ext uri="{FF2B5EF4-FFF2-40B4-BE49-F238E27FC236}">
                <a16:creationId xmlns:a16="http://schemas.microsoft.com/office/drawing/2014/main" id="{E6EC0380-51DD-4722-9103-3162AB5AE084}"/>
              </a:ext>
            </a:extLst>
          </p:cNvPr>
          <p:cNvGrpSpPr/>
          <p:nvPr/>
        </p:nvGrpSpPr>
        <p:grpSpPr>
          <a:xfrm rot="10800000" flipH="1" flipV="1">
            <a:off x="7433720" y="3671692"/>
            <a:ext cx="788809" cy="77685"/>
            <a:chOff x="7082870" y="2119391"/>
            <a:chExt cx="788809" cy="77685"/>
          </a:xfrm>
        </p:grpSpPr>
        <p:cxnSp>
          <p:nvCxnSpPr>
            <p:cNvPr id="59" name="直接连接符​​(S) 52">
              <a:extLst>
                <a:ext uri="{FF2B5EF4-FFF2-40B4-BE49-F238E27FC236}">
                  <a16:creationId xmlns:a16="http://schemas.microsoft.com/office/drawing/2014/main" id="{C16C2D17-5E5F-4D06-9C17-03BC0914E1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713" y="2158234"/>
              <a:ext cx="74996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形 51">
              <a:extLst>
                <a:ext uri="{FF2B5EF4-FFF2-40B4-BE49-F238E27FC236}">
                  <a16:creationId xmlns:a16="http://schemas.microsoft.com/office/drawing/2014/main" id="{DC75766A-F570-4639-8301-705984C6C3C2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8975" y="2401385"/>
            <a:ext cx="6562406" cy="2728844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3600" dirty="0"/>
              <a:t>The GUI is the</a:t>
            </a:r>
            <a:r>
              <a:rPr lang="en-US" altLang="zh-CN" sz="5400" dirty="0"/>
              <a:t> </a:t>
            </a:r>
          </a:p>
          <a:p>
            <a:pPr marL="0" indent="0">
              <a:buNone/>
            </a:pPr>
            <a:r>
              <a:rPr lang="en-US" altLang="zh-CN" sz="5400" dirty="0">
                <a:solidFill>
                  <a:srgbClr val="FFFF00"/>
                </a:solidFill>
              </a:rPr>
              <a:t>    </a:t>
            </a:r>
            <a:r>
              <a:rPr lang="en-US" altLang="zh-CN" sz="5400" dirty="0">
                <a:solidFill>
                  <a:srgbClr val="FFFF00"/>
                </a:solidFill>
                <a:highlight>
                  <a:srgbClr val="FF0000"/>
                </a:highlight>
              </a:rPr>
              <a:t>most important</a:t>
            </a:r>
          </a:p>
          <a:p>
            <a:pPr marL="0" indent="0">
              <a:buNone/>
            </a:pPr>
            <a:r>
              <a:rPr lang="en-US" altLang="zh-CN" sz="3600" dirty="0"/>
              <a:t>		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375" y="4294848"/>
            <a:ext cx="5085650" cy="720000"/>
          </a:xfrm>
        </p:spPr>
        <p:txBody>
          <a:bodyPr rtlCol="0"/>
          <a:lstStyle/>
          <a:p>
            <a:r>
              <a:rPr kumimoji="1" lang="en-US" altLang="zh-CN" sz="5400" dirty="0"/>
              <a:t>Conclusion</a:t>
            </a:r>
            <a:endParaRPr kumimoji="1" lang="zh-CN" altLang="en-US" sz="5400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375" y="698402"/>
            <a:ext cx="5085650" cy="1800000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2" name="组 11" descr="装饰元素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929" y="934024"/>
            <a:ext cx="9973553" cy="432000"/>
          </a:xfrm>
        </p:spPr>
        <p:txBody>
          <a:bodyPr rtlCol="0"/>
          <a:lstStyle/>
          <a:p>
            <a:pPr algn="ctr"/>
            <a:r>
              <a:rPr kumimoji="1" lang="en-US" altLang="zh-CN" dirty="0"/>
              <a:t>Reference List</a:t>
            </a:r>
            <a:endParaRPr kumimoji="1" lang="zh-CN" altLang="en-US" dirty="0"/>
          </a:p>
        </p:txBody>
      </p:sp>
      <p:sp>
        <p:nvSpPr>
          <p:cNvPr id="8" name="文本框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074223" y="2067307"/>
            <a:ext cx="9684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Depcik</a:t>
            </a:r>
            <a:r>
              <a:rPr lang="en-US" altLang="zh-CN" sz="2400" u="sng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C. &amp; </a:t>
            </a:r>
            <a:r>
              <a:rPr lang="en-US" altLang="zh-CN" sz="2400" u="sng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Assanis</a:t>
            </a:r>
            <a:r>
              <a:rPr lang="en-US" altLang="zh-CN" sz="2400" u="sng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D.N. (2005) Graphical user interfaces in an engineering educational environment. Computer Applications in Engineering Education. 13 (1), 48–59.</a:t>
            </a:r>
            <a:endParaRPr lang="zh-CN" altLang="en-US" sz="2400" u="sng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hlinkClick r:id="rId3"/>
            <a:extLst>
              <a:ext uri="{FF2B5EF4-FFF2-40B4-BE49-F238E27FC236}">
                <a16:creationId xmlns:a16="http://schemas.microsoft.com/office/drawing/2014/main" id="{77AC69DD-C01E-43F8-9A3A-2C2180FF42F0}"/>
              </a:ext>
            </a:extLst>
          </p:cNvPr>
          <p:cNvSpPr txBox="1"/>
          <p:nvPr/>
        </p:nvSpPr>
        <p:spPr>
          <a:xfrm>
            <a:off x="1074223" y="3590365"/>
            <a:ext cx="9684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u="sng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Wei, X. &amp; Tingdi (2011) A Study on Compiler Selection in Safety-critical Redundant System based on Airworthiness Requirement. Procedia Engineering. 17 (C), 497–504.</a:t>
            </a:r>
            <a:endParaRPr lang="zh-CN" altLang="en-US" sz="2400" u="sng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长方形 30" title="覆盖图形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noProof="1"/>
              <a:t>XIAOTIAN XU</a:t>
            </a:r>
            <a:endParaRPr lang="en-US" altLang="zh-CN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0" name="直接连接符​​(S) 19" descr="装饰元素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(S) 20" descr="装饰元素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Contoso 徽标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直接连接符​​(S) 22" descr="装饰元素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形 11" descr="用户" title="图标 - 演示者姓名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599" y="5012110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66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799" y="4513136"/>
            <a:ext cx="5085650" cy="720000"/>
          </a:xfrm>
        </p:spPr>
        <p:txBody>
          <a:bodyPr rtlCol="0"/>
          <a:lstStyle/>
          <a:p>
            <a:pPr rtl="0"/>
            <a:r>
              <a:rPr lang="en-US" altLang="zh-CN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What is </a:t>
            </a:r>
            <a:r>
              <a:rPr lang="en-US" altLang="zh-CN" sz="48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gui</a:t>
            </a:r>
            <a:r>
              <a:rPr lang="en-US" altLang="zh-CN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endParaRPr lang="zh-CN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93" y="3299047"/>
            <a:ext cx="6063835" cy="913541"/>
          </a:xfrm>
        </p:spPr>
        <p:txBody>
          <a:bodyPr rtlCol="0"/>
          <a:lstStyle/>
          <a:p>
            <a:pPr algn="ctr"/>
            <a:r>
              <a:rPr lang="en-US" altLang="zh-CN" sz="3200" noProof="1"/>
              <a:t>GUI=</a:t>
            </a:r>
            <a:r>
              <a:rPr lang="en-US" altLang="zh-CN" sz="3200" noProof="1">
                <a:solidFill>
                  <a:srgbClr val="00B0F0"/>
                </a:solidFill>
              </a:rPr>
              <a:t>graphical user interface</a:t>
            </a:r>
          </a:p>
        </p:txBody>
      </p:sp>
      <p:grpSp>
        <p:nvGrpSpPr>
          <p:cNvPr id="31" name="组 30" descr="装饰元素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椭圆形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椭圆形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椭圆形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形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椭圆形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椭圆形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4" name="直接连接符​​(S)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8B8F68-459A-448A-B37F-5CDB55371A6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14515" y="657714"/>
            <a:ext cx="5022591" cy="2728844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 descr="图片包含 天空, 室内, 计算机, 墙壁&#10;&#10;描述已自动生成">
            <a:extLst>
              <a:ext uri="{FF2B5EF4-FFF2-40B4-BE49-F238E27FC236}">
                <a16:creationId xmlns:a16="http://schemas.microsoft.com/office/drawing/2014/main" id="{FD2075C7-5CFC-49D0-84CB-A12EB8F5E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3381577"/>
            <a:ext cx="5905500" cy="3241531"/>
          </a:xfrm>
          <a:prstGeom prst="rect">
            <a:avLst/>
          </a:prstGeom>
        </p:spPr>
      </p:pic>
      <p:pic>
        <p:nvPicPr>
          <p:cNvPr id="6" name="图片 5" descr="图片包含 监视器, 屏幕, 电子产品, 时钟&#10;&#10;描述已自动生成">
            <a:extLst>
              <a:ext uri="{FF2B5EF4-FFF2-40B4-BE49-F238E27FC236}">
                <a16:creationId xmlns:a16="http://schemas.microsoft.com/office/drawing/2014/main" id="{B53AE9AF-4D29-44F6-A85F-F132A825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93339"/>
            <a:ext cx="5905500" cy="3241531"/>
          </a:xfrm>
          <a:prstGeom prst="rect">
            <a:avLst/>
          </a:prstGeom>
        </p:spPr>
      </p:pic>
      <p:sp>
        <p:nvSpPr>
          <p:cNvPr id="5" name="内容占位符 5">
            <a:extLst>
              <a:ext uri="{FF2B5EF4-FFF2-40B4-BE49-F238E27FC236}">
                <a16:creationId xmlns:a16="http://schemas.microsoft.com/office/drawing/2014/main" id="{76E321A5-945D-473B-959F-CFBA5062C4DD}"/>
              </a:ext>
            </a:extLst>
          </p:cNvPr>
          <p:cNvSpPr txBox="1">
            <a:spLocks/>
          </p:cNvSpPr>
          <p:nvPr/>
        </p:nvSpPr>
        <p:spPr>
          <a:xfrm>
            <a:off x="220757" y="2379132"/>
            <a:ext cx="5684743" cy="2728844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noProof="1"/>
              <a:t>a form of user interface </a:t>
            </a:r>
          </a:p>
          <a:p>
            <a:r>
              <a:rPr lang="en-US" altLang="zh-CN" sz="3600" noProof="1"/>
              <a:t>graphical icons</a:t>
            </a:r>
          </a:p>
        </p:txBody>
      </p:sp>
    </p:spTree>
    <p:extLst>
      <p:ext uri="{BB962C8B-B14F-4D97-AF65-F5344CB8AC3E}">
        <p14:creationId xmlns:p14="http://schemas.microsoft.com/office/powerpoint/2010/main" val="324387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0634" y="2223247"/>
            <a:ext cx="6113928" cy="3783107"/>
          </a:xfrm>
        </p:spPr>
        <p:txBody>
          <a:bodyPr rtlCol="0"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GUI </a:t>
            </a:r>
            <a:r>
              <a:rPr lang="en-US" altLang="zh-CN" dirty="0"/>
              <a:t>is the </a:t>
            </a:r>
            <a:r>
              <a:rPr lang="en-US" altLang="zh-CN" dirty="0">
                <a:solidFill>
                  <a:srgbClr val="FF0000"/>
                </a:solidFill>
              </a:rPr>
              <a:t>most important </a:t>
            </a:r>
            <a:r>
              <a:rPr lang="en-US" altLang="zh-CN" dirty="0"/>
              <a:t>aspect of any piece of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software</a:t>
            </a:r>
            <a:r>
              <a:rPr lang="zh-CN" altLang="zh-CN" dirty="0">
                <a:solidFill>
                  <a:srgbClr val="FF0000"/>
                </a:solidFill>
              </a:rPr>
              <a:t> </a:t>
            </a:r>
            <a:br>
              <a:rPr lang="zh-CN" altLang="zh-CN" dirty="0"/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副标题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2199" y="2305255"/>
            <a:ext cx="4283297" cy="474448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占位符 7" descr="笔记本电脑图（俯视图）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40FEF8-E65A-482C-A80E-DC2B46EBF0D5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7198406" y="3621540"/>
            <a:ext cx="4283297" cy="18000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C5957485-ED4B-442F-9367-3BDF53AF14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52574" y="3752411"/>
            <a:ext cx="2196241" cy="360000"/>
          </a:xfrm>
        </p:spPr>
        <p:txBody>
          <a:bodyPr/>
          <a:lstStyle/>
          <a:p>
            <a:r>
              <a:rPr lang="en-US" altLang="zh-CN" sz="4000" dirty="0"/>
              <a:t>software</a:t>
            </a:r>
            <a:endParaRPr lang="zh-CN" altLang="en-US" sz="4000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6ECFDA7-586B-4973-91E9-699F072C6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12905" y="5387810"/>
            <a:ext cx="1963940" cy="720000"/>
          </a:xfrm>
        </p:spPr>
        <p:txBody>
          <a:bodyPr/>
          <a:lstStyle/>
          <a:p>
            <a:r>
              <a:rPr lang="en-US" altLang="zh-CN" sz="4000" dirty="0"/>
              <a:t>people</a:t>
            </a:r>
            <a:endParaRPr lang="zh-CN" altLang="en-US" sz="4000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521F71AB-75EB-4938-94CB-CA9CE9570FC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CDD3A50-3DD5-4E4F-ADB4-7A4BA6D3A46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665814" y="1280349"/>
            <a:ext cx="4860370" cy="720000"/>
          </a:xfrm>
        </p:spPr>
        <p:txBody>
          <a:bodyPr/>
          <a:lstStyle/>
          <a:p>
            <a:r>
              <a:rPr lang="en-US" altLang="zh-CN" sz="6000" dirty="0">
                <a:solidFill>
                  <a:srgbClr val="FFFF00"/>
                </a:solidFill>
              </a:rPr>
              <a:t>relationship</a:t>
            </a:r>
            <a:endParaRPr lang="zh-CN" altLang="en-US" sz="6000" dirty="0">
              <a:solidFill>
                <a:srgbClr val="FFFF00"/>
              </a:solidFill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11787F14-DD62-4BDF-95AE-4DA4B48EA9F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587126" y="3806838"/>
            <a:ext cx="1620000" cy="360000"/>
          </a:xfrm>
        </p:spPr>
        <p:txBody>
          <a:bodyPr/>
          <a:lstStyle/>
          <a:p>
            <a:r>
              <a:rPr lang="en-US" altLang="zh-CN" sz="4000" dirty="0"/>
              <a:t>GUI</a:t>
            </a:r>
            <a:endParaRPr lang="zh-CN" altLang="en-US" sz="4000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8281FBF9-ADC1-48F0-900E-09C91504216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419709" y="5317976"/>
            <a:ext cx="3900073" cy="720000"/>
          </a:xfrm>
        </p:spPr>
        <p:txBody>
          <a:bodyPr/>
          <a:lstStyle/>
          <a:p>
            <a:r>
              <a:rPr lang="en-US" altLang="zh-CN" sz="4000" dirty="0"/>
              <a:t>Communication ability</a:t>
            </a:r>
            <a:endParaRPr lang="zh-CN" altLang="en-US" sz="4000" dirty="0"/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B89CFB52-9B55-4CA7-B45D-588B6C60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970ECCF5-D884-4A89-A202-3E87E6793D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等于 26">
            <a:extLst>
              <a:ext uri="{FF2B5EF4-FFF2-40B4-BE49-F238E27FC236}">
                <a16:creationId xmlns:a16="http://schemas.microsoft.com/office/drawing/2014/main" id="{5A028617-10B1-4FF1-B9FA-9224D8B60692}"/>
              </a:ext>
            </a:extLst>
          </p:cNvPr>
          <p:cNvSpPr/>
          <p:nvPr/>
        </p:nvSpPr>
        <p:spPr>
          <a:xfrm rot="5400000">
            <a:off x="3345295" y="4361570"/>
            <a:ext cx="899160" cy="672048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等于 26">
            <a:extLst>
              <a:ext uri="{FF2B5EF4-FFF2-40B4-BE49-F238E27FC236}">
                <a16:creationId xmlns:a16="http://schemas.microsoft.com/office/drawing/2014/main" id="{324744C0-4A15-483F-B264-AA1BA327756C}"/>
              </a:ext>
            </a:extLst>
          </p:cNvPr>
          <p:cNvSpPr/>
          <p:nvPr/>
        </p:nvSpPr>
        <p:spPr>
          <a:xfrm rot="5400000">
            <a:off x="7947546" y="4406383"/>
            <a:ext cx="899160" cy="672048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30" name="Grafik 42" descr="Computer">
            <a:extLst>
              <a:ext uri="{FF2B5EF4-FFF2-40B4-BE49-F238E27FC236}">
                <a16:creationId xmlns:a16="http://schemas.microsoft.com/office/drawing/2014/main" id="{852F1287-B7BA-4FFB-B972-812992DE7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3977" y="2658922"/>
            <a:ext cx="696585" cy="672362"/>
          </a:xfrm>
          <a:prstGeom prst="rect">
            <a:avLst/>
          </a:prstGeom>
        </p:spPr>
      </p:pic>
      <p:pic>
        <p:nvPicPr>
          <p:cNvPr id="31" name="图形 30" descr="Laptop">
            <a:extLst>
              <a:ext uri="{FF2B5EF4-FFF2-40B4-BE49-F238E27FC236}">
                <a16:creationId xmlns:a16="http://schemas.microsoft.com/office/drawing/2014/main" id="{6E9C4BAE-685F-46D3-A898-74C645750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1454" y="2684207"/>
            <a:ext cx="696585" cy="672362"/>
          </a:xfrm>
          <a:prstGeom prst="rect">
            <a:avLst/>
          </a:prstGeom>
        </p:spPr>
      </p:pic>
      <p:pic>
        <p:nvPicPr>
          <p:cNvPr id="32" name="Graphic 40" descr="Users">
            <a:extLst>
              <a:ext uri="{FF2B5EF4-FFF2-40B4-BE49-F238E27FC236}">
                <a16:creationId xmlns:a16="http://schemas.microsoft.com/office/drawing/2014/main" id="{ED18ABD0-C7FC-4EE3-ADBB-1A521A507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7707" y="2673256"/>
            <a:ext cx="696585" cy="6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4" grpId="0" build="p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A387C3E-33F5-449D-B0FF-9EA98FD9ED3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1682" y="3250635"/>
            <a:ext cx="2399025" cy="589809"/>
          </a:xfrm>
        </p:spPr>
        <p:txBody>
          <a:bodyPr/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Argument</a:t>
            </a:r>
            <a:endParaRPr kumimoji="1" lang="zh-CN" altLang="en-US" sz="32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E8B3F7B7-7765-4DCA-856C-96087D17903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993707" y="1134000"/>
            <a:ext cx="3446470" cy="1034282"/>
          </a:xfrm>
        </p:spPr>
        <p:txBody>
          <a:bodyPr/>
          <a:lstStyle/>
          <a:p>
            <a:r>
              <a:rPr lang="en-US" altLang="zh-CN" sz="6000" dirty="0"/>
              <a:t>outline</a:t>
            </a:r>
            <a:endParaRPr lang="zh-CN" altLang="en-US" sz="6000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F22E1141-8546-417F-8714-2D6BB9A4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3940BA1C-AD29-4FD7-83DC-6B48E4BB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2" name="文本占位符 16">
            <a:extLst>
              <a:ext uri="{FF2B5EF4-FFF2-40B4-BE49-F238E27FC236}">
                <a16:creationId xmlns:a16="http://schemas.microsoft.com/office/drawing/2014/main" id="{DC7BB054-6475-4CC1-9381-3711865608A8}"/>
              </a:ext>
            </a:extLst>
          </p:cNvPr>
          <p:cNvSpPr txBox="1">
            <a:spLocks/>
          </p:cNvSpPr>
          <p:nvPr/>
        </p:nvSpPr>
        <p:spPr>
          <a:xfrm>
            <a:off x="2622369" y="4039529"/>
            <a:ext cx="4127525" cy="5898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bg1"/>
                </a:solidFill>
              </a:rPr>
              <a:t>Counter-argument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3" name="文本占位符 16">
            <a:extLst>
              <a:ext uri="{FF2B5EF4-FFF2-40B4-BE49-F238E27FC236}">
                <a16:creationId xmlns:a16="http://schemas.microsoft.com/office/drawing/2014/main" id="{3CFB891F-CA24-4E8F-9129-D8C33DF0A898}"/>
              </a:ext>
            </a:extLst>
          </p:cNvPr>
          <p:cNvSpPr txBox="1">
            <a:spLocks/>
          </p:cNvSpPr>
          <p:nvPr/>
        </p:nvSpPr>
        <p:spPr>
          <a:xfrm>
            <a:off x="6159981" y="3134095"/>
            <a:ext cx="2399025" cy="5898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bg1"/>
                </a:solidFill>
              </a:rPr>
              <a:t>Rebuttal</a:t>
            </a:r>
            <a:endParaRPr kumimoji="1" lang="zh-CN" altLang="en-US" sz="3200" dirty="0">
              <a:solidFill>
                <a:schemeClr val="bg1"/>
              </a:solidFill>
            </a:endParaRPr>
          </a:p>
          <a:p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文本占位符 16">
            <a:extLst>
              <a:ext uri="{FF2B5EF4-FFF2-40B4-BE49-F238E27FC236}">
                <a16:creationId xmlns:a16="http://schemas.microsoft.com/office/drawing/2014/main" id="{50BD4175-0CEA-4859-8BF1-D62AA8D53CF0}"/>
              </a:ext>
            </a:extLst>
          </p:cNvPr>
          <p:cNvSpPr txBox="1">
            <a:spLocks/>
          </p:cNvSpPr>
          <p:nvPr/>
        </p:nvSpPr>
        <p:spPr>
          <a:xfrm>
            <a:off x="7979816" y="4039529"/>
            <a:ext cx="2399025" cy="5898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3200" dirty="0">
                <a:solidFill>
                  <a:schemeClr val="bg1"/>
                </a:solidFill>
              </a:rPr>
              <a:t>Summary</a:t>
            </a:r>
            <a:endParaRPr kumimoji="1" lang="zh-CN" altLang="en-US" sz="3200" dirty="0">
              <a:solidFill>
                <a:schemeClr val="bg1"/>
              </a:solidFill>
            </a:endParaRPr>
          </a:p>
          <a:p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9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450076" y="2286639"/>
            <a:ext cx="5192649" cy="1610532"/>
          </a:xfrm>
        </p:spPr>
        <p:txBody>
          <a:bodyPr rtlCol="0"/>
          <a:lstStyle/>
          <a:p>
            <a:r>
              <a:rPr lang="en-GB" altLang="zh-CN" dirty="0">
                <a:solidFill>
                  <a:srgbClr val="FFFF00"/>
                </a:solidFill>
              </a:rPr>
              <a:t>teaching</a:t>
            </a:r>
            <a:r>
              <a:rPr lang="en-GB" altLang="zh-CN" dirty="0"/>
              <a:t>  </a:t>
            </a:r>
            <a:r>
              <a:rPr lang="en-GB" altLang="zh-CN" dirty="0">
                <a:solidFill>
                  <a:srgbClr val="FFFF00"/>
                </a:solidFill>
              </a:rPr>
              <a:t>studying</a:t>
            </a:r>
            <a:r>
              <a:rPr lang="en-GB" altLang="zh-CN" dirty="0"/>
              <a:t> become easier</a:t>
            </a:r>
            <a:endParaRPr lang="en-US" altLang="zh-CN" sz="3600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186026" y="4180826"/>
            <a:ext cx="4456699" cy="1048939"/>
          </a:xfrm>
        </p:spPr>
        <p:txBody>
          <a:bodyPr rtlCol="0"/>
          <a:lstStyle/>
          <a:p>
            <a:pPr rtl="0"/>
            <a:r>
              <a:rPr lang="en-US" altLang="zh-CN" sz="3200" noProof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argument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页码 </a:t>
            </a:r>
            <a:fld id="{19B51A1E-902D-48AF-9020-955120F399B6}" type="slidenum">
              <a:rPr lang="en-ZA" altLang="zh-CN" b="1" i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ZA" b="1" i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 8" descr="区域分隔线图形（四处移动）">
            <a:extLst>
              <a:ext uri="{FF2B5EF4-FFF2-40B4-BE49-F238E27FC236}">
                <a16:creationId xmlns:a16="http://schemas.microsoft.com/office/drawing/2014/main" id="{C9345208-146D-4405-83A8-B4741DF079BD}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椭圆形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3" name="组 12" descr="区域分隔线图形（四处移动并旋转）">
            <a:extLst>
              <a:ext uri="{FF2B5EF4-FFF2-40B4-BE49-F238E27FC236}">
                <a16:creationId xmlns:a16="http://schemas.microsoft.com/office/drawing/2014/main" id="{E585D5FD-EAAF-4780-9190-AEA0FE98B268}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ZA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(S)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E44A62-8E09-4084-9A7E-FFC8FD96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8038" y="1995514"/>
            <a:ext cx="7097484" cy="997168"/>
          </a:xfrm>
        </p:spPr>
        <p:txBody>
          <a:bodyPr rtlCol="0"/>
          <a:lstStyle/>
          <a:p>
            <a:r>
              <a:rPr lang="en-GB" altLang="zh-CN" sz="3600" dirty="0" err="1"/>
              <a:t>Depcik</a:t>
            </a:r>
            <a:r>
              <a:rPr lang="en-GB" altLang="zh-CN" sz="3600" dirty="0"/>
              <a:t> &amp; </a:t>
            </a:r>
            <a:r>
              <a:rPr lang="en-GB" altLang="zh-CN" sz="3600" dirty="0" err="1"/>
              <a:t>Assanis</a:t>
            </a:r>
            <a:r>
              <a:rPr lang="en-GB" altLang="zh-CN" sz="3600" dirty="0"/>
              <a:t>, 2005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8447" y="2992682"/>
            <a:ext cx="10592212" cy="3235924"/>
          </a:xfrm>
        </p:spPr>
        <p:txBody>
          <a:bodyPr rtlCol="0"/>
          <a:lstStyle/>
          <a:p>
            <a:r>
              <a:rPr lang="en-GB" altLang="zh-CN" sz="2800" dirty="0"/>
              <a:t>Teachers and students use GUI more and more because it can provide a friendly and visual way to selecting all input parameters and growing flexible configuration.</a:t>
            </a:r>
            <a:endParaRPr lang="zh-CN" altLang="en-ZA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72" y="1327601"/>
            <a:ext cx="9973553" cy="432000"/>
          </a:xfrm>
        </p:spPr>
        <p:txBody>
          <a:bodyPr rtlCol="0"/>
          <a:lstStyle/>
          <a:p>
            <a:pPr rtl="0"/>
            <a:r>
              <a:rPr lang="en-US" altLang="zh-CN" dirty="0"/>
              <a:t>EVIDENCE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0" name="图片占位符 24" descr="靶眼">
            <a:extLst>
              <a:ext uri="{FF2B5EF4-FFF2-40B4-BE49-F238E27FC236}">
                <a16:creationId xmlns:a16="http://schemas.microsoft.com/office/drawing/2014/main" id="{120A52C2-7C0E-004B-8329-E4E37C6AE1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791" b="5791"/>
          <a:stretch>
            <a:fillRect/>
          </a:stretch>
        </p:blipFill>
        <p:spPr>
          <a:xfrm>
            <a:off x="890064" y="2257168"/>
            <a:ext cx="576765" cy="509964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06BC305-FCA3-4360-A49D-4C2FAA998C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6F3DC0-5F30-4986-B8AE-2B5D7CE3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2307031"/>
            <a:ext cx="5400000" cy="360000"/>
          </a:xfrm>
        </p:spPr>
        <p:txBody>
          <a:bodyPr rtlCol="0"/>
          <a:lstStyle/>
          <a:p>
            <a:r>
              <a:rPr lang="en-US" altLang="zh-CN" sz="3600" dirty="0"/>
              <a:t>Wei &amp; Tingdi,2011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964BC-35A3-4E70-94B0-3FF95E13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35" y="3314243"/>
            <a:ext cx="10666954" cy="1959432"/>
          </a:xfrm>
        </p:spPr>
        <p:txBody>
          <a:bodyPr rtlCol="0"/>
          <a:lstStyle/>
          <a:p>
            <a:r>
              <a:rPr lang="en-US" altLang="zh-CN" sz="3200" dirty="0"/>
              <a:t>compiler diversity is an important part of software</a:t>
            </a:r>
            <a:endParaRPr lang="en-GB" altLang="zh-CN" sz="32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35" y="987812"/>
            <a:ext cx="9973553" cy="432000"/>
          </a:xfrm>
        </p:spPr>
        <p:txBody>
          <a:bodyPr rtlCol="0"/>
          <a:lstStyle/>
          <a:p>
            <a:r>
              <a:rPr lang="en-GB" altLang="zh-CN" dirty="0"/>
              <a:t>Counter argument</a:t>
            </a:r>
            <a:br>
              <a:rPr lang="en-GB" altLang="zh-CN" dirty="0"/>
            </a:b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E1EA771-7F50-4117-B993-3694124FF0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1A67D121-C8CE-4045-897D-786939E270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39_TF12041065" id="{66A5197B-7744-411B-A915-60A801AFF9C8}" vid="{6C081776-F610-47AB-BAEF-37B7D1F3D89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2E6E59-6E17-40F8-B412-65DEC6629148}">
  <ds:schemaRefs>
    <ds:schemaRef ds:uri="71af3243-3dd4-4a8d-8c0d-dd76da1f02a5"/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STEM 融资演讲稿</Template>
  <TotalTime>0</TotalTime>
  <Words>218</Words>
  <Application>Microsoft Office PowerPoint</Application>
  <PresentationFormat>宽屏</PresentationFormat>
  <Paragraphs>56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Microsoft YaHei UI</vt:lpstr>
      <vt:lpstr>Arial</vt:lpstr>
      <vt:lpstr>Corbel</vt:lpstr>
      <vt:lpstr>Office 主题</vt:lpstr>
      <vt:lpstr>The GUI</vt:lpstr>
      <vt:lpstr>What is gui?</vt:lpstr>
      <vt:lpstr>PowerPoint 演示文稿</vt:lpstr>
      <vt:lpstr>The GUI is the most important aspect of any piece of  software  </vt:lpstr>
      <vt:lpstr>PowerPoint 演示文稿</vt:lpstr>
      <vt:lpstr>PowerPoint 演示文稿</vt:lpstr>
      <vt:lpstr>teaching  studying become easier</vt:lpstr>
      <vt:lpstr>EVIDENCE</vt:lpstr>
      <vt:lpstr>Counter argument </vt:lpstr>
      <vt:lpstr>Counter argument </vt:lpstr>
      <vt:lpstr>SUMMARY</vt:lpstr>
      <vt:lpstr>Conclusion</vt:lpstr>
      <vt:lpstr>Reference List</vt:lpstr>
      <vt:lpstr>thanks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2019-08-09T11:09:52Z</dcterms:created>
  <dcterms:modified xsi:type="dcterms:W3CDTF">2019-08-28T20:09:05Z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