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3" r:id="rId2"/>
    <p:sldId id="273" r:id="rId3"/>
    <p:sldId id="293" r:id="rId4"/>
    <p:sldId id="288" r:id="rId5"/>
    <p:sldId id="287" r:id="rId6"/>
    <p:sldId id="294" r:id="rId7"/>
    <p:sldId id="295" r:id="rId8"/>
    <p:sldId id="290" r:id="rId9"/>
    <p:sldId id="291" r:id="rId10"/>
    <p:sldId id="296" r:id="rId11"/>
    <p:sldId id="286" r:id="rId12"/>
    <p:sldId id="285" r:id="rId13"/>
  </p:sldIdLst>
  <p:sldSz cx="9144000" cy="5143500" type="screen16x9"/>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2" d="100"/>
          <a:sy n="162" d="100"/>
        </p:scale>
        <p:origin x="14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01/06/2017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se.yorku.ca/~oz/has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Hashing</a:t>
            </a:r>
            <a:endParaRPr lang="en-GB" dirty="0"/>
          </a:p>
        </p:txBody>
      </p:sp>
      <p:sp>
        <p:nvSpPr>
          <p:cNvPr id="3" name="Subtitle 2"/>
          <p:cNvSpPr>
            <a:spLocks noGrp="1"/>
          </p:cNvSpPr>
          <p:nvPr>
            <p:ph type="subTitle" idx="1"/>
          </p:nvPr>
        </p:nvSpPr>
        <p:spPr/>
        <p:txBody>
          <a:bodyPr/>
          <a:lstStyle/>
          <a:p>
            <a:r>
              <a:rPr lang="en-AU" dirty="0"/>
              <a:t>Hash Functions</a:t>
            </a:r>
            <a:r>
              <a:rPr lang="en-AU" dirty="0" smtClean="0"/>
              <a:t>, Hash Values and Checksums</a:t>
            </a:r>
            <a:endParaRPr lang="en-AU" dirty="0"/>
          </a:p>
        </p:txBody>
      </p:sp>
      <p:sp>
        <p:nvSpPr>
          <p:cNvPr id="5" name="Text Placeholder 4"/>
          <p:cNvSpPr>
            <a:spLocks noGrp="1"/>
          </p:cNvSpPr>
          <p:nvPr>
            <p:ph type="body" sz="quarter" idx="12"/>
          </p:nvPr>
        </p:nvSpPr>
        <p:spPr/>
        <p:txBody>
          <a:bodyPr/>
          <a:lstStyle/>
          <a:p>
            <a:r>
              <a:rPr lang="en-AU" dirty="0" smtClean="0"/>
              <a:t>Programming – Code Design and Data Structures</a:t>
            </a:r>
            <a:endParaRPr lang="en-GB" dirty="0"/>
          </a:p>
        </p:txBody>
      </p:sp>
      <p:sp>
        <p:nvSpPr>
          <p:cNvPr id="6" name="Text Placeholder 5"/>
          <p:cNvSpPr>
            <a:spLocks noGrp="1"/>
          </p:cNvSpPr>
          <p:nvPr>
            <p:ph type="body" sz="quarter" idx="11"/>
          </p:nvPr>
        </p:nvSpPr>
        <p:spPr/>
        <p:txBody>
          <a:bodyPr/>
          <a:lstStyle/>
          <a:p>
            <a:endParaRPr lang="en-AU"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Uses of Hashing</a:t>
            </a:r>
            <a:endParaRPr lang="en-AU" dirty="0"/>
          </a:p>
        </p:txBody>
      </p:sp>
      <p:sp>
        <p:nvSpPr>
          <p:cNvPr id="3" name="Text Placeholder 2"/>
          <p:cNvSpPr>
            <a:spLocks noGrp="1"/>
          </p:cNvSpPr>
          <p:nvPr>
            <p:ph type="body" sz="quarter" idx="10"/>
          </p:nvPr>
        </p:nvSpPr>
        <p:spPr>
          <a:xfrm>
            <a:off x="323850" y="1203325"/>
            <a:ext cx="4752206" cy="3384649"/>
          </a:xfrm>
        </p:spPr>
        <p:txBody>
          <a:bodyPr>
            <a:normAutofit fontScale="62500" lnSpcReduction="20000"/>
          </a:bodyPr>
          <a:lstStyle/>
          <a:p>
            <a:r>
              <a:rPr lang="en-AU" dirty="0" smtClean="0"/>
              <a:t>Hashing has many uses</a:t>
            </a:r>
          </a:p>
          <a:p>
            <a:pPr lvl="1"/>
            <a:r>
              <a:rPr lang="en-AU" dirty="0" smtClean="0"/>
              <a:t>Once loaded, rather than access files based on their filename, why not hash the filenames and use an integer ID instead?</a:t>
            </a:r>
          </a:p>
          <a:p>
            <a:pPr lvl="2"/>
            <a:r>
              <a:rPr lang="en-AU" dirty="0" smtClean="0"/>
              <a:t>Faster comparisons, smaller memory footprint</a:t>
            </a:r>
          </a:p>
          <a:p>
            <a:pPr lvl="1"/>
            <a:endParaRPr lang="en-AU" dirty="0"/>
          </a:p>
          <a:p>
            <a:r>
              <a:rPr lang="en-AU" dirty="0" smtClean="0"/>
              <a:t>Hashing is also commonly used for ensuring data integrity for files transferred over the internet</a:t>
            </a:r>
          </a:p>
          <a:p>
            <a:pPr lvl="1"/>
            <a:r>
              <a:rPr lang="en-AU" dirty="0" smtClean="0"/>
              <a:t>Many file hosts store the file and its checksum so that you can hash the file once it is downloaded and compare the checksums to ensure the file is not corrupt and does not contain additional malicious data</a:t>
            </a:r>
          </a:p>
        </p:txBody>
      </p:sp>
      <p:sp>
        <p:nvSpPr>
          <p:cNvPr id="4" name="Rectangle 3"/>
          <p:cNvSpPr/>
          <p:nvPr/>
        </p:nvSpPr>
        <p:spPr>
          <a:xfrm>
            <a:off x="5004048" y="1063230"/>
            <a:ext cx="4032448" cy="381277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800" dirty="0" smtClean="0">
              <a:solidFill>
                <a:schemeClr val="tx1"/>
              </a:solidFill>
              <a:latin typeface="Consolas" pitchFamily="49" charset="0"/>
              <a:cs typeface="Consolas" pitchFamily="49" charset="0"/>
            </a:endParaRPr>
          </a:p>
          <a:p>
            <a:r>
              <a:rPr lang="en-AU" sz="800" dirty="0" smtClean="0">
                <a:solidFill>
                  <a:srgbClr val="008000"/>
                </a:solidFill>
                <a:latin typeface="Consolas" pitchFamily="49" charset="0"/>
                <a:cs typeface="Consolas" pitchFamily="49" charset="0"/>
              </a:rPr>
              <a:t>// </a:t>
            </a:r>
            <a:r>
              <a:rPr lang="en-AU" sz="800" dirty="0" err="1" smtClean="0">
                <a:solidFill>
                  <a:srgbClr val="008000"/>
                </a:solidFill>
                <a:latin typeface="Consolas" pitchFamily="49" charset="0"/>
                <a:cs typeface="Consolas" pitchFamily="49" charset="0"/>
              </a:rPr>
              <a:t>m_loadedTextures</a:t>
            </a:r>
            <a:r>
              <a:rPr lang="en-AU" sz="800" dirty="0" smtClean="0">
                <a:solidFill>
                  <a:srgbClr val="008000"/>
                </a:solidFill>
                <a:latin typeface="Consolas" pitchFamily="49" charset="0"/>
                <a:cs typeface="Consolas" pitchFamily="49" charset="0"/>
              </a:rPr>
              <a:t> is a </a:t>
            </a:r>
            <a:r>
              <a:rPr lang="en-AU" sz="800" dirty="0" err="1" smtClean="0">
                <a:solidFill>
                  <a:srgbClr val="008000"/>
                </a:solidFill>
                <a:latin typeface="Consolas" pitchFamily="49" charset="0"/>
                <a:cs typeface="Consolas" pitchFamily="49" charset="0"/>
              </a:rPr>
              <a:t>std</a:t>
            </a:r>
            <a:r>
              <a:rPr lang="en-AU" sz="800" dirty="0" smtClean="0">
                <a:solidFill>
                  <a:srgbClr val="008000"/>
                </a:solidFill>
                <a:latin typeface="Consolas" pitchFamily="49" charset="0"/>
                <a:cs typeface="Consolas" pitchFamily="49" charset="0"/>
              </a:rPr>
              <a:t>::map&lt; unsigned </a:t>
            </a:r>
            <a:r>
              <a:rPr lang="en-AU" sz="800" dirty="0" err="1" smtClean="0">
                <a:solidFill>
                  <a:srgbClr val="008000"/>
                </a:solidFill>
                <a:latin typeface="Consolas" pitchFamily="49" charset="0"/>
                <a:cs typeface="Consolas" pitchFamily="49" charset="0"/>
              </a:rPr>
              <a:t>int</a:t>
            </a:r>
            <a:r>
              <a:rPr lang="en-AU" sz="800" dirty="0" smtClean="0">
                <a:solidFill>
                  <a:srgbClr val="008000"/>
                </a:solidFill>
                <a:latin typeface="Consolas" pitchFamily="49" charset="0"/>
                <a:cs typeface="Consolas" pitchFamily="49" charset="0"/>
              </a:rPr>
              <a:t>, Texture* &gt;</a:t>
            </a:r>
          </a:p>
          <a:p>
            <a:endParaRPr lang="en-AU" sz="800" dirty="0">
              <a:solidFill>
                <a:schemeClr val="tx1"/>
              </a:solidFill>
              <a:latin typeface="Consolas" pitchFamily="49" charset="0"/>
              <a:cs typeface="Consolas" pitchFamily="49" charset="0"/>
            </a:endParaRPr>
          </a:p>
          <a:p>
            <a:r>
              <a:rPr lang="en-AU" sz="800" dirty="0" smtClean="0">
                <a:solidFill>
                  <a:schemeClr val="accent5">
                    <a:lumMod val="75000"/>
                  </a:schemeClr>
                </a:solidFill>
                <a:latin typeface="Consolas" pitchFamily="49" charset="0"/>
                <a:cs typeface="Consolas" pitchFamily="49" charset="0"/>
              </a:rPr>
              <a:t>Texture</a:t>
            </a:r>
            <a:r>
              <a:rPr lang="en-AU" sz="800" dirty="0" smtClean="0">
                <a:solidFill>
                  <a:schemeClr val="tx1"/>
                </a:solidFill>
                <a:latin typeface="Consolas" pitchFamily="49" charset="0"/>
                <a:cs typeface="Consolas" pitchFamily="49" charset="0"/>
              </a:rPr>
              <a:t>* </a:t>
            </a:r>
            <a:r>
              <a:rPr lang="en-AU" sz="800" dirty="0" err="1" smtClean="0">
                <a:solidFill>
                  <a:schemeClr val="tx1"/>
                </a:solidFill>
                <a:latin typeface="Consolas" pitchFamily="49" charset="0"/>
                <a:cs typeface="Consolas" pitchFamily="49" charset="0"/>
              </a:rPr>
              <a:t>loadTexture</a:t>
            </a:r>
            <a:r>
              <a:rPr lang="en-AU" sz="800" dirty="0" smtClean="0">
                <a:solidFill>
                  <a:schemeClr val="tx1"/>
                </a:solidFill>
                <a:latin typeface="Consolas" pitchFamily="49" charset="0"/>
                <a:cs typeface="Consolas" pitchFamily="49" charset="0"/>
              </a:rPr>
              <a:t>( </a:t>
            </a:r>
            <a:r>
              <a:rPr lang="en-AU" sz="800" dirty="0" err="1" smtClean="0">
                <a:solidFill>
                  <a:srgbClr val="0000FF"/>
                </a:solidFill>
                <a:latin typeface="Consolas" pitchFamily="49" charset="0"/>
                <a:cs typeface="Consolas" pitchFamily="49" charset="0"/>
              </a:rPr>
              <a:t>const</a:t>
            </a:r>
            <a:r>
              <a:rPr lang="en-AU" sz="800" dirty="0" smtClean="0">
                <a:solidFill>
                  <a:srgbClr val="0000FF"/>
                </a:solidFill>
                <a:latin typeface="Consolas" pitchFamily="49" charset="0"/>
                <a:cs typeface="Consolas" pitchFamily="49" charset="0"/>
              </a:rPr>
              <a:t> char</a:t>
            </a:r>
            <a:r>
              <a:rPr lang="en-AU" sz="800" dirty="0" smtClean="0">
                <a:solidFill>
                  <a:schemeClr val="tx1"/>
                </a:solidFill>
                <a:latin typeface="Consolas" pitchFamily="49" charset="0"/>
                <a:cs typeface="Consolas" pitchFamily="49" charset="0"/>
              </a:rPr>
              <a:t> * filename ) {</a:t>
            </a:r>
          </a:p>
          <a:p>
            <a:endParaRPr lang="en-AU" sz="800" dirty="0" smtClean="0">
              <a:solidFill>
                <a:schemeClr val="tx1"/>
              </a:solidFill>
              <a:latin typeface="Consolas" pitchFamily="49" charset="0"/>
              <a:cs typeface="Consolas" pitchFamily="49" charset="0"/>
            </a:endParaRPr>
          </a:p>
          <a:p>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unsigned</a:t>
            </a:r>
            <a:r>
              <a:rPr lang="en-AU" sz="800" dirty="0" smtClean="0">
                <a:solidFill>
                  <a:schemeClr val="tx1"/>
                </a:solidFill>
                <a:latin typeface="Consolas" pitchFamily="49" charset="0"/>
                <a:cs typeface="Consolas" pitchFamily="49" charset="0"/>
              </a:rPr>
              <a:t> </a:t>
            </a:r>
            <a:r>
              <a:rPr lang="en-AU" sz="800" dirty="0" err="1" smtClean="0">
                <a:solidFill>
                  <a:srgbClr val="0000FF"/>
                </a:solidFill>
                <a:latin typeface="Consolas" pitchFamily="49" charset="0"/>
                <a:cs typeface="Consolas" pitchFamily="49" charset="0"/>
              </a:rPr>
              <a:t>int</a:t>
            </a:r>
            <a:r>
              <a:rPr lang="en-AU" sz="800" dirty="0" smtClean="0">
                <a:solidFill>
                  <a:srgbClr val="0000FF"/>
                </a:solidFill>
                <a:latin typeface="Consolas" pitchFamily="49" charset="0"/>
                <a:cs typeface="Consolas" pitchFamily="49" charset="0"/>
              </a:rPr>
              <a:t> </a:t>
            </a:r>
            <a:r>
              <a:rPr lang="en-AU" sz="800" dirty="0" err="1" smtClean="0">
                <a:solidFill>
                  <a:schemeClr val="tx1"/>
                </a:solidFill>
                <a:latin typeface="Consolas" pitchFamily="49" charset="0"/>
                <a:cs typeface="Consolas" pitchFamily="49" charset="0"/>
              </a:rPr>
              <a:t>fileID</a:t>
            </a:r>
            <a:r>
              <a:rPr lang="en-AU" sz="800" dirty="0" smtClean="0">
                <a:solidFill>
                  <a:schemeClr val="tx1"/>
                </a:solidFill>
                <a:latin typeface="Consolas" pitchFamily="49" charset="0"/>
                <a:cs typeface="Consolas" pitchFamily="49" charset="0"/>
              </a:rPr>
              <a:t> = hash( filename );</a:t>
            </a:r>
          </a:p>
          <a:p>
            <a:r>
              <a:rPr lang="en-AU" sz="800" dirty="0">
                <a:solidFill>
                  <a:schemeClr val="tx1"/>
                </a:solidFill>
                <a:latin typeface="Consolas" pitchFamily="49" charset="0"/>
                <a:cs typeface="Consolas" pitchFamily="49" charset="0"/>
              </a:rPr>
              <a:t> </a:t>
            </a:r>
            <a:r>
              <a:rPr lang="en-AU" sz="800" dirty="0" smtClean="0">
                <a:solidFill>
                  <a:schemeClr val="tx1"/>
                </a:solidFill>
                <a:latin typeface="Consolas" pitchFamily="49" charset="0"/>
                <a:cs typeface="Consolas" pitchFamily="49" charset="0"/>
              </a:rPr>
              <a:t>   </a:t>
            </a:r>
            <a:r>
              <a:rPr lang="en-AU" sz="800" dirty="0" smtClean="0">
                <a:solidFill>
                  <a:schemeClr val="accent5">
                    <a:lumMod val="75000"/>
                  </a:schemeClr>
                </a:solidFill>
                <a:latin typeface="Consolas" pitchFamily="49" charset="0"/>
                <a:cs typeface="Consolas" pitchFamily="49" charset="0"/>
              </a:rPr>
              <a:t>Texture</a:t>
            </a:r>
            <a:r>
              <a:rPr lang="en-AU" sz="800" dirty="0" smtClean="0">
                <a:solidFill>
                  <a:schemeClr val="tx1"/>
                </a:solidFill>
                <a:latin typeface="Consolas" pitchFamily="49" charset="0"/>
                <a:cs typeface="Consolas" pitchFamily="49" charset="0"/>
              </a:rPr>
              <a:t>* texture = </a:t>
            </a:r>
            <a:r>
              <a:rPr lang="en-AU" sz="800" dirty="0" err="1" smtClean="0">
                <a:solidFill>
                  <a:srgbClr val="0000FF"/>
                </a:solidFill>
                <a:latin typeface="Consolas" pitchFamily="49" charset="0"/>
                <a:cs typeface="Consolas" pitchFamily="49" charset="0"/>
              </a:rPr>
              <a:t>nullptr</a:t>
            </a:r>
            <a:r>
              <a:rPr lang="en-AU" sz="800" dirty="0" smtClean="0">
                <a:solidFill>
                  <a:schemeClr val="tx1"/>
                </a:solidFill>
                <a:latin typeface="Consolas" pitchFamily="49" charset="0"/>
                <a:cs typeface="Consolas" pitchFamily="49" charset="0"/>
              </a:rPr>
              <a:t>;</a:t>
            </a:r>
          </a:p>
          <a:p>
            <a:endParaRPr lang="en-AU" sz="800" dirty="0">
              <a:solidFill>
                <a:schemeClr val="tx1"/>
              </a:solidFill>
              <a:latin typeface="Consolas" pitchFamily="49" charset="0"/>
              <a:cs typeface="Consolas" pitchFamily="49" charset="0"/>
            </a:endParaRPr>
          </a:p>
          <a:p>
            <a:r>
              <a:rPr lang="en-AU" sz="800" dirty="0">
                <a:solidFill>
                  <a:schemeClr val="tx1"/>
                </a:solidFill>
                <a:latin typeface="Consolas" pitchFamily="49" charset="0"/>
                <a:cs typeface="Consolas" pitchFamily="49" charset="0"/>
              </a:rPr>
              <a:t>    </a:t>
            </a:r>
            <a:r>
              <a:rPr lang="en-AU" sz="800" dirty="0">
                <a:solidFill>
                  <a:srgbClr val="0000FF"/>
                </a:solidFill>
                <a:latin typeface="Consolas" pitchFamily="49" charset="0"/>
                <a:cs typeface="Consolas" pitchFamily="49" charset="0"/>
              </a:rPr>
              <a:t>auto</a:t>
            </a:r>
            <a:r>
              <a:rPr lang="en-AU" sz="800" dirty="0">
                <a:solidFill>
                  <a:schemeClr val="tx1"/>
                </a:solidFill>
                <a:latin typeface="Consolas" pitchFamily="49" charset="0"/>
                <a:cs typeface="Consolas" pitchFamily="49" charset="0"/>
              </a:rPr>
              <a:t> </a:t>
            </a:r>
            <a:r>
              <a:rPr lang="en-AU" sz="800" dirty="0" err="1">
                <a:solidFill>
                  <a:schemeClr val="tx1"/>
                </a:solidFill>
                <a:latin typeface="Consolas" pitchFamily="49" charset="0"/>
                <a:cs typeface="Consolas" pitchFamily="49" charset="0"/>
              </a:rPr>
              <a:t>iter</a:t>
            </a:r>
            <a:r>
              <a:rPr lang="en-AU" sz="800" dirty="0">
                <a:solidFill>
                  <a:schemeClr val="tx1"/>
                </a:solidFill>
                <a:latin typeface="Consolas" pitchFamily="49" charset="0"/>
                <a:cs typeface="Consolas" pitchFamily="49" charset="0"/>
              </a:rPr>
              <a:t> = </a:t>
            </a:r>
            <a:r>
              <a:rPr lang="en-AU" sz="800" dirty="0" err="1">
                <a:solidFill>
                  <a:schemeClr val="tx1"/>
                </a:solidFill>
                <a:latin typeface="Consolas" pitchFamily="49" charset="0"/>
                <a:cs typeface="Consolas" pitchFamily="49" charset="0"/>
              </a:rPr>
              <a:t>m_loadedTextures.find</a:t>
            </a:r>
            <a:r>
              <a:rPr lang="en-AU" sz="800" dirty="0">
                <a:solidFill>
                  <a:schemeClr val="tx1"/>
                </a:solidFill>
                <a:latin typeface="Consolas" pitchFamily="49" charset="0"/>
                <a:cs typeface="Consolas" pitchFamily="49" charset="0"/>
              </a:rPr>
              <a:t>( </a:t>
            </a:r>
            <a:r>
              <a:rPr lang="en-AU" sz="800" dirty="0" err="1" smtClean="0">
                <a:solidFill>
                  <a:schemeClr val="tx1"/>
                </a:solidFill>
                <a:latin typeface="Consolas" pitchFamily="49" charset="0"/>
                <a:cs typeface="Consolas" pitchFamily="49" charset="0"/>
              </a:rPr>
              <a:t>fileID</a:t>
            </a:r>
            <a:r>
              <a:rPr lang="en-AU" sz="800" dirty="0" smtClean="0">
                <a:solidFill>
                  <a:schemeClr val="tx1"/>
                </a:solidFill>
                <a:latin typeface="Consolas" pitchFamily="49" charset="0"/>
                <a:cs typeface="Consolas" pitchFamily="49" charset="0"/>
              </a:rPr>
              <a:t> );</a:t>
            </a:r>
          </a:p>
          <a:p>
            <a:endParaRPr lang="en-AU" sz="800" dirty="0" smtClean="0">
              <a:solidFill>
                <a:schemeClr val="tx1"/>
              </a:solidFill>
              <a:latin typeface="Consolas" pitchFamily="49" charset="0"/>
              <a:cs typeface="Consolas" pitchFamily="49" charset="0"/>
            </a:endParaRPr>
          </a:p>
          <a:p>
            <a:r>
              <a:rPr lang="en-AU" sz="800" dirty="0">
                <a:solidFill>
                  <a:srgbClr val="008000"/>
                </a:solidFill>
                <a:latin typeface="Consolas" pitchFamily="49" charset="0"/>
                <a:cs typeface="Consolas" pitchFamily="49" charset="0"/>
              </a:rPr>
              <a:t> </a:t>
            </a:r>
            <a:r>
              <a:rPr lang="en-AU" sz="800" dirty="0" smtClean="0">
                <a:solidFill>
                  <a:srgbClr val="008000"/>
                </a:solidFill>
                <a:latin typeface="Consolas" pitchFamily="49" charset="0"/>
                <a:cs typeface="Consolas" pitchFamily="49" charset="0"/>
              </a:rPr>
              <a:t>   // integer search faster that string comparison</a:t>
            </a:r>
            <a:endParaRPr lang="en-AU" sz="800" dirty="0">
              <a:solidFill>
                <a:srgbClr val="008000"/>
              </a:solidFill>
              <a:latin typeface="Consolas" pitchFamily="49" charset="0"/>
              <a:cs typeface="Consolas" pitchFamily="49" charset="0"/>
            </a:endParaRPr>
          </a:p>
          <a:p>
            <a:r>
              <a:rPr lang="en-AU" sz="800" dirty="0">
                <a:solidFill>
                  <a:schemeClr val="tx1"/>
                </a:solidFill>
                <a:latin typeface="Consolas" pitchFamily="49" charset="0"/>
                <a:cs typeface="Consolas" pitchFamily="49" charset="0"/>
              </a:rPr>
              <a:t> </a:t>
            </a:r>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if</a:t>
            </a:r>
            <a:r>
              <a:rPr lang="en-AU" sz="800" dirty="0" smtClean="0">
                <a:solidFill>
                  <a:schemeClr val="tx1"/>
                </a:solidFill>
                <a:latin typeface="Consolas" pitchFamily="49" charset="0"/>
                <a:cs typeface="Consolas" pitchFamily="49" charset="0"/>
              </a:rPr>
              <a:t> (</a:t>
            </a:r>
            <a:r>
              <a:rPr lang="en-AU" sz="800" dirty="0" err="1">
                <a:solidFill>
                  <a:schemeClr val="tx1"/>
                </a:solidFill>
                <a:latin typeface="Consolas" pitchFamily="49" charset="0"/>
                <a:cs typeface="Consolas" pitchFamily="49" charset="0"/>
              </a:rPr>
              <a:t>iter</a:t>
            </a:r>
            <a:r>
              <a:rPr lang="en-AU" sz="800" dirty="0">
                <a:solidFill>
                  <a:schemeClr val="tx1"/>
                </a:solidFill>
                <a:latin typeface="Consolas" pitchFamily="49" charset="0"/>
                <a:cs typeface="Consolas" pitchFamily="49" charset="0"/>
              </a:rPr>
              <a:t> == </a:t>
            </a:r>
            <a:r>
              <a:rPr lang="en-AU" sz="800" dirty="0" err="1" smtClean="0">
                <a:solidFill>
                  <a:schemeClr val="tx1"/>
                </a:solidFill>
                <a:latin typeface="Consolas" pitchFamily="49" charset="0"/>
                <a:cs typeface="Consolas" pitchFamily="49" charset="0"/>
              </a:rPr>
              <a:t>m_loadedTextures.end</a:t>
            </a:r>
            <a:r>
              <a:rPr lang="en-AU" sz="800" dirty="0" smtClean="0">
                <a:solidFill>
                  <a:schemeClr val="tx1"/>
                </a:solidFill>
                <a:latin typeface="Consolas" pitchFamily="49" charset="0"/>
                <a:cs typeface="Consolas" pitchFamily="49" charset="0"/>
              </a:rPr>
              <a:t>()) {</a:t>
            </a:r>
          </a:p>
          <a:p>
            <a:r>
              <a:rPr lang="en-AU" sz="800" dirty="0" smtClean="0">
                <a:solidFill>
                  <a:schemeClr val="tx1"/>
                </a:solidFill>
                <a:latin typeface="Consolas" pitchFamily="49" charset="0"/>
                <a:cs typeface="Consolas" pitchFamily="49" charset="0"/>
              </a:rPr>
              <a:t>        texture = </a:t>
            </a:r>
            <a:r>
              <a:rPr lang="en-AU" sz="800" dirty="0" err="1" smtClean="0">
                <a:solidFill>
                  <a:schemeClr val="tx1"/>
                </a:solidFill>
                <a:latin typeface="Consolas" pitchFamily="49" charset="0"/>
                <a:cs typeface="Consolas" pitchFamily="49" charset="0"/>
              </a:rPr>
              <a:t>loadTextureResource</a:t>
            </a:r>
            <a:r>
              <a:rPr lang="en-AU" sz="800" dirty="0" smtClean="0">
                <a:solidFill>
                  <a:schemeClr val="tx1"/>
                </a:solidFill>
                <a:latin typeface="Consolas" pitchFamily="49" charset="0"/>
                <a:cs typeface="Consolas" pitchFamily="49" charset="0"/>
              </a:rPr>
              <a:t>( filename );</a:t>
            </a:r>
          </a:p>
          <a:p>
            <a:r>
              <a:rPr lang="en-AU" sz="800" dirty="0">
                <a:solidFill>
                  <a:schemeClr val="tx1"/>
                </a:solidFill>
                <a:latin typeface="Consolas" pitchFamily="49" charset="0"/>
                <a:cs typeface="Consolas" pitchFamily="49" charset="0"/>
              </a:rPr>
              <a:t> </a:t>
            </a:r>
            <a:r>
              <a:rPr lang="en-AU" sz="800" dirty="0" smtClean="0">
                <a:solidFill>
                  <a:schemeClr val="tx1"/>
                </a:solidFill>
                <a:latin typeface="Consolas" pitchFamily="49" charset="0"/>
                <a:cs typeface="Consolas" pitchFamily="49" charset="0"/>
              </a:rPr>
              <a:t>       </a:t>
            </a:r>
            <a:r>
              <a:rPr lang="en-AU" sz="800" dirty="0" err="1" smtClean="0">
                <a:solidFill>
                  <a:schemeClr val="tx1"/>
                </a:solidFill>
                <a:latin typeface="Consolas" pitchFamily="49" charset="0"/>
                <a:cs typeface="Consolas" pitchFamily="49" charset="0"/>
              </a:rPr>
              <a:t>m_loadedTextures.insert</a:t>
            </a:r>
            <a:r>
              <a:rPr lang="en-AU" sz="800" dirty="0" smtClean="0">
                <a:solidFill>
                  <a:schemeClr val="tx1"/>
                </a:solidFill>
                <a:latin typeface="Consolas" pitchFamily="49" charset="0"/>
                <a:cs typeface="Consolas" pitchFamily="49" charset="0"/>
              </a:rPr>
              <a:t>( </a:t>
            </a:r>
            <a:r>
              <a:rPr lang="en-AU" sz="800" dirty="0" err="1" smtClean="0">
                <a:solidFill>
                  <a:schemeClr val="tx1"/>
                </a:solidFill>
                <a:latin typeface="Consolas" pitchFamily="49" charset="0"/>
                <a:cs typeface="Consolas" pitchFamily="49" charset="0"/>
              </a:rPr>
              <a:t>std</a:t>
            </a:r>
            <a:r>
              <a:rPr lang="en-AU" sz="800" dirty="0" smtClean="0">
                <a:solidFill>
                  <a:schemeClr val="tx1"/>
                </a:solidFill>
                <a:latin typeface="Consolas" pitchFamily="49" charset="0"/>
                <a:cs typeface="Consolas" pitchFamily="49" charset="0"/>
              </a:rPr>
              <a:t>::</a:t>
            </a:r>
            <a:r>
              <a:rPr lang="en-AU" sz="800" dirty="0" err="1" smtClean="0">
                <a:solidFill>
                  <a:schemeClr val="tx1"/>
                </a:solidFill>
                <a:latin typeface="Consolas" pitchFamily="49" charset="0"/>
                <a:cs typeface="Consolas" pitchFamily="49" charset="0"/>
              </a:rPr>
              <a:t>make_pair</a:t>
            </a:r>
            <a:r>
              <a:rPr lang="en-AU" sz="800" dirty="0" smtClean="0">
                <a:solidFill>
                  <a:schemeClr val="tx1"/>
                </a:solidFill>
                <a:latin typeface="Consolas" pitchFamily="49" charset="0"/>
                <a:cs typeface="Consolas" pitchFamily="49" charset="0"/>
              </a:rPr>
              <a:t>( </a:t>
            </a:r>
            <a:r>
              <a:rPr lang="en-AU" sz="800" dirty="0" err="1" smtClean="0">
                <a:solidFill>
                  <a:schemeClr val="tx1"/>
                </a:solidFill>
                <a:latin typeface="Consolas" pitchFamily="49" charset="0"/>
                <a:cs typeface="Consolas" pitchFamily="49" charset="0"/>
              </a:rPr>
              <a:t>fileID</a:t>
            </a:r>
            <a:r>
              <a:rPr lang="en-AU" sz="800" dirty="0" smtClean="0">
                <a:solidFill>
                  <a:schemeClr val="tx1"/>
                </a:solidFill>
                <a:latin typeface="Consolas" pitchFamily="49" charset="0"/>
                <a:cs typeface="Consolas" pitchFamily="49" charset="0"/>
              </a:rPr>
              <a:t>, texture) );</a:t>
            </a:r>
          </a:p>
          <a:p>
            <a:r>
              <a:rPr lang="en-AU" sz="800" dirty="0">
                <a:solidFill>
                  <a:schemeClr val="tx1"/>
                </a:solidFill>
                <a:latin typeface="Consolas" pitchFamily="49" charset="0"/>
                <a:cs typeface="Consolas" pitchFamily="49" charset="0"/>
              </a:rPr>
              <a:t> </a:t>
            </a:r>
            <a:r>
              <a:rPr lang="en-AU" sz="800" dirty="0" smtClean="0">
                <a:solidFill>
                  <a:schemeClr val="tx1"/>
                </a:solidFill>
                <a:latin typeface="Consolas" pitchFamily="49" charset="0"/>
                <a:cs typeface="Consolas" pitchFamily="49" charset="0"/>
              </a:rPr>
              <a:t>   }</a:t>
            </a:r>
          </a:p>
          <a:p>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else</a:t>
            </a:r>
            <a:r>
              <a:rPr lang="en-AU" sz="800" dirty="0" smtClean="0">
                <a:solidFill>
                  <a:schemeClr val="tx1"/>
                </a:solidFill>
                <a:latin typeface="Consolas" pitchFamily="49" charset="0"/>
                <a:cs typeface="Consolas" pitchFamily="49" charset="0"/>
              </a:rPr>
              <a:t> {</a:t>
            </a:r>
          </a:p>
          <a:p>
            <a:r>
              <a:rPr lang="en-AU" sz="800" dirty="0">
                <a:solidFill>
                  <a:schemeClr val="tx1"/>
                </a:solidFill>
                <a:latin typeface="Consolas" pitchFamily="49" charset="0"/>
                <a:cs typeface="Consolas" pitchFamily="49" charset="0"/>
              </a:rPr>
              <a:t> </a:t>
            </a:r>
            <a:r>
              <a:rPr lang="en-AU" sz="800" dirty="0" smtClean="0">
                <a:solidFill>
                  <a:schemeClr val="tx1"/>
                </a:solidFill>
                <a:latin typeface="Consolas" pitchFamily="49" charset="0"/>
                <a:cs typeface="Consolas" pitchFamily="49" charset="0"/>
              </a:rPr>
              <a:t>       texture = </a:t>
            </a:r>
            <a:r>
              <a:rPr lang="en-AU" sz="800" dirty="0" err="1" smtClean="0">
                <a:solidFill>
                  <a:schemeClr val="tx1"/>
                </a:solidFill>
                <a:latin typeface="Consolas" pitchFamily="49" charset="0"/>
                <a:cs typeface="Consolas" pitchFamily="49" charset="0"/>
              </a:rPr>
              <a:t>iter.second</a:t>
            </a:r>
            <a:r>
              <a:rPr lang="en-AU" sz="800" dirty="0" smtClean="0">
                <a:solidFill>
                  <a:schemeClr val="tx1"/>
                </a:solidFill>
                <a:latin typeface="Consolas" pitchFamily="49" charset="0"/>
                <a:cs typeface="Consolas" pitchFamily="49" charset="0"/>
              </a:rPr>
              <a:t>;</a:t>
            </a:r>
          </a:p>
          <a:p>
            <a:r>
              <a:rPr lang="en-AU" sz="800" dirty="0" smtClean="0">
                <a:solidFill>
                  <a:schemeClr val="tx1"/>
                </a:solidFill>
                <a:latin typeface="Consolas" pitchFamily="49" charset="0"/>
                <a:cs typeface="Consolas" pitchFamily="49" charset="0"/>
              </a:rPr>
              <a:t>    }</a:t>
            </a:r>
          </a:p>
          <a:p>
            <a:endParaRPr lang="en-AU" sz="800" dirty="0">
              <a:solidFill>
                <a:schemeClr val="tx1"/>
              </a:solidFill>
              <a:latin typeface="Consolas" pitchFamily="49" charset="0"/>
              <a:cs typeface="Consolas" pitchFamily="49" charset="0"/>
            </a:endParaRPr>
          </a:p>
          <a:p>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return</a:t>
            </a:r>
            <a:r>
              <a:rPr lang="en-AU" sz="800" dirty="0" smtClean="0">
                <a:solidFill>
                  <a:schemeClr val="tx1"/>
                </a:solidFill>
                <a:latin typeface="Consolas" pitchFamily="49" charset="0"/>
                <a:cs typeface="Consolas" pitchFamily="49" charset="0"/>
              </a:rPr>
              <a:t> texture;</a:t>
            </a:r>
          </a:p>
          <a:p>
            <a:r>
              <a:rPr lang="en-AU" sz="800" dirty="0">
                <a:solidFill>
                  <a:schemeClr val="tx1"/>
                </a:solidFill>
                <a:latin typeface="Consolas" pitchFamily="49" charset="0"/>
                <a:cs typeface="Consolas" pitchFamily="49" charset="0"/>
              </a:rPr>
              <a:t>}</a:t>
            </a:r>
            <a:endParaRPr lang="en-AU" sz="800" dirty="0" smtClean="0">
              <a:solidFill>
                <a:schemeClr val="tx1"/>
              </a:solidFill>
              <a:latin typeface="Consolas" pitchFamily="49" charset="0"/>
              <a:cs typeface="Consolas" pitchFamily="49" charset="0"/>
            </a:endParaRPr>
          </a:p>
          <a:p>
            <a:endParaRPr lang="en-AU" sz="800" dirty="0" smtClean="0">
              <a:solidFill>
                <a:schemeClr val="tx1"/>
              </a:solidFill>
              <a:latin typeface="Consolas" pitchFamily="49" charset="0"/>
              <a:cs typeface="Consolas" pitchFamily="49" charset="0"/>
            </a:endParaRPr>
          </a:p>
          <a:p>
            <a:endParaRPr lang="en-AU" sz="800" dirty="0">
              <a:solidFill>
                <a:schemeClr val="tx1"/>
              </a:solidFill>
              <a:latin typeface="Consolas" pitchFamily="49" charset="0"/>
              <a:cs typeface="Consolas" pitchFamily="49" charset="0"/>
            </a:endParaRPr>
          </a:p>
          <a:p>
            <a:r>
              <a:rPr lang="en-AU" sz="800" dirty="0" smtClean="0">
                <a:solidFill>
                  <a:schemeClr val="accent5">
                    <a:lumMod val="75000"/>
                  </a:schemeClr>
                </a:solidFill>
                <a:latin typeface="Consolas" pitchFamily="49" charset="0"/>
                <a:cs typeface="Consolas" pitchFamily="49" charset="0"/>
              </a:rPr>
              <a:t>Texture</a:t>
            </a:r>
            <a:r>
              <a:rPr lang="en-AU" sz="800" dirty="0" smtClean="0">
                <a:solidFill>
                  <a:schemeClr val="tx1"/>
                </a:solidFill>
                <a:latin typeface="Consolas" pitchFamily="49" charset="0"/>
                <a:cs typeface="Consolas" pitchFamily="49" charset="0"/>
              </a:rPr>
              <a:t>* </a:t>
            </a:r>
            <a:r>
              <a:rPr lang="en-AU" sz="800" dirty="0" err="1" smtClean="0">
                <a:solidFill>
                  <a:schemeClr val="tx1"/>
                </a:solidFill>
                <a:latin typeface="Consolas" pitchFamily="49" charset="0"/>
                <a:cs typeface="Consolas" pitchFamily="49" charset="0"/>
              </a:rPr>
              <a:t>getTexture</a:t>
            </a:r>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unsigned</a:t>
            </a:r>
            <a:r>
              <a:rPr lang="en-AU" sz="800" dirty="0" smtClean="0">
                <a:solidFill>
                  <a:schemeClr val="tx1"/>
                </a:solidFill>
                <a:latin typeface="Consolas" pitchFamily="49" charset="0"/>
                <a:cs typeface="Consolas" pitchFamily="49" charset="0"/>
              </a:rPr>
              <a:t> </a:t>
            </a:r>
            <a:r>
              <a:rPr lang="en-AU" sz="800" dirty="0" err="1" smtClean="0">
                <a:solidFill>
                  <a:srgbClr val="0000FF"/>
                </a:solidFill>
                <a:latin typeface="Consolas" pitchFamily="49" charset="0"/>
                <a:cs typeface="Consolas" pitchFamily="49" charset="0"/>
              </a:rPr>
              <a:t>int</a:t>
            </a:r>
            <a:r>
              <a:rPr lang="en-AU" sz="800" dirty="0" smtClean="0">
                <a:solidFill>
                  <a:srgbClr val="0000FF"/>
                </a:solidFill>
                <a:latin typeface="Consolas" pitchFamily="49" charset="0"/>
                <a:cs typeface="Consolas" pitchFamily="49" charset="0"/>
              </a:rPr>
              <a:t> </a:t>
            </a:r>
            <a:r>
              <a:rPr lang="en-AU" sz="800" dirty="0" smtClean="0">
                <a:solidFill>
                  <a:schemeClr val="tx1"/>
                </a:solidFill>
                <a:latin typeface="Consolas" pitchFamily="49" charset="0"/>
                <a:cs typeface="Consolas" pitchFamily="49" charset="0"/>
              </a:rPr>
              <a:t>ID ) {</a:t>
            </a:r>
          </a:p>
          <a:p>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auto</a:t>
            </a:r>
            <a:r>
              <a:rPr lang="en-AU" sz="800" dirty="0" smtClean="0">
                <a:solidFill>
                  <a:schemeClr val="tx1"/>
                </a:solidFill>
                <a:latin typeface="Consolas" pitchFamily="49" charset="0"/>
                <a:cs typeface="Consolas" pitchFamily="49" charset="0"/>
              </a:rPr>
              <a:t> </a:t>
            </a:r>
            <a:r>
              <a:rPr lang="en-AU" sz="800" dirty="0" err="1" smtClean="0">
                <a:solidFill>
                  <a:schemeClr val="tx1"/>
                </a:solidFill>
                <a:latin typeface="Consolas" pitchFamily="49" charset="0"/>
                <a:cs typeface="Consolas" pitchFamily="49" charset="0"/>
              </a:rPr>
              <a:t>iter</a:t>
            </a:r>
            <a:r>
              <a:rPr lang="en-AU" sz="800" dirty="0" smtClean="0">
                <a:solidFill>
                  <a:schemeClr val="tx1"/>
                </a:solidFill>
                <a:latin typeface="Consolas" pitchFamily="49" charset="0"/>
                <a:cs typeface="Consolas" pitchFamily="49" charset="0"/>
              </a:rPr>
              <a:t> = </a:t>
            </a:r>
            <a:r>
              <a:rPr lang="en-AU" sz="800" dirty="0" err="1" smtClean="0">
                <a:solidFill>
                  <a:schemeClr val="tx1"/>
                </a:solidFill>
                <a:latin typeface="Consolas" pitchFamily="49" charset="0"/>
                <a:cs typeface="Consolas" pitchFamily="49" charset="0"/>
              </a:rPr>
              <a:t>m_loadedTextures.find</a:t>
            </a:r>
            <a:r>
              <a:rPr lang="en-AU" sz="800" dirty="0" smtClean="0">
                <a:solidFill>
                  <a:schemeClr val="tx1"/>
                </a:solidFill>
                <a:latin typeface="Consolas" pitchFamily="49" charset="0"/>
                <a:cs typeface="Consolas" pitchFamily="49" charset="0"/>
              </a:rPr>
              <a:t>( ID );</a:t>
            </a:r>
          </a:p>
          <a:p>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if</a:t>
            </a:r>
            <a:r>
              <a:rPr lang="en-AU" sz="800" dirty="0" smtClean="0">
                <a:solidFill>
                  <a:schemeClr val="tx1"/>
                </a:solidFill>
                <a:latin typeface="Consolas" pitchFamily="49" charset="0"/>
                <a:cs typeface="Consolas" pitchFamily="49" charset="0"/>
              </a:rPr>
              <a:t> </a:t>
            </a:r>
            <a:r>
              <a:rPr lang="en-AU" sz="800" dirty="0">
                <a:solidFill>
                  <a:schemeClr val="tx1"/>
                </a:solidFill>
                <a:latin typeface="Consolas" pitchFamily="49" charset="0"/>
                <a:cs typeface="Consolas" pitchFamily="49" charset="0"/>
              </a:rPr>
              <a:t>(</a:t>
            </a:r>
            <a:r>
              <a:rPr lang="en-AU" sz="800" dirty="0" err="1">
                <a:solidFill>
                  <a:schemeClr val="tx1"/>
                </a:solidFill>
                <a:latin typeface="Consolas" pitchFamily="49" charset="0"/>
                <a:cs typeface="Consolas" pitchFamily="49" charset="0"/>
              </a:rPr>
              <a:t>iter</a:t>
            </a:r>
            <a:r>
              <a:rPr lang="en-AU" sz="800" dirty="0">
                <a:solidFill>
                  <a:schemeClr val="tx1"/>
                </a:solidFill>
                <a:latin typeface="Consolas" pitchFamily="49" charset="0"/>
                <a:cs typeface="Consolas" pitchFamily="49" charset="0"/>
              </a:rPr>
              <a:t> == </a:t>
            </a:r>
            <a:r>
              <a:rPr lang="en-AU" sz="800" dirty="0" err="1">
                <a:solidFill>
                  <a:schemeClr val="tx1"/>
                </a:solidFill>
                <a:latin typeface="Consolas" pitchFamily="49" charset="0"/>
                <a:cs typeface="Consolas" pitchFamily="49" charset="0"/>
              </a:rPr>
              <a:t>m_loadedTextures.end</a:t>
            </a:r>
            <a:r>
              <a:rPr lang="en-AU" sz="800" dirty="0" smtClean="0">
                <a:solidFill>
                  <a:schemeClr val="tx1"/>
                </a:solidFill>
                <a:latin typeface="Consolas" pitchFamily="49" charset="0"/>
                <a:cs typeface="Consolas" pitchFamily="49" charset="0"/>
              </a:rPr>
              <a:t>()</a:t>
            </a:r>
          </a:p>
          <a:p>
            <a:r>
              <a:rPr lang="en-AU" sz="800" dirty="0">
                <a:solidFill>
                  <a:schemeClr val="tx1"/>
                </a:solidFill>
                <a:latin typeface="Consolas" pitchFamily="49" charset="0"/>
                <a:cs typeface="Consolas" pitchFamily="49" charset="0"/>
              </a:rPr>
              <a:t> </a:t>
            </a:r>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return</a:t>
            </a:r>
            <a:r>
              <a:rPr lang="en-AU" sz="800" dirty="0" smtClean="0">
                <a:solidFill>
                  <a:schemeClr val="tx1"/>
                </a:solidFill>
                <a:latin typeface="Consolas" pitchFamily="49" charset="0"/>
                <a:cs typeface="Consolas" pitchFamily="49" charset="0"/>
              </a:rPr>
              <a:t> </a:t>
            </a:r>
            <a:r>
              <a:rPr lang="en-AU" sz="800" dirty="0" err="1" smtClean="0">
                <a:solidFill>
                  <a:srgbClr val="0000FF"/>
                </a:solidFill>
                <a:latin typeface="Consolas" pitchFamily="49" charset="0"/>
                <a:cs typeface="Consolas" pitchFamily="49" charset="0"/>
              </a:rPr>
              <a:t>nullptr</a:t>
            </a:r>
            <a:r>
              <a:rPr lang="en-AU" sz="800" dirty="0" smtClean="0">
                <a:solidFill>
                  <a:schemeClr val="tx1"/>
                </a:solidFill>
                <a:latin typeface="Consolas" pitchFamily="49" charset="0"/>
                <a:cs typeface="Consolas" pitchFamily="49" charset="0"/>
              </a:rPr>
              <a:t>;</a:t>
            </a:r>
          </a:p>
          <a:p>
            <a:r>
              <a:rPr lang="en-AU" sz="800" dirty="0">
                <a:solidFill>
                  <a:schemeClr val="tx1"/>
                </a:solidFill>
                <a:latin typeface="Consolas" pitchFamily="49" charset="0"/>
                <a:cs typeface="Consolas" pitchFamily="49" charset="0"/>
              </a:rPr>
              <a:t> </a:t>
            </a:r>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else</a:t>
            </a:r>
          </a:p>
          <a:p>
            <a:r>
              <a:rPr lang="en-AU" sz="800" dirty="0">
                <a:solidFill>
                  <a:schemeClr val="tx1"/>
                </a:solidFill>
                <a:latin typeface="Consolas" pitchFamily="49" charset="0"/>
                <a:cs typeface="Consolas" pitchFamily="49" charset="0"/>
              </a:rPr>
              <a:t> </a:t>
            </a:r>
            <a:r>
              <a:rPr lang="en-AU" sz="800" dirty="0" smtClean="0">
                <a:solidFill>
                  <a:schemeClr val="tx1"/>
                </a:solidFill>
                <a:latin typeface="Consolas" pitchFamily="49" charset="0"/>
                <a:cs typeface="Consolas" pitchFamily="49" charset="0"/>
              </a:rPr>
              <a:t>       </a:t>
            </a:r>
            <a:r>
              <a:rPr lang="en-AU" sz="800" dirty="0" smtClean="0">
                <a:solidFill>
                  <a:srgbClr val="0000FF"/>
                </a:solidFill>
                <a:latin typeface="Consolas" pitchFamily="49" charset="0"/>
                <a:cs typeface="Consolas" pitchFamily="49" charset="0"/>
              </a:rPr>
              <a:t>return</a:t>
            </a:r>
            <a:r>
              <a:rPr lang="en-AU" sz="800" dirty="0" smtClean="0">
                <a:solidFill>
                  <a:schemeClr val="tx1"/>
                </a:solidFill>
                <a:latin typeface="Consolas" pitchFamily="49" charset="0"/>
                <a:cs typeface="Consolas" pitchFamily="49" charset="0"/>
              </a:rPr>
              <a:t> </a:t>
            </a:r>
            <a:r>
              <a:rPr lang="en-AU" sz="800" dirty="0" err="1" smtClean="0">
                <a:solidFill>
                  <a:schemeClr val="tx1"/>
                </a:solidFill>
                <a:latin typeface="Consolas" pitchFamily="49" charset="0"/>
                <a:cs typeface="Consolas" pitchFamily="49" charset="0"/>
              </a:rPr>
              <a:t>iter.second</a:t>
            </a:r>
            <a:r>
              <a:rPr lang="en-AU" sz="800" dirty="0" smtClean="0">
                <a:solidFill>
                  <a:schemeClr val="tx1"/>
                </a:solidFill>
                <a:latin typeface="Consolas" pitchFamily="49" charset="0"/>
                <a:cs typeface="Consolas" pitchFamily="49" charset="0"/>
              </a:rPr>
              <a:t>;</a:t>
            </a:r>
          </a:p>
          <a:p>
            <a:r>
              <a:rPr lang="en-AU" sz="800" dirty="0">
                <a:solidFill>
                  <a:schemeClr val="tx1"/>
                </a:solidFill>
                <a:latin typeface="Consolas" pitchFamily="49" charset="0"/>
                <a:cs typeface="Consolas" pitchFamily="49" charset="0"/>
              </a:rPr>
              <a:t>}</a:t>
            </a:r>
          </a:p>
        </p:txBody>
      </p:sp>
    </p:spTree>
    <p:extLst>
      <p:ext uri="{BB962C8B-B14F-4D97-AF65-F5344CB8AC3E}">
        <p14:creationId xmlns:p14="http://schemas.microsoft.com/office/powerpoint/2010/main" val="312606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AU" dirty="0"/>
          </a:p>
        </p:txBody>
      </p:sp>
      <p:sp>
        <p:nvSpPr>
          <p:cNvPr id="3" name="Text Placeholder 2"/>
          <p:cNvSpPr>
            <a:spLocks noGrp="1"/>
          </p:cNvSpPr>
          <p:nvPr>
            <p:ph type="body" sz="quarter" idx="10"/>
          </p:nvPr>
        </p:nvSpPr>
        <p:spPr/>
        <p:txBody>
          <a:bodyPr>
            <a:normAutofit/>
          </a:bodyPr>
          <a:lstStyle/>
          <a:p>
            <a:r>
              <a:rPr lang="en-US" dirty="0" smtClean="0">
                <a:solidFill>
                  <a:srgbClr val="00B0F0"/>
                </a:solidFill>
              </a:rPr>
              <a:t>Hashing</a:t>
            </a:r>
            <a:r>
              <a:rPr lang="en-US" dirty="0" smtClean="0"/>
              <a:t> is a technique to generate a fixed-length data value from an arbitrary amount of data</a:t>
            </a:r>
          </a:p>
          <a:p>
            <a:pPr lvl="1"/>
            <a:endParaRPr lang="en-AU" dirty="0" smtClean="0"/>
          </a:p>
          <a:p>
            <a:r>
              <a:rPr lang="en-US" dirty="0" smtClean="0"/>
              <a:t>A poorly written hash function will result in more hash collisions</a:t>
            </a:r>
            <a:endParaRPr lang="en-AU" dirty="0" smtClean="0"/>
          </a:p>
          <a:p>
            <a:endParaRPr lang="en-AU" dirty="0"/>
          </a:p>
        </p:txBody>
      </p:sp>
    </p:spTree>
    <p:extLst>
      <p:ext uri="{BB962C8B-B14F-4D97-AF65-F5344CB8AC3E}">
        <p14:creationId xmlns:p14="http://schemas.microsoft.com/office/powerpoint/2010/main" val="3314347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5" name="Content Placeholder 4"/>
          <p:cNvSpPr>
            <a:spLocks noGrp="1"/>
          </p:cNvSpPr>
          <p:nvPr>
            <p:ph idx="10"/>
          </p:nvPr>
        </p:nvSpPr>
        <p:spPr/>
        <p:txBody>
          <a:bodyPr/>
          <a:lstStyle/>
          <a:p>
            <a:r>
              <a:rPr lang="en-AU" dirty="0"/>
              <a:t>H</a:t>
            </a:r>
            <a:r>
              <a:rPr lang="en-AU" dirty="0" smtClean="0"/>
              <a:t>ash Functions:</a:t>
            </a:r>
          </a:p>
          <a:p>
            <a:pPr lvl="1"/>
            <a:r>
              <a:rPr lang="en-AU" dirty="0" smtClean="0">
                <a:hlinkClick r:id="rId2"/>
              </a:rPr>
              <a:t>http://www.cse.yorku.ca/~oz/hash.html</a:t>
            </a:r>
            <a:endParaRPr lang="en-AU" dirty="0" smtClean="0"/>
          </a:p>
          <a:p>
            <a:pPr lvl="1"/>
            <a:endParaRPr lang="en-AU" dirty="0" smtClean="0"/>
          </a:p>
        </p:txBody>
      </p:sp>
    </p:spTree>
    <p:extLst>
      <p:ext uri="{BB962C8B-B14F-4D97-AF65-F5344CB8AC3E}">
        <p14:creationId xmlns:p14="http://schemas.microsoft.com/office/powerpoint/2010/main" val="1420109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Contents</a:t>
            </a:r>
            <a:endParaRPr lang="en-AU" dirty="0"/>
          </a:p>
        </p:txBody>
      </p:sp>
      <p:sp>
        <p:nvSpPr>
          <p:cNvPr id="5" name="Content Placeholder 4"/>
          <p:cNvSpPr>
            <a:spLocks noGrp="1"/>
          </p:cNvSpPr>
          <p:nvPr>
            <p:ph idx="10"/>
          </p:nvPr>
        </p:nvSpPr>
        <p:spPr/>
        <p:txBody>
          <a:bodyPr>
            <a:normAutofit fontScale="92500" lnSpcReduction="10000"/>
          </a:bodyPr>
          <a:lstStyle/>
          <a:p>
            <a:r>
              <a:rPr lang="en-AU" dirty="0" smtClean="0"/>
              <a:t>What is Hashing?</a:t>
            </a:r>
          </a:p>
          <a:p>
            <a:pPr lvl="1"/>
            <a:endParaRPr lang="en-AU" dirty="0" smtClean="0"/>
          </a:p>
          <a:p>
            <a:r>
              <a:rPr lang="en-AU" dirty="0" smtClean="0"/>
              <a:t>Hash Functions</a:t>
            </a:r>
          </a:p>
          <a:p>
            <a:pPr lvl="1"/>
            <a:r>
              <a:rPr lang="en-AU" dirty="0"/>
              <a:t>Simple Hashing</a:t>
            </a:r>
          </a:p>
          <a:p>
            <a:pPr lvl="1"/>
            <a:endParaRPr lang="en-AU" dirty="0" smtClean="0"/>
          </a:p>
          <a:p>
            <a:r>
              <a:rPr lang="en-AU" dirty="0" smtClean="0"/>
              <a:t>Complex Hashing</a:t>
            </a:r>
          </a:p>
          <a:p>
            <a:pPr lvl="1"/>
            <a:endParaRPr lang="en-AU" dirty="0"/>
          </a:p>
          <a:p>
            <a:r>
              <a:rPr lang="en-AU" dirty="0" smtClean="0"/>
              <a:t>Uses of Hashing</a:t>
            </a:r>
          </a:p>
        </p:txBody>
      </p:sp>
    </p:spTree>
    <p:extLst>
      <p:ext uri="{BB962C8B-B14F-4D97-AF65-F5344CB8AC3E}">
        <p14:creationId xmlns:p14="http://schemas.microsoft.com/office/powerpoint/2010/main" val="317399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What is Hashing?</a:t>
            </a:r>
            <a:endParaRPr lang="en-AU" dirty="0"/>
          </a:p>
        </p:txBody>
      </p:sp>
      <p:sp>
        <p:nvSpPr>
          <p:cNvPr id="5" name="Content Placeholder 4"/>
          <p:cNvSpPr>
            <a:spLocks noGrp="1"/>
          </p:cNvSpPr>
          <p:nvPr>
            <p:ph idx="10"/>
          </p:nvPr>
        </p:nvSpPr>
        <p:spPr/>
        <p:txBody>
          <a:bodyPr>
            <a:normAutofit fontScale="62500" lnSpcReduction="20000"/>
          </a:bodyPr>
          <a:lstStyle/>
          <a:p>
            <a:r>
              <a:rPr lang="en-AU" dirty="0" smtClean="0">
                <a:solidFill>
                  <a:srgbClr val="00B0F0"/>
                </a:solidFill>
              </a:rPr>
              <a:t>Hashing</a:t>
            </a:r>
            <a:r>
              <a:rPr lang="en-AU" dirty="0" smtClean="0"/>
              <a:t> is a technique that maps an arbitrary amount of data to a value with a fixed length</a:t>
            </a:r>
          </a:p>
          <a:p>
            <a:pPr lvl="1"/>
            <a:endParaRPr lang="en-AU" dirty="0" smtClean="0"/>
          </a:p>
          <a:p>
            <a:r>
              <a:rPr lang="en-AU" dirty="0" smtClean="0"/>
              <a:t>Data is passed into a </a:t>
            </a:r>
            <a:r>
              <a:rPr lang="en-AU" dirty="0" smtClean="0">
                <a:solidFill>
                  <a:srgbClr val="00B0F0"/>
                </a:solidFill>
              </a:rPr>
              <a:t>Hash Function</a:t>
            </a:r>
            <a:r>
              <a:rPr lang="en-AU" dirty="0" smtClean="0"/>
              <a:t> where it is processed and converted into a </a:t>
            </a:r>
            <a:r>
              <a:rPr lang="en-AU" dirty="0" smtClean="0">
                <a:solidFill>
                  <a:srgbClr val="00B0F0"/>
                </a:solidFill>
              </a:rPr>
              <a:t>Hash Value</a:t>
            </a:r>
            <a:endParaRPr lang="en-AU" dirty="0"/>
          </a:p>
          <a:p>
            <a:pPr lvl="1"/>
            <a:r>
              <a:rPr lang="en-AU" dirty="0"/>
              <a:t>As an example, we could use a function to map the string “John Morgan” to an integer value, such as 1043</a:t>
            </a:r>
          </a:p>
          <a:p>
            <a:pPr lvl="1"/>
            <a:r>
              <a:rPr lang="en-AU" dirty="0"/>
              <a:t>We could also map a large file, such as a downloaded zip archive, to a short character string, like {1058-A9u87-48456AF}</a:t>
            </a:r>
          </a:p>
          <a:p>
            <a:pPr lvl="1"/>
            <a:endParaRPr lang="en-AU" dirty="0" smtClean="0"/>
          </a:p>
          <a:p>
            <a:r>
              <a:rPr lang="en-AU" dirty="0" smtClean="0"/>
              <a:t>The same input always produces the same output</a:t>
            </a:r>
          </a:p>
          <a:p>
            <a:pPr lvl="1"/>
            <a:r>
              <a:rPr lang="en-AU" dirty="0" smtClean="0"/>
              <a:t>Hashing “John Morgan” will always produce 1043 unless the hash function is changed</a:t>
            </a:r>
          </a:p>
          <a:p>
            <a:pPr lvl="1"/>
            <a:endParaRPr lang="en-AU" dirty="0" smtClean="0"/>
          </a:p>
          <a:p>
            <a:r>
              <a:rPr lang="en-AU" dirty="0" smtClean="0"/>
              <a:t>Different input produces different output</a:t>
            </a:r>
          </a:p>
        </p:txBody>
      </p:sp>
    </p:spTree>
    <p:extLst>
      <p:ext uri="{BB962C8B-B14F-4D97-AF65-F5344CB8AC3E}">
        <p14:creationId xmlns:p14="http://schemas.microsoft.com/office/powerpoint/2010/main" val="4283536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Hash Functions</a:t>
            </a:r>
            <a:endParaRPr lang="en-AU" dirty="0"/>
          </a:p>
        </p:txBody>
      </p:sp>
      <p:sp>
        <p:nvSpPr>
          <p:cNvPr id="3" name="Content Placeholder 2"/>
          <p:cNvSpPr>
            <a:spLocks noGrp="1"/>
          </p:cNvSpPr>
          <p:nvPr>
            <p:ph idx="10"/>
          </p:nvPr>
        </p:nvSpPr>
        <p:spPr>
          <a:xfrm>
            <a:off x="323850" y="1203325"/>
            <a:ext cx="7777163" cy="3384550"/>
          </a:xfrm>
        </p:spPr>
        <p:txBody>
          <a:bodyPr>
            <a:normAutofit lnSpcReduction="10000"/>
          </a:bodyPr>
          <a:lstStyle/>
          <a:p>
            <a:r>
              <a:rPr lang="en-AU" dirty="0" smtClean="0"/>
              <a:t>A common Hash Function definition may look as follows:</a:t>
            </a:r>
          </a:p>
          <a:p>
            <a:pPr lvl="1"/>
            <a:endParaRPr lang="en-AU" dirty="0" smtClean="0"/>
          </a:p>
          <a:p>
            <a:pPr lvl="1"/>
            <a:endParaRPr lang="en-AU" dirty="0" smtClean="0"/>
          </a:p>
          <a:p>
            <a:r>
              <a:rPr lang="en-AU" dirty="0" smtClean="0"/>
              <a:t>The method works by “hashing” the input data together to create a single output value</a:t>
            </a:r>
          </a:p>
          <a:p>
            <a:pPr lvl="1"/>
            <a:r>
              <a:rPr lang="en-AU" dirty="0" smtClean="0"/>
              <a:t>These output values are also known as hash codes and checksums</a:t>
            </a:r>
            <a:endParaRPr lang="en-AU" dirty="0"/>
          </a:p>
        </p:txBody>
      </p:sp>
      <p:sp>
        <p:nvSpPr>
          <p:cNvPr id="4" name="Rectangle 3"/>
          <p:cNvSpPr/>
          <p:nvPr/>
        </p:nvSpPr>
        <p:spPr>
          <a:xfrm>
            <a:off x="1169621" y="2211710"/>
            <a:ext cx="6931391" cy="4320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tx1"/>
                </a:solidFill>
                <a:latin typeface="Consolas" pitchFamily="49" charset="0"/>
                <a:cs typeface="Consolas" pitchFamily="49" charset="0"/>
              </a:rPr>
              <a:t>value = </a:t>
            </a:r>
            <a:r>
              <a:rPr lang="en-AU" sz="1400" dirty="0" err="1" smtClean="0">
                <a:solidFill>
                  <a:srgbClr val="C00000"/>
                </a:solidFill>
                <a:latin typeface="Consolas" pitchFamily="49" charset="0"/>
                <a:cs typeface="Consolas" pitchFamily="49" charset="0"/>
              </a:rPr>
              <a:t>hashFunction</a:t>
            </a:r>
            <a:r>
              <a:rPr lang="en-AU" sz="1400" dirty="0" smtClean="0">
                <a:solidFill>
                  <a:schemeClr val="tx1"/>
                </a:solidFill>
                <a:latin typeface="Consolas" pitchFamily="49" charset="0"/>
                <a:cs typeface="Consolas" pitchFamily="49" charset="0"/>
              </a:rPr>
              <a:t>( </a:t>
            </a:r>
            <a:r>
              <a:rPr lang="en-AU" sz="1400" dirty="0" err="1" smtClean="0">
                <a:solidFill>
                  <a:schemeClr val="tx1"/>
                </a:solidFill>
                <a:latin typeface="Consolas" pitchFamily="49" charset="0"/>
                <a:cs typeface="Consolas" pitchFamily="49" charset="0"/>
              </a:rPr>
              <a:t>inputDataByteArray</a:t>
            </a:r>
            <a:r>
              <a:rPr lang="en-AU" sz="1400" dirty="0" smtClean="0">
                <a:solidFill>
                  <a:schemeClr val="tx1"/>
                </a:solidFill>
                <a:latin typeface="Consolas" pitchFamily="49" charset="0"/>
                <a:cs typeface="Consolas" pitchFamily="49" charset="0"/>
              </a:rPr>
              <a:t>, </a:t>
            </a:r>
            <a:r>
              <a:rPr lang="en-AU" sz="1400" dirty="0" err="1" smtClean="0">
                <a:solidFill>
                  <a:schemeClr val="tx1"/>
                </a:solidFill>
                <a:latin typeface="Consolas" pitchFamily="49" charset="0"/>
                <a:cs typeface="Consolas" pitchFamily="49" charset="0"/>
              </a:rPr>
              <a:t>inputDataArrayLength</a:t>
            </a:r>
            <a:r>
              <a:rPr lang="en-AU" sz="1400" dirty="0" smtClean="0">
                <a:solidFill>
                  <a:schemeClr val="tx1"/>
                </a:solidFill>
                <a:latin typeface="Consolas" pitchFamily="49" charset="0"/>
                <a:cs typeface="Consolas" pitchFamily="49" charset="0"/>
              </a:rPr>
              <a:t> );</a:t>
            </a:r>
            <a:endParaRPr lang="en-AU" sz="1400"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169128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Functions</a:t>
            </a:r>
            <a:endParaRPr lang="en-AU" dirty="0"/>
          </a:p>
        </p:txBody>
      </p:sp>
      <p:sp>
        <p:nvSpPr>
          <p:cNvPr id="3" name="Content Placeholder 2"/>
          <p:cNvSpPr>
            <a:spLocks noGrp="1"/>
          </p:cNvSpPr>
          <p:nvPr>
            <p:ph idx="10"/>
          </p:nvPr>
        </p:nvSpPr>
        <p:spPr>
          <a:xfrm>
            <a:off x="323850" y="1203325"/>
            <a:ext cx="7777163" cy="3384550"/>
          </a:xfrm>
        </p:spPr>
        <p:txBody>
          <a:bodyPr>
            <a:normAutofit fontScale="70000" lnSpcReduction="20000"/>
          </a:bodyPr>
          <a:lstStyle/>
          <a:p>
            <a:r>
              <a:rPr lang="en-AU" dirty="0" smtClean="0"/>
              <a:t>There are many different Hash Functions</a:t>
            </a:r>
          </a:p>
          <a:p>
            <a:pPr lvl="1"/>
            <a:r>
              <a:rPr lang="en-AU" dirty="0" smtClean="0"/>
              <a:t>Some work on specific types of data</a:t>
            </a:r>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endParaRPr lang="en-AU" dirty="0" smtClean="0"/>
          </a:p>
          <a:p>
            <a:r>
              <a:rPr lang="en-AU" dirty="0" smtClean="0"/>
              <a:t>Trivial Hash Functions are those where the hash value is easily predicted based on certain input data</a:t>
            </a:r>
          </a:p>
          <a:p>
            <a:pPr lvl="1"/>
            <a:r>
              <a:rPr lang="en-AU" dirty="0" smtClean="0"/>
              <a:t>For example, we could convert country names into 2-3 character values, such as Australia -&gt; AUS, New Zealand -&gt; NZ, United States of America -&gt; USA</a:t>
            </a:r>
            <a:endParaRPr lang="en-AU" dirty="0"/>
          </a:p>
        </p:txBody>
      </p:sp>
      <p:sp>
        <p:nvSpPr>
          <p:cNvPr id="4" name="Rounded Rectangle 3"/>
          <p:cNvSpPr/>
          <p:nvPr/>
        </p:nvSpPr>
        <p:spPr>
          <a:xfrm>
            <a:off x="1403648" y="1995686"/>
            <a:ext cx="216024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Data of size </a:t>
            </a:r>
            <a:r>
              <a:rPr lang="en-AU" i="1" dirty="0" smtClean="0"/>
              <a:t>n</a:t>
            </a:r>
            <a:endParaRPr lang="en-AU" i="1" dirty="0"/>
          </a:p>
        </p:txBody>
      </p:sp>
      <p:sp>
        <p:nvSpPr>
          <p:cNvPr id="5" name="Diamond 4"/>
          <p:cNvSpPr/>
          <p:nvPr/>
        </p:nvSpPr>
        <p:spPr>
          <a:xfrm>
            <a:off x="5580112" y="2103698"/>
            <a:ext cx="2160240" cy="7200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h</a:t>
            </a:r>
            <a:r>
              <a:rPr lang="en-AU" dirty="0" smtClean="0"/>
              <a:t>ashed value</a:t>
            </a:r>
            <a:endParaRPr lang="en-AU" dirty="0"/>
          </a:p>
        </p:txBody>
      </p:sp>
      <p:sp>
        <p:nvSpPr>
          <p:cNvPr id="7" name="Right Arrow 6"/>
          <p:cNvSpPr/>
          <p:nvPr/>
        </p:nvSpPr>
        <p:spPr>
          <a:xfrm>
            <a:off x="3707904" y="2189423"/>
            <a:ext cx="1728192" cy="548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h</a:t>
            </a:r>
            <a:r>
              <a:rPr lang="en-AU" dirty="0" smtClean="0"/>
              <a:t>ash function</a:t>
            </a:r>
            <a:endParaRPr lang="en-AU" dirty="0"/>
          </a:p>
        </p:txBody>
      </p:sp>
    </p:spTree>
    <p:extLst>
      <p:ext uri="{BB962C8B-B14F-4D97-AF65-F5344CB8AC3E}">
        <p14:creationId xmlns:p14="http://schemas.microsoft.com/office/powerpoint/2010/main" val="3140340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Functions</a:t>
            </a:r>
            <a:endParaRPr lang="en-AU" dirty="0"/>
          </a:p>
        </p:txBody>
      </p:sp>
      <p:sp>
        <p:nvSpPr>
          <p:cNvPr id="3" name="Text Placeholder 2"/>
          <p:cNvSpPr>
            <a:spLocks noGrp="1"/>
          </p:cNvSpPr>
          <p:nvPr>
            <p:ph type="body" sz="quarter" idx="10"/>
          </p:nvPr>
        </p:nvSpPr>
        <p:spPr/>
        <p:txBody>
          <a:bodyPr>
            <a:normAutofit fontScale="77500" lnSpcReduction="20000"/>
          </a:bodyPr>
          <a:lstStyle/>
          <a:p>
            <a:r>
              <a:rPr lang="en-AU" dirty="0" smtClean="0"/>
              <a:t>Hash Functions typically use a complex series of maths and binary operations to merge the data together</a:t>
            </a:r>
          </a:p>
          <a:p>
            <a:pPr lvl="1"/>
            <a:r>
              <a:rPr lang="en-AU" dirty="0"/>
              <a:t>Depending on the hashing method used there is a chance that an identical hash value will be </a:t>
            </a:r>
            <a:r>
              <a:rPr lang="en-AU" dirty="0" smtClean="0"/>
              <a:t>created </a:t>
            </a:r>
            <a:r>
              <a:rPr lang="en-AU" dirty="0"/>
              <a:t>by two different input datasets</a:t>
            </a:r>
          </a:p>
          <a:p>
            <a:pPr lvl="1"/>
            <a:r>
              <a:rPr lang="en-AU" dirty="0"/>
              <a:t>This is called a Hash Collision, or just Collision</a:t>
            </a:r>
          </a:p>
          <a:p>
            <a:pPr lvl="1"/>
            <a:endParaRPr lang="en-AU" dirty="0"/>
          </a:p>
          <a:p>
            <a:r>
              <a:rPr lang="en-AU" dirty="0"/>
              <a:t>Hash Functions that produce no Collisions are called Perfect </a:t>
            </a:r>
            <a:r>
              <a:rPr lang="en-AU" dirty="0" smtClean="0"/>
              <a:t>Hashing </a:t>
            </a:r>
          </a:p>
          <a:p>
            <a:pPr lvl="1"/>
            <a:r>
              <a:rPr lang="en-AU" dirty="0" smtClean="0"/>
              <a:t>Only possible when all values that will be hashed are known in advance.</a:t>
            </a:r>
          </a:p>
          <a:p>
            <a:pPr lvl="1"/>
            <a:r>
              <a:rPr lang="en-AU" dirty="0" smtClean="0"/>
              <a:t>A Perfect Hash function is created specifically to work for those values.</a:t>
            </a:r>
          </a:p>
          <a:p>
            <a:pPr lvl="1"/>
            <a:endParaRPr lang="en-AU" dirty="0"/>
          </a:p>
        </p:txBody>
      </p:sp>
    </p:spTree>
    <p:extLst>
      <p:ext uri="{BB962C8B-B14F-4D97-AF65-F5344CB8AC3E}">
        <p14:creationId xmlns:p14="http://schemas.microsoft.com/office/powerpoint/2010/main" val="209813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Simple Hashing</a:t>
            </a:r>
            <a:endParaRPr lang="en-AU" dirty="0"/>
          </a:p>
        </p:txBody>
      </p:sp>
      <p:sp>
        <p:nvSpPr>
          <p:cNvPr id="3" name="Text Placeholder 2"/>
          <p:cNvSpPr>
            <a:spLocks noGrp="1"/>
          </p:cNvSpPr>
          <p:nvPr>
            <p:ph type="body" sz="quarter" idx="10"/>
          </p:nvPr>
        </p:nvSpPr>
        <p:spPr>
          <a:xfrm>
            <a:off x="323850" y="1203325"/>
            <a:ext cx="7776542" cy="2016497"/>
          </a:xfrm>
        </p:spPr>
        <p:txBody>
          <a:bodyPr>
            <a:normAutofit fontScale="92500" lnSpcReduction="10000"/>
          </a:bodyPr>
          <a:lstStyle/>
          <a:p>
            <a:r>
              <a:rPr lang="en-AU" dirty="0" smtClean="0"/>
              <a:t>You can use extremely simple techniques for simple use cases</a:t>
            </a:r>
          </a:p>
          <a:p>
            <a:pPr lvl="1"/>
            <a:r>
              <a:rPr lang="en-AU" dirty="0" smtClean="0"/>
              <a:t>As an example, we could simply add together the values of an array of bytes to form a larger number</a:t>
            </a:r>
          </a:p>
          <a:p>
            <a:pPr lvl="1"/>
            <a:r>
              <a:rPr lang="en-AU" dirty="0" smtClean="0"/>
              <a:t>These forms of Hash Functions can result in many collisions</a:t>
            </a:r>
            <a:endParaRPr lang="en-AU" dirty="0"/>
          </a:p>
        </p:txBody>
      </p:sp>
      <p:sp>
        <p:nvSpPr>
          <p:cNvPr id="4" name="Rectangle 3"/>
          <p:cNvSpPr/>
          <p:nvPr/>
        </p:nvSpPr>
        <p:spPr>
          <a:xfrm>
            <a:off x="1331801" y="3003798"/>
            <a:ext cx="5760640" cy="16561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err="1" smtClean="0">
                <a:solidFill>
                  <a:srgbClr val="C00000"/>
                </a:solidFill>
                <a:latin typeface="Consolas" pitchFamily="49" charset="0"/>
                <a:cs typeface="Consolas" pitchFamily="49" charset="0"/>
              </a:rPr>
              <a:t>basicHash</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char</a:t>
            </a:r>
            <a:r>
              <a:rPr lang="en-AU" sz="1200" dirty="0" smtClean="0">
                <a:solidFill>
                  <a:schemeClr val="tx1"/>
                </a:solidFill>
                <a:latin typeface="Consolas" pitchFamily="49" charset="0"/>
                <a:cs typeface="Consolas" pitchFamily="49" charset="0"/>
              </a:rPr>
              <a:t>* </a:t>
            </a:r>
            <a:r>
              <a:rPr lang="en-AU" sz="1200" dirty="0" smtClean="0">
                <a:solidFill>
                  <a:schemeClr val="bg1">
                    <a:lumMod val="50000"/>
                  </a:schemeClr>
                </a:solidFill>
                <a:latin typeface="Consolas" pitchFamily="49" charset="0"/>
                <a:cs typeface="Consolas" pitchFamily="49" charset="0"/>
              </a:rPr>
              <a:t>data</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smtClean="0">
                <a:solidFill>
                  <a:schemeClr val="bg1">
                    <a:lumMod val="50000"/>
                  </a:schemeClr>
                </a:solidFill>
                <a:latin typeface="Consolas" pitchFamily="49" charset="0"/>
                <a:cs typeface="Consolas" pitchFamily="49" charset="0"/>
              </a:rPr>
              <a:t>size</a:t>
            </a:r>
            <a:r>
              <a:rPr lang="en-AU" sz="1200" dirty="0" smtClean="0">
                <a:solidFill>
                  <a:schemeClr val="tx1"/>
                </a:solidFill>
                <a:latin typeface="Consolas" pitchFamily="49" charset="0"/>
                <a:cs typeface="Consolas" pitchFamily="49" charset="0"/>
              </a:rPr>
              <a:t> ) {</a:t>
            </a:r>
          </a:p>
          <a:p>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smtClean="0">
                <a:solidFill>
                  <a:schemeClr val="tx1"/>
                </a:solidFill>
                <a:latin typeface="Consolas" pitchFamily="49" charset="0"/>
                <a:cs typeface="Consolas" pitchFamily="49" charset="0"/>
              </a:rPr>
              <a:t>hash = 0;</a:t>
            </a:r>
          </a:p>
          <a:p>
            <a:endParaRPr lang="en-AU" sz="1200" dirty="0" smtClean="0">
              <a:solidFill>
                <a:schemeClr val="tx1"/>
              </a:solidFill>
              <a:latin typeface="Consolas" pitchFamily="49" charset="0"/>
              <a:cs typeface="Consolas" pitchFamily="49" charset="0"/>
            </a:endParaRPr>
          </a:p>
          <a:p>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for</a:t>
            </a:r>
            <a:r>
              <a:rPr lang="en-AU" sz="1200" dirty="0" smtClean="0">
                <a:solidFill>
                  <a:schemeClr val="tx1"/>
                </a:solidFill>
                <a:latin typeface="Consolas" pitchFamily="49" charset="0"/>
                <a:cs typeface="Consolas" pitchFamily="49" charset="0"/>
              </a:rPr>
              <a:t> (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 = 0 ; </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 &lt; </a:t>
            </a:r>
            <a:r>
              <a:rPr lang="en-AU" sz="1200" dirty="0" smtClean="0">
                <a:solidFill>
                  <a:schemeClr val="bg1">
                    <a:lumMod val="50000"/>
                  </a:schemeClr>
                </a:solidFill>
                <a:latin typeface="Consolas" pitchFamily="49" charset="0"/>
                <a:cs typeface="Consolas" pitchFamily="49" charset="0"/>
              </a:rPr>
              <a:t>size</a:t>
            </a:r>
            <a:r>
              <a:rPr lang="en-AU" sz="1200" dirty="0" smtClean="0">
                <a:solidFill>
                  <a:schemeClr val="tx1"/>
                </a:solidFill>
                <a:latin typeface="Consolas" pitchFamily="49" charset="0"/>
                <a:cs typeface="Consolas" pitchFamily="49" charset="0"/>
              </a:rPr>
              <a:t> ; ++</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 ) {</a:t>
            </a:r>
          </a:p>
          <a:p>
            <a:r>
              <a:rPr lang="en-AU" sz="1200" dirty="0" smtClean="0">
                <a:solidFill>
                  <a:schemeClr val="tx1"/>
                </a:solidFill>
                <a:latin typeface="Consolas" pitchFamily="49" charset="0"/>
                <a:cs typeface="Consolas" pitchFamily="49" charset="0"/>
              </a:rPr>
              <a:t>      hash += </a:t>
            </a:r>
            <a:r>
              <a:rPr lang="en-AU" sz="1200" dirty="0" smtClean="0">
                <a:solidFill>
                  <a:schemeClr val="bg1">
                    <a:lumMod val="50000"/>
                  </a:schemeClr>
                </a:solidFill>
                <a:latin typeface="Consolas" pitchFamily="49" charset="0"/>
                <a:cs typeface="Consolas" pitchFamily="49" charset="0"/>
              </a:rPr>
              <a:t>data[</a:t>
            </a:r>
            <a:r>
              <a:rPr lang="en-AU" sz="1200" dirty="0" err="1" smtClean="0">
                <a:solidFill>
                  <a:schemeClr val="bg1">
                    <a:lumMod val="50000"/>
                  </a:schemeClr>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a:t>
            </a:r>
          </a:p>
          <a:p>
            <a:r>
              <a:rPr lang="en-AU" sz="1200" dirty="0" smtClean="0">
                <a:solidFill>
                  <a:schemeClr val="tx1"/>
                </a:solidFill>
                <a:latin typeface="Consolas" pitchFamily="49" charset="0"/>
                <a:cs typeface="Consolas" pitchFamily="49" charset="0"/>
              </a:rPr>
              <a:t>   }</a:t>
            </a:r>
          </a:p>
          <a:p>
            <a:endParaRPr lang="en-AU" sz="1200" dirty="0">
              <a:solidFill>
                <a:schemeClr val="tx1"/>
              </a:solidFill>
              <a:latin typeface="Consolas" pitchFamily="49" charset="0"/>
              <a:cs typeface="Consolas" pitchFamily="49" charset="0"/>
            </a:endParaRPr>
          </a:p>
          <a:p>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return</a:t>
            </a:r>
            <a:r>
              <a:rPr lang="en-AU" sz="1200" dirty="0" smtClean="0">
                <a:solidFill>
                  <a:schemeClr val="tx1"/>
                </a:solidFill>
                <a:latin typeface="Consolas" pitchFamily="49" charset="0"/>
                <a:cs typeface="Consolas" pitchFamily="49" charset="0"/>
              </a:rPr>
              <a:t> hash;</a:t>
            </a:r>
          </a:p>
          <a:p>
            <a:r>
              <a:rPr lang="en-AU" sz="1200" dirty="0">
                <a:solidFill>
                  <a:schemeClr val="tx1"/>
                </a:solidFill>
                <a:latin typeface="Consolas" pitchFamily="49" charset="0"/>
                <a:cs typeface="Consolas" pitchFamily="49" charset="0"/>
              </a:rPr>
              <a:t>}</a:t>
            </a:r>
          </a:p>
        </p:txBody>
      </p:sp>
      <p:sp>
        <p:nvSpPr>
          <p:cNvPr id="5" name="TextBox 4"/>
          <p:cNvSpPr txBox="1"/>
          <p:nvPr/>
        </p:nvSpPr>
        <p:spPr>
          <a:xfrm>
            <a:off x="2075863" y="4587974"/>
            <a:ext cx="4272516" cy="307777"/>
          </a:xfrm>
          <a:prstGeom prst="rect">
            <a:avLst/>
          </a:prstGeom>
          <a:noFill/>
        </p:spPr>
        <p:txBody>
          <a:bodyPr wrap="none" rtlCol="0">
            <a:spAutoFit/>
          </a:bodyPr>
          <a:lstStyle/>
          <a:p>
            <a:r>
              <a:rPr lang="en-AU" sz="1400" i="1" dirty="0" smtClean="0">
                <a:solidFill>
                  <a:schemeClr val="bg1"/>
                </a:solidFill>
              </a:rPr>
              <a:t>Converts an array of bytes into a 32-bit unsigned integer</a:t>
            </a:r>
            <a:endParaRPr lang="en-AU" sz="1400" i="1" dirty="0">
              <a:solidFill>
                <a:schemeClr val="bg1"/>
              </a:solidFill>
            </a:endParaRPr>
          </a:p>
        </p:txBody>
      </p:sp>
    </p:spTree>
    <p:extLst>
      <p:ext uri="{BB962C8B-B14F-4D97-AF65-F5344CB8AC3E}">
        <p14:creationId xmlns:p14="http://schemas.microsoft.com/office/powerpoint/2010/main" val="231131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Complex Hashing</a:t>
            </a:r>
            <a:endParaRPr lang="en-AU" dirty="0"/>
          </a:p>
        </p:txBody>
      </p:sp>
      <p:sp>
        <p:nvSpPr>
          <p:cNvPr id="3" name="Content Placeholder 2"/>
          <p:cNvSpPr>
            <a:spLocks noGrp="1"/>
          </p:cNvSpPr>
          <p:nvPr>
            <p:ph idx="10"/>
          </p:nvPr>
        </p:nvSpPr>
        <p:spPr>
          <a:xfrm>
            <a:off x="323850" y="1203325"/>
            <a:ext cx="7777163" cy="1584449"/>
          </a:xfrm>
        </p:spPr>
        <p:txBody>
          <a:bodyPr>
            <a:normAutofit fontScale="70000" lnSpcReduction="20000"/>
          </a:bodyPr>
          <a:lstStyle/>
          <a:p>
            <a:r>
              <a:rPr lang="en-AU" dirty="0" smtClean="0"/>
              <a:t>The following is a Hash Function written by Brian Kernighan and Dennis Ritchie, from their book “The C Programming Language”</a:t>
            </a:r>
          </a:p>
          <a:p>
            <a:pPr lvl="1"/>
            <a:r>
              <a:rPr lang="en-AU" dirty="0" smtClean="0"/>
              <a:t>It is a relatively simple hash that makes use of only a single bit operation</a:t>
            </a:r>
          </a:p>
          <a:p>
            <a:pPr lvl="1"/>
            <a:r>
              <a:rPr lang="en-AU" dirty="0" smtClean="0"/>
              <a:t>The 1313 is a number from a repeating pattern 131, 1313, 13131 </a:t>
            </a:r>
            <a:r>
              <a:rPr lang="en-AU" dirty="0" err="1" smtClean="0"/>
              <a:t>etc</a:t>
            </a:r>
            <a:r>
              <a:rPr lang="en-AU" dirty="0" smtClean="0"/>
              <a:t> where they determined any number in the pattern will be sufficient to vary the results of hashing different data sets</a:t>
            </a:r>
            <a:endParaRPr lang="en-AU" dirty="0"/>
          </a:p>
        </p:txBody>
      </p:sp>
      <p:sp>
        <p:nvSpPr>
          <p:cNvPr id="4" name="Rectangle 3"/>
          <p:cNvSpPr/>
          <p:nvPr/>
        </p:nvSpPr>
        <p:spPr>
          <a:xfrm>
            <a:off x="1115616" y="2787774"/>
            <a:ext cx="6552728" cy="18722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err="1" smtClean="0">
                <a:solidFill>
                  <a:srgbClr val="C00000"/>
                </a:solidFill>
                <a:latin typeface="Consolas" pitchFamily="49" charset="0"/>
                <a:cs typeface="Consolas" pitchFamily="49" charset="0"/>
              </a:rPr>
              <a:t>BKDRHash</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char</a:t>
            </a:r>
            <a:r>
              <a:rPr lang="en-AU" sz="1200" dirty="0" smtClean="0">
                <a:solidFill>
                  <a:schemeClr val="tx1"/>
                </a:solidFill>
                <a:latin typeface="Consolas" pitchFamily="49" charset="0"/>
                <a:cs typeface="Consolas" pitchFamily="49" charset="0"/>
              </a:rPr>
              <a:t>* </a:t>
            </a:r>
            <a:r>
              <a:rPr lang="en-AU" sz="1200" dirty="0" smtClean="0">
                <a:solidFill>
                  <a:schemeClr val="bg1">
                    <a:lumMod val="50000"/>
                  </a:schemeClr>
                </a:solidFill>
                <a:latin typeface="Consolas" pitchFamily="49" charset="0"/>
                <a:cs typeface="Consolas" pitchFamily="49" charset="0"/>
              </a:rPr>
              <a:t>data</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smtClean="0">
                <a:solidFill>
                  <a:schemeClr val="bg1">
                    <a:lumMod val="50000"/>
                  </a:schemeClr>
                </a:solidFill>
                <a:latin typeface="Consolas" pitchFamily="49" charset="0"/>
                <a:cs typeface="Consolas" pitchFamily="49" charset="0"/>
              </a:rPr>
              <a:t>size</a:t>
            </a:r>
            <a:r>
              <a:rPr lang="en-AU" sz="1200" dirty="0" smtClean="0">
                <a:solidFill>
                  <a:schemeClr val="tx1"/>
                </a:solidFill>
                <a:latin typeface="Consolas" pitchFamily="49" charset="0"/>
                <a:cs typeface="Consolas" pitchFamily="49" charset="0"/>
              </a:rPr>
              <a:t> ) {</a:t>
            </a:r>
          </a:p>
          <a:p>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smtClean="0">
                <a:solidFill>
                  <a:schemeClr val="tx1"/>
                </a:solidFill>
                <a:latin typeface="Consolas" pitchFamily="49" charset="0"/>
                <a:cs typeface="Consolas" pitchFamily="49" charset="0"/>
              </a:rPr>
              <a:t>hash = 0;</a:t>
            </a:r>
          </a:p>
          <a:p>
            <a:endParaRPr lang="en-AU" sz="1200" dirty="0" smtClean="0">
              <a:solidFill>
                <a:schemeClr val="tx1"/>
              </a:solidFill>
              <a:latin typeface="Consolas" pitchFamily="49" charset="0"/>
              <a:cs typeface="Consolas" pitchFamily="49" charset="0"/>
            </a:endParaRPr>
          </a:p>
          <a:p>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for</a:t>
            </a:r>
            <a:r>
              <a:rPr lang="en-AU" sz="1200" dirty="0" smtClean="0">
                <a:solidFill>
                  <a:schemeClr val="tx1"/>
                </a:solidFill>
                <a:latin typeface="Consolas" pitchFamily="49" charset="0"/>
                <a:cs typeface="Consolas" pitchFamily="49" charset="0"/>
              </a:rPr>
              <a:t> (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 = 0 ; </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 &lt; </a:t>
            </a:r>
            <a:r>
              <a:rPr lang="en-AU" sz="1200" dirty="0" smtClean="0">
                <a:solidFill>
                  <a:schemeClr val="bg1">
                    <a:lumMod val="50000"/>
                  </a:schemeClr>
                </a:solidFill>
                <a:latin typeface="Consolas" pitchFamily="49" charset="0"/>
                <a:cs typeface="Consolas" pitchFamily="49" charset="0"/>
              </a:rPr>
              <a:t>size</a:t>
            </a:r>
            <a:r>
              <a:rPr lang="en-AU" sz="1200" dirty="0" smtClean="0">
                <a:solidFill>
                  <a:schemeClr val="tx1"/>
                </a:solidFill>
                <a:latin typeface="Consolas" pitchFamily="49" charset="0"/>
                <a:cs typeface="Consolas" pitchFamily="49" charset="0"/>
              </a:rPr>
              <a:t> ; ++</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 ) {</a:t>
            </a:r>
          </a:p>
          <a:p>
            <a:r>
              <a:rPr lang="en-AU" sz="1200" dirty="0" smtClean="0">
                <a:solidFill>
                  <a:schemeClr val="tx1"/>
                </a:solidFill>
                <a:latin typeface="Consolas" pitchFamily="49" charset="0"/>
                <a:cs typeface="Consolas" pitchFamily="49" charset="0"/>
              </a:rPr>
              <a:t>      hash = (hash * 1313) + </a:t>
            </a:r>
            <a:r>
              <a:rPr lang="en-AU" sz="1200" dirty="0" smtClean="0">
                <a:solidFill>
                  <a:schemeClr val="bg1">
                    <a:lumMod val="50000"/>
                  </a:schemeClr>
                </a:solidFill>
                <a:latin typeface="Consolas" pitchFamily="49" charset="0"/>
                <a:cs typeface="Consolas" pitchFamily="49" charset="0"/>
              </a:rPr>
              <a:t>data</a:t>
            </a:r>
            <a:r>
              <a:rPr lang="en-AU" sz="1200" dirty="0" smtClean="0">
                <a:solidFill>
                  <a:schemeClr val="tx1"/>
                </a:solidFill>
                <a:latin typeface="Consolas" pitchFamily="49" charset="0"/>
                <a:cs typeface="Consolas" pitchFamily="49" charset="0"/>
              </a:rPr>
              <a:t>[</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a:t>
            </a:r>
          </a:p>
          <a:p>
            <a:r>
              <a:rPr lang="en-AU" sz="1200" dirty="0" smtClean="0">
                <a:solidFill>
                  <a:schemeClr val="tx1"/>
                </a:solidFill>
                <a:latin typeface="Consolas" pitchFamily="49" charset="0"/>
                <a:cs typeface="Consolas" pitchFamily="49" charset="0"/>
              </a:rPr>
              <a:t>   }</a:t>
            </a:r>
          </a:p>
          <a:p>
            <a:endParaRPr lang="en-AU" sz="1200" dirty="0">
              <a:solidFill>
                <a:schemeClr val="tx1"/>
              </a:solidFill>
              <a:latin typeface="Consolas" pitchFamily="49" charset="0"/>
              <a:cs typeface="Consolas" pitchFamily="49" charset="0"/>
            </a:endParaRPr>
          </a:p>
          <a:p>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return</a:t>
            </a:r>
            <a:r>
              <a:rPr lang="en-AU" sz="1200" dirty="0" smtClean="0">
                <a:solidFill>
                  <a:schemeClr val="tx1"/>
                </a:solidFill>
                <a:latin typeface="Consolas" pitchFamily="49" charset="0"/>
                <a:cs typeface="Consolas" pitchFamily="49" charset="0"/>
              </a:rPr>
              <a:t> (hash &amp; </a:t>
            </a:r>
            <a:r>
              <a:rPr lang="en-AU" sz="1200" dirty="0" smtClean="0">
                <a:solidFill>
                  <a:srgbClr val="7030A0"/>
                </a:solidFill>
                <a:latin typeface="Consolas" pitchFamily="49" charset="0"/>
                <a:cs typeface="Consolas" pitchFamily="49" charset="0"/>
              </a:rPr>
              <a:t>0x7FFFFFFF</a:t>
            </a:r>
            <a:r>
              <a:rPr lang="en-AU" sz="1200" dirty="0" smtClean="0">
                <a:solidFill>
                  <a:schemeClr val="tx1"/>
                </a:solidFill>
                <a:latin typeface="Consolas" pitchFamily="49" charset="0"/>
                <a:cs typeface="Consolas" pitchFamily="49" charset="0"/>
              </a:rPr>
              <a:t>);</a:t>
            </a:r>
          </a:p>
          <a:p>
            <a:r>
              <a:rPr lang="en-AU" sz="1200" dirty="0">
                <a:solidFill>
                  <a:schemeClr val="tx1"/>
                </a:solidFill>
                <a:latin typeface="Consolas" pitchFamily="49" charset="0"/>
                <a:cs typeface="Consolas" pitchFamily="49" charset="0"/>
              </a:rPr>
              <a:t>}</a:t>
            </a:r>
          </a:p>
        </p:txBody>
      </p:sp>
    </p:spTree>
    <p:extLst>
      <p:ext uri="{BB962C8B-B14F-4D97-AF65-F5344CB8AC3E}">
        <p14:creationId xmlns:p14="http://schemas.microsoft.com/office/powerpoint/2010/main" val="3217543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Complex Hashing</a:t>
            </a:r>
            <a:endParaRPr lang="en-AU" dirty="0"/>
          </a:p>
        </p:txBody>
      </p:sp>
      <p:sp>
        <p:nvSpPr>
          <p:cNvPr id="3" name="Content Placeholder 2"/>
          <p:cNvSpPr>
            <a:spLocks noGrp="1"/>
          </p:cNvSpPr>
          <p:nvPr>
            <p:ph idx="10"/>
          </p:nvPr>
        </p:nvSpPr>
        <p:spPr>
          <a:xfrm>
            <a:off x="323850" y="1203325"/>
            <a:ext cx="7777163" cy="1224409"/>
          </a:xfrm>
        </p:spPr>
        <p:txBody>
          <a:bodyPr>
            <a:normAutofit fontScale="92500" lnSpcReduction="10000"/>
          </a:bodyPr>
          <a:lstStyle/>
          <a:p>
            <a:r>
              <a:rPr lang="en-AU" dirty="0" smtClean="0"/>
              <a:t>The following is an example of a more complex Hash Function, the ELF Hash, which is commonly used on UNIX-based systems</a:t>
            </a:r>
            <a:endParaRPr lang="en-AU" dirty="0"/>
          </a:p>
        </p:txBody>
      </p:sp>
      <p:sp>
        <p:nvSpPr>
          <p:cNvPr id="4" name="Rectangle 3"/>
          <p:cNvSpPr/>
          <p:nvPr/>
        </p:nvSpPr>
        <p:spPr>
          <a:xfrm>
            <a:off x="1115616" y="2351706"/>
            <a:ext cx="6552728" cy="25963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err="1" smtClean="0">
                <a:solidFill>
                  <a:srgbClr val="C00000"/>
                </a:solidFill>
                <a:latin typeface="Consolas" pitchFamily="49" charset="0"/>
                <a:cs typeface="Consolas" pitchFamily="49" charset="0"/>
              </a:rPr>
              <a:t>ELFHash</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char</a:t>
            </a:r>
            <a:r>
              <a:rPr lang="en-AU" sz="1200" dirty="0" smtClean="0">
                <a:solidFill>
                  <a:schemeClr val="tx1"/>
                </a:solidFill>
                <a:latin typeface="Consolas" pitchFamily="49" charset="0"/>
                <a:cs typeface="Consolas" pitchFamily="49" charset="0"/>
              </a:rPr>
              <a:t>* </a:t>
            </a:r>
            <a:r>
              <a:rPr lang="en-AU" sz="1200" dirty="0" smtClean="0">
                <a:solidFill>
                  <a:schemeClr val="bg1">
                    <a:lumMod val="50000"/>
                  </a:schemeClr>
                </a:solidFill>
                <a:latin typeface="Consolas" pitchFamily="49" charset="0"/>
                <a:cs typeface="Consolas" pitchFamily="49" charset="0"/>
              </a:rPr>
              <a:t>data</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smtClean="0">
                <a:solidFill>
                  <a:schemeClr val="bg1">
                    <a:lumMod val="50000"/>
                  </a:schemeClr>
                </a:solidFill>
                <a:latin typeface="Consolas" pitchFamily="49" charset="0"/>
                <a:cs typeface="Consolas" pitchFamily="49" charset="0"/>
              </a:rPr>
              <a:t>size</a:t>
            </a:r>
            <a:r>
              <a:rPr lang="en-AU" sz="1200" dirty="0" smtClean="0">
                <a:solidFill>
                  <a:schemeClr val="tx1"/>
                </a:solidFill>
                <a:latin typeface="Consolas" pitchFamily="49" charset="0"/>
                <a:cs typeface="Consolas" pitchFamily="49" charset="0"/>
              </a:rPr>
              <a:t> ) {</a:t>
            </a:r>
          </a:p>
          <a:p>
            <a:endParaRPr lang="en-AU" sz="1200" dirty="0" smtClean="0">
              <a:solidFill>
                <a:schemeClr val="tx1"/>
              </a:solidFill>
              <a:latin typeface="Consolas" pitchFamily="49" charset="0"/>
              <a:cs typeface="Consolas" pitchFamily="49" charset="0"/>
            </a:endParaRPr>
          </a:p>
          <a:p>
            <a:r>
              <a:rPr lang="en-AU" sz="1200" dirty="0">
                <a:solidFill>
                  <a:schemeClr val="tx1"/>
                </a:solidFill>
                <a:latin typeface="Consolas" pitchFamily="49" charset="0"/>
                <a:cs typeface="Consolas" pitchFamily="49" charset="0"/>
              </a:rPr>
              <a:t> </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smtClean="0">
                <a:solidFill>
                  <a:schemeClr val="tx1"/>
                </a:solidFill>
                <a:latin typeface="Consolas" pitchFamily="49" charset="0"/>
                <a:cs typeface="Consolas" pitchFamily="49" charset="0"/>
              </a:rPr>
              <a:t>hash = 0, x = 0;</a:t>
            </a:r>
          </a:p>
          <a:p>
            <a:endParaRPr lang="en-AU" sz="1200" dirty="0" smtClean="0">
              <a:solidFill>
                <a:schemeClr val="tx1"/>
              </a:solidFill>
              <a:latin typeface="Consolas" pitchFamily="49" charset="0"/>
              <a:cs typeface="Consolas" pitchFamily="49" charset="0"/>
            </a:endParaRPr>
          </a:p>
          <a:p>
            <a:r>
              <a:rPr lang="en-AU" sz="1200" dirty="0" smtClean="0">
                <a:solidFill>
                  <a:srgbClr val="0000FF"/>
                </a:solidFill>
                <a:latin typeface="Consolas" pitchFamily="49" charset="0"/>
                <a:cs typeface="Consolas" pitchFamily="49" charset="0"/>
              </a:rPr>
              <a:t>   for</a:t>
            </a:r>
            <a:r>
              <a:rPr lang="en-AU" sz="1200" dirty="0" smtClean="0">
                <a:solidFill>
                  <a:schemeClr val="tx1"/>
                </a:solidFill>
                <a:latin typeface="Consolas" pitchFamily="49" charset="0"/>
                <a:cs typeface="Consolas" pitchFamily="49" charset="0"/>
              </a:rPr>
              <a:t> ( </a:t>
            </a:r>
            <a:r>
              <a:rPr lang="en-AU" sz="1200" dirty="0" smtClean="0">
                <a:solidFill>
                  <a:srgbClr val="0000FF"/>
                </a:solidFill>
                <a:latin typeface="Consolas" pitchFamily="49" charset="0"/>
                <a:cs typeface="Consolas" pitchFamily="49" charset="0"/>
              </a:rPr>
              <a:t>unsigned</a:t>
            </a:r>
            <a:r>
              <a:rPr lang="en-AU" sz="1200" dirty="0" smtClean="0">
                <a:solidFill>
                  <a:schemeClr val="tx1"/>
                </a:solidFill>
                <a:latin typeface="Consolas" pitchFamily="49" charset="0"/>
                <a:cs typeface="Consolas" pitchFamily="49" charset="0"/>
              </a:rPr>
              <a:t> </a:t>
            </a:r>
            <a:r>
              <a:rPr lang="en-AU" sz="1200" dirty="0" err="1" smtClean="0">
                <a:solidFill>
                  <a:srgbClr val="0000FF"/>
                </a:solidFill>
                <a:latin typeface="Consolas" pitchFamily="49" charset="0"/>
                <a:cs typeface="Consolas" pitchFamily="49" charset="0"/>
              </a:rPr>
              <a:t>int</a:t>
            </a:r>
            <a:r>
              <a:rPr lang="en-AU" sz="1200" dirty="0" smtClean="0">
                <a:solidFill>
                  <a:srgbClr val="0000FF"/>
                </a:solidFill>
                <a:latin typeface="Consolas" pitchFamily="49" charset="0"/>
                <a:cs typeface="Consolas" pitchFamily="49" charset="0"/>
              </a:rPr>
              <a:t> </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 = 0 ; </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 &lt; </a:t>
            </a:r>
            <a:r>
              <a:rPr lang="en-AU" sz="1200" dirty="0" smtClean="0">
                <a:solidFill>
                  <a:schemeClr val="bg1">
                    <a:lumMod val="50000"/>
                  </a:schemeClr>
                </a:solidFill>
                <a:latin typeface="Consolas" pitchFamily="49" charset="0"/>
                <a:cs typeface="Consolas" pitchFamily="49" charset="0"/>
              </a:rPr>
              <a:t>size</a:t>
            </a:r>
            <a:r>
              <a:rPr lang="en-AU" sz="1200" dirty="0" smtClean="0">
                <a:solidFill>
                  <a:schemeClr val="tx1"/>
                </a:solidFill>
                <a:latin typeface="Consolas" pitchFamily="49" charset="0"/>
                <a:cs typeface="Consolas" pitchFamily="49" charset="0"/>
              </a:rPr>
              <a:t> ; ++</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 ) {</a:t>
            </a:r>
          </a:p>
          <a:p>
            <a:r>
              <a:rPr lang="en-AU" sz="1200" dirty="0" smtClean="0">
                <a:solidFill>
                  <a:schemeClr val="tx1"/>
                </a:solidFill>
                <a:latin typeface="Consolas" pitchFamily="49" charset="0"/>
                <a:cs typeface="Consolas" pitchFamily="49" charset="0"/>
              </a:rPr>
              <a:t>      hash = (hash &lt;&lt; 4) + </a:t>
            </a:r>
            <a:r>
              <a:rPr lang="en-AU" sz="1200" dirty="0">
                <a:solidFill>
                  <a:schemeClr val="bg1">
                    <a:lumMod val="50000"/>
                  </a:schemeClr>
                </a:solidFill>
                <a:latin typeface="Consolas" pitchFamily="49" charset="0"/>
                <a:cs typeface="Consolas" pitchFamily="49" charset="0"/>
              </a:rPr>
              <a:t>d</a:t>
            </a:r>
            <a:r>
              <a:rPr lang="en-AU" sz="1200" dirty="0" smtClean="0">
                <a:solidFill>
                  <a:schemeClr val="bg1">
                    <a:lumMod val="50000"/>
                  </a:schemeClr>
                </a:solidFill>
                <a:latin typeface="Consolas" pitchFamily="49" charset="0"/>
                <a:cs typeface="Consolas" pitchFamily="49" charset="0"/>
              </a:rPr>
              <a:t>ata</a:t>
            </a:r>
            <a:r>
              <a:rPr lang="en-AU" sz="1200" dirty="0" smtClean="0">
                <a:solidFill>
                  <a:schemeClr val="tx1"/>
                </a:solidFill>
                <a:latin typeface="Consolas" pitchFamily="49" charset="0"/>
                <a:cs typeface="Consolas" pitchFamily="49" charset="0"/>
              </a:rPr>
              <a:t>[</a:t>
            </a:r>
            <a:r>
              <a:rPr lang="en-AU" sz="1200" dirty="0" err="1" smtClean="0">
                <a:solidFill>
                  <a:schemeClr val="tx1"/>
                </a:solidFill>
                <a:latin typeface="Consolas" pitchFamily="49" charset="0"/>
                <a:cs typeface="Consolas" pitchFamily="49" charset="0"/>
              </a:rPr>
              <a:t>i</a:t>
            </a:r>
            <a:r>
              <a:rPr lang="en-AU" sz="1200" dirty="0" smtClean="0">
                <a:solidFill>
                  <a:schemeClr val="tx1"/>
                </a:solidFill>
                <a:latin typeface="Consolas" pitchFamily="49" charset="0"/>
                <a:cs typeface="Consolas" pitchFamily="49" charset="0"/>
              </a:rPr>
              <a:t>];</a:t>
            </a:r>
          </a:p>
          <a:p>
            <a:r>
              <a:rPr lang="en-AU" sz="1200" dirty="0">
                <a:solidFill>
                  <a:schemeClr val="tx1"/>
                </a:solidFill>
                <a:latin typeface="Consolas" pitchFamily="49" charset="0"/>
                <a:cs typeface="Consolas" pitchFamily="49" charset="0"/>
              </a:rPr>
              <a:t> </a:t>
            </a:r>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if</a:t>
            </a:r>
            <a:r>
              <a:rPr lang="en-AU" sz="1200" dirty="0" smtClean="0">
                <a:solidFill>
                  <a:schemeClr val="tx1"/>
                </a:solidFill>
                <a:latin typeface="Consolas" pitchFamily="49" charset="0"/>
                <a:cs typeface="Consolas" pitchFamily="49" charset="0"/>
              </a:rPr>
              <a:t> ((x = hash &amp; </a:t>
            </a:r>
            <a:r>
              <a:rPr lang="en-AU" sz="1200" dirty="0" smtClean="0">
                <a:solidFill>
                  <a:srgbClr val="7030A0"/>
                </a:solidFill>
                <a:latin typeface="Consolas" pitchFamily="49" charset="0"/>
                <a:cs typeface="Consolas" pitchFamily="49" charset="0"/>
              </a:rPr>
              <a:t>0xF0000000L</a:t>
            </a:r>
            <a:r>
              <a:rPr lang="en-AU" sz="1200" dirty="0" smtClean="0">
                <a:solidFill>
                  <a:schemeClr val="tx1"/>
                </a:solidFill>
                <a:latin typeface="Consolas" pitchFamily="49" charset="0"/>
                <a:cs typeface="Consolas" pitchFamily="49" charset="0"/>
              </a:rPr>
              <a:t>) != 0) {</a:t>
            </a:r>
          </a:p>
          <a:p>
            <a:r>
              <a:rPr lang="en-AU" sz="1200" dirty="0">
                <a:solidFill>
                  <a:schemeClr val="tx1"/>
                </a:solidFill>
                <a:latin typeface="Consolas" pitchFamily="49" charset="0"/>
                <a:cs typeface="Consolas" pitchFamily="49" charset="0"/>
              </a:rPr>
              <a:t> </a:t>
            </a:r>
            <a:r>
              <a:rPr lang="en-AU" sz="1200" dirty="0" smtClean="0">
                <a:solidFill>
                  <a:schemeClr val="tx1"/>
                </a:solidFill>
                <a:latin typeface="Consolas" pitchFamily="49" charset="0"/>
                <a:cs typeface="Consolas" pitchFamily="49" charset="0"/>
              </a:rPr>
              <a:t>        hash ^= (x &gt;&gt; 24);</a:t>
            </a:r>
          </a:p>
          <a:p>
            <a:r>
              <a:rPr lang="en-AU" sz="1200" dirty="0">
                <a:solidFill>
                  <a:schemeClr val="tx1"/>
                </a:solidFill>
                <a:latin typeface="Consolas" pitchFamily="49" charset="0"/>
                <a:cs typeface="Consolas" pitchFamily="49" charset="0"/>
              </a:rPr>
              <a:t> </a:t>
            </a:r>
            <a:r>
              <a:rPr lang="en-AU" sz="1200" dirty="0" smtClean="0">
                <a:solidFill>
                  <a:schemeClr val="tx1"/>
                </a:solidFill>
                <a:latin typeface="Consolas" pitchFamily="49" charset="0"/>
                <a:cs typeface="Consolas" pitchFamily="49" charset="0"/>
              </a:rPr>
              <a:t>        hash &amp;= ~x;</a:t>
            </a:r>
          </a:p>
          <a:p>
            <a:r>
              <a:rPr lang="en-AU" sz="1200" dirty="0">
                <a:solidFill>
                  <a:schemeClr val="tx1"/>
                </a:solidFill>
                <a:latin typeface="Consolas" pitchFamily="49" charset="0"/>
                <a:cs typeface="Consolas" pitchFamily="49" charset="0"/>
              </a:rPr>
              <a:t> </a:t>
            </a:r>
            <a:r>
              <a:rPr lang="en-AU" sz="1200" dirty="0" smtClean="0">
                <a:solidFill>
                  <a:schemeClr val="tx1"/>
                </a:solidFill>
                <a:latin typeface="Consolas" pitchFamily="49" charset="0"/>
                <a:cs typeface="Consolas" pitchFamily="49" charset="0"/>
              </a:rPr>
              <a:t>     }</a:t>
            </a:r>
          </a:p>
          <a:p>
            <a:r>
              <a:rPr lang="en-AU" sz="1200" dirty="0">
                <a:solidFill>
                  <a:schemeClr val="tx1"/>
                </a:solidFill>
                <a:latin typeface="Consolas" pitchFamily="49" charset="0"/>
                <a:cs typeface="Consolas" pitchFamily="49" charset="0"/>
              </a:rPr>
              <a:t> </a:t>
            </a:r>
            <a:r>
              <a:rPr lang="en-AU" sz="1200" dirty="0" smtClean="0">
                <a:solidFill>
                  <a:schemeClr val="tx1"/>
                </a:solidFill>
                <a:latin typeface="Consolas" pitchFamily="49" charset="0"/>
                <a:cs typeface="Consolas" pitchFamily="49" charset="0"/>
              </a:rPr>
              <a:t>  }</a:t>
            </a:r>
          </a:p>
          <a:p>
            <a:endParaRPr lang="en-AU" sz="1200" dirty="0" smtClean="0">
              <a:solidFill>
                <a:schemeClr val="tx1"/>
              </a:solidFill>
              <a:latin typeface="Consolas" pitchFamily="49" charset="0"/>
              <a:cs typeface="Consolas" pitchFamily="49" charset="0"/>
            </a:endParaRPr>
          </a:p>
          <a:p>
            <a:r>
              <a:rPr lang="en-AU" sz="1200" dirty="0" smtClean="0">
                <a:solidFill>
                  <a:schemeClr val="tx1"/>
                </a:solidFill>
                <a:latin typeface="Consolas" pitchFamily="49" charset="0"/>
                <a:cs typeface="Consolas" pitchFamily="49" charset="0"/>
              </a:rPr>
              <a:t>   </a:t>
            </a:r>
            <a:r>
              <a:rPr lang="en-AU" sz="1200" dirty="0" smtClean="0">
                <a:solidFill>
                  <a:srgbClr val="0000FF"/>
                </a:solidFill>
                <a:latin typeface="Consolas" pitchFamily="49" charset="0"/>
                <a:cs typeface="Consolas" pitchFamily="49" charset="0"/>
              </a:rPr>
              <a:t>return</a:t>
            </a:r>
            <a:r>
              <a:rPr lang="en-AU" sz="1200" dirty="0" smtClean="0">
                <a:solidFill>
                  <a:schemeClr val="tx1"/>
                </a:solidFill>
                <a:latin typeface="Consolas" pitchFamily="49" charset="0"/>
                <a:cs typeface="Consolas" pitchFamily="49" charset="0"/>
              </a:rPr>
              <a:t> (hash &amp; </a:t>
            </a:r>
            <a:r>
              <a:rPr lang="en-AU" sz="1200" dirty="0" smtClean="0">
                <a:solidFill>
                  <a:srgbClr val="7030A0"/>
                </a:solidFill>
                <a:latin typeface="Consolas" pitchFamily="49" charset="0"/>
                <a:cs typeface="Consolas" pitchFamily="49" charset="0"/>
              </a:rPr>
              <a:t>0x7FFFFFFF</a:t>
            </a:r>
            <a:r>
              <a:rPr lang="en-AU" sz="1200" dirty="0" smtClean="0">
                <a:solidFill>
                  <a:schemeClr val="tx1"/>
                </a:solidFill>
                <a:latin typeface="Consolas" pitchFamily="49" charset="0"/>
                <a:cs typeface="Consolas" pitchFamily="49" charset="0"/>
              </a:rPr>
              <a:t>);</a:t>
            </a:r>
          </a:p>
          <a:p>
            <a:r>
              <a:rPr lang="en-AU" sz="1200" dirty="0">
                <a:solidFill>
                  <a:schemeClr val="tx1"/>
                </a:solidFill>
                <a:latin typeface="Consolas" pitchFamily="49" charset="0"/>
                <a:cs typeface="Consolas" pitchFamily="49" charset="0"/>
              </a:rPr>
              <a:t>}</a:t>
            </a:r>
          </a:p>
        </p:txBody>
      </p:sp>
    </p:spTree>
    <p:extLst>
      <p:ext uri="{BB962C8B-B14F-4D97-AF65-F5344CB8AC3E}">
        <p14:creationId xmlns:p14="http://schemas.microsoft.com/office/powerpoint/2010/main" val="31763401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Hashing and Hash Tables&amp;quot;&quot;/&gt;&lt;property id=&quot;20307&quot; value=&quot;263&quot;/&gt;&lt;/object&gt;&lt;object type=&quot;3&quot; unique_id=&quot;10232&quot;&gt;&lt;property id=&quot;20148&quot; value=&quot;5&quot;/&gt;&lt;property id=&quot;20300&quot; value=&quot;Slide 2 - &amp;quot;Contents&amp;quot;&quot;/&gt;&lt;property id=&quot;20307&quot; value=&quot;273&quot;/&gt;&lt;/object&gt;&lt;object type=&quot;3&quot; unique_id=&quot;10233&quot;&gt;&lt;property id=&quot;20148&quot; value=&quot;5&quot;/&gt;&lt;property id=&quot;20300&quot; value=&quot;Slide 3 - &amp;quot;Associative Containers&amp;quot;&quot;/&gt;&lt;property id=&quot;20307&quot; value=&quot;274&quot;/&gt;&lt;/object&gt;&lt;object type=&quot;3&quot; unique_id=&quot;10234&quot;&gt;&lt;property id=&quot;20148&quot; value=&quot;5&quot;/&gt;&lt;property id=&quot;20300&quot; value=&quot;Slide 4 - &amp;quot;What is Hashing?&amp;quot;&quot;/&gt;&lt;property id=&quot;20307&quot; value=&quot;275&quot;/&gt;&lt;/object&gt;&lt;object type=&quot;3&quot; unique_id=&quot;10235&quot;&gt;&lt;property id=&quot;20148&quot; value=&quot;5&quot;/&gt;&lt;property id=&quot;20300&quot; value=&quot;Slide 5 - &amp;quot;What is Hashing?&amp;quot;&quot;/&gt;&lt;property id=&quot;20307&quot; value=&quot;276&quot;/&gt;&lt;/object&gt;&lt;object type=&quot;3&quot; unique_id=&quot;10236&quot;&gt;&lt;property id=&quot;20148&quot; value=&quot;5&quot;/&gt;&lt;property id=&quot;20300&quot; value=&quot;Slide 6 - &amp;quot;Hash Functions&amp;quot;&quot;/&gt;&lt;property id=&quot;20307&quot; value=&quot;277&quot;/&gt;&lt;/object&gt;&lt;object type=&quot;3&quot; unique_id=&quot;10237&quot;&gt;&lt;property id=&quot;20148&quot; value=&quot;5&quot;/&gt;&lt;property id=&quot;20300&quot; value=&quot;Slide 7 - &amp;quot;Hash Maps (aka Hash Tables)&amp;quot;&quot;/&gt;&lt;property id=&quot;20307&quot; value=&quot;278&quot;/&gt;&lt;/object&gt;&lt;object type=&quot;3&quot; unique_id=&quot;10238&quot;&gt;&lt;property id=&quot;20148&quot; value=&quot;5&quot;/&gt;&lt;property id=&quot;20300&quot; value=&quot;Slide 8 - &amp;quot;Pair Class&amp;quot;&quot;/&gt;&lt;property id=&quot;20307&quot; value=&quot;279&quot;/&gt;&lt;/object&gt;&lt;object type=&quot;3&quot; unique_id=&quot;10239&quot;&gt;&lt;property id=&quot;20148&quot; value=&quot;5&quot;/&gt;&lt;property id=&quot;20300&quot; value=&quot;Slide 9 - &amp;quot;Back to Hash Maps&amp;quot;&quot;/&gt;&lt;property id=&quot;20307&quot; value=&quot;280&quot;/&gt;&lt;/object&gt;&lt;object type=&quot;3&quot; unique_id=&quot;10240&quot;&gt;&lt;property id=&quot;20148&quot; value=&quot;5&quot;/&gt;&lt;property id=&quot;20300&quot; value=&quot;Slide 10 - &amp;quot;Adding to a Hash Map&amp;quot;&quot;/&gt;&lt;property id=&quot;20307&quot; value=&quot;281&quot;/&gt;&lt;/object&gt;&lt;object type=&quot;3&quot; unique_id=&quot;10241&quot;&gt;&lt;property id=&quot;20148&quot; value=&quot;5&quot;/&gt;&lt;property id=&quot;20300&quot; value=&quot;Slide 11 - &amp;quot;Getting values from a Hash Map&amp;quot;&quot;/&gt;&lt;property id=&quot;20307&quot; value=&quot;282&quot;/&gt;&lt;/object&gt;&lt;object type=&quot;3&quot; unique_id=&quot;10242&quot;&gt;&lt;property id=&quot;20148&quot; value=&quot;5&quot;/&gt;&lt;property id=&quot;20300&quot; value=&quot;Slide 12 - &amp;quot;Caveat - Hash Collisions&amp;quot;&quot;/&gt;&lt;property id=&quot;20307&quot; value=&quot;283&quot;/&gt;&lt;/object&gt;&lt;object type=&quot;3&quot; unique_id=&quot;10243&quot;&gt;&lt;property id=&quot;20148&quot; value=&quot;5&quot;/&gt;&lt;property id=&quot;20300&quot; value=&quot;Slide 13 - &amp;quot;Summary&amp;quot;&quot;/&gt;&lt;property id=&quot;20307&quot; value=&quot;286&quot;/&gt;&lt;/object&gt;&lt;object type=&quot;3&quot; unique_id=&quot;10244&quot;&gt;&lt;property id=&quot;20148&quot; value=&quot;5&quot;/&gt;&lt;property id=&quot;20300&quot; value=&quot;Slide 14 - &amp;quot;References&amp;quot;&quot;/&gt;&lt;property id=&quot;20307&quot; value=&quot;285&quot;/&gt;&lt;/object&gt;&lt;/object&gt;&lt;object type=&quot;8&quot; unique_id=&quot;10020&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603</TotalTime>
  <Words>970</Words>
  <Application>Microsoft Office PowerPoint</Application>
  <PresentationFormat>On-screen Show (16:9)</PresentationFormat>
  <Paragraphs>139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Consolas</vt:lpstr>
      <vt:lpstr>Office Theme</vt:lpstr>
      <vt:lpstr>Hashing</vt:lpstr>
      <vt:lpstr>Contents</vt:lpstr>
      <vt:lpstr>What is Hashing?</vt:lpstr>
      <vt:lpstr>Hash Functions</vt:lpstr>
      <vt:lpstr>Hash Functions</vt:lpstr>
      <vt:lpstr>Hash Functions</vt:lpstr>
      <vt:lpstr>Simple Hashing</vt:lpstr>
      <vt:lpstr>Complex Hashing</vt:lpstr>
      <vt:lpstr>Complex Hashing</vt:lpstr>
      <vt:lpstr>Uses of Hashing</vt:lpstr>
      <vt:lpstr>Summary</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Richard Stern</cp:lastModifiedBy>
  <cp:revision>41</cp:revision>
  <dcterms:created xsi:type="dcterms:W3CDTF">2014-07-14T04:04:52Z</dcterms:created>
  <dcterms:modified xsi:type="dcterms:W3CDTF">2017-06-01T01:24:06Z</dcterms:modified>
</cp:coreProperties>
</file>