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3" r:id="rId2"/>
    <p:sldId id="265" r:id="rId3"/>
    <p:sldId id="272" r:id="rId4"/>
    <p:sldId id="273" r:id="rId5"/>
    <p:sldId id="276" r:id="rId6"/>
    <p:sldId id="277" r:id="rId7"/>
    <p:sldId id="274" r:id="rId8"/>
    <p:sldId id="278" r:id="rId9"/>
    <p:sldId id="279" r:id="rId10"/>
    <p:sldId id="275" r:id="rId11"/>
    <p:sldId id="280" r:id="rId12"/>
    <p:sldId id="281" r:id="rId13"/>
    <p:sldId id="270" r:id="rId14"/>
    <p:sldId id="271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8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map/multimap/" TargetMode="External"/><Relationship Id="rId2" Type="http://schemas.openxmlformats.org/officeDocument/2006/relationships/hyperlink" Target="http://www.cplusplus.com/reference/map/ma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Map and Multimap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Programming – Code Design &amp; Data Structures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608190" cy="3384649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Remove entries from a map using the </a:t>
            </a:r>
            <a:r>
              <a:rPr lang="en-GB" i="1" dirty="0"/>
              <a:t>erase() </a:t>
            </a:r>
            <a:r>
              <a:rPr lang="en-GB" dirty="0"/>
              <a:t>function</a:t>
            </a:r>
          </a:p>
          <a:p>
            <a:pPr lvl="1"/>
            <a:r>
              <a:rPr lang="en-GB" dirty="0"/>
              <a:t>When iterating through the map, </a:t>
            </a:r>
            <a:r>
              <a:rPr lang="en-GB" i="1" dirty="0"/>
              <a:t>erase()</a:t>
            </a:r>
            <a:r>
              <a:rPr lang="en-GB" dirty="0"/>
              <a:t> will invalidate the iterator</a:t>
            </a:r>
          </a:p>
          <a:p>
            <a:r>
              <a:rPr lang="en-GB" dirty="0"/>
              <a:t>You can remove by value, iterator, or range (using a begin and end iterator)</a:t>
            </a:r>
          </a:p>
          <a:p>
            <a:pPr lvl="1"/>
            <a:r>
              <a:rPr lang="en-GB" dirty="0"/>
              <a:t>Removing using the iterator is fastest</a:t>
            </a:r>
          </a:p>
          <a:p>
            <a:pPr lvl="2"/>
            <a:r>
              <a:rPr lang="en-GB" dirty="0"/>
              <a:t>But only if you already have the iterator</a:t>
            </a:r>
          </a:p>
          <a:p>
            <a:pPr lvl="2"/>
            <a:r>
              <a:rPr lang="en-GB" dirty="0"/>
              <a:t>If you need to get the iterator using </a:t>
            </a:r>
            <a:r>
              <a:rPr lang="en-GB" i="1" dirty="0"/>
              <a:t>find()</a:t>
            </a:r>
            <a:r>
              <a:rPr lang="en-GB" dirty="0"/>
              <a:t>, performance is the same as using </a:t>
            </a:r>
            <a:r>
              <a:rPr lang="en-GB" i="1" dirty="0"/>
              <a:t>erase()</a:t>
            </a:r>
            <a:r>
              <a:rPr lang="en-GB" dirty="0"/>
              <a:t> by specifying a value to remove</a:t>
            </a:r>
          </a:p>
        </p:txBody>
      </p:sp>
      <p:sp>
        <p:nvSpPr>
          <p:cNvPr id="4" name="Rectangle 3"/>
          <p:cNvSpPr/>
          <p:nvPr/>
        </p:nvSpPr>
        <p:spPr>
          <a:xfrm>
            <a:off x="4932040" y="1209279"/>
            <a:ext cx="4032448" cy="29466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rgbClr val="008000"/>
                </a:solidFill>
                <a:latin typeface="Consolas" panose="020B0609020204030204" pitchFamily="49" charset="0"/>
              </a:rPr>
              <a:t>// try to erase without checking first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wordCounts.erase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8000"/>
                </a:solidFill>
                <a:latin typeface="Consolas" panose="020B0609020204030204" pitchFamily="49" charset="0"/>
              </a:rPr>
              <a:t>// check first, then erase by key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8000"/>
                </a:solidFill>
                <a:latin typeface="Consolas" panose="020B0609020204030204" pitchFamily="49" charset="0"/>
              </a:rPr>
              <a:t>// note, find() will search the map, but erase()</a:t>
            </a:r>
          </a:p>
          <a:p>
            <a:r>
              <a:rPr lang="en-GB" sz="1100" dirty="0">
                <a:solidFill>
                  <a:srgbClr val="008000"/>
                </a:solidFill>
                <a:latin typeface="Consolas" panose="020B0609020204030204" pitchFamily="49" charset="0"/>
              </a:rPr>
              <a:t>// will also search to find the value to delete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wordCounts.find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wordCounts.end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wordCounts.erase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8000"/>
                </a:solidFill>
                <a:latin typeface="Consolas" panose="020B0609020204030204" pitchFamily="49" charset="0"/>
              </a:rPr>
              <a:t>// the better way to do it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8000"/>
                </a:solidFill>
                <a:latin typeface="Consolas" panose="020B0609020204030204" pitchFamily="49" charset="0"/>
              </a:rPr>
              <a:t>// (only requires searching the map once)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wordCounts.find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wordCounts.end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wordCounts.erase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AU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818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Multimap is a map that allows duplicate values</a:t>
            </a:r>
          </a:p>
          <a:p>
            <a:r>
              <a:rPr lang="en-GB" dirty="0"/>
              <a:t>Unlike map, multimap has no subscript operator []</a:t>
            </a:r>
          </a:p>
          <a:p>
            <a:pPr lvl="1"/>
            <a:r>
              <a:rPr lang="en-GB" dirty="0"/>
              <a:t>If multiple entries share the same key, which entry would the subscript operator return?</a:t>
            </a:r>
          </a:p>
          <a:p>
            <a:pPr lvl="1"/>
            <a:r>
              <a:rPr lang="en-GB" dirty="0"/>
              <a:t>Use the function </a:t>
            </a:r>
            <a:r>
              <a:rPr lang="en-GB" i="1" dirty="0" err="1"/>
              <a:t>equal_range</a:t>
            </a:r>
            <a:r>
              <a:rPr lang="en-GB" i="1" dirty="0"/>
              <a:t>()</a:t>
            </a:r>
            <a:r>
              <a:rPr lang="en-GB" dirty="0"/>
              <a:t> to obtain iterators to the first and last values with the same key </a:t>
            </a:r>
          </a:p>
          <a:p>
            <a:r>
              <a:rPr lang="en-GB" dirty="0"/>
              <a:t>The </a:t>
            </a:r>
            <a:r>
              <a:rPr lang="en-GB" i="1" dirty="0"/>
              <a:t>erase()</a:t>
            </a:r>
            <a:r>
              <a:rPr lang="en-GB" dirty="0"/>
              <a:t> function will remove all values with the matching key</a:t>
            </a:r>
          </a:p>
          <a:p>
            <a:pPr lvl="1"/>
            <a:r>
              <a:rPr lang="en-GB" dirty="0"/>
              <a:t>To remove a single value only, pass in an iterator</a:t>
            </a:r>
          </a:p>
          <a:p>
            <a:r>
              <a:rPr lang="en-GB" dirty="0"/>
              <a:t>Get the number of values with the same key via the </a:t>
            </a:r>
            <a:r>
              <a:rPr lang="en-GB" i="1" dirty="0"/>
              <a:t>count() </a:t>
            </a:r>
            <a:r>
              <a:rPr lang="en-GB" dirty="0"/>
              <a:t>function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775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1203325"/>
            <a:ext cx="7920880" cy="33066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GB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GB" sz="1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GB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GB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GB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000" dirty="0">
                <a:solidFill>
                  <a:srgbClr val="2B91AF"/>
                </a:solidFill>
                <a:latin typeface="Consolas" panose="020B0609020204030204" pitchFamily="49" charset="0"/>
              </a:rPr>
              <a:t>multimap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&gt; cars;</a:t>
            </a:r>
          </a:p>
          <a:p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cars.insert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make_pair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GB" sz="1000" dirty="0">
                <a:solidFill>
                  <a:srgbClr val="A31515"/>
                </a:solidFill>
                <a:latin typeface="Consolas" panose="020B0609020204030204" pitchFamily="49" charset="0"/>
              </a:rPr>
              <a:t>"Ford"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000" dirty="0">
                <a:solidFill>
                  <a:srgbClr val="A31515"/>
                </a:solidFill>
                <a:latin typeface="Consolas" panose="020B0609020204030204" pitchFamily="49" charset="0"/>
              </a:rPr>
              <a:t>"Falcon"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) );</a:t>
            </a:r>
          </a:p>
          <a:p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cars.insert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make_pair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GB" sz="1000" dirty="0">
                <a:solidFill>
                  <a:srgbClr val="A31515"/>
                </a:solidFill>
                <a:latin typeface="Consolas" panose="020B0609020204030204" pitchFamily="49" charset="0"/>
              </a:rPr>
              <a:t>"Ford"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000" dirty="0">
                <a:solidFill>
                  <a:srgbClr val="A31515"/>
                </a:solidFill>
                <a:latin typeface="Consolas" panose="020B0609020204030204" pitchFamily="49" charset="0"/>
              </a:rPr>
              <a:t>"Focus"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) );</a:t>
            </a:r>
          </a:p>
          <a:p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cars.insert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make_pair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GB" sz="1000" dirty="0">
                <a:solidFill>
                  <a:srgbClr val="A31515"/>
                </a:solidFill>
                <a:latin typeface="Consolas" panose="020B0609020204030204" pitchFamily="49" charset="0"/>
              </a:rPr>
              <a:t>"Ford"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000" dirty="0">
                <a:solidFill>
                  <a:srgbClr val="A31515"/>
                </a:solidFill>
                <a:latin typeface="Consolas" panose="020B0609020204030204" pitchFamily="49" charset="0"/>
              </a:rPr>
              <a:t>"Fiesta"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) );</a:t>
            </a:r>
          </a:p>
          <a:p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cars.insert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make_pair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GB" sz="1000" dirty="0">
                <a:solidFill>
                  <a:srgbClr val="A31515"/>
                </a:solidFill>
                <a:latin typeface="Consolas" panose="020B0609020204030204" pitchFamily="49" charset="0"/>
              </a:rPr>
              <a:t>"Ford"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000" dirty="0">
                <a:solidFill>
                  <a:srgbClr val="A31515"/>
                </a:solidFill>
                <a:latin typeface="Consolas" panose="020B0609020204030204" pitchFamily="49" charset="0"/>
              </a:rPr>
              <a:t>"Mondeo"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) );</a:t>
            </a:r>
          </a:p>
          <a:p>
            <a:endParaRPr lang="en-GB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000" dirty="0">
                <a:solidFill>
                  <a:srgbClr val="2B91AF"/>
                </a:solidFill>
                <a:latin typeface="Consolas" panose="020B0609020204030204" pitchFamily="49" charset="0"/>
              </a:rPr>
              <a:t>pair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000" dirty="0">
                <a:solidFill>
                  <a:srgbClr val="2B91AF"/>
                </a:solidFill>
                <a:latin typeface="Consolas" panose="020B0609020204030204" pitchFamily="49" charset="0"/>
              </a:rPr>
              <a:t>multimap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GB" sz="10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000" dirty="0">
                <a:solidFill>
                  <a:srgbClr val="2B91AF"/>
                </a:solidFill>
                <a:latin typeface="Consolas" panose="020B0609020204030204" pitchFamily="49" charset="0"/>
              </a:rPr>
              <a:t>multimap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GB" sz="10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ret;</a:t>
            </a:r>
          </a:p>
          <a:p>
            <a:endParaRPr lang="en-GB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  ret </a:t>
            </a:r>
            <a:r>
              <a:rPr lang="en-GB" sz="10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cars.equal_range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000" dirty="0">
                <a:solidFill>
                  <a:srgbClr val="A31515"/>
                </a:solidFill>
                <a:latin typeface="Consolas" panose="020B0609020204030204" pitchFamily="49" charset="0"/>
              </a:rPr>
              <a:t>"Ford"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0000FF"/>
                </a:solidFill>
                <a:latin typeface="Consolas" panose="020B0609020204030204" pitchFamily="49" charset="0"/>
              </a:rPr>
              <a:t>   for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000" dirty="0">
                <a:solidFill>
                  <a:srgbClr val="2B91AF"/>
                </a:solidFill>
                <a:latin typeface="Consolas" panose="020B0609020204030204" pitchFamily="49" charset="0"/>
              </a:rPr>
              <a:t>multimap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GB" sz="10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it = 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ret.first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; it </a:t>
            </a:r>
            <a:r>
              <a:rPr lang="en-GB" sz="1000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ret.second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sz="1000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it) {</a:t>
            </a:r>
          </a:p>
          <a:p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it</a:t>
            </a:r>
            <a:r>
              <a:rPr lang="en-GB" sz="1000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second;</a:t>
            </a:r>
          </a:p>
          <a:p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  <a:endParaRPr lang="en-AU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431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AU" dirty="0"/>
              <a:t>A map is an associative container that associates a value with a key</a:t>
            </a:r>
          </a:p>
          <a:p>
            <a:r>
              <a:rPr lang="en-AU" dirty="0"/>
              <a:t>They are typically implemented using binary search trees, so are efficient at searching</a:t>
            </a:r>
          </a:p>
          <a:p>
            <a:r>
              <a:rPr lang="en-AU" dirty="0"/>
              <a:t>Maps can be used in a similar way to vectors via the subscript operator</a:t>
            </a:r>
          </a:p>
          <a:p>
            <a:r>
              <a:rPr lang="en-AU" dirty="0"/>
              <a:t>Multimaps will store multiple values at the same key</a:t>
            </a:r>
          </a:p>
          <a:p>
            <a:pPr lvl="1"/>
            <a:r>
              <a:rPr lang="en-AU" dirty="0"/>
              <a:t>Although they don’t permit the use of the subscript operator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6505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References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Stephen </a:t>
            </a:r>
            <a:r>
              <a:rPr lang="en-GB" dirty="0" err="1"/>
              <a:t>Prata</a:t>
            </a:r>
            <a:r>
              <a:rPr lang="en-GB" dirty="0"/>
              <a:t>, 2011. </a:t>
            </a:r>
            <a:r>
              <a:rPr lang="en-GB" i="1" dirty="0"/>
              <a:t>C++ Primer Plus (Developer's Library)</a:t>
            </a:r>
            <a:r>
              <a:rPr lang="en-GB" dirty="0"/>
              <a:t>. 6 Edition. Addison-Wesley Professional.</a:t>
            </a:r>
          </a:p>
          <a:p>
            <a:r>
              <a:rPr lang="en-GB" dirty="0"/>
              <a:t>cplusplus.com. 2017. </a:t>
            </a:r>
            <a:r>
              <a:rPr lang="en-GB" i="1" dirty="0"/>
              <a:t>map - C++ Reference</a:t>
            </a:r>
            <a:r>
              <a:rPr lang="en-GB" dirty="0"/>
              <a:t>. [ONLINE] Available at: </a:t>
            </a:r>
            <a:r>
              <a:rPr lang="en-GB" dirty="0">
                <a:hlinkClick r:id="rId2"/>
              </a:rPr>
              <a:t>http://www.cplusplus.com/reference/map/map/</a:t>
            </a:r>
            <a:r>
              <a:rPr lang="en-GB" dirty="0"/>
              <a:t>. [Accessed 01 May 2017].</a:t>
            </a:r>
          </a:p>
          <a:p>
            <a:r>
              <a:rPr lang="en-GB" dirty="0"/>
              <a:t>cplusplus.com. 2017. </a:t>
            </a:r>
            <a:r>
              <a:rPr lang="en-GB" i="1" dirty="0"/>
              <a:t>multimap - C++ Reference</a:t>
            </a:r>
            <a:r>
              <a:rPr lang="en-GB" dirty="0"/>
              <a:t>. [ONLINE] Available at: </a:t>
            </a:r>
            <a:r>
              <a:rPr lang="en-GB" dirty="0">
                <a:hlinkClick r:id="rId3"/>
              </a:rPr>
              <a:t>http://www.cplusplus.com/reference/map/multimap/</a:t>
            </a:r>
            <a:r>
              <a:rPr lang="en-GB" dirty="0"/>
              <a:t>. [Accessed 01 May 2017].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462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AU" dirty="0"/>
              <a:t>Maps</a:t>
            </a:r>
          </a:p>
          <a:p>
            <a:endParaRPr lang="en-AU" dirty="0"/>
          </a:p>
          <a:p>
            <a:r>
              <a:rPr lang="en-AU" dirty="0"/>
              <a:t>Container Properties</a:t>
            </a:r>
          </a:p>
          <a:p>
            <a:endParaRPr lang="en-AU" dirty="0"/>
          </a:p>
          <a:p>
            <a:r>
              <a:rPr lang="en-AU" dirty="0"/>
              <a:t>The STL Pair</a:t>
            </a:r>
          </a:p>
          <a:p>
            <a:endParaRPr lang="en-AU" dirty="0"/>
          </a:p>
          <a:p>
            <a:r>
              <a:rPr lang="en-AU" dirty="0"/>
              <a:t>Using Maps</a:t>
            </a:r>
          </a:p>
          <a:p>
            <a:endParaRPr lang="en-AU" dirty="0"/>
          </a:p>
          <a:p>
            <a:r>
              <a:rPr lang="en-AU" dirty="0"/>
              <a:t>Multimap</a:t>
            </a:r>
          </a:p>
        </p:txBody>
      </p:sp>
    </p:spTree>
    <p:extLst>
      <p:ext uri="{BB962C8B-B14F-4D97-AF65-F5344CB8AC3E}">
        <p14:creationId xmlns:p14="http://schemas.microsoft.com/office/powerpoint/2010/main" val="182121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An associative container that stores elements by a combination of a </a:t>
            </a:r>
            <a:r>
              <a:rPr lang="en-GB" i="1" dirty="0"/>
              <a:t>key</a:t>
            </a:r>
            <a:r>
              <a:rPr lang="en-GB" dirty="0"/>
              <a:t> and </a:t>
            </a:r>
            <a:r>
              <a:rPr lang="en-GB" i="1" dirty="0"/>
              <a:t>value</a:t>
            </a:r>
            <a:r>
              <a:rPr lang="en-GB" dirty="0"/>
              <a:t>, following a specific order</a:t>
            </a:r>
          </a:p>
          <a:p>
            <a:r>
              <a:rPr lang="en-GB" i="1" dirty="0"/>
              <a:t>Keys</a:t>
            </a:r>
            <a:r>
              <a:rPr lang="en-GB" dirty="0"/>
              <a:t> are used to sort and uniquely identify </a:t>
            </a:r>
            <a:r>
              <a:rPr lang="en-GB" i="1" dirty="0"/>
              <a:t>values</a:t>
            </a:r>
          </a:p>
          <a:p>
            <a:r>
              <a:rPr lang="en-GB" i="1" dirty="0"/>
              <a:t>Keys</a:t>
            </a:r>
            <a:r>
              <a:rPr lang="en-GB" dirty="0"/>
              <a:t> and </a:t>
            </a:r>
            <a:r>
              <a:rPr lang="en-GB" i="1" dirty="0"/>
              <a:t>values</a:t>
            </a:r>
            <a:r>
              <a:rPr lang="en-GB" dirty="0"/>
              <a:t> may be different types</a:t>
            </a:r>
          </a:p>
          <a:p>
            <a:pPr lvl="1"/>
            <a:r>
              <a:rPr lang="en-GB" dirty="0"/>
              <a:t>They are grouped together using the templated </a:t>
            </a:r>
            <a:r>
              <a:rPr lang="en-GB" i="1" dirty="0"/>
              <a:t>pair</a:t>
            </a:r>
            <a:r>
              <a:rPr lang="en-GB" dirty="0"/>
              <a:t> type</a:t>
            </a:r>
          </a:p>
          <a:p>
            <a:r>
              <a:rPr lang="en-GB" dirty="0"/>
              <a:t>Maps are typically implemented as 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296622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Associative</a:t>
            </a:r>
          </a:p>
          <a:p>
            <a:pPr lvl="1"/>
            <a:r>
              <a:rPr lang="en-GB" dirty="0"/>
              <a:t>Elements are referenced by their </a:t>
            </a:r>
            <a:r>
              <a:rPr lang="en-GB" i="1" dirty="0"/>
              <a:t>key</a:t>
            </a:r>
            <a:r>
              <a:rPr lang="en-GB" dirty="0"/>
              <a:t>, not their absolute position in the container</a:t>
            </a:r>
          </a:p>
          <a:p>
            <a:r>
              <a:rPr lang="en-GB" dirty="0"/>
              <a:t>Ordered</a:t>
            </a:r>
          </a:p>
          <a:p>
            <a:pPr lvl="1"/>
            <a:r>
              <a:rPr lang="en-GB" dirty="0"/>
              <a:t>Elements in the container follow a strict order at all times</a:t>
            </a:r>
          </a:p>
          <a:p>
            <a:r>
              <a:rPr lang="en-GB" dirty="0"/>
              <a:t>Map</a:t>
            </a:r>
          </a:p>
          <a:p>
            <a:pPr lvl="1"/>
            <a:r>
              <a:rPr lang="en-GB" dirty="0"/>
              <a:t>Each element associates a </a:t>
            </a:r>
            <a:r>
              <a:rPr lang="en-GB" i="1" dirty="0"/>
              <a:t>key</a:t>
            </a:r>
            <a:r>
              <a:rPr lang="en-GB" dirty="0"/>
              <a:t> to a </a:t>
            </a:r>
            <a:r>
              <a:rPr lang="en-GB" i="1" dirty="0"/>
              <a:t>mapped value</a:t>
            </a:r>
            <a:r>
              <a:rPr lang="en-GB" dirty="0"/>
              <a:t>. Keys identify elements whose main content is the mapped value</a:t>
            </a:r>
          </a:p>
          <a:p>
            <a:r>
              <a:rPr lang="en-GB" dirty="0"/>
              <a:t>Unique Keys</a:t>
            </a:r>
          </a:p>
          <a:p>
            <a:pPr lvl="1"/>
            <a:r>
              <a:rPr lang="en-GB" dirty="0"/>
              <a:t>No two elements can have equivalent </a:t>
            </a:r>
            <a:r>
              <a:rPr lang="en-GB" i="1" dirty="0"/>
              <a:t>keys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479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STL Pair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968230" cy="3384649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Maps store elements using the </a:t>
            </a:r>
            <a:r>
              <a:rPr lang="en-GB" i="1" dirty="0"/>
              <a:t>pair</a:t>
            </a:r>
            <a:r>
              <a:rPr lang="en-GB" dirty="0"/>
              <a:t> data type</a:t>
            </a:r>
          </a:p>
          <a:p>
            <a:r>
              <a:rPr lang="en-AU" dirty="0"/>
              <a:t>A Pair is simply a class that stores two data types</a:t>
            </a:r>
          </a:p>
          <a:p>
            <a:pPr lvl="1"/>
            <a:r>
              <a:rPr lang="en-AU" dirty="0"/>
              <a:t>The types are defined with a template and can be different types (i.e. An integer and a Player class instance paired together)</a:t>
            </a:r>
          </a:p>
          <a:p>
            <a:pPr lvl="1"/>
            <a:r>
              <a:rPr lang="en-AU" dirty="0"/>
              <a:t>The two data types are stored in the variables </a:t>
            </a:r>
            <a:r>
              <a:rPr lang="en-AU" b="1" i="1" dirty="0"/>
              <a:t>first</a:t>
            </a:r>
            <a:r>
              <a:rPr lang="en-AU" dirty="0"/>
              <a:t> and </a:t>
            </a:r>
            <a:r>
              <a:rPr lang="en-AU" b="1" i="1" dirty="0"/>
              <a:t>second</a:t>
            </a:r>
            <a:r>
              <a:rPr lang="en-AU" b="1" dirty="0"/>
              <a:t> </a:t>
            </a:r>
            <a:endParaRPr lang="en-AU" b="1" i="1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292080" y="1203325"/>
            <a:ext cx="3744416" cy="316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dirty="0">
                <a:solidFill>
                  <a:srgbClr val="008000"/>
                </a:solidFill>
                <a:latin typeface="Consolas" panose="020B0609020204030204" pitchFamily="49" charset="0"/>
              </a:rPr>
              <a:t>// templated pair struct</a:t>
            </a:r>
            <a:endParaRPr lang="en-GB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2B91AF"/>
                </a:solidFill>
                <a:latin typeface="Consolas" panose="020B0609020204030204" pitchFamily="49" charset="0"/>
              </a:rPr>
              <a:t>T1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2B91AF"/>
                </a:solidFill>
                <a:latin typeface="Consolas" panose="020B0609020204030204" pitchFamily="49" charset="0"/>
              </a:rPr>
              <a:t>T2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2B91AF"/>
                </a:solidFill>
                <a:latin typeface="Consolas" panose="020B0609020204030204" pitchFamily="49" charset="0"/>
              </a:rPr>
              <a:t>pair</a:t>
            </a:r>
            <a:endParaRPr lang="en-GB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</a:rPr>
              <a:t>    typedef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2B91AF"/>
                </a:solidFill>
                <a:latin typeface="Consolas" panose="020B0609020204030204" pitchFamily="49" charset="0"/>
              </a:rPr>
              <a:t>T1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first_type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</a:rPr>
              <a:t>    typedef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2B91AF"/>
                </a:solidFill>
                <a:latin typeface="Consolas" panose="020B0609020204030204" pitchFamily="49" charset="0"/>
              </a:rPr>
              <a:t>T2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second_type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pair() : first(</a:t>
            </a:r>
            <a:r>
              <a:rPr lang="fr-FR" sz="1050" dirty="0">
                <a:solidFill>
                  <a:srgbClr val="2B91AF"/>
                </a:solidFill>
                <a:latin typeface="Consolas" panose="020B0609020204030204" pitchFamily="49" charset="0"/>
              </a:rPr>
              <a:t>T1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()), second(</a:t>
            </a:r>
            <a:r>
              <a:rPr lang="fr-FR" sz="1050" dirty="0">
                <a:solidFill>
                  <a:srgbClr val="2B91AF"/>
                </a:solidFill>
                <a:latin typeface="Consolas" panose="020B0609020204030204" pitchFamily="49" charset="0"/>
              </a:rPr>
              <a:t>T2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()) {}</a:t>
            </a:r>
          </a:p>
          <a:p>
            <a:endParaRPr lang="fr-F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pair(</a:t>
            </a:r>
            <a:r>
              <a:rPr lang="fr-F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050" dirty="0">
                <a:solidFill>
                  <a:srgbClr val="2B91AF"/>
                </a:solidFill>
                <a:latin typeface="Consolas" panose="020B0609020204030204" pitchFamily="49" charset="0"/>
              </a:rPr>
              <a:t>T1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fr-FR" sz="105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050" dirty="0">
                <a:solidFill>
                  <a:srgbClr val="2B91AF"/>
                </a:solidFill>
                <a:latin typeface="Consolas" panose="020B0609020204030204" pitchFamily="49" charset="0"/>
              </a:rPr>
              <a:t>T2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fr-FR" sz="105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</a:p>
          <a:p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	first(</a:t>
            </a:r>
            <a:r>
              <a:rPr lang="fr-FR" sz="105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), second(</a:t>
            </a:r>
            <a:r>
              <a:rPr lang="fr-FR" sz="105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endParaRPr lang="fr-F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</a:rPr>
              <a:t>    template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2B91AF"/>
                </a:solidFill>
                <a:latin typeface="Consolas" panose="020B0609020204030204" pitchFamily="49" charset="0"/>
              </a:rPr>
              <a:t>V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pair(</a:t>
            </a:r>
            <a:r>
              <a:rPr lang="en-GB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2B91AF"/>
                </a:solidFill>
                <a:latin typeface="Consolas" panose="020B0609020204030204" pitchFamily="49" charset="0"/>
              </a:rPr>
              <a:t>pair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050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050" dirty="0">
                <a:solidFill>
                  <a:srgbClr val="2B91AF"/>
                </a:solidFill>
                <a:latin typeface="Consolas" panose="020B0609020204030204" pitchFamily="49" charset="0"/>
              </a:rPr>
              <a:t>V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GB" sz="105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	first(</a:t>
            </a:r>
            <a:r>
              <a:rPr lang="en-GB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GB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.first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), second(</a:t>
            </a:r>
            <a:r>
              <a:rPr lang="en-GB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GB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.second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endParaRPr lang="en-GB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50" dirty="0">
                <a:solidFill>
                  <a:srgbClr val="2B91AF"/>
                </a:solidFill>
                <a:latin typeface="Consolas" panose="020B0609020204030204" pitchFamily="49" charset="0"/>
              </a:rPr>
              <a:t>    T1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first;</a:t>
            </a:r>
          </a:p>
          <a:p>
            <a:r>
              <a:rPr lang="en-GB" sz="1050" dirty="0">
                <a:solidFill>
                  <a:srgbClr val="2B91AF"/>
                </a:solidFill>
                <a:latin typeface="Consolas" panose="020B0609020204030204" pitchFamily="49" charset="0"/>
              </a:rPr>
              <a:t>    T2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second;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55144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STL Pair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752206" cy="3384649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Using a pair object is fairly simple</a:t>
            </a:r>
          </a:p>
          <a:p>
            <a:pPr lvl="1"/>
            <a:r>
              <a:rPr lang="en-AU" dirty="0"/>
              <a:t>it holds the two pieces of data </a:t>
            </a:r>
          </a:p>
          <a:p>
            <a:pPr lvl="1"/>
            <a:r>
              <a:rPr lang="en-AU" dirty="0"/>
              <a:t>can be compared against other pairs for equality</a:t>
            </a:r>
          </a:p>
          <a:p>
            <a:r>
              <a:rPr lang="en-AU" dirty="0"/>
              <a:t>A pair can also be created with the </a:t>
            </a:r>
            <a:r>
              <a:rPr lang="en-AU" i="1" dirty="0" err="1"/>
              <a:t>make_pair</a:t>
            </a:r>
            <a:r>
              <a:rPr lang="en-AU" i="1" dirty="0"/>
              <a:t>() </a:t>
            </a:r>
            <a:r>
              <a:rPr lang="en-AU" dirty="0"/>
              <a:t>function </a:t>
            </a:r>
          </a:p>
          <a:p>
            <a:pPr lvl="1"/>
            <a:r>
              <a:rPr lang="en-AU" dirty="0"/>
              <a:t>takes in two variables and returns a pair using the two variables and their types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076056" y="1209279"/>
            <a:ext cx="3960440" cy="2955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rgbClr val="008000"/>
                </a:solidFill>
                <a:latin typeface="Consolas" panose="020B0609020204030204" pitchFamily="49" charset="0"/>
              </a:rPr>
              <a:t>// hold two strings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100" dirty="0">
                <a:solidFill>
                  <a:srgbClr val="2B91AF"/>
                </a:solidFill>
                <a:latin typeface="Consolas" panose="020B0609020204030204" pitchFamily="49" charset="0"/>
              </a:rPr>
              <a:t>pair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1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1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fullName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fullName.first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</a:rPr>
              <a:t>"Bilbo"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fullName.second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</a:rPr>
              <a:t>"Baggins"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8000"/>
                </a:solidFill>
                <a:latin typeface="Consolas" panose="020B0609020204030204" pitchFamily="49" charset="0"/>
              </a:rPr>
              <a:t>// hold a string and an </a:t>
            </a:r>
            <a:r>
              <a:rPr lang="en-GB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100" dirty="0">
                <a:solidFill>
                  <a:srgbClr val="2B91AF"/>
                </a:solidFill>
                <a:latin typeface="Consolas" panose="020B0609020204030204" pitchFamily="49" charset="0"/>
              </a:rPr>
              <a:t>pair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1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suburbPostcode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statePostcodes.first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</a:rPr>
              <a:t>"Newtown"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statePostcodes.second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= 2042;</a:t>
            </a:r>
          </a:p>
          <a:p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8000"/>
                </a:solidFill>
                <a:latin typeface="Consolas" panose="020B0609020204030204" pitchFamily="49" charset="0"/>
              </a:rPr>
              <a:t>// create a pair that holds a string and an </a:t>
            </a:r>
            <a:r>
              <a:rPr lang="en-GB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1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country = </a:t>
            </a:r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</a:rPr>
              <a:t>"Australia"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countryCode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= 61;</a:t>
            </a:r>
          </a:p>
          <a:p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countryAndCode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make_pair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		country,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countryCode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AU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95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You can think about using a </a:t>
            </a:r>
            <a:r>
              <a:rPr lang="en-GB" i="1" dirty="0"/>
              <a:t>map</a:t>
            </a:r>
            <a:r>
              <a:rPr lang="en-GB" dirty="0"/>
              <a:t> as similar to an STL </a:t>
            </a:r>
            <a:r>
              <a:rPr lang="en-GB" i="1" dirty="0"/>
              <a:t>vector</a:t>
            </a:r>
            <a:r>
              <a:rPr lang="en-GB" dirty="0"/>
              <a:t>, but the index doesn’t need to be an integer</a:t>
            </a:r>
          </a:p>
          <a:p>
            <a:r>
              <a:rPr lang="en-AU" dirty="0"/>
              <a:t>It is a templated container that stores a dynamic array of STL Pairs</a:t>
            </a:r>
          </a:p>
          <a:p>
            <a:pPr lvl="1"/>
            <a:r>
              <a:rPr lang="en-AU" dirty="0"/>
              <a:t>The </a:t>
            </a:r>
            <a:r>
              <a:rPr lang="en-AU" i="1" dirty="0"/>
              <a:t>first</a:t>
            </a:r>
            <a:r>
              <a:rPr lang="en-AU" dirty="0"/>
              <a:t> variable in the </a:t>
            </a:r>
            <a:r>
              <a:rPr lang="en-AU" i="1" dirty="0"/>
              <a:t>pair </a:t>
            </a:r>
            <a:r>
              <a:rPr lang="en-AU" dirty="0"/>
              <a:t>is used as the </a:t>
            </a:r>
            <a:r>
              <a:rPr lang="en-AU" i="1" dirty="0"/>
              <a:t>key</a:t>
            </a:r>
          </a:p>
          <a:p>
            <a:pPr lvl="1"/>
            <a:r>
              <a:rPr lang="en-AU" dirty="0"/>
              <a:t>Most of the time we don’t need to deal directly with the </a:t>
            </a:r>
            <a:r>
              <a:rPr lang="en-AU" i="1" dirty="0"/>
              <a:t>pair </a:t>
            </a:r>
            <a:r>
              <a:rPr lang="en-AU" dirty="0"/>
              <a:t>type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75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608190" cy="3384649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A map can be created by specifying the type for the </a:t>
            </a:r>
            <a:r>
              <a:rPr lang="en-AU" i="1" dirty="0"/>
              <a:t>key</a:t>
            </a:r>
            <a:r>
              <a:rPr lang="en-AU" dirty="0"/>
              <a:t> and the </a:t>
            </a:r>
            <a:r>
              <a:rPr lang="en-AU" i="1" dirty="0"/>
              <a:t>value</a:t>
            </a:r>
          </a:p>
          <a:p>
            <a:r>
              <a:rPr lang="en-AU" dirty="0"/>
              <a:t>Elements can be added to the map in multiple ways</a:t>
            </a:r>
          </a:p>
          <a:p>
            <a:r>
              <a:rPr lang="en-AU" dirty="0"/>
              <a:t>The sub-script operator [] will create an entry if it does not exist</a:t>
            </a:r>
          </a:p>
          <a:p>
            <a:pPr lvl="1"/>
            <a:r>
              <a:rPr lang="en-AU" dirty="0"/>
              <a:t>This can be bad if all you wanted to do was check if the entry exists in the map</a:t>
            </a:r>
          </a:p>
          <a:p>
            <a:endParaRPr lang="en-AU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932040" y="1209279"/>
            <a:ext cx="4032448" cy="36667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::map&lt;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1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textureLibrary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::map&lt;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1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wordCounts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::map&lt; </a:t>
            </a:r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1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playerNames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8000"/>
                </a:solidFill>
                <a:latin typeface="Consolas" panose="020B0609020204030204" pitchFamily="49" charset="0"/>
              </a:rPr>
              <a:t>// create an entry in the map or override an </a:t>
            </a:r>
          </a:p>
          <a:p>
            <a:r>
              <a:rPr lang="en-GB" sz="1100" dirty="0">
                <a:solidFill>
                  <a:srgbClr val="008000"/>
                </a:solidFill>
                <a:latin typeface="Consolas" panose="020B0609020204030204" pitchFamily="49" charset="0"/>
              </a:rPr>
              <a:t>// existing entry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wordCounts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] = 0;</a:t>
            </a:r>
          </a:p>
          <a:p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8000"/>
                </a:solidFill>
                <a:latin typeface="Consolas" panose="020B0609020204030204" pitchFamily="49" charset="0"/>
              </a:rPr>
              <a:t>// access an entry in the map, or creates one if</a:t>
            </a:r>
          </a:p>
          <a:p>
            <a:r>
              <a:rPr lang="en-GB" sz="1100" dirty="0">
                <a:solidFill>
                  <a:srgbClr val="008000"/>
                </a:solidFill>
                <a:latin typeface="Consolas" panose="020B0609020204030204" pitchFamily="49" charset="0"/>
              </a:rPr>
              <a:t>// it does not exist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count =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wordCounts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8000"/>
                </a:solidFill>
                <a:latin typeface="Consolas" panose="020B0609020204030204" pitchFamily="49" charset="0"/>
              </a:rPr>
              <a:t>// this is the same as the line above, only we </a:t>
            </a:r>
          </a:p>
          <a:p>
            <a:r>
              <a:rPr lang="en-GB" sz="1100" dirty="0">
                <a:solidFill>
                  <a:srgbClr val="008000"/>
                </a:solidFill>
                <a:latin typeface="Consolas" panose="020B0609020204030204" pitchFamily="49" charset="0"/>
              </a:rPr>
              <a:t>// don’t store the result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wordCounts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8000"/>
                </a:solidFill>
                <a:latin typeface="Consolas" panose="020B0609020204030204" pitchFamily="49" charset="0"/>
              </a:rPr>
              <a:t>// adds a pre-made pair to the map. The map and </a:t>
            </a:r>
          </a:p>
          <a:p>
            <a:r>
              <a:rPr lang="en-GB" sz="1100" dirty="0">
                <a:solidFill>
                  <a:srgbClr val="008000"/>
                </a:solidFill>
                <a:latin typeface="Consolas" panose="020B0609020204030204" pitchFamily="49" charset="0"/>
              </a:rPr>
              <a:t>// pair must have matching types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100" dirty="0">
                <a:solidFill>
                  <a:srgbClr val="2B91AF"/>
                </a:solidFill>
                <a:latin typeface="Consolas" panose="020B0609020204030204" pitchFamily="49" charset="0"/>
              </a:rPr>
              <a:t>pair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1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helloCounter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wordCounts.insert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helloCounter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AU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319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608190" cy="3384649"/>
          </a:xfrm>
        </p:spPr>
        <p:txBody>
          <a:bodyPr>
            <a:normAutofit fontScale="92500"/>
          </a:bodyPr>
          <a:lstStyle/>
          <a:p>
            <a:r>
              <a:rPr lang="en-AU" dirty="0"/>
              <a:t>Map has iterators to traverse the </a:t>
            </a:r>
            <a:r>
              <a:rPr lang="en-AU" i="1" dirty="0"/>
              <a:t>pairs </a:t>
            </a:r>
            <a:r>
              <a:rPr lang="en-AU" dirty="0"/>
              <a:t>within the map</a:t>
            </a:r>
          </a:p>
          <a:p>
            <a:pPr lvl="1"/>
            <a:r>
              <a:rPr lang="en-AU" dirty="0"/>
              <a:t>Iterators can be accessed with </a:t>
            </a:r>
            <a:br>
              <a:rPr lang="en-AU" dirty="0"/>
            </a:br>
            <a:r>
              <a:rPr lang="en-AU" i="1" dirty="0"/>
              <a:t>begin() </a:t>
            </a:r>
            <a:r>
              <a:rPr lang="en-AU" dirty="0"/>
              <a:t>and </a:t>
            </a:r>
            <a:r>
              <a:rPr lang="en-AU" i="1" dirty="0"/>
              <a:t>end()</a:t>
            </a:r>
          </a:p>
          <a:p>
            <a:pPr lvl="1"/>
            <a:r>
              <a:rPr lang="en-AU" dirty="0"/>
              <a:t>Also </a:t>
            </a:r>
            <a:r>
              <a:rPr lang="en-AU" i="1" dirty="0"/>
              <a:t>find()</a:t>
            </a:r>
            <a:r>
              <a:rPr lang="en-AU" dirty="0"/>
              <a:t>, which accepts a </a:t>
            </a:r>
            <a:r>
              <a:rPr lang="en-AU" i="1" dirty="0"/>
              <a:t>key </a:t>
            </a:r>
            <a:r>
              <a:rPr lang="en-AU" dirty="0"/>
              <a:t>and returns an iterator to the entry if found, or an iterator equal to </a:t>
            </a:r>
            <a:r>
              <a:rPr lang="en-AU" i="1" dirty="0"/>
              <a:t>end()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932040" y="1209279"/>
            <a:ext cx="4032448" cy="29466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rgbClr val="008000"/>
                </a:solidFill>
                <a:latin typeface="Consolas" panose="020B0609020204030204" pitchFamily="49" charset="0"/>
              </a:rPr>
              <a:t>// map iterators have a lot of types, so it can be </a:t>
            </a:r>
          </a:p>
          <a:p>
            <a:r>
              <a:rPr lang="en-GB" sz="1100" dirty="0">
                <a:solidFill>
                  <a:srgbClr val="008000"/>
                </a:solidFill>
                <a:latin typeface="Consolas" panose="020B0609020204030204" pitchFamily="49" charset="0"/>
              </a:rPr>
              <a:t>// convenient to use auto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::map&lt;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1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&gt;::iterator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8000"/>
                </a:solidFill>
                <a:latin typeface="Consolas" panose="020B0609020204030204" pitchFamily="49" charset="0"/>
              </a:rPr>
              <a:t>// check if 'hello' exists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wordCounts.find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wordCounts.end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</a:rPr>
              <a:t>"Hi!"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8000"/>
                </a:solidFill>
                <a:latin typeface="Consolas" panose="020B0609020204030204" pitchFamily="49" charset="0"/>
              </a:rPr>
              <a:t>// print all entries and their count (value)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wordCounts.begin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wordCounts.end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(); ++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::count &lt;&lt; </a:t>
            </a:r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</a:rPr>
              <a:t>"Entry: "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-&gt;first 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&lt;&lt; </a:t>
            </a:r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</a:rPr>
              <a:t>" Count : "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-&gt;second;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  <a:endParaRPr lang="en-AU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66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</TotalTime>
  <Words>1264</Words>
  <Application>Microsoft Office PowerPoint</Application>
  <PresentationFormat>On-screen Show (16:9)</PresentationFormat>
  <Paragraphs>183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Consolas</vt:lpstr>
      <vt:lpstr>Office Theme</vt:lpstr>
      <vt:lpstr>Map and Multimap</vt:lpstr>
      <vt:lpstr>Contents</vt:lpstr>
      <vt:lpstr>Map</vt:lpstr>
      <vt:lpstr>Container Properties</vt:lpstr>
      <vt:lpstr>STL Pair</vt:lpstr>
      <vt:lpstr>STL Pair</vt:lpstr>
      <vt:lpstr>Using Map</vt:lpstr>
      <vt:lpstr>Using Map</vt:lpstr>
      <vt:lpstr>Using Map</vt:lpstr>
      <vt:lpstr>Using Map</vt:lpstr>
      <vt:lpstr>Multimap</vt:lpstr>
      <vt:lpstr>Using Multimap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Sam</cp:lastModifiedBy>
  <cp:revision>42</cp:revision>
  <dcterms:created xsi:type="dcterms:W3CDTF">2014-07-14T04:04:52Z</dcterms:created>
  <dcterms:modified xsi:type="dcterms:W3CDTF">2017-05-01T00:22:11Z</dcterms:modified>
</cp:coreProperties>
</file>