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3" r:id="rId2"/>
    <p:sldId id="265"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271" r:id="rId33"/>
  </p:sldIdLst>
  <p:sldSz cx="9144000" cy="5143500" type="screen16x9"/>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13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08/02/2016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timing>
    <p:tnLst>
      <p:par>
        <p:cTn id="1" dur="indefinite" restart="never" nodeType="tmRoot"/>
      </p:par>
    </p:tnLst>
  </p:timing>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Behaviour Trees</a:t>
            </a:r>
            <a:endParaRPr lang="en-GB" dirty="0"/>
          </a:p>
        </p:txBody>
      </p:sp>
      <p:sp>
        <p:nvSpPr>
          <p:cNvPr id="3" name="Subtitle 2"/>
          <p:cNvSpPr>
            <a:spLocks noGrp="1"/>
          </p:cNvSpPr>
          <p:nvPr>
            <p:ph type="subTitle" idx="1"/>
          </p:nvPr>
        </p:nvSpPr>
        <p:spPr/>
        <p:txBody>
          <a:bodyPr>
            <a:normAutofit/>
          </a:bodyPr>
          <a:lstStyle/>
          <a:p>
            <a:r>
              <a:rPr lang="en-AU" dirty="0"/>
              <a:t>Complex decision making through discrete modular behaviours</a:t>
            </a:r>
            <a:endParaRPr lang="en-AU" dirty="0"/>
          </a:p>
        </p:txBody>
      </p:sp>
      <p:sp>
        <p:nvSpPr>
          <p:cNvPr id="4" name="Text Placeholder 3"/>
          <p:cNvSpPr>
            <a:spLocks noGrp="1"/>
          </p:cNvSpPr>
          <p:nvPr>
            <p:ph type="body" sz="quarter" idx="11"/>
          </p:nvPr>
        </p:nvSpPr>
        <p:spPr/>
        <p:txBody>
          <a:bodyPr/>
          <a:lstStyle/>
          <a:p>
            <a:r>
              <a:rPr lang="en-AU" dirty="0" smtClean="0"/>
              <a:t>Last modified </a:t>
            </a:r>
            <a:r>
              <a:rPr lang="en-AU" dirty="0" smtClean="0"/>
              <a:t>08/02/16 </a:t>
            </a:r>
            <a:r>
              <a:rPr lang="en-AU" dirty="0" smtClean="0"/>
              <a:t>by </a:t>
            </a:r>
            <a:r>
              <a:rPr lang="en-AU" dirty="0" smtClean="0"/>
              <a:t>Sam Cartwright</a:t>
            </a:r>
            <a:endParaRPr lang="en-GB" dirty="0"/>
          </a:p>
        </p:txBody>
      </p:sp>
      <p:sp>
        <p:nvSpPr>
          <p:cNvPr id="5" name="Text Placeholder 4"/>
          <p:cNvSpPr>
            <a:spLocks noGrp="1"/>
          </p:cNvSpPr>
          <p:nvPr>
            <p:ph type="body" sz="quarter" idx="12"/>
          </p:nvPr>
        </p:nvSpPr>
        <p:spPr/>
        <p:txBody>
          <a:bodyPr/>
          <a:lstStyle/>
          <a:p>
            <a:r>
              <a:rPr lang="en-AU" dirty="0" smtClean="0"/>
              <a:t>Programming – </a:t>
            </a:r>
            <a:r>
              <a:rPr lang="en-AU" dirty="0" smtClean="0"/>
              <a:t>AI for Games</a:t>
            </a:r>
            <a:endParaRPr lang="en-GB" dirty="0"/>
          </a:p>
        </p:txBody>
      </p:sp>
    </p:spTree>
    <p:extLst>
      <p:ext uri="{BB962C8B-B14F-4D97-AF65-F5344CB8AC3E}">
        <p14:creationId xmlns:p14="http://schemas.microsoft.com/office/powerpoint/2010/main" val="104155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6456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1091207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1902284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1" name="Multiply 20"/>
          <p:cNvSpPr/>
          <p:nvPr/>
        </p:nvSpPr>
        <p:spPr>
          <a:xfrm>
            <a:off x="1480240" y="310261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1426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1" name="Multiply 20"/>
          <p:cNvSpPr/>
          <p:nvPr/>
        </p:nvSpPr>
        <p:spPr>
          <a:xfrm>
            <a:off x="1480240" y="310261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519689" y="228400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108962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1" name="Multiply 20"/>
          <p:cNvSpPr/>
          <p:nvPr/>
        </p:nvSpPr>
        <p:spPr>
          <a:xfrm>
            <a:off x="1480240" y="310261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519689" y="228400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9" name="L-Shape 8"/>
          <p:cNvSpPr/>
          <p:nvPr/>
        </p:nvSpPr>
        <p:spPr>
          <a:xfrm rot="18654933">
            <a:off x="3435428" y="3247740"/>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01647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1" name="Multiply 20"/>
          <p:cNvSpPr/>
          <p:nvPr/>
        </p:nvSpPr>
        <p:spPr>
          <a:xfrm>
            <a:off x="1480240" y="310261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519689" y="228400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9" name="L-Shape 8"/>
          <p:cNvSpPr/>
          <p:nvPr/>
        </p:nvSpPr>
        <p:spPr>
          <a:xfrm rot="18654933">
            <a:off x="3435428" y="3247740"/>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548266" y="2005518"/>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26285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grpSp>
        <p:nvGrpSpPr>
          <p:cNvPr id="25" name="Group 24"/>
          <p:cNvGrpSpPr/>
          <p:nvPr/>
        </p:nvGrpSpPr>
        <p:grpSpPr>
          <a:xfrm>
            <a:off x="1727684" y="1155612"/>
            <a:ext cx="5688632" cy="2832276"/>
            <a:chOff x="4280095" y="1275606"/>
            <a:chExt cx="5623543" cy="2799871"/>
          </a:xfrm>
        </p:grpSpPr>
        <p:sp>
          <p:nvSpPr>
            <p:cNvPr id="6" name="Oval 5"/>
            <p:cNvSpPr/>
            <p:nvPr/>
          </p:nvSpPr>
          <p:spPr>
            <a:xfrm>
              <a:off x="6079758"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280095" y="3283389"/>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8" name="Flowchart: Decision 7"/>
            <p:cNvSpPr/>
            <p:nvPr/>
          </p:nvSpPr>
          <p:spPr>
            <a:xfrm>
              <a:off x="6368420" y="127560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0" name="Flowchart: Decision 9"/>
            <p:cNvSpPr/>
            <p:nvPr/>
          </p:nvSpPr>
          <p:spPr>
            <a:xfrm>
              <a:off x="7867209"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1" name="Flowchart: Decision 10"/>
            <p:cNvSpPr/>
            <p:nvPr/>
          </p:nvSpPr>
          <p:spPr>
            <a:xfrm>
              <a:off x="5019845" y="206769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050" b="1" dirty="0">
                <a:solidFill>
                  <a:schemeClr val="tx1"/>
                </a:solidFill>
              </a:endParaRPr>
            </a:p>
          </p:txBody>
        </p:sp>
        <p:sp>
          <p:nvSpPr>
            <p:cNvPr id="12" name="Oval 11"/>
            <p:cNvSpPr/>
            <p:nvPr/>
          </p:nvSpPr>
          <p:spPr>
            <a:xfrm>
              <a:off x="6948264"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3" name="Oval 12"/>
            <p:cNvSpPr/>
            <p:nvPr/>
          </p:nvSpPr>
          <p:spPr>
            <a:xfrm>
              <a:off x="9111550" y="3283389"/>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4" name="Straight Arrow Connector 3"/>
            <p:cNvCxnSpPr>
              <a:stCxn id="8" idx="1"/>
              <a:endCxn id="11" idx="0"/>
            </p:cNvCxnSpPr>
            <p:nvPr/>
          </p:nvCxnSpPr>
          <p:spPr>
            <a:xfrm flipH="1">
              <a:off x="5610955" y="1671650"/>
              <a:ext cx="757465"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0"/>
            </p:cNvCxnSpPr>
            <p:nvPr/>
          </p:nvCxnSpPr>
          <p:spPr>
            <a:xfrm>
              <a:off x="7550641" y="1671650"/>
              <a:ext cx="907678" cy="39604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1"/>
              <a:endCxn id="7" idx="0"/>
            </p:cNvCxnSpPr>
            <p:nvPr/>
          </p:nvCxnSpPr>
          <p:spPr>
            <a:xfrm flipH="1">
              <a:off x="4676139" y="2463738"/>
              <a:ext cx="343706"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6" idx="0"/>
            </p:cNvCxnSpPr>
            <p:nvPr/>
          </p:nvCxnSpPr>
          <p:spPr>
            <a:xfrm>
              <a:off x="6202065" y="2463738"/>
              <a:ext cx="273737"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0"/>
            </p:cNvCxnSpPr>
            <p:nvPr/>
          </p:nvCxnSpPr>
          <p:spPr>
            <a:xfrm flipH="1">
              <a:off x="7344308" y="2463738"/>
              <a:ext cx="522901"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3" idx="0"/>
            </p:cNvCxnSpPr>
            <p:nvPr/>
          </p:nvCxnSpPr>
          <p:spPr>
            <a:xfrm>
              <a:off x="9049430" y="2463738"/>
              <a:ext cx="458164" cy="81965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052852" y="3283388"/>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cxnSp>
          <p:nvCxnSpPr>
            <p:cNvPr id="28" name="Straight Arrow Connector 27"/>
            <p:cNvCxnSpPr>
              <a:stCxn id="10" idx="2"/>
              <a:endCxn id="26" idx="0"/>
            </p:cNvCxnSpPr>
            <p:nvPr/>
          </p:nvCxnSpPr>
          <p:spPr>
            <a:xfrm flipH="1">
              <a:off x="8448896" y="2859781"/>
              <a:ext cx="9423" cy="42360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3204430" y="1294888"/>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0" name="TextBox 19"/>
          <p:cNvSpPr txBox="1"/>
          <p:nvPr/>
        </p:nvSpPr>
        <p:spPr>
          <a:xfrm>
            <a:off x="2023673" y="2310399"/>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1" name="Multiply 20"/>
          <p:cNvSpPr/>
          <p:nvPr/>
        </p:nvSpPr>
        <p:spPr>
          <a:xfrm>
            <a:off x="1480240" y="310261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519689" y="228400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9" name="L-Shape 8"/>
          <p:cNvSpPr/>
          <p:nvPr/>
        </p:nvSpPr>
        <p:spPr>
          <a:xfrm rot="18654933">
            <a:off x="3435428" y="3247740"/>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548266" y="2005518"/>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L-Shape 28"/>
          <p:cNvSpPr/>
          <p:nvPr/>
        </p:nvSpPr>
        <p:spPr>
          <a:xfrm rot="18654933">
            <a:off x="3897676" y="1244400"/>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28500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sp>
        <p:nvSpPr>
          <p:cNvPr id="5" name="Content Placeholder 4"/>
          <p:cNvSpPr>
            <a:spLocks noGrp="1"/>
          </p:cNvSpPr>
          <p:nvPr>
            <p:ph idx="4294967295"/>
          </p:nvPr>
        </p:nvSpPr>
        <p:spPr>
          <a:xfrm>
            <a:off x="457200" y="1200151"/>
            <a:ext cx="5338936" cy="3243807"/>
          </a:xfrm>
          <a:prstGeom prst="rect">
            <a:avLst/>
          </a:prstGeom>
        </p:spPr>
        <p:txBody>
          <a:bodyPr>
            <a:normAutofit fontScale="70000" lnSpcReduction="20000"/>
          </a:bodyPr>
          <a:lstStyle/>
          <a:p>
            <a:r>
              <a:rPr lang="en-AU" dirty="0" smtClean="0"/>
              <a:t>A </a:t>
            </a:r>
            <a:r>
              <a:rPr lang="en-AU" b="1" dirty="0" smtClean="0"/>
              <a:t>Sequence </a:t>
            </a:r>
            <a:r>
              <a:rPr lang="en-AU" dirty="0" smtClean="0"/>
              <a:t>is a </a:t>
            </a:r>
            <a:r>
              <a:rPr lang="en-AU" b="1" dirty="0" smtClean="0"/>
              <a:t>Composite</a:t>
            </a:r>
            <a:r>
              <a:rPr lang="en-AU" dirty="0" smtClean="0"/>
              <a:t> node that returns Success if all of its child nodes returns Success</a:t>
            </a:r>
          </a:p>
          <a:p>
            <a:pPr lvl="1"/>
            <a:r>
              <a:rPr lang="en-AU" dirty="0" smtClean="0"/>
              <a:t>For example:</a:t>
            </a:r>
          </a:p>
          <a:p>
            <a:pPr lvl="2"/>
            <a:r>
              <a:rPr lang="en-AU" dirty="0" smtClean="0"/>
              <a:t>If a child returned Failure then it would return Failure and not execute the remaining child behaviours</a:t>
            </a:r>
          </a:p>
          <a:p>
            <a:pPr lvl="2"/>
            <a:r>
              <a:rPr lang="en-AU" dirty="0" smtClean="0"/>
              <a:t>If all child behaviours return Success then the Sequence returns Success</a:t>
            </a:r>
          </a:p>
          <a:p>
            <a:pPr lvl="1"/>
            <a:r>
              <a:rPr lang="en-AU" dirty="0" smtClean="0"/>
              <a:t>Typically executes in a set order, commonly denoted with an arrow across the branches</a:t>
            </a:r>
          </a:p>
          <a:p>
            <a:pPr lvl="1"/>
            <a:endParaRPr lang="en-AU" dirty="0"/>
          </a:p>
          <a:p>
            <a:r>
              <a:rPr lang="en-AU" dirty="0" smtClean="0"/>
              <a:t>A </a:t>
            </a:r>
            <a:r>
              <a:rPr lang="en-AU" b="1" dirty="0" smtClean="0"/>
              <a:t>Sequence </a:t>
            </a:r>
            <a:r>
              <a:rPr lang="en-AU" dirty="0" smtClean="0"/>
              <a:t>acts as an </a:t>
            </a:r>
            <a:r>
              <a:rPr lang="en-AU" b="1" dirty="0" smtClean="0"/>
              <a:t>AND</a:t>
            </a:r>
          </a:p>
          <a:p>
            <a:pPr lvl="1"/>
            <a:r>
              <a:rPr lang="en-AU" dirty="0" smtClean="0"/>
              <a:t>Result = A </a:t>
            </a:r>
            <a:r>
              <a:rPr lang="en-AU" b="1" dirty="0" smtClean="0"/>
              <a:t>AND </a:t>
            </a:r>
            <a:r>
              <a:rPr lang="en-AU" dirty="0" smtClean="0"/>
              <a:t>B </a:t>
            </a:r>
            <a:r>
              <a:rPr lang="en-AU" b="1" dirty="0" smtClean="0"/>
              <a:t>AND </a:t>
            </a:r>
            <a:r>
              <a:rPr lang="en-AU" dirty="0" smtClean="0"/>
              <a:t>C </a:t>
            </a:r>
            <a:r>
              <a:rPr lang="en-AU" b="1" dirty="0" smtClean="0"/>
              <a:t>AND </a:t>
            </a:r>
            <a:r>
              <a:rPr lang="en-AU" dirty="0" err="1" smtClean="0"/>
              <a:t>etc</a:t>
            </a:r>
            <a:endParaRPr lang="en-AU" dirty="0"/>
          </a:p>
        </p:txBody>
      </p:sp>
      <p:grpSp>
        <p:nvGrpSpPr>
          <p:cNvPr id="8" name="Group 7"/>
          <p:cNvGrpSpPr/>
          <p:nvPr/>
        </p:nvGrpSpPr>
        <p:grpSpPr>
          <a:xfrm>
            <a:off x="6300192" y="1499033"/>
            <a:ext cx="1823496" cy="1144725"/>
            <a:chOff x="6876256" y="994977"/>
            <a:chExt cx="1823496" cy="1144725"/>
          </a:xfrm>
        </p:grpSpPr>
        <p:sp>
          <p:nvSpPr>
            <p:cNvPr id="25" name="Rectangle 24"/>
            <p:cNvSpPr/>
            <p:nvPr/>
          </p:nvSpPr>
          <p:spPr>
            <a:xfrm>
              <a:off x="7175936" y="994977"/>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smtClean="0">
                  <a:solidFill>
                    <a:schemeClr val="tx1"/>
                  </a:solidFill>
                </a:rPr>
                <a:t>&amp;</a:t>
              </a:r>
              <a:endParaRPr lang="en-AU" sz="3200" b="1" dirty="0">
                <a:solidFill>
                  <a:schemeClr val="tx1"/>
                </a:solidFill>
              </a:endParaRPr>
            </a:p>
          </p:txBody>
        </p:sp>
        <p:cxnSp>
          <p:nvCxnSpPr>
            <p:cNvPr id="27" name="Straight Arrow Connector 26"/>
            <p:cNvCxnSpPr>
              <a:stCxn id="25" idx="2"/>
            </p:cNvCxnSpPr>
            <p:nvPr/>
          </p:nvCxnSpPr>
          <p:spPr>
            <a:xfrm flipH="1">
              <a:off x="6876256" y="1499033"/>
              <a:ext cx="911748" cy="64066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2"/>
            </p:cNvCxnSpPr>
            <p:nvPr/>
          </p:nvCxnSpPr>
          <p:spPr>
            <a:xfrm>
              <a:off x="7788004" y="1499033"/>
              <a:ext cx="0" cy="64066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2"/>
            </p:cNvCxnSpPr>
            <p:nvPr/>
          </p:nvCxnSpPr>
          <p:spPr>
            <a:xfrm>
              <a:off x="7788004" y="1499033"/>
              <a:ext cx="911748" cy="64066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876256" y="1819368"/>
              <a:ext cx="1693247"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4644008" y="3363838"/>
            <a:ext cx="4320480" cy="1224136"/>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Sequence : </a:t>
            </a:r>
            <a:r>
              <a:rPr lang="en-AU" sz="1000" dirty="0" err="1" smtClean="0">
                <a:latin typeface="Consolas" panose="020B0609020204030204" pitchFamily="49" charset="0"/>
                <a:cs typeface="Consolas" panose="020B0609020204030204" pitchFamily="49" charset="0"/>
              </a:rPr>
              <a:t>CompositeBehaviour</a:t>
            </a:r>
            <a:endParaRPr lang="en-AU" sz="1000" dirty="0" smtClean="0">
              <a:latin typeface="Consolas" panose="020B0609020204030204" pitchFamily="49" charset="0"/>
              <a:cs typeface="Consolas" panose="020B0609020204030204" pitchFamily="49" charset="0"/>
            </a:endParaRPr>
          </a:p>
          <a:p>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for each child in </a:t>
            </a:r>
            <a:r>
              <a:rPr lang="en-AU" sz="1000" dirty="0" err="1" smtClean="0">
                <a:latin typeface="Consolas" panose="020B0609020204030204" pitchFamily="49" charset="0"/>
                <a:cs typeface="Consolas" panose="020B0609020204030204" pitchFamily="49" charset="0"/>
              </a:rPr>
              <a:t>childBehaviours</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if </a:t>
            </a:r>
            <a:r>
              <a:rPr lang="en-AU" sz="1000" dirty="0" err="1" smtClean="0">
                <a:latin typeface="Consolas" panose="020B0609020204030204" pitchFamily="49" charset="0"/>
                <a:cs typeface="Consolas" panose="020B0609020204030204" pitchFamily="49" charset="0"/>
              </a:rPr>
              <a:t>child.execute</a:t>
            </a:r>
            <a:r>
              <a:rPr lang="en-AU" sz="1000" dirty="0" smtClean="0">
                <a:latin typeface="Consolas" panose="020B0609020204030204" pitchFamily="49" charset="0"/>
                <a:cs typeface="Consolas" panose="020B0609020204030204" pitchFamily="49" charset="0"/>
              </a:rPr>
              <a:t>(agent) == </a:t>
            </a:r>
            <a:r>
              <a:rPr lang="en-AU" sz="1000" dirty="0" err="1" smtClean="0">
                <a:latin typeface="Consolas" panose="020B0609020204030204" pitchFamily="49" charset="0"/>
                <a:cs typeface="Consolas" panose="020B0609020204030204" pitchFamily="49" charset="0"/>
              </a:rPr>
              <a:t>BehaviourResult.Failure</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BehaviourResult.Failure</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BehaviourResult.Success</a:t>
            </a:r>
            <a:endParaRPr lang="en-AU" sz="1200" dirty="0"/>
          </a:p>
        </p:txBody>
      </p:sp>
    </p:spTree>
    <p:extLst>
      <p:ext uri="{BB962C8B-B14F-4D97-AF65-F5344CB8AC3E}">
        <p14:creationId xmlns:p14="http://schemas.microsoft.com/office/powerpoint/2010/main" val="2543783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107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a:bodyPr>
          <a:lstStyle/>
          <a:p>
            <a:r>
              <a:rPr lang="en-AU" dirty="0" smtClean="0"/>
              <a:t>What are Behaviour Trees?</a:t>
            </a:r>
          </a:p>
          <a:p>
            <a:r>
              <a:rPr lang="en-US" dirty="0" smtClean="0"/>
              <a:t>Nodes</a:t>
            </a:r>
          </a:p>
          <a:p>
            <a:r>
              <a:rPr lang="en-US" dirty="0" smtClean="0"/>
              <a:t>Actions and Conditions</a:t>
            </a:r>
          </a:p>
          <a:p>
            <a:r>
              <a:rPr lang="en-US" dirty="0" smtClean="0"/>
              <a:t>Composite Nodes</a:t>
            </a:r>
          </a:p>
          <a:p>
            <a:pPr lvl="1"/>
            <a:r>
              <a:rPr lang="en-US" dirty="0" smtClean="0"/>
              <a:t>Sequence and Selector Nodes</a:t>
            </a:r>
          </a:p>
          <a:p>
            <a:r>
              <a:rPr lang="en-US" dirty="0" smtClean="0"/>
              <a:t>Sub-</a:t>
            </a:r>
            <a:r>
              <a:rPr lang="en-US" dirty="0" err="1" smtClean="0"/>
              <a:t>Behaviours</a:t>
            </a:r>
            <a:r>
              <a:rPr lang="en-US" dirty="0" smtClean="0"/>
              <a:t> and Reusability</a:t>
            </a:r>
            <a:endParaRPr lang="en-AU" dirty="0"/>
          </a:p>
        </p:txBody>
      </p:sp>
    </p:spTree>
    <p:extLst>
      <p:ext uri="{BB962C8B-B14F-4D97-AF65-F5344CB8AC3E}">
        <p14:creationId xmlns:p14="http://schemas.microsoft.com/office/powerpoint/2010/main" val="18212115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3831581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1294792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72789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5" name="Multiply 24"/>
          <p:cNvSpPr/>
          <p:nvPr/>
        </p:nvSpPr>
        <p:spPr>
          <a:xfrm>
            <a:off x="2979617" y="3188936"/>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3355993" y="2586895"/>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1472525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5" name="Multiply 24"/>
          <p:cNvSpPr/>
          <p:nvPr/>
        </p:nvSpPr>
        <p:spPr>
          <a:xfrm>
            <a:off x="2979617" y="3188936"/>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3355993" y="2586895"/>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1" name="Multiply 30"/>
          <p:cNvSpPr/>
          <p:nvPr/>
        </p:nvSpPr>
        <p:spPr>
          <a:xfrm>
            <a:off x="2961186" y="196214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62966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5" name="Multiply 24"/>
          <p:cNvSpPr/>
          <p:nvPr/>
        </p:nvSpPr>
        <p:spPr>
          <a:xfrm>
            <a:off x="2979617" y="3188936"/>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3355993" y="2586895"/>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1" name="Multiply 30"/>
          <p:cNvSpPr/>
          <p:nvPr/>
        </p:nvSpPr>
        <p:spPr>
          <a:xfrm>
            <a:off x="2961186" y="196214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532820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430771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5" name="Multiply 24"/>
          <p:cNvSpPr/>
          <p:nvPr/>
        </p:nvSpPr>
        <p:spPr>
          <a:xfrm>
            <a:off x="2979617" y="3188936"/>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3355993" y="2586895"/>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1" name="Multiply 30"/>
          <p:cNvSpPr/>
          <p:nvPr/>
        </p:nvSpPr>
        <p:spPr>
          <a:xfrm>
            <a:off x="2961186" y="196214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532820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5" name="L-Shape 34"/>
          <p:cNvSpPr/>
          <p:nvPr/>
        </p:nvSpPr>
        <p:spPr>
          <a:xfrm rot="18654933">
            <a:off x="4791876" y="3375793"/>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L-Shape 35"/>
          <p:cNvSpPr/>
          <p:nvPr/>
        </p:nvSpPr>
        <p:spPr>
          <a:xfrm rot="18654933">
            <a:off x="5899001" y="3374192"/>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5369231" y="2533397"/>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8" name="TextBox 37"/>
          <p:cNvSpPr txBox="1"/>
          <p:nvPr/>
        </p:nvSpPr>
        <p:spPr>
          <a:xfrm>
            <a:off x="5985874"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Tree>
    <p:extLst>
      <p:ext uri="{BB962C8B-B14F-4D97-AF65-F5344CB8AC3E}">
        <p14:creationId xmlns:p14="http://schemas.microsoft.com/office/powerpoint/2010/main" val="3609068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Sequence Composite Nodes</a:t>
            </a:r>
            <a:endParaRPr lang="en-AU" dirty="0"/>
          </a:p>
        </p:txBody>
      </p:sp>
      <p:grpSp>
        <p:nvGrpSpPr>
          <p:cNvPr id="33" name="Group 32"/>
          <p:cNvGrpSpPr/>
          <p:nvPr/>
        </p:nvGrpSpPr>
        <p:grpSpPr>
          <a:xfrm>
            <a:off x="2357754" y="1111730"/>
            <a:ext cx="4428492" cy="2920040"/>
            <a:chOff x="4247964" y="915566"/>
            <a:chExt cx="4896544" cy="3228662"/>
          </a:xfrm>
        </p:grpSpPr>
        <p:sp>
          <p:nvSpPr>
            <p:cNvPr id="9" name="Rectangle 8"/>
            <p:cNvSpPr/>
            <p:nvPr/>
          </p:nvSpPr>
          <p:spPr>
            <a:xfrm>
              <a:off x="5040052"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0" name="Oval 9"/>
            <p:cNvSpPr/>
            <p:nvPr/>
          </p:nvSpPr>
          <p:spPr>
            <a:xfrm>
              <a:off x="6264188"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1" name="Oval 10"/>
            <p:cNvSpPr/>
            <p:nvPr/>
          </p:nvSpPr>
          <p:spPr>
            <a:xfrm>
              <a:off x="4247964"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2" name="Rectangle 11"/>
            <p:cNvSpPr/>
            <p:nvPr/>
          </p:nvSpPr>
          <p:spPr>
            <a:xfrm>
              <a:off x="7524328" y="2139702"/>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AND</a:t>
              </a:r>
              <a:endParaRPr lang="en-AU" b="1" dirty="0">
                <a:solidFill>
                  <a:schemeClr val="tx1"/>
                </a:solidFill>
              </a:endParaRPr>
            </a:p>
          </p:txBody>
        </p:sp>
        <p:sp>
          <p:nvSpPr>
            <p:cNvPr id="13" name="Oval 12"/>
            <p:cNvSpPr/>
            <p:nvPr/>
          </p:nvSpPr>
          <p:spPr>
            <a:xfrm>
              <a:off x="8352420" y="335214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4" name="Oval 13"/>
            <p:cNvSpPr/>
            <p:nvPr/>
          </p:nvSpPr>
          <p:spPr>
            <a:xfrm>
              <a:off x="7164288"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5" name="Oval 14"/>
            <p:cNvSpPr/>
            <p:nvPr/>
          </p:nvSpPr>
          <p:spPr>
            <a:xfrm>
              <a:off x="5256076" y="3352140"/>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6" name="Flowchart: Decision 15"/>
            <p:cNvSpPr/>
            <p:nvPr/>
          </p:nvSpPr>
          <p:spPr>
            <a:xfrm>
              <a:off x="6319421" y="915566"/>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smtClean="0">
                  <a:solidFill>
                    <a:schemeClr val="tx1"/>
                  </a:solidFill>
                </a:rPr>
                <a:t>OR</a:t>
              </a:r>
              <a:endParaRPr lang="en-AU" sz="1600" b="1" dirty="0">
                <a:solidFill>
                  <a:schemeClr val="tx1"/>
                </a:solidFill>
              </a:endParaRPr>
            </a:p>
          </p:txBody>
        </p:sp>
        <p:cxnSp>
          <p:nvCxnSpPr>
            <p:cNvPr id="4" name="Straight Arrow Connector 3"/>
            <p:cNvCxnSpPr>
              <a:stCxn id="16" idx="1"/>
              <a:endCxn id="9" idx="0"/>
            </p:cNvCxnSpPr>
            <p:nvPr/>
          </p:nvCxnSpPr>
          <p:spPr>
            <a:xfrm flipH="1">
              <a:off x="5652121" y="1311610"/>
              <a:ext cx="667300"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3"/>
              <a:endCxn id="12" idx="0"/>
            </p:cNvCxnSpPr>
            <p:nvPr/>
          </p:nvCxnSpPr>
          <p:spPr>
            <a:xfrm>
              <a:off x="7501642" y="1311610"/>
              <a:ext cx="634754" cy="82809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1" idx="0"/>
            </p:cNvCxnSpPr>
            <p:nvPr/>
          </p:nvCxnSpPr>
          <p:spPr>
            <a:xfrm flipH="1">
              <a:off x="4644008"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5652120" y="2643758"/>
              <a:ext cx="0"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a:off x="5652120" y="2643758"/>
              <a:ext cx="1008112"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4" idx="0"/>
            </p:cNvCxnSpPr>
            <p:nvPr/>
          </p:nvCxnSpPr>
          <p:spPr>
            <a:xfrm flipH="1">
              <a:off x="7560332" y="2643758"/>
              <a:ext cx="576064"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2"/>
              <a:endCxn id="13" idx="0"/>
            </p:cNvCxnSpPr>
            <p:nvPr/>
          </p:nvCxnSpPr>
          <p:spPr>
            <a:xfrm>
              <a:off x="8136396" y="2643758"/>
              <a:ext cx="612068" cy="70838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44008" y="2997949"/>
              <a:ext cx="1872208"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320" y="2997949"/>
              <a:ext cx="12961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593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3" name="TextBox 22"/>
          <p:cNvSpPr txBox="1"/>
          <p:nvPr/>
        </p:nvSpPr>
        <p:spPr>
          <a:xfrm>
            <a:off x="2919181"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25" name="Multiply 24"/>
          <p:cNvSpPr/>
          <p:nvPr/>
        </p:nvSpPr>
        <p:spPr>
          <a:xfrm>
            <a:off x="2979617" y="3188936"/>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L-Shape 26"/>
          <p:cNvSpPr/>
          <p:nvPr/>
        </p:nvSpPr>
        <p:spPr>
          <a:xfrm rot="18654933">
            <a:off x="2140840" y="3377395"/>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3355993" y="2586895"/>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1" name="Multiply 30"/>
          <p:cNvSpPr/>
          <p:nvPr/>
        </p:nvSpPr>
        <p:spPr>
          <a:xfrm>
            <a:off x="2961186" y="1962143"/>
            <a:ext cx="1296144" cy="969293"/>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5328207" y="1382720"/>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5" name="L-Shape 34"/>
          <p:cNvSpPr/>
          <p:nvPr/>
        </p:nvSpPr>
        <p:spPr>
          <a:xfrm rot="18654933">
            <a:off x="4791876" y="3375793"/>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L-Shape 35"/>
          <p:cNvSpPr/>
          <p:nvPr/>
        </p:nvSpPr>
        <p:spPr>
          <a:xfrm rot="18654933">
            <a:off x="5899001" y="3374192"/>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5369231" y="2533397"/>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8" name="TextBox 37"/>
          <p:cNvSpPr txBox="1"/>
          <p:nvPr/>
        </p:nvSpPr>
        <p:spPr>
          <a:xfrm>
            <a:off x="5985874" y="2533396"/>
            <a:ext cx="505267" cy="923330"/>
          </a:xfrm>
          <a:prstGeom prst="rect">
            <a:avLst/>
          </a:prstGeom>
          <a:noFill/>
        </p:spPr>
        <p:txBody>
          <a:bodyPr wrap="none" rtlCol="0">
            <a:spAutoFit/>
          </a:bodyPr>
          <a:lstStyle/>
          <a:p>
            <a:r>
              <a:rPr lang="en-AU" sz="5400" dirty="0" smtClean="0">
                <a:solidFill>
                  <a:schemeClr val="bg1"/>
                </a:solidFill>
              </a:rPr>
              <a:t>?</a:t>
            </a:r>
            <a:endParaRPr lang="en-AU" dirty="0">
              <a:solidFill>
                <a:schemeClr val="bg1"/>
              </a:solidFill>
            </a:endParaRPr>
          </a:p>
        </p:txBody>
      </p:sp>
      <p:sp>
        <p:nvSpPr>
          <p:cNvPr id="39" name="L-Shape 38"/>
          <p:cNvSpPr/>
          <p:nvPr/>
        </p:nvSpPr>
        <p:spPr>
          <a:xfrm rot="18654933">
            <a:off x="4248616" y="1177063"/>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L-Shape 39"/>
          <p:cNvSpPr/>
          <p:nvPr/>
        </p:nvSpPr>
        <p:spPr>
          <a:xfrm rot="18654933">
            <a:off x="5304414" y="2143634"/>
            <a:ext cx="1058118" cy="411313"/>
          </a:xfrm>
          <a:prstGeom prst="corner">
            <a:avLst>
              <a:gd name="adj1" fmla="val 45977"/>
              <a:gd name="adj2" fmla="val 35956"/>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05742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Sub-Behaviours and Reusability</a:t>
            </a:r>
            <a:endParaRPr lang="en-AU" dirty="0"/>
          </a:p>
        </p:txBody>
      </p:sp>
      <p:sp>
        <p:nvSpPr>
          <p:cNvPr id="3" name="Content Placeholder 2"/>
          <p:cNvSpPr>
            <a:spLocks noGrp="1"/>
          </p:cNvSpPr>
          <p:nvPr>
            <p:ph idx="4294967295"/>
          </p:nvPr>
        </p:nvSpPr>
        <p:spPr>
          <a:xfrm>
            <a:off x="457200" y="1200151"/>
            <a:ext cx="5842992" cy="3394472"/>
          </a:xfrm>
          <a:prstGeom prst="rect">
            <a:avLst/>
          </a:prstGeom>
        </p:spPr>
        <p:txBody>
          <a:bodyPr>
            <a:normAutofit fontScale="92500" lnSpcReduction="20000"/>
          </a:bodyPr>
          <a:lstStyle/>
          <a:p>
            <a:r>
              <a:rPr lang="en-AU" dirty="0" smtClean="0"/>
              <a:t>Branches in a Behaviour Tree typically represent sub-behaviours</a:t>
            </a:r>
          </a:p>
          <a:p>
            <a:pPr lvl="1"/>
            <a:r>
              <a:rPr lang="en-AU" dirty="0" smtClean="0"/>
              <a:t>Abstract idea</a:t>
            </a:r>
          </a:p>
          <a:p>
            <a:pPr lvl="1"/>
            <a:r>
              <a:rPr lang="en-AU" b="1" dirty="0" smtClean="0"/>
              <a:t>Attack</a:t>
            </a:r>
            <a:r>
              <a:rPr lang="en-AU" dirty="0" smtClean="0"/>
              <a:t>, </a:t>
            </a:r>
            <a:r>
              <a:rPr lang="en-AU" b="1" dirty="0" smtClean="0"/>
              <a:t>Patrol</a:t>
            </a:r>
            <a:r>
              <a:rPr lang="en-AU" dirty="0" smtClean="0"/>
              <a:t> </a:t>
            </a:r>
            <a:r>
              <a:rPr lang="en-AU" dirty="0" err="1" smtClean="0"/>
              <a:t>etc</a:t>
            </a:r>
            <a:endParaRPr lang="en-AU" dirty="0" smtClean="0"/>
          </a:p>
          <a:p>
            <a:pPr lvl="1"/>
            <a:endParaRPr lang="en-AU" dirty="0"/>
          </a:p>
          <a:p>
            <a:r>
              <a:rPr lang="en-AU" dirty="0" smtClean="0"/>
              <a:t>Sub-behaviours can be designed and inserted in to multiple trees and reused</a:t>
            </a:r>
          </a:p>
          <a:p>
            <a:pPr lvl="1"/>
            <a:r>
              <a:rPr lang="en-AU" dirty="0" smtClean="0"/>
              <a:t>For example, a Patrol branch could be used in a </a:t>
            </a:r>
            <a:r>
              <a:rPr lang="en-AU" b="1" dirty="0" err="1" smtClean="0"/>
              <a:t>GruntSoldier’s</a:t>
            </a:r>
            <a:r>
              <a:rPr lang="en-AU" dirty="0" smtClean="0"/>
              <a:t> Behaviour Tree and also a </a:t>
            </a:r>
            <a:r>
              <a:rPr lang="en-AU" b="1" dirty="0" err="1" smtClean="0"/>
              <a:t>BossSoldier’s</a:t>
            </a:r>
            <a:r>
              <a:rPr lang="en-AU" dirty="0" smtClean="0"/>
              <a:t> Behaviour Tree</a:t>
            </a:r>
            <a:endParaRPr lang="en-AU" dirty="0"/>
          </a:p>
        </p:txBody>
      </p:sp>
      <p:grpSp>
        <p:nvGrpSpPr>
          <p:cNvPr id="8" name="Group 7"/>
          <p:cNvGrpSpPr/>
          <p:nvPr/>
        </p:nvGrpSpPr>
        <p:grpSpPr>
          <a:xfrm>
            <a:off x="6516216" y="1417208"/>
            <a:ext cx="1800200" cy="1082534"/>
            <a:chOff x="1108097" y="2149264"/>
            <a:chExt cx="2638881" cy="1586867"/>
          </a:xfrm>
        </p:grpSpPr>
        <p:sp>
          <p:nvSpPr>
            <p:cNvPr id="4" name="Rectangle 3"/>
            <p:cNvSpPr/>
            <p:nvPr/>
          </p:nvSpPr>
          <p:spPr>
            <a:xfrm>
              <a:off x="1626448" y="2149264"/>
              <a:ext cx="1602178" cy="6597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Attack</a:t>
              </a:r>
              <a:endParaRPr lang="en-AU" b="1" dirty="0">
                <a:solidFill>
                  <a:schemeClr val="tx1"/>
                </a:solidFill>
              </a:endParaRPr>
            </a:p>
          </p:txBody>
        </p:sp>
        <p:cxnSp>
          <p:nvCxnSpPr>
            <p:cNvPr id="5" name="Straight Arrow Connector 4"/>
            <p:cNvCxnSpPr>
              <a:stCxn id="4" idx="2"/>
            </p:cNvCxnSpPr>
            <p:nvPr/>
          </p:nvCxnSpPr>
          <p:spPr>
            <a:xfrm flipH="1">
              <a:off x="1108097" y="2808984"/>
              <a:ext cx="1319441" cy="92714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4" idx="2"/>
            </p:cNvCxnSpPr>
            <p:nvPr/>
          </p:nvCxnSpPr>
          <p:spPr>
            <a:xfrm>
              <a:off x="2427537" y="2808984"/>
              <a:ext cx="1319441" cy="92714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13652" y="3204816"/>
              <a:ext cx="2450391"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644899" y="2898933"/>
            <a:ext cx="1599509" cy="824945"/>
            <a:chOff x="6024517" y="1699943"/>
            <a:chExt cx="2010092" cy="1036703"/>
          </a:xfrm>
        </p:grpSpPr>
        <p:cxnSp>
          <p:nvCxnSpPr>
            <p:cNvPr id="9" name="Straight Arrow Connector 8"/>
            <p:cNvCxnSpPr>
              <a:stCxn id="11" idx="1"/>
            </p:cNvCxnSpPr>
            <p:nvPr/>
          </p:nvCxnSpPr>
          <p:spPr>
            <a:xfrm flipH="1">
              <a:off x="6024517" y="2218295"/>
              <a:ext cx="252208" cy="51835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a:off x="7824044" y="2218295"/>
              <a:ext cx="210565" cy="51835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6276725" y="1699943"/>
              <a:ext cx="1547319" cy="1036703"/>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tx1"/>
                  </a:solidFill>
                </a:rPr>
                <a:t>Patrol</a:t>
              </a:r>
              <a:endParaRPr lang="en-AU" sz="1050" b="1" dirty="0">
                <a:solidFill>
                  <a:schemeClr val="tx1"/>
                </a:solidFill>
              </a:endParaRPr>
            </a:p>
          </p:txBody>
        </p:sp>
      </p:grpSp>
    </p:spTree>
    <p:extLst>
      <p:ext uri="{BB962C8B-B14F-4D97-AF65-F5344CB8AC3E}">
        <p14:creationId xmlns:p14="http://schemas.microsoft.com/office/powerpoint/2010/main" val="3075527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Sub-Behaviours and Reusability</a:t>
            </a:r>
            <a:endParaRPr lang="en-AU" dirty="0"/>
          </a:p>
        </p:txBody>
      </p:sp>
      <p:sp>
        <p:nvSpPr>
          <p:cNvPr id="3" name="Content Placeholder 2"/>
          <p:cNvSpPr>
            <a:spLocks noGrp="1"/>
          </p:cNvSpPr>
          <p:nvPr>
            <p:ph idx="4294967295"/>
          </p:nvPr>
        </p:nvSpPr>
        <p:spPr>
          <a:xfrm>
            <a:off x="457200" y="1200151"/>
            <a:ext cx="5194920" cy="3394472"/>
          </a:xfrm>
          <a:prstGeom prst="rect">
            <a:avLst/>
          </a:prstGeom>
        </p:spPr>
        <p:txBody>
          <a:bodyPr>
            <a:normAutofit fontScale="70000" lnSpcReduction="20000"/>
          </a:bodyPr>
          <a:lstStyle/>
          <a:p>
            <a:r>
              <a:rPr lang="en-AU" dirty="0" smtClean="0"/>
              <a:t>A Behaviour Tree can also be used by multiple agents</a:t>
            </a:r>
          </a:p>
          <a:p>
            <a:pPr lvl="1"/>
            <a:r>
              <a:rPr lang="en-AU" dirty="0" smtClean="0"/>
              <a:t>Only works if the variables within a behaviour don’t change!</a:t>
            </a:r>
          </a:p>
          <a:p>
            <a:pPr lvl="2"/>
            <a:r>
              <a:rPr lang="en-AU" dirty="0" smtClean="0"/>
              <a:t>Changeable data should be stored within the agents themselves</a:t>
            </a:r>
          </a:p>
          <a:p>
            <a:pPr lvl="2"/>
            <a:r>
              <a:rPr lang="en-AU" dirty="0" smtClean="0"/>
              <a:t>For example, the amount of damage that an attack action causes can be within the behaviour or, if it depends on the weapon being carried, the value comes from the attacking agent and not the behaviour</a:t>
            </a:r>
          </a:p>
          <a:p>
            <a:pPr lvl="2"/>
            <a:r>
              <a:rPr lang="en-AU" dirty="0" smtClean="0"/>
              <a:t>Or another example, if an Attack action has a timeout then the timer should be a part of the agent, and the length of the timeout duration would be a part of the behaviour</a:t>
            </a:r>
            <a:endParaRPr lang="en-AU" dirty="0"/>
          </a:p>
        </p:txBody>
      </p:sp>
      <p:grpSp>
        <p:nvGrpSpPr>
          <p:cNvPr id="36" name="Group 35"/>
          <p:cNvGrpSpPr/>
          <p:nvPr/>
        </p:nvGrpSpPr>
        <p:grpSpPr>
          <a:xfrm>
            <a:off x="5580112" y="1443050"/>
            <a:ext cx="3384376" cy="2257400"/>
            <a:chOff x="5796136" y="915566"/>
            <a:chExt cx="3384376" cy="2257400"/>
          </a:xfrm>
        </p:grpSpPr>
        <p:sp>
          <p:nvSpPr>
            <p:cNvPr id="15" name="Flowchart: Decision 14"/>
            <p:cNvSpPr/>
            <p:nvPr/>
          </p:nvSpPr>
          <p:spPr>
            <a:xfrm>
              <a:off x="6732240" y="915566"/>
              <a:ext cx="1512168" cy="102960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solidFill>
                    <a:schemeClr val="tx1"/>
                  </a:solidFill>
                </a:rPr>
                <a:t>Grunt Behaviour</a:t>
              </a:r>
              <a:endParaRPr lang="en-AU" sz="800" b="1" dirty="0">
                <a:solidFill>
                  <a:schemeClr val="tx1"/>
                </a:solidFill>
              </a:endParaRPr>
            </a:p>
          </p:txBody>
        </p:sp>
        <p:sp>
          <p:nvSpPr>
            <p:cNvPr id="16" name="Flowchart: Preparation 15"/>
            <p:cNvSpPr/>
            <p:nvPr/>
          </p:nvSpPr>
          <p:spPr>
            <a:xfrm>
              <a:off x="5796136" y="1851670"/>
              <a:ext cx="936104" cy="504056"/>
            </a:xfrm>
            <a:prstGeom prst="flowChartPreparation">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tx1"/>
                  </a:solidFill>
                </a:rPr>
                <a:t>Grunt A</a:t>
              </a:r>
              <a:endParaRPr lang="en-AU" sz="1100" dirty="0">
                <a:solidFill>
                  <a:schemeClr val="tx1"/>
                </a:solidFill>
              </a:endParaRPr>
            </a:p>
          </p:txBody>
        </p:sp>
        <p:sp>
          <p:nvSpPr>
            <p:cNvPr id="17" name="Flowchart: Preparation 16"/>
            <p:cNvSpPr/>
            <p:nvPr/>
          </p:nvSpPr>
          <p:spPr>
            <a:xfrm>
              <a:off x="6164560" y="2416882"/>
              <a:ext cx="936104" cy="504056"/>
            </a:xfrm>
            <a:prstGeom prst="flowChartPreparation">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tx1"/>
                  </a:solidFill>
                </a:rPr>
                <a:t>Grunt B</a:t>
              </a:r>
              <a:endParaRPr lang="en-AU" sz="1100" dirty="0">
                <a:solidFill>
                  <a:schemeClr val="tx1"/>
                </a:solidFill>
              </a:endParaRPr>
            </a:p>
          </p:txBody>
        </p:sp>
        <p:sp>
          <p:nvSpPr>
            <p:cNvPr id="18" name="Flowchart: Preparation 17"/>
            <p:cNvSpPr/>
            <p:nvPr/>
          </p:nvSpPr>
          <p:spPr>
            <a:xfrm>
              <a:off x="7884368" y="2416882"/>
              <a:ext cx="936104" cy="504056"/>
            </a:xfrm>
            <a:prstGeom prst="flowChartPreparation">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tx1"/>
                  </a:solidFill>
                </a:rPr>
                <a:t>Grunt D</a:t>
              </a:r>
              <a:endParaRPr lang="en-AU" sz="1100" dirty="0">
                <a:solidFill>
                  <a:schemeClr val="tx1"/>
                </a:solidFill>
              </a:endParaRPr>
            </a:p>
          </p:txBody>
        </p:sp>
        <p:sp>
          <p:nvSpPr>
            <p:cNvPr id="19" name="Flowchart: Preparation 18"/>
            <p:cNvSpPr/>
            <p:nvPr/>
          </p:nvSpPr>
          <p:spPr>
            <a:xfrm>
              <a:off x="7020272" y="2668910"/>
              <a:ext cx="936104" cy="504056"/>
            </a:xfrm>
            <a:prstGeom prst="flowChartPreparation">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tx1"/>
                  </a:solidFill>
                </a:rPr>
                <a:t>Grunt C</a:t>
              </a:r>
              <a:endParaRPr lang="en-AU" sz="1100" dirty="0">
                <a:solidFill>
                  <a:schemeClr val="tx1"/>
                </a:solidFill>
              </a:endParaRPr>
            </a:p>
          </p:txBody>
        </p:sp>
        <p:sp>
          <p:nvSpPr>
            <p:cNvPr id="20" name="Flowchart: Preparation 19"/>
            <p:cNvSpPr/>
            <p:nvPr/>
          </p:nvSpPr>
          <p:spPr>
            <a:xfrm>
              <a:off x="8244408" y="1851670"/>
              <a:ext cx="936104" cy="504056"/>
            </a:xfrm>
            <a:prstGeom prst="flowChartPreparation">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dirty="0" smtClean="0">
                  <a:solidFill>
                    <a:schemeClr val="tx1"/>
                  </a:solidFill>
                </a:rPr>
                <a:t>Grunt E</a:t>
              </a:r>
              <a:endParaRPr lang="en-AU" sz="1100" dirty="0">
                <a:solidFill>
                  <a:schemeClr val="tx1"/>
                </a:solidFill>
              </a:endParaRPr>
            </a:p>
          </p:txBody>
        </p:sp>
        <p:cxnSp>
          <p:nvCxnSpPr>
            <p:cNvPr id="22" name="Straight Arrow Connector 21"/>
            <p:cNvCxnSpPr>
              <a:stCxn id="15" idx="1"/>
              <a:endCxn id="16" idx="0"/>
            </p:cNvCxnSpPr>
            <p:nvPr/>
          </p:nvCxnSpPr>
          <p:spPr>
            <a:xfrm flipH="1">
              <a:off x="6264188" y="1430370"/>
              <a:ext cx="468052" cy="421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884640" y="1735170"/>
              <a:ext cx="216024" cy="6817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884368" y="1735170"/>
              <a:ext cx="216024" cy="6817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2"/>
              <a:endCxn id="19" idx="0"/>
            </p:cNvCxnSpPr>
            <p:nvPr/>
          </p:nvCxnSpPr>
          <p:spPr>
            <a:xfrm>
              <a:off x="7488324" y="1945174"/>
              <a:ext cx="0" cy="7237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a:endCxn id="20" idx="0"/>
            </p:cNvCxnSpPr>
            <p:nvPr/>
          </p:nvCxnSpPr>
          <p:spPr>
            <a:xfrm>
              <a:off x="8244408" y="1430370"/>
              <a:ext cx="468052" cy="421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413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Behaviour Trees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fontScale="77500" lnSpcReduction="20000"/>
          </a:bodyPr>
          <a:lstStyle/>
          <a:p>
            <a:r>
              <a:rPr lang="en-AU" dirty="0" smtClean="0"/>
              <a:t>Behaviour Trees are a more complicated form of Decision Tree</a:t>
            </a:r>
          </a:p>
          <a:p>
            <a:pPr lvl="1"/>
            <a:endParaRPr lang="en-AU" dirty="0"/>
          </a:p>
          <a:p>
            <a:r>
              <a:rPr lang="en-AU" dirty="0" smtClean="0"/>
              <a:t>Decisions are made based on a composite of “questions” and “actions” rather than a single </a:t>
            </a:r>
            <a:r>
              <a:rPr lang="en-AU" b="1" dirty="0" smtClean="0"/>
              <a:t>YES</a:t>
            </a:r>
            <a:r>
              <a:rPr lang="en-AU" dirty="0" smtClean="0"/>
              <a:t> / </a:t>
            </a:r>
            <a:r>
              <a:rPr lang="en-AU" b="1" dirty="0" smtClean="0"/>
              <a:t>NO</a:t>
            </a:r>
            <a:r>
              <a:rPr lang="en-AU" dirty="0" smtClean="0"/>
              <a:t> question</a:t>
            </a:r>
          </a:p>
          <a:p>
            <a:pPr lvl="1"/>
            <a:r>
              <a:rPr lang="en-AU" dirty="0" smtClean="0"/>
              <a:t>Allows for </a:t>
            </a:r>
            <a:r>
              <a:rPr lang="en-AU" b="1" dirty="0" smtClean="0"/>
              <a:t>AND</a:t>
            </a:r>
            <a:r>
              <a:rPr lang="en-AU" dirty="0" smtClean="0"/>
              <a:t> </a:t>
            </a:r>
            <a:r>
              <a:rPr lang="en-AU" dirty="0" err="1" smtClean="0"/>
              <a:t>and</a:t>
            </a:r>
            <a:r>
              <a:rPr lang="en-AU" dirty="0" smtClean="0"/>
              <a:t> </a:t>
            </a:r>
            <a:r>
              <a:rPr lang="en-AU" b="1" dirty="0" smtClean="0"/>
              <a:t>OR</a:t>
            </a:r>
            <a:r>
              <a:rPr lang="en-AU" dirty="0" smtClean="0"/>
              <a:t> logic</a:t>
            </a:r>
            <a:endParaRPr lang="en-AU" b="1" dirty="0" smtClean="0"/>
          </a:p>
          <a:p>
            <a:pPr lvl="1"/>
            <a:endParaRPr lang="en-AU" dirty="0" smtClean="0"/>
          </a:p>
          <a:p>
            <a:r>
              <a:rPr lang="en-AU" dirty="0" smtClean="0"/>
              <a:t>Actions are typically broken down into discrete parts</a:t>
            </a:r>
          </a:p>
          <a:p>
            <a:pPr lvl="1"/>
            <a:r>
              <a:rPr lang="en-AU" b="1" dirty="0" smtClean="0"/>
              <a:t>Animate</a:t>
            </a:r>
            <a:r>
              <a:rPr lang="en-AU" dirty="0" smtClean="0"/>
              <a:t> would be a separate discrete action, as </a:t>
            </a:r>
            <a:br>
              <a:rPr lang="en-AU" dirty="0" smtClean="0"/>
            </a:br>
            <a:r>
              <a:rPr lang="en-AU" dirty="0" smtClean="0"/>
              <a:t>would </a:t>
            </a:r>
            <a:r>
              <a:rPr lang="en-AU" b="1" dirty="0" smtClean="0"/>
              <a:t>Move</a:t>
            </a:r>
            <a:r>
              <a:rPr lang="en-AU" dirty="0" smtClean="0"/>
              <a:t>, rather than an action that </a:t>
            </a:r>
            <a:br>
              <a:rPr lang="en-AU" dirty="0" smtClean="0"/>
            </a:br>
            <a:r>
              <a:rPr lang="en-AU" dirty="0" smtClean="0"/>
              <a:t>both </a:t>
            </a:r>
            <a:r>
              <a:rPr lang="en-AU" b="1" dirty="0" smtClean="0"/>
              <a:t>Moves and Animates </a:t>
            </a:r>
            <a:r>
              <a:rPr lang="en-AU" dirty="0" smtClean="0"/>
              <a:t>the A.I. agent</a:t>
            </a:r>
          </a:p>
          <a:p>
            <a:pPr lvl="1"/>
            <a:r>
              <a:rPr lang="en-AU" dirty="0" smtClean="0"/>
              <a:t>Multiple Actions may be triggered in one Decision</a:t>
            </a:r>
          </a:p>
        </p:txBody>
      </p:sp>
    </p:spTree>
    <p:extLst>
      <p:ext uri="{BB962C8B-B14F-4D97-AF65-F5344CB8AC3E}">
        <p14:creationId xmlns:p14="http://schemas.microsoft.com/office/powerpoint/2010/main" val="3672138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4104456" cy="857250"/>
          </a:xfrm>
        </p:spPr>
        <p:txBody>
          <a:bodyPr/>
          <a:lstStyle/>
          <a:p>
            <a:r>
              <a:rPr lang="en-AU" dirty="0" smtClean="0"/>
              <a:t>Advantages</a:t>
            </a:r>
            <a:endParaRPr lang="en-AU" dirty="0"/>
          </a:p>
        </p:txBody>
      </p:sp>
      <p:sp>
        <p:nvSpPr>
          <p:cNvPr id="3" name="Content Placeholder 2"/>
          <p:cNvSpPr>
            <a:spLocks noGrp="1"/>
          </p:cNvSpPr>
          <p:nvPr>
            <p:ph idx="4294967295"/>
          </p:nvPr>
        </p:nvSpPr>
        <p:spPr>
          <a:xfrm>
            <a:off x="457200" y="1201285"/>
            <a:ext cx="4104456" cy="3394472"/>
          </a:xfrm>
          <a:prstGeom prst="rect">
            <a:avLst/>
          </a:prstGeom>
        </p:spPr>
        <p:txBody>
          <a:bodyPr>
            <a:normAutofit fontScale="62500" lnSpcReduction="20000"/>
          </a:bodyPr>
          <a:lstStyle/>
          <a:p>
            <a:r>
              <a:rPr lang="en-AU" dirty="0" smtClean="0"/>
              <a:t>Responds to </a:t>
            </a:r>
            <a:r>
              <a:rPr lang="en-AU" dirty="0" smtClean="0"/>
              <a:t>interruptions</a:t>
            </a:r>
            <a:endParaRPr lang="en-AU" dirty="0"/>
          </a:p>
          <a:p>
            <a:r>
              <a:rPr lang="en-AU" dirty="0" smtClean="0"/>
              <a:t>Re-usable Behaviours</a:t>
            </a:r>
          </a:p>
          <a:p>
            <a:pPr lvl="1"/>
            <a:r>
              <a:rPr lang="en-AU" dirty="0" smtClean="0"/>
              <a:t>Sub-Trees of Behaviours (like a patrol tree) can be re-used within other trees (for example, in an </a:t>
            </a:r>
            <a:r>
              <a:rPr lang="en-AU" b="1" dirty="0" err="1" smtClean="0"/>
              <a:t>AngrySoldier</a:t>
            </a:r>
            <a:r>
              <a:rPr lang="en-AU" dirty="0" smtClean="0"/>
              <a:t> tree and a </a:t>
            </a:r>
            <a:r>
              <a:rPr lang="en-AU" b="1" dirty="0" err="1" smtClean="0"/>
              <a:t>ScaredGuard</a:t>
            </a:r>
            <a:r>
              <a:rPr lang="en-AU" dirty="0" smtClean="0"/>
              <a:t> tree</a:t>
            </a:r>
            <a:r>
              <a:rPr lang="en-AU" dirty="0" smtClean="0"/>
              <a:t>)</a:t>
            </a:r>
            <a:endParaRPr lang="en-AU" dirty="0"/>
          </a:p>
          <a:p>
            <a:r>
              <a:rPr lang="en-AU" dirty="0" smtClean="0"/>
              <a:t>New Behaviours can be written as individual pieces of code without reliance on other </a:t>
            </a:r>
            <a:r>
              <a:rPr lang="en-AU" dirty="0" smtClean="0"/>
              <a:t>behaviours</a:t>
            </a:r>
            <a:endParaRPr lang="en-AU" dirty="0"/>
          </a:p>
          <a:p>
            <a:r>
              <a:rPr lang="en-AU" dirty="0" smtClean="0"/>
              <a:t>Easily understood logic for designers</a:t>
            </a:r>
          </a:p>
          <a:p>
            <a:pPr lvl="1"/>
            <a:r>
              <a:rPr lang="en-AU" dirty="0" smtClean="0"/>
              <a:t>A tool could be written and given to a designer to build complex behaviours, with very little training required</a:t>
            </a:r>
          </a:p>
        </p:txBody>
      </p:sp>
      <p:sp>
        <p:nvSpPr>
          <p:cNvPr id="7" name="Title 1"/>
          <p:cNvSpPr txBox="1">
            <a:spLocks/>
          </p:cNvSpPr>
          <p:nvPr/>
        </p:nvSpPr>
        <p:spPr>
          <a:xfrm>
            <a:off x="4561656" y="202332"/>
            <a:ext cx="41148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AU" dirty="0">
                <a:solidFill>
                  <a:srgbClr val="00B0F0"/>
                </a:solidFill>
              </a:rPr>
              <a:t>Disadvantages</a:t>
            </a:r>
            <a:endParaRPr lang="en-AU" dirty="0"/>
          </a:p>
        </p:txBody>
      </p:sp>
      <p:sp>
        <p:nvSpPr>
          <p:cNvPr id="6" name="Content Placeholder 2"/>
          <p:cNvSpPr txBox="1">
            <a:spLocks/>
          </p:cNvSpPr>
          <p:nvPr/>
        </p:nvSpPr>
        <p:spPr>
          <a:xfrm>
            <a:off x="4561656" y="1201285"/>
            <a:ext cx="4104456" cy="3394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dirty="0"/>
              <a:t>For small behaviours can be a complex initial setup</a:t>
            </a:r>
          </a:p>
          <a:p>
            <a:pPr lvl="1"/>
            <a:r>
              <a:rPr lang="en-AU" dirty="0"/>
              <a:t>A simple FSM might be better</a:t>
            </a:r>
          </a:p>
          <a:p>
            <a:pPr lvl="1"/>
            <a:endParaRPr lang="en-AU" dirty="0"/>
          </a:p>
          <a:p>
            <a:r>
              <a:rPr lang="en-AU" dirty="0"/>
              <a:t>Difficult to setup without a tool</a:t>
            </a:r>
          </a:p>
          <a:p>
            <a:pPr lvl="1"/>
            <a:r>
              <a:rPr lang="en-AU" dirty="0"/>
              <a:t>Coding a Behaviour Tree is fine, but a </a:t>
            </a:r>
            <a:br>
              <a:rPr lang="en-AU" dirty="0"/>
            </a:br>
            <a:r>
              <a:rPr lang="en-AU" dirty="0"/>
              <a:t>designer would usually be setting up </a:t>
            </a:r>
            <a:br>
              <a:rPr lang="en-AU" dirty="0"/>
            </a:br>
            <a:r>
              <a:rPr lang="en-AU" dirty="0"/>
              <a:t>Behaviour Trees for Agents</a:t>
            </a:r>
          </a:p>
          <a:p>
            <a:pPr lvl="1"/>
            <a:endParaRPr lang="en-AU" dirty="0"/>
          </a:p>
          <a:p>
            <a:r>
              <a:rPr lang="en-AU" dirty="0"/>
              <a:t>Executing a large tree from the top </a:t>
            </a:r>
            <a:br>
              <a:rPr lang="en-AU" dirty="0"/>
            </a:br>
            <a:r>
              <a:rPr lang="en-AU" dirty="0"/>
              <a:t>can take a lot of processing</a:t>
            </a:r>
          </a:p>
        </p:txBody>
      </p:sp>
    </p:spTree>
    <p:extLst>
      <p:ext uri="{BB962C8B-B14F-4D97-AF65-F5344CB8AC3E}">
        <p14:creationId xmlns:p14="http://schemas.microsoft.com/office/powerpoint/2010/main" val="1179024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normAutofit/>
          </a:bodyPr>
          <a:lstStyle/>
          <a:p>
            <a:r>
              <a:rPr lang="en-AU" dirty="0" smtClean="0"/>
              <a:t>Behaviour Trees have become the primary tool for A.I. in AAA games</a:t>
            </a:r>
          </a:p>
          <a:p>
            <a:pPr lvl="1"/>
            <a:r>
              <a:rPr lang="en-AU" dirty="0" smtClean="0"/>
              <a:t>Easily understood logic for designers and coders alike</a:t>
            </a:r>
          </a:p>
          <a:p>
            <a:pPr lvl="1"/>
            <a:endParaRPr lang="en-AU" dirty="0"/>
          </a:p>
          <a:p>
            <a:r>
              <a:rPr lang="en-AU" dirty="0" smtClean="0"/>
              <a:t>Behaviours can be broken down into discrete </a:t>
            </a:r>
            <a:br>
              <a:rPr lang="en-AU" dirty="0" smtClean="0"/>
            </a:br>
            <a:r>
              <a:rPr lang="en-AU" dirty="0" smtClean="0"/>
              <a:t>actions, sub-behaviours and constructed </a:t>
            </a:r>
            <a:br>
              <a:rPr lang="en-AU" dirty="0" smtClean="0"/>
            </a:br>
            <a:r>
              <a:rPr lang="en-AU" dirty="0" smtClean="0"/>
              <a:t>into overall behaviours</a:t>
            </a:r>
            <a:endParaRPr lang="en-AU" dirty="0"/>
          </a:p>
        </p:txBody>
      </p:sp>
    </p:spTree>
    <p:extLst>
      <p:ext uri="{BB962C8B-B14F-4D97-AF65-F5344CB8AC3E}">
        <p14:creationId xmlns:p14="http://schemas.microsoft.com/office/powerpoint/2010/main" val="582074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References</a:t>
            </a:r>
            <a:endParaRPr lang="en-AU" dirty="0"/>
          </a:p>
        </p:txBody>
      </p:sp>
      <p:sp>
        <p:nvSpPr>
          <p:cNvPr id="5" name="Content Placeholder 4"/>
          <p:cNvSpPr>
            <a:spLocks noGrp="1"/>
          </p:cNvSpPr>
          <p:nvPr>
            <p:ph idx="10"/>
          </p:nvPr>
        </p:nvSpPr>
        <p:spPr>
          <a:xfrm>
            <a:off x="323850" y="1203325"/>
            <a:ext cx="7777163" cy="3384550"/>
          </a:xfrm>
        </p:spPr>
        <p:txBody>
          <a:bodyPr>
            <a:normAutofit/>
          </a:bodyPr>
          <a:lstStyle/>
          <a:p>
            <a:r>
              <a:rPr lang="en-AU" dirty="0"/>
              <a:t>Ian Millington, 2009. Artificial Intelligence for Games. 2 Edition. CRC Press.</a:t>
            </a:r>
            <a:endParaRPr lang="en-AU" dirty="0"/>
          </a:p>
        </p:txBody>
      </p:sp>
    </p:spTree>
    <p:extLst>
      <p:ext uri="{BB962C8B-B14F-4D97-AF65-F5344CB8AC3E}">
        <p14:creationId xmlns:p14="http://schemas.microsoft.com/office/powerpoint/2010/main" val="1034623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Tree Example</a:t>
            </a:r>
            <a:endParaRPr lang="en-AU" dirty="0"/>
          </a:p>
        </p:txBody>
      </p:sp>
      <p:sp>
        <p:nvSpPr>
          <p:cNvPr id="5" name="Rectangle 4"/>
          <p:cNvSpPr/>
          <p:nvPr/>
        </p:nvSpPr>
        <p:spPr>
          <a:xfrm>
            <a:off x="1626448" y="2149264"/>
            <a:ext cx="1602178" cy="6597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Attack</a:t>
            </a:r>
            <a:endParaRPr lang="en-AU" b="1" dirty="0">
              <a:solidFill>
                <a:schemeClr val="tx1"/>
              </a:solidFill>
            </a:endParaRPr>
          </a:p>
        </p:txBody>
      </p:sp>
      <p:sp>
        <p:nvSpPr>
          <p:cNvPr id="6" name="Oval 5"/>
          <p:cNvSpPr/>
          <p:nvPr/>
        </p:nvSpPr>
        <p:spPr>
          <a:xfrm>
            <a:off x="3059832" y="3579862"/>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Shoot</a:t>
            </a:r>
            <a:endParaRPr lang="en-AU" sz="800" dirty="0">
              <a:solidFill>
                <a:schemeClr val="tx1"/>
              </a:solidFill>
            </a:endParaRPr>
          </a:p>
        </p:txBody>
      </p:sp>
      <p:sp>
        <p:nvSpPr>
          <p:cNvPr id="7" name="Oval 6"/>
          <p:cNvSpPr/>
          <p:nvPr/>
        </p:nvSpPr>
        <p:spPr>
          <a:xfrm>
            <a:off x="726985" y="3507854"/>
            <a:ext cx="1036703" cy="103670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tx1"/>
                </a:solidFill>
              </a:rPr>
              <a:t>See Enemy</a:t>
            </a:r>
            <a:endParaRPr lang="en-AU" sz="600" dirty="0">
              <a:solidFill>
                <a:schemeClr val="tx1"/>
              </a:solidFill>
            </a:endParaRPr>
          </a:p>
        </p:txBody>
      </p:sp>
      <p:sp>
        <p:nvSpPr>
          <p:cNvPr id="9" name="Oval 8"/>
          <p:cNvSpPr/>
          <p:nvPr/>
        </p:nvSpPr>
        <p:spPr>
          <a:xfrm>
            <a:off x="7596336" y="3147814"/>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Go To Next Waypoint</a:t>
            </a:r>
            <a:endParaRPr lang="en-AU" sz="300" dirty="0">
              <a:solidFill>
                <a:schemeClr val="tx1"/>
              </a:solidFill>
            </a:endParaRPr>
          </a:p>
        </p:txBody>
      </p:sp>
      <p:sp>
        <p:nvSpPr>
          <p:cNvPr id="12" name="Flowchart: Decision 11"/>
          <p:cNvSpPr/>
          <p:nvPr/>
        </p:nvSpPr>
        <p:spPr>
          <a:xfrm>
            <a:off x="4042812" y="818886"/>
            <a:ext cx="1547319" cy="1036703"/>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smtClean="0">
                <a:solidFill>
                  <a:schemeClr val="tx1"/>
                </a:solidFill>
              </a:rPr>
              <a:t>Guard Behaviour</a:t>
            </a:r>
            <a:endParaRPr lang="en-AU" sz="1000" b="1" dirty="0">
              <a:solidFill>
                <a:schemeClr val="tx1"/>
              </a:solidFill>
            </a:endParaRPr>
          </a:p>
        </p:txBody>
      </p:sp>
      <p:cxnSp>
        <p:nvCxnSpPr>
          <p:cNvPr id="13" name="Straight Arrow Connector 12"/>
          <p:cNvCxnSpPr>
            <a:stCxn id="12" idx="1"/>
            <a:endCxn id="5" idx="0"/>
          </p:cNvCxnSpPr>
          <p:nvPr/>
        </p:nvCxnSpPr>
        <p:spPr>
          <a:xfrm flipH="1">
            <a:off x="2427537" y="1337238"/>
            <a:ext cx="1615275" cy="81202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41" idx="0"/>
          </p:cNvCxnSpPr>
          <p:nvPr/>
        </p:nvCxnSpPr>
        <p:spPr>
          <a:xfrm>
            <a:off x="5590131" y="1337238"/>
            <a:ext cx="1460254" cy="36270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flipH="1">
            <a:off x="1245337" y="2808984"/>
            <a:ext cx="1182200" cy="69887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6" idx="0"/>
          </p:cNvCxnSpPr>
          <p:nvPr/>
        </p:nvCxnSpPr>
        <p:spPr>
          <a:xfrm>
            <a:off x="2427537" y="2808984"/>
            <a:ext cx="1150647" cy="77087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1" idx="1"/>
            <a:endCxn id="23" idx="0"/>
          </p:cNvCxnSpPr>
          <p:nvPr/>
        </p:nvCxnSpPr>
        <p:spPr>
          <a:xfrm flipH="1">
            <a:off x="5517105" y="2218295"/>
            <a:ext cx="759620" cy="35345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1" idx="3"/>
            <a:endCxn id="9" idx="0"/>
          </p:cNvCxnSpPr>
          <p:nvPr/>
        </p:nvCxnSpPr>
        <p:spPr>
          <a:xfrm>
            <a:off x="7824044" y="2218295"/>
            <a:ext cx="290644" cy="92951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08097" y="3272558"/>
            <a:ext cx="245039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16016" y="2571750"/>
            <a:ext cx="1602178" cy="6597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Have Path</a:t>
            </a:r>
            <a:endParaRPr lang="en-AU" b="1" dirty="0">
              <a:solidFill>
                <a:schemeClr val="tx1"/>
              </a:solidFill>
            </a:endParaRPr>
          </a:p>
        </p:txBody>
      </p:sp>
      <p:sp>
        <p:nvSpPr>
          <p:cNvPr id="24" name="Oval 23"/>
          <p:cNvSpPr/>
          <p:nvPr/>
        </p:nvSpPr>
        <p:spPr>
          <a:xfrm>
            <a:off x="6055048" y="4055327"/>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tx1"/>
                </a:solidFill>
              </a:rPr>
              <a:t>Get Path</a:t>
            </a:r>
            <a:endParaRPr lang="en-AU" sz="900" dirty="0">
              <a:solidFill>
                <a:schemeClr val="tx1"/>
              </a:solidFill>
            </a:endParaRPr>
          </a:p>
        </p:txBody>
      </p:sp>
      <p:sp>
        <p:nvSpPr>
          <p:cNvPr id="25" name="Oval 24"/>
          <p:cNvSpPr/>
          <p:nvPr/>
        </p:nvSpPr>
        <p:spPr>
          <a:xfrm>
            <a:off x="4499992" y="4055327"/>
            <a:ext cx="1036703" cy="103670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Need New Path</a:t>
            </a:r>
            <a:endParaRPr lang="en-AU" sz="800" dirty="0">
              <a:solidFill>
                <a:schemeClr val="tx1"/>
              </a:solidFill>
            </a:endParaRPr>
          </a:p>
        </p:txBody>
      </p:sp>
      <p:cxnSp>
        <p:nvCxnSpPr>
          <p:cNvPr id="26" name="Straight Arrow Connector 25"/>
          <p:cNvCxnSpPr>
            <a:stCxn id="23" idx="2"/>
            <a:endCxn id="25" idx="0"/>
          </p:cNvCxnSpPr>
          <p:nvPr/>
        </p:nvCxnSpPr>
        <p:spPr>
          <a:xfrm flipH="1">
            <a:off x="5018344" y="3231470"/>
            <a:ext cx="498761" cy="82385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2"/>
            <a:endCxn id="24" idx="0"/>
          </p:cNvCxnSpPr>
          <p:nvPr/>
        </p:nvCxnSpPr>
        <p:spPr>
          <a:xfrm>
            <a:off x="5517105" y="3231470"/>
            <a:ext cx="1056295" cy="82385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60032" y="3579862"/>
            <a:ext cx="169642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6276725" y="1699943"/>
            <a:ext cx="1547319" cy="1036703"/>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Patrol</a:t>
            </a:r>
            <a:endParaRPr lang="en-AU" sz="1400" b="1" dirty="0">
              <a:solidFill>
                <a:schemeClr val="tx1"/>
              </a:solidFill>
            </a:endParaRPr>
          </a:p>
        </p:txBody>
      </p:sp>
    </p:spTree>
    <p:extLst>
      <p:ext uri="{BB962C8B-B14F-4D97-AF65-F5344CB8AC3E}">
        <p14:creationId xmlns:p14="http://schemas.microsoft.com/office/powerpoint/2010/main" val="231147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Tree Example</a:t>
            </a:r>
            <a:endParaRPr lang="en-AU" dirty="0"/>
          </a:p>
        </p:txBody>
      </p:sp>
      <p:sp>
        <p:nvSpPr>
          <p:cNvPr id="5" name="Rectangle 4"/>
          <p:cNvSpPr/>
          <p:nvPr/>
        </p:nvSpPr>
        <p:spPr>
          <a:xfrm>
            <a:off x="1626448" y="2149264"/>
            <a:ext cx="1602178" cy="6597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Attack</a:t>
            </a:r>
            <a:endParaRPr lang="en-AU" b="1" dirty="0">
              <a:solidFill>
                <a:schemeClr val="tx1"/>
              </a:solidFill>
            </a:endParaRPr>
          </a:p>
        </p:txBody>
      </p:sp>
      <p:sp>
        <p:nvSpPr>
          <p:cNvPr id="6" name="Oval 5"/>
          <p:cNvSpPr/>
          <p:nvPr/>
        </p:nvSpPr>
        <p:spPr>
          <a:xfrm>
            <a:off x="3059832" y="3579862"/>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Shoot</a:t>
            </a:r>
            <a:endParaRPr lang="en-AU" sz="800" dirty="0">
              <a:solidFill>
                <a:schemeClr val="tx1"/>
              </a:solidFill>
            </a:endParaRPr>
          </a:p>
        </p:txBody>
      </p:sp>
      <p:sp>
        <p:nvSpPr>
          <p:cNvPr id="7" name="Oval 6"/>
          <p:cNvSpPr/>
          <p:nvPr/>
        </p:nvSpPr>
        <p:spPr>
          <a:xfrm>
            <a:off x="726985" y="3507854"/>
            <a:ext cx="1036703" cy="103670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solidFill>
                  <a:schemeClr val="tx1"/>
                </a:solidFill>
              </a:rPr>
              <a:t>See Enemy</a:t>
            </a:r>
            <a:endParaRPr lang="en-AU" sz="600" dirty="0">
              <a:solidFill>
                <a:schemeClr val="tx1"/>
              </a:solidFill>
            </a:endParaRPr>
          </a:p>
        </p:txBody>
      </p:sp>
      <p:sp>
        <p:nvSpPr>
          <p:cNvPr id="9" name="Oval 8"/>
          <p:cNvSpPr/>
          <p:nvPr/>
        </p:nvSpPr>
        <p:spPr>
          <a:xfrm>
            <a:off x="7596336" y="3147814"/>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smtClean="0">
                <a:solidFill>
                  <a:schemeClr val="tx1"/>
                </a:solidFill>
              </a:rPr>
              <a:t>Go To Next Waypoint</a:t>
            </a:r>
            <a:endParaRPr lang="en-AU" sz="300" dirty="0">
              <a:solidFill>
                <a:schemeClr val="tx1"/>
              </a:solidFill>
            </a:endParaRPr>
          </a:p>
        </p:txBody>
      </p:sp>
      <p:sp>
        <p:nvSpPr>
          <p:cNvPr id="12" name="Flowchart: Decision 11"/>
          <p:cNvSpPr/>
          <p:nvPr/>
        </p:nvSpPr>
        <p:spPr>
          <a:xfrm>
            <a:off x="4042812" y="818886"/>
            <a:ext cx="1547319" cy="1036703"/>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smtClean="0">
                <a:solidFill>
                  <a:schemeClr val="tx1"/>
                </a:solidFill>
              </a:rPr>
              <a:t>Guard Behaviour</a:t>
            </a:r>
            <a:endParaRPr lang="en-AU" sz="1000" b="1" dirty="0">
              <a:solidFill>
                <a:schemeClr val="tx1"/>
              </a:solidFill>
            </a:endParaRPr>
          </a:p>
        </p:txBody>
      </p:sp>
      <p:cxnSp>
        <p:nvCxnSpPr>
          <p:cNvPr id="13" name="Straight Arrow Connector 12"/>
          <p:cNvCxnSpPr>
            <a:stCxn id="12" idx="1"/>
            <a:endCxn id="5" idx="0"/>
          </p:cNvCxnSpPr>
          <p:nvPr/>
        </p:nvCxnSpPr>
        <p:spPr>
          <a:xfrm flipH="1">
            <a:off x="2427537" y="1337238"/>
            <a:ext cx="1615275" cy="812026"/>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3"/>
            <a:endCxn id="41" idx="0"/>
          </p:cNvCxnSpPr>
          <p:nvPr/>
        </p:nvCxnSpPr>
        <p:spPr>
          <a:xfrm>
            <a:off x="5590131" y="1337238"/>
            <a:ext cx="1460254" cy="36270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flipH="1">
            <a:off x="1245337" y="2808984"/>
            <a:ext cx="1182200" cy="69887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6" idx="0"/>
          </p:cNvCxnSpPr>
          <p:nvPr/>
        </p:nvCxnSpPr>
        <p:spPr>
          <a:xfrm>
            <a:off x="2427537" y="2808984"/>
            <a:ext cx="1150647" cy="77087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41" idx="1"/>
            <a:endCxn id="23" idx="0"/>
          </p:cNvCxnSpPr>
          <p:nvPr/>
        </p:nvCxnSpPr>
        <p:spPr>
          <a:xfrm flipH="1">
            <a:off x="5517105" y="2218295"/>
            <a:ext cx="759620" cy="35345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1" idx="3"/>
            <a:endCxn id="9" idx="0"/>
          </p:cNvCxnSpPr>
          <p:nvPr/>
        </p:nvCxnSpPr>
        <p:spPr>
          <a:xfrm>
            <a:off x="7824044" y="2218295"/>
            <a:ext cx="290644" cy="92951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108097" y="3272558"/>
            <a:ext cx="245039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16016" y="2571750"/>
            <a:ext cx="1602178" cy="6597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Have Path</a:t>
            </a:r>
            <a:endParaRPr lang="en-AU" b="1" dirty="0">
              <a:solidFill>
                <a:schemeClr val="tx1"/>
              </a:solidFill>
            </a:endParaRPr>
          </a:p>
        </p:txBody>
      </p:sp>
      <p:sp>
        <p:nvSpPr>
          <p:cNvPr id="24" name="Oval 23"/>
          <p:cNvSpPr/>
          <p:nvPr/>
        </p:nvSpPr>
        <p:spPr>
          <a:xfrm>
            <a:off x="6055048" y="4055327"/>
            <a:ext cx="1036703" cy="103670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tx1"/>
                </a:solidFill>
              </a:rPr>
              <a:t>Get Path</a:t>
            </a:r>
            <a:endParaRPr lang="en-AU" sz="900" dirty="0">
              <a:solidFill>
                <a:schemeClr val="tx1"/>
              </a:solidFill>
            </a:endParaRPr>
          </a:p>
        </p:txBody>
      </p:sp>
      <p:sp>
        <p:nvSpPr>
          <p:cNvPr id="25" name="Oval 24"/>
          <p:cNvSpPr/>
          <p:nvPr/>
        </p:nvSpPr>
        <p:spPr>
          <a:xfrm>
            <a:off x="4499992" y="4055327"/>
            <a:ext cx="1036703" cy="103670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solidFill>
              </a:rPr>
              <a:t>Need New Path</a:t>
            </a:r>
            <a:endParaRPr lang="en-AU" sz="800" dirty="0">
              <a:solidFill>
                <a:schemeClr val="tx1"/>
              </a:solidFill>
            </a:endParaRPr>
          </a:p>
        </p:txBody>
      </p:sp>
      <p:cxnSp>
        <p:nvCxnSpPr>
          <p:cNvPr id="26" name="Straight Arrow Connector 25"/>
          <p:cNvCxnSpPr>
            <a:stCxn id="23" idx="2"/>
            <a:endCxn id="25" idx="0"/>
          </p:cNvCxnSpPr>
          <p:nvPr/>
        </p:nvCxnSpPr>
        <p:spPr>
          <a:xfrm flipH="1">
            <a:off x="5018344" y="3231470"/>
            <a:ext cx="498761" cy="82385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2"/>
            <a:endCxn id="24" idx="0"/>
          </p:cNvCxnSpPr>
          <p:nvPr/>
        </p:nvCxnSpPr>
        <p:spPr>
          <a:xfrm>
            <a:off x="5517105" y="3231470"/>
            <a:ext cx="1056295" cy="823857"/>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60032" y="3579862"/>
            <a:ext cx="169642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6276725" y="1699943"/>
            <a:ext cx="1547319" cy="1036703"/>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tx1"/>
                </a:solidFill>
              </a:rPr>
              <a:t>Patrol</a:t>
            </a:r>
            <a:endParaRPr lang="en-AU" sz="1400" b="1" dirty="0">
              <a:solidFill>
                <a:schemeClr val="tx1"/>
              </a:solidFill>
            </a:endParaRPr>
          </a:p>
        </p:txBody>
      </p:sp>
      <p:sp>
        <p:nvSpPr>
          <p:cNvPr id="3" name="TextBox 2"/>
          <p:cNvSpPr txBox="1"/>
          <p:nvPr/>
        </p:nvSpPr>
        <p:spPr>
          <a:xfrm>
            <a:off x="2075975" y="4515966"/>
            <a:ext cx="1127873" cy="369332"/>
          </a:xfrm>
          <a:prstGeom prst="rect">
            <a:avLst/>
          </a:prstGeom>
          <a:noFill/>
        </p:spPr>
        <p:txBody>
          <a:bodyPr wrap="none" rtlCol="0">
            <a:spAutoFit/>
          </a:bodyPr>
          <a:lstStyle/>
          <a:p>
            <a:r>
              <a:rPr lang="en-AU" dirty="0" smtClean="0">
                <a:solidFill>
                  <a:schemeClr val="bg1"/>
                </a:solidFill>
              </a:rPr>
              <a:t>Questions</a:t>
            </a:r>
            <a:endParaRPr lang="en-AU" dirty="0">
              <a:solidFill>
                <a:schemeClr val="bg1"/>
              </a:solidFill>
            </a:endParaRPr>
          </a:p>
        </p:txBody>
      </p:sp>
      <p:cxnSp>
        <p:nvCxnSpPr>
          <p:cNvPr id="8" name="Straight Arrow Connector 7"/>
          <p:cNvCxnSpPr/>
          <p:nvPr/>
        </p:nvCxnSpPr>
        <p:spPr>
          <a:xfrm flipH="1" flipV="1">
            <a:off x="1767817" y="4254483"/>
            <a:ext cx="565475" cy="319196"/>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3203848" y="4700632"/>
            <a:ext cx="1152128" cy="62015"/>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29739" y="2837217"/>
            <a:ext cx="878767" cy="369332"/>
          </a:xfrm>
          <a:prstGeom prst="rect">
            <a:avLst/>
          </a:prstGeom>
          <a:noFill/>
        </p:spPr>
        <p:txBody>
          <a:bodyPr wrap="none" rtlCol="0">
            <a:spAutoFit/>
          </a:bodyPr>
          <a:lstStyle/>
          <a:p>
            <a:r>
              <a:rPr lang="en-AU" dirty="0" smtClean="0">
                <a:solidFill>
                  <a:schemeClr val="bg1"/>
                </a:solidFill>
              </a:rPr>
              <a:t>Actions</a:t>
            </a:r>
            <a:endParaRPr lang="en-AU" dirty="0">
              <a:solidFill>
                <a:schemeClr val="bg1"/>
              </a:solidFill>
            </a:endParaRPr>
          </a:p>
        </p:txBody>
      </p:sp>
      <p:cxnSp>
        <p:nvCxnSpPr>
          <p:cNvPr id="32" name="Straight Arrow Connector 31"/>
          <p:cNvCxnSpPr>
            <a:stCxn id="31" idx="2"/>
          </p:cNvCxnSpPr>
          <p:nvPr/>
        </p:nvCxnSpPr>
        <p:spPr>
          <a:xfrm flipH="1">
            <a:off x="4211960" y="3206549"/>
            <a:ext cx="2857163" cy="756651"/>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804248" y="3321073"/>
            <a:ext cx="432048" cy="734254"/>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1" idx="3"/>
          </p:cNvCxnSpPr>
          <p:nvPr/>
        </p:nvCxnSpPr>
        <p:spPr>
          <a:xfrm>
            <a:off x="7508506" y="3021883"/>
            <a:ext cx="159838" cy="250674"/>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592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Tree Nodes</a:t>
            </a:r>
            <a:endParaRPr lang="en-AU" dirty="0"/>
          </a:p>
        </p:txBody>
      </p:sp>
      <p:sp>
        <p:nvSpPr>
          <p:cNvPr id="3" name="Content Placeholder 2"/>
          <p:cNvSpPr>
            <a:spLocks noGrp="1"/>
          </p:cNvSpPr>
          <p:nvPr>
            <p:ph idx="4294967295"/>
          </p:nvPr>
        </p:nvSpPr>
        <p:spPr>
          <a:xfrm>
            <a:off x="457200" y="1200151"/>
            <a:ext cx="5410944" cy="3394472"/>
          </a:xfrm>
          <a:prstGeom prst="rect">
            <a:avLst/>
          </a:prstGeom>
        </p:spPr>
        <p:txBody>
          <a:bodyPr>
            <a:normAutofit fontScale="62500" lnSpcReduction="20000"/>
          </a:bodyPr>
          <a:lstStyle/>
          <a:p>
            <a:r>
              <a:rPr lang="en-AU" dirty="0" smtClean="0"/>
              <a:t>Behaviour Trees are a tree structure made up of nodes called </a:t>
            </a:r>
            <a:r>
              <a:rPr lang="en-AU" b="1" dirty="0" smtClean="0"/>
              <a:t>Behaviours</a:t>
            </a:r>
          </a:p>
          <a:p>
            <a:pPr lvl="1"/>
            <a:endParaRPr lang="en-AU" dirty="0"/>
          </a:p>
          <a:p>
            <a:r>
              <a:rPr lang="en-AU" dirty="0" smtClean="0"/>
              <a:t>Behaviours typically come in three types</a:t>
            </a:r>
          </a:p>
          <a:p>
            <a:pPr lvl="1"/>
            <a:r>
              <a:rPr lang="en-AU" b="1" dirty="0" smtClean="0"/>
              <a:t>Composites</a:t>
            </a:r>
            <a:r>
              <a:rPr lang="en-AU" dirty="0" smtClean="0"/>
              <a:t>, which are Branch nodes that contain child Behaviours</a:t>
            </a:r>
          </a:p>
          <a:p>
            <a:pPr lvl="1"/>
            <a:r>
              <a:rPr lang="en-AU" b="1" dirty="0" smtClean="0"/>
              <a:t>Actions</a:t>
            </a:r>
            <a:r>
              <a:rPr lang="en-AU" dirty="0" smtClean="0"/>
              <a:t>, which are Leaf nodes in the tree</a:t>
            </a:r>
          </a:p>
          <a:p>
            <a:pPr lvl="1"/>
            <a:r>
              <a:rPr lang="en-AU" b="1" dirty="0" smtClean="0"/>
              <a:t>Conditions</a:t>
            </a:r>
            <a:r>
              <a:rPr lang="en-AU" dirty="0" smtClean="0"/>
              <a:t>, which are also Leaf nodes in the tree</a:t>
            </a:r>
          </a:p>
          <a:p>
            <a:pPr lvl="1"/>
            <a:endParaRPr lang="en-AU" dirty="0"/>
          </a:p>
          <a:p>
            <a:r>
              <a:rPr lang="en-AU" dirty="0" smtClean="0"/>
              <a:t>All Behaviours, when executed, return if the behaviour was successful</a:t>
            </a:r>
          </a:p>
          <a:p>
            <a:pPr lvl="1"/>
            <a:r>
              <a:rPr lang="en-AU" b="1" dirty="0" smtClean="0"/>
              <a:t>Success</a:t>
            </a:r>
            <a:r>
              <a:rPr lang="en-AU" dirty="0" smtClean="0"/>
              <a:t> and </a:t>
            </a:r>
            <a:r>
              <a:rPr lang="en-AU" b="1" dirty="0" smtClean="0"/>
              <a:t>Failure</a:t>
            </a:r>
            <a:r>
              <a:rPr lang="en-AU" dirty="0" smtClean="0"/>
              <a:t> are typical results</a:t>
            </a:r>
          </a:p>
          <a:p>
            <a:pPr lvl="1"/>
            <a:r>
              <a:rPr lang="en-AU" dirty="0" smtClean="0"/>
              <a:t>Some behaviours can return “on-going”</a:t>
            </a:r>
            <a:endParaRPr lang="en-AU" dirty="0"/>
          </a:p>
        </p:txBody>
      </p:sp>
      <p:sp>
        <p:nvSpPr>
          <p:cNvPr id="4" name="TextBox 3"/>
          <p:cNvSpPr txBox="1"/>
          <p:nvPr/>
        </p:nvSpPr>
        <p:spPr>
          <a:xfrm>
            <a:off x="6120172" y="2859782"/>
            <a:ext cx="2232248" cy="864096"/>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Behaviour </a:t>
            </a:r>
            <a:r>
              <a:rPr lang="en-AU" sz="1000" dirty="0" err="1" smtClean="0">
                <a:latin typeface="Consolas" panose="020B0609020204030204" pitchFamily="49" charset="0"/>
                <a:cs typeface="Consolas" panose="020B0609020204030204" pitchFamily="49" charset="0"/>
              </a:rPr>
              <a:t>behaviour</a:t>
            </a:r>
            <a:endParaRPr lang="en-AU" sz="1000" dirty="0" smtClean="0">
              <a:latin typeface="Consolas" panose="020B0609020204030204" pitchFamily="49" charset="0"/>
              <a:cs typeface="Consolas" panose="020B0609020204030204" pitchFamily="49" charset="0"/>
            </a:endParaRPr>
          </a:p>
          <a:p>
            <a:endParaRPr lang="en-AU" sz="1000" dirty="0">
              <a:latin typeface="Consolas" panose="020B0609020204030204" pitchFamily="49" charset="0"/>
              <a:cs typeface="Consolas" panose="020B0609020204030204" pitchFamily="49" charset="0"/>
            </a:endParaRPr>
          </a:p>
          <a:p>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update()</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behaviour.execute</a:t>
            </a:r>
            <a:r>
              <a:rPr lang="en-AU" sz="1000" dirty="0" smtClean="0">
                <a:latin typeface="Consolas" panose="020B0609020204030204" pitchFamily="49" charset="0"/>
                <a:cs typeface="Consolas" panose="020B0609020204030204" pitchFamily="49" charset="0"/>
              </a:rPr>
              <a:t>(this)</a:t>
            </a:r>
            <a:endParaRPr lang="en-AU" sz="1200" dirty="0"/>
          </a:p>
        </p:txBody>
      </p:sp>
      <p:sp>
        <p:nvSpPr>
          <p:cNvPr id="5" name="TextBox 4"/>
          <p:cNvSpPr txBox="1"/>
          <p:nvPr/>
        </p:nvSpPr>
        <p:spPr>
          <a:xfrm>
            <a:off x="6012160" y="1275606"/>
            <a:ext cx="2448272" cy="1152128"/>
          </a:xfrm>
          <a:prstGeom prst="rect">
            <a:avLst/>
          </a:prstGeom>
          <a:solidFill>
            <a:schemeClr val="bg1"/>
          </a:solidFill>
          <a:ln cap="rnd">
            <a:solidFill>
              <a:schemeClr val="tx1"/>
            </a:solidFill>
          </a:ln>
        </p:spPr>
        <p:txBody>
          <a:bodyPr wrap="square" rtlCol="0">
            <a:noAutofit/>
          </a:bodyPr>
          <a:lstStyle/>
          <a:p>
            <a:r>
              <a:rPr lang="en-AU" sz="1000" dirty="0" err="1" smtClean="0">
                <a:latin typeface="Consolas" panose="020B0609020204030204" pitchFamily="49" charset="0"/>
                <a:cs typeface="Consolas" panose="020B0609020204030204" pitchFamily="49" charset="0"/>
              </a:rPr>
              <a:t>enum</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BehaviourResult</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Success</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Failure</a:t>
            </a:r>
          </a:p>
          <a:p>
            <a:endParaRPr lang="en-AU" sz="1000" dirty="0">
              <a:latin typeface="Consolas" panose="020B0609020204030204" pitchFamily="49" charset="0"/>
              <a:cs typeface="Consolas" panose="020B0609020204030204" pitchFamily="49" charset="0"/>
            </a:endParaRPr>
          </a:p>
          <a:p>
            <a:r>
              <a:rPr lang="en-AU" sz="1000" dirty="0" smtClean="0">
                <a:latin typeface="Consolas" panose="020B0609020204030204" pitchFamily="49" charset="0"/>
                <a:cs typeface="Consolas" panose="020B0609020204030204" pitchFamily="49" charset="0"/>
              </a:rPr>
              <a:t>class Behaviour</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 = 0</a:t>
            </a:r>
            <a:endParaRPr lang="en-AU" sz="1200" dirty="0"/>
          </a:p>
        </p:txBody>
      </p:sp>
    </p:spTree>
    <p:extLst>
      <p:ext uri="{BB962C8B-B14F-4D97-AF65-F5344CB8AC3E}">
        <p14:creationId xmlns:p14="http://schemas.microsoft.com/office/powerpoint/2010/main" val="686922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Tree Actions and Conditions</a:t>
            </a:r>
            <a:endParaRPr lang="en-AU" dirty="0"/>
          </a:p>
        </p:txBody>
      </p:sp>
      <p:sp>
        <p:nvSpPr>
          <p:cNvPr id="5" name="Content Placeholder 4"/>
          <p:cNvSpPr>
            <a:spLocks noGrp="1"/>
          </p:cNvSpPr>
          <p:nvPr>
            <p:ph idx="4294967295"/>
          </p:nvPr>
        </p:nvSpPr>
        <p:spPr>
          <a:xfrm>
            <a:off x="457200" y="1200151"/>
            <a:ext cx="4114800" cy="3394472"/>
          </a:xfrm>
          <a:prstGeom prst="rect">
            <a:avLst/>
          </a:prstGeom>
        </p:spPr>
        <p:txBody>
          <a:bodyPr>
            <a:normAutofit fontScale="70000" lnSpcReduction="20000"/>
          </a:bodyPr>
          <a:lstStyle/>
          <a:p>
            <a:r>
              <a:rPr lang="en-AU" dirty="0" smtClean="0"/>
              <a:t>An </a:t>
            </a:r>
            <a:r>
              <a:rPr lang="en-AU" b="1" dirty="0" smtClean="0"/>
              <a:t>Action</a:t>
            </a:r>
            <a:r>
              <a:rPr lang="en-AU" dirty="0" smtClean="0"/>
              <a:t> Behaviour is a behaviour that “does” something</a:t>
            </a:r>
          </a:p>
          <a:p>
            <a:pPr lvl="1"/>
            <a:r>
              <a:rPr lang="en-AU" dirty="0" smtClean="0"/>
              <a:t>Like “Animate”, or “Move a step forward”</a:t>
            </a:r>
          </a:p>
          <a:p>
            <a:pPr lvl="1"/>
            <a:r>
              <a:rPr lang="en-AU" dirty="0" smtClean="0"/>
              <a:t>Typically always return </a:t>
            </a:r>
            <a:r>
              <a:rPr lang="en-AU" b="1" dirty="0" smtClean="0"/>
              <a:t>Success</a:t>
            </a:r>
          </a:p>
          <a:p>
            <a:pPr lvl="1"/>
            <a:endParaRPr lang="en-AU" dirty="0"/>
          </a:p>
          <a:p>
            <a:r>
              <a:rPr lang="en-AU" dirty="0" smtClean="0"/>
              <a:t>A </a:t>
            </a:r>
            <a:r>
              <a:rPr lang="en-AU" b="1" dirty="0" smtClean="0"/>
              <a:t>Condition</a:t>
            </a:r>
            <a:r>
              <a:rPr lang="en-AU" dirty="0" smtClean="0"/>
              <a:t> Behaviour is a behaviour that “asks” something</a:t>
            </a:r>
          </a:p>
          <a:p>
            <a:pPr lvl="1"/>
            <a:r>
              <a:rPr lang="en-AU" dirty="0" smtClean="0"/>
              <a:t>For example, “is health almost empty”, “can see enemy”</a:t>
            </a:r>
          </a:p>
          <a:p>
            <a:pPr lvl="1"/>
            <a:r>
              <a:rPr lang="en-AU" dirty="0" smtClean="0"/>
              <a:t>Returns </a:t>
            </a:r>
            <a:r>
              <a:rPr lang="en-AU" b="1" dirty="0" smtClean="0"/>
              <a:t>Success</a:t>
            </a:r>
            <a:r>
              <a:rPr lang="en-AU" dirty="0" smtClean="0"/>
              <a:t> or </a:t>
            </a:r>
            <a:r>
              <a:rPr lang="en-AU" b="1" dirty="0" smtClean="0"/>
              <a:t>Failure</a:t>
            </a:r>
          </a:p>
        </p:txBody>
      </p:sp>
      <p:sp>
        <p:nvSpPr>
          <p:cNvPr id="6" name="Oval 5"/>
          <p:cNvSpPr/>
          <p:nvPr/>
        </p:nvSpPr>
        <p:spPr>
          <a:xfrm>
            <a:off x="4932040" y="1491630"/>
            <a:ext cx="792088" cy="79208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7" name="Oval 6"/>
          <p:cNvSpPr/>
          <p:nvPr/>
        </p:nvSpPr>
        <p:spPr>
          <a:xfrm>
            <a:off x="4932040" y="3003798"/>
            <a:ext cx="792088" cy="79208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800" dirty="0" smtClean="0">
                <a:solidFill>
                  <a:schemeClr val="tx1"/>
                </a:solidFill>
              </a:rPr>
              <a:t>?</a:t>
            </a:r>
            <a:endParaRPr lang="en-AU" dirty="0">
              <a:solidFill>
                <a:schemeClr val="tx1"/>
              </a:solidFill>
            </a:endParaRPr>
          </a:p>
        </p:txBody>
      </p:sp>
      <p:sp>
        <p:nvSpPr>
          <p:cNvPr id="10" name="TextBox 9"/>
          <p:cNvSpPr txBox="1"/>
          <p:nvPr/>
        </p:nvSpPr>
        <p:spPr>
          <a:xfrm>
            <a:off x="5868144" y="1275606"/>
            <a:ext cx="3168352" cy="1368152"/>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a:t>
            </a:r>
            <a:r>
              <a:rPr lang="en-AU" sz="1000" dirty="0" err="1" smtClean="0">
                <a:latin typeface="Consolas" panose="020B0609020204030204" pitchFamily="49" charset="0"/>
                <a:cs typeface="Consolas" panose="020B0609020204030204" pitchFamily="49" charset="0"/>
              </a:rPr>
              <a:t>AttackAction</a:t>
            </a:r>
            <a:r>
              <a:rPr lang="en-AU" sz="1000" dirty="0" smtClean="0">
                <a:latin typeface="Consolas" panose="020B0609020204030204" pitchFamily="49" charset="0"/>
                <a:cs typeface="Consolas" panose="020B0609020204030204" pitchFamily="49" charset="0"/>
              </a:rPr>
              <a:t> : Behaviour</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integer </a:t>
            </a:r>
            <a:r>
              <a:rPr lang="en-AU" sz="1000" dirty="0" err="1" smtClean="0">
                <a:latin typeface="Consolas" panose="020B0609020204030204" pitchFamily="49" charset="0"/>
                <a:cs typeface="Consolas" panose="020B0609020204030204" pitchFamily="49" charset="0"/>
              </a:rPr>
              <a:t>damageToApply</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float range</a:t>
            </a:r>
          </a:p>
          <a:p>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for each enemy within range of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enemy.damage</a:t>
            </a:r>
            <a:r>
              <a:rPr lang="en-AU" sz="1000" dirty="0" smtClean="0">
                <a:latin typeface="Consolas" panose="020B0609020204030204" pitchFamily="49" charset="0"/>
                <a:cs typeface="Consolas" panose="020B0609020204030204" pitchFamily="49" charset="0"/>
              </a:rPr>
              <a:t> -= </a:t>
            </a:r>
            <a:r>
              <a:rPr lang="en-AU" sz="1000" dirty="0" err="1" smtClean="0">
                <a:latin typeface="Consolas" panose="020B0609020204030204" pitchFamily="49" charset="0"/>
                <a:cs typeface="Consolas" panose="020B0609020204030204" pitchFamily="49" charset="0"/>
              </a:rPr>
              <a:t>damageToApply</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BehaviourResult.Success</a:t>
            </a:r>
            <a:endParaRPr lang="en-AU" sz="1200" dirty="0"/>
          </a:p>
        </p:txBody>
      </p:sp>
      <p:sp>
        <p:nvSpPr>
          <p:cNvPr id="11" name="TextBox 10"/>
          <p:cNvSpPr txBox="1"/>
          <p:nvPr/>
        </p:nvSpPr>
        <p:spPr>
          <a:xfrm>
            <a:off x="5868144" y="2787774"/>
            <a:ext cx="3168352" cy="1368152"/>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a:t>
            </a:r>
            <a:r>
              <a:rPr lang="en-AU" sz="1000" dirty="0" err="1" smtClean="0">
                <a:latin typeface="Consolas" panose="020B0609020204030204" pitchFamily="49" charset="0"/>
                <a:cs typeface="Consolas" panose="020B0609020204030204" pitchFamily="49" charset="0"/>
              </a:rPr>
              <a:t>EnemiesCloseCondition</a:t>
            </a:r>
            <a:r>
              <a:rPr lang="en-AU" sz="1000" dirty="0" smtClean="0">
                <a:latin typeface="Consolas" panose="020B0609020204030204" pitchFamily="49" charset="0"/>
                <a:cs typeface="Consolas" panose="020B0609020204030204" pitchFamily="49" charset="0"/>
              </a:rPr>
              <a:t> : Behaviour</a:t>
            </a:r>
          </a:p>
          <a:p>
            <a:r>
              <a:rPr lang="en-AU" sz="1000" dirty="0" smtClean="0">
                <a:latin typeface="Consolas" panose="020B0609020204030204" pitchFamily="49" charset="0"/>
                <a:cs typeface="Consolas" panose="020B0609020204030204" pitchFamily="49" charset="0"/>
              </a:rPr>
              <a:t>   float range</a:t>
            </a:r>
          </a:p>
          <a:p>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for each enemy</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if distance(enemy, agent) &lt; range</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BehaviourResult.Success</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BehaviourResult.Failure</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endParaRPr lang="en-AU" sz="1200" dirty="0"/>
          </a:p>
        </p:txBody>
      </p:sp>
    </p:spTree>
    <p:extLst>
      <p:ext uri="{BB962C8B-B14F-4D97-AF65-F5344CB8AC3E}">
        <p14:creationId xmlns:p14="http://schemas.microsoft.com/office/powerpoint/2010/main" val="272368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Behaviour Tree Composite Nodes</a:t>
            </a:r>
            <a:endParaRPr lang="en-AU" dirty="0"/>
          </a:p>
        </p:txBody>
      </p:sp>
      <p:sp>
        <p:nvSpPr>
          <p:cNvPr id="5" name="Content Placeholder 4"/>
          <p:cNvSpPr>
            <a:spLocks noGrp="1"/>
          </p:cNvSpPr>
          <p:nvPr>
            <p:ph idx="4294967295"/>
          </p:nvPr>
        </p:nvSpPr>
        <p:spPr>
          <a:xfrm>
            <a:off x="457200" y="1200151"/>
            <a:ext cx="4834880" cy="3394472"/>
          </a:xfrm>
          <a:prstGeom prst="rect">
            <a:avLst/>
          </a:prstGeom>
        </p:spPr>
        <p:txBody>
          <a:bodyPr>
            <a:normAutofit fontScale="70000" lnSpcReduction="20000"/>
          </a:bodyPr>
          <a:lstStyle/>
          <a:p>
            <a:r>
              <a:rPr lang="en-AU" b="1" dirty="0" smtClean="0"/>
              <a:t>Composite</a:t>
            </a:r>
            <a:r>
              <a:rPr lang="en-AU" dirty="0" smtClean="0"/>
              <a:t> Behaviours have multiple child Behaviours</a:t>
            </a:r>
          </a:p>
          <a:p>
            <a:pPr lvl="1"/>
            <a:r>
              <a:rPr lang="en-AU" dirty="0" smtClean="0"/>
              <a:t>For example, a Decision in a Decision Tree would be a Composite with 2 children</a:t>
            </a:r>
          </a:p>
          <a:p>
            <a:pPr lvl="1"/>
            <a:r>
              <a:rPr lang="en-AU" dirty="0" smtClean="0"/>
              <a:t>Composites return a result based off their child nodes</a:t>
            </a:r>
          </a:p>
          <a:p>
            <a:pPr lvl="1"/>
            <a:r>
              <a:rPr lang="en-AU" dirty="0" smtClean="0"/>
              <a:t>There are a few types of Composite, two common types being </a:t>
            </a:r>
            <a:r>
              <a:rPr lang="en-AU" b="1" dirty="0" smtClean="0"/>
              <a:t>Selector</a:t>
            </a:r>
            <a:r>
              <a:rPr lang="en-AU" dirty="0" smtClean="0"/>
              <a:t> and </a:t>
            </a:r>
            <a:r>
              <a:rPr lang="en-AU" b="1" dirty="0" smtClean="0"/>
              <a:t>Sequence</a:t>
            </a:r>
          </a:p>
          <a:p>
            <a:pPr lvl="1"/>
            <a:endParaRPr lang="en-AU" b="1" dirty="0"/>
          </a:p>
          <a:p>
            <a:r>
              <a:rPr lang="en-AU" dirty="0" smtClean="0"/>
              <a:t>Composites are what differentiate a behaviour Tree from a Decision Tree</a:t>
            </a:r>
          </a:p>
          <a:p>
            <a:pPr lvl="1"/>
            <a:r>
              <a:rPr lang="en-AU" dirty="0" smtClean="0"/>
              <a:t>They add the </a:t>
            </a:r>
            <a:r>
              <a:rPr lang="en-AU" b="1" dirty="0" smtClean="0"/>
              <a:t>AND</a:t>
            </a:r>
            <a:r>
              <a:rPr lang="en-AU" dirty="0" smtClean="0"/>
              <a:t> </a:t>
            </a:r>
            <a:r>
              <a:rPr lang="en-AU" dirty="0" err="1" smtClean="0"/>
              <a:t>and</a:t>
            </a:r>
            <a:r>
              <a:rPr lang="en-AU" dirty="0" smtClean="0"/>
              <a:t> </a:t>
            </a:r>
            <a:r>
              <a:rPr lang="en-AU" b="1" dirty="0" smtClean="0"/>
              <a:t>OR</a:t>
            </a:r>
            <a:r>
              <a:rPr lang="en-AU" dirty="0" smtClean="0"/>
              <a:t> logic</a:t>
            </a:r>
          </a:p>
          <a:p>
            <a:pPr lvl="1"/>
            <a:r>
              <a:rPr lang="en-AU" dirty="0" smtClean="0"/>
              <a:t>Allow multiple conditions and actions</a:t>
            </a:r>
            <a:endParaRPr lang="en-AU" dirty="0"/>
          </a:p>
        </p:txBody>
      </p:sp>
      <p:sp>
        <p:nvSpPr>
          <p:cNvPr id="10" name="TextBox 9"/>
          <p:cNvSpPr txBox="1"/>
          <p:nvPr/>
        </p:nvSpPr>
        <p:spPr>
          <a:xfrm>
            <a:off x="5652120" y="1491630"/>
            <a:ext cx="2736304" cy="792088"/>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a:t>
            </a:r>
            <a:r>
              <a:rPr lang="en-AU" sz="1000" dirty="0" err="1" smtClean="0">
                <a:latin typeface="Consolas" panose="020B0609020204030204" pitchFamily="49" charset="0"/>
                <a:cs typeface="Consolas" panose="020B0609020204030204" pitchFamily="49" charset="0"/>
              </a:rPr>
              <a:t>CompositeBehaviour</a:t>
            </a:r>
            <a:r>
              <a:rPr lang="en-AU" sz="1000" dirty="0" smtClean="0">
                <a:latin typeface="Consolas" panose="020B0609020204030204" pitchFamily="49" charset="0"/>
                <a:cs typeface="Consolas" panose="020B0609020204030204" pitchFamily="49" charset="0"/>
              </a:rPr>
              <a:t> : Behaviour</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list </a:t>
            </a:r>
            <a:r>
              <a:rPr lang="en-AU" sz="1000" dirty="0" err="1" smtClean="0">
                <a:latin typeface="Consolas" panose="020B0609020204030204" pitchFamily="49" charset="0"/>
                <a:cs typeface="Consolas" panose="020B0609020204030204" pitchFamily="49" charset="0"/>
              </a:rPr>
              <a:t>childBehaviours</a:t>
            </a:r>
            <a:endParaRPr lang="en-AU" sz="1000" dirty="0" smtClean="0">
              <a:latin typeface="Consolas" panose="020B0609020204030204" pitchFamily="49" charset="0"/>
              <a:cs typeface="Consolas" panose="020B0609020204030204" pitchFamily="49" charset="0"/>
            </a:endParaRPr>
          </a:p>
          <a:p>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 = 0</a:t>
            </a:r>
            <a:endParaRPr lang="en-AU" sz="1200" dirty="0"/>
          </a:p>
        </p:txBody>
      </p:sp>
      <p:sp>
        <p:nvSpPr>
          <p:cNvPr id="11" name="Flowchart: Decision 10"/>
          <p:cNvSpPr/>
          <p:nvPr/>
        </p:nvSpPr>
        <p:spPr>
          <a:xfrm>
            <a:off x="5609393" y="2787774"/>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smtClean="0">
                <a:solidFill>
                  <a:schemeClr val="tx1"/>
                </a:solidFill>
              </a:rPr>
              <a:t>?</a:t>
            </a:r>
            <a:endParaRPr lang="en-AU" dirty="0">
              <a:solidFill>
                <a:schemeClr val="tx1"/>
              </a:solidFill>
            </a:endParaRPr>
          </a:p>
        </p:txBody>
      </p:sp>
      <p:sp>
        <p:nvSpPr>
          <p:cNvPr id="12" name="Rectangle 11"/>
          <p:cNvSpPr/>
          <p:nvPr/>
        </p:nvSpPr>
        <p:spPr>
          <a:xfrm>
            <a:off x="7020272" y="2931790"/>
            <a:ext cx="1224136" cy="504056"/>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smtClean="0">
                <a:solidFill>
                  <a:schemeClr val="tx1"/>
                </a:solidFill>
              </a:rPr>
              <a:t>&amp;</a:t>
            </a:r>
            <a:endParaRPr lang="en-AU" sz="3200" b="1" dirty="0">
              <a:solidFill>
                <a:schemeClr val="tx1"/>
              </a:solidFill>
            </a:endParaRPr>
          </a:p>
        </p:txBody>
      </p:sp>
    </p:spTree>
    <p:extLst>
      <p:ext uri="{BB962C8B-B14F-4D97-AF65-F5344CB8AC3E}">
        <p14:creationId xmlns:p14="http://schemas.microsoft.com/office/powerpoint/2010/main" val="219156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Selector Composite Nodes</a:t>
            </a:r>
            <a:endParaRPr lang="en-AU" dirty="0"/>
          </a:p>
        </p:txBody>
      </p:sp>
      <p:sp>
        <p:nvSpPr>
          <p:cNvPr id="5" name="Content Placeholder 4"/>
          <p:cNvSpPr>
            <a:spLocks noGrp="1"/>
          </p:cNvSpPr>
          <p:nvPr>
            <p:ph idx="4294967295"/>
          </p:nvPr>
        </p:nvSpPr>
        <p:spPr>
          <a:xfrm>
            <a:off x="457199" y="1200151"/>
            <a:ext cx="5755937" cy="3394472"/>
          </a:xfrm>
          <a:prstGeom prst="rect">
            <a:avLst/>
          </a:prstGeom>
        </p:spPr>
        <p:txBody>
          <a:bodyPr>
            <a:normAutofit fontScale="70000" lnSpcReduction="20000"/>
          </a:bodyPr>
          <a:lstStyle/>
          <a:p>
            <a:r>
              <a:rPr lang="en-AU" dirty="0" smtClean="0"/>
              <a:t>A </a:t>
            </a:r>
            <a:r>
              <a:rPr lang="en-AU" b="1" dirty="0" smtClean="0"/>
              <a:t>Selector</a:t>
            </a:r>
            <a:r>
              <a:rPr lang="en-AU" dirty="0" smtClean="0"/>
              <a:t> is a </a:t>
            </a:r>
            <a:r>
              <a:rPr lang="en-AU" b="1" dirty="0" smtClean="0"/>
              <a:t>Composite</a:t>
            </a:r>
            <a:r>
              <a:rPr lang="en-AU" dirty="0" smtClean="0"/>
              <a:t> node that returns Success if one of its child nodes returns Success</a:t>
            </a:r>
          </a:p>
          <a:p>
            <a:pPr lvl="1"/>
            <a:r>
              <a:rPr lang="en-AU" dirty="0" smtClean="0"/>
              <a:t>For example:</a:t>
            </a:r>
          </a:p>
          <a:p>
            <a:pPr lvl="2"/>
            <a:r>
              <a:rPr lang="en-AU" dirty="0" smtClean="0"/>
              <a:t>If a child returns Success then the Selector returns Success without executing its remaining child Behaviours</a:t>
            </a:r>
          </a:p>
          <a:p>
            <a:pPr lvl="2"/>
            <a:r>
              <a:rPr lang="en-AU" dirty="0" smtClean="0"/>
              <a:t>If a child returned Failure then it would execute the next child Behaviour</a:t>
            </a:r>
          </a:p>
          <a:p>
            <a:pPr lvl="2"/>
            <a:r>
              <a:rPr lang="en-AU" dirty="0" smtClean="0"/>
              <a:t>If all child behaviours return Failure then the Selector returns Failure</a:t>
            </a:r>
          </a:p>
          <a:p>
            <a:pPr lvl="1"/>
            <a:endParaRPr lang="en-AU" dirty="0" smtClean="0"/>
          </a:p>
          <a:p>
            <a:r>
              <a:rPr lang="en-AU" dirty="0" smtClean="0"/>
              <a:t>A </a:t>
            </a:r>
            <a:r>
              <a:rPr lang="en-AU" b="1" dirty="0" smtClean="0"/>
              <a:t>Selector</a:t>
            </a:r>
            <a:r>
              <a:rPr lang="en-AU" dirty="0" smtClean="0"/>
              <a:t> acts as an </a:t>
            </a:r>
            <a:r>
              <a:rPr lang="en-AU" b="1" dirty="0" smtClean="0"/>
              <a:t>OR</a:t>
            </a:r>
          </a:p>
          <a:p>
            <a:pPr lvl="1"/>
            <a:r>
              <a:rPr lang="en-AU" dirty="0" smtClean="0"/>
              <a:t>Result = A </a:t>
            </a:r>
            <a:r>
              <a:rPr lang="en-AU" b="1" dirty="0" smtClean="0"/>
              <a:t>OR</a:t>
            </a:r>
            <a:r>
              <a:rPr lang="en-AU" dirty="0" smtClean="0"/>
              <a:t> B </a:t>
            </a:r>
            <a:r>
              <a:rPr lang="en-AU" b="1" dirty="0" smtClean="0"/>
              <a:t>OR</a:t>
            </a:r>
            <a:r>
              <a:rPr lang="en-AU" dirty="0" smtClean="0"/>
              <a:t> C </a:t>
            </a:r>
            <a:r>
              <a:rPr lang="en-AU" b="1" dirty="0" smtClean="0"/>
              <a:t>OR</a:t>
            </a:r>
            <a:r>
              <a:rPr lang="en-AU" dirty="0" smtClean="0"/>
              <a:t> </a:t>
            </a:r>
            <a:r>
              <a:rPr lang="en-AU" dirty="0" err="1" smtClean="0"/>
              <a:t>etc</a:t>
            </a:r>
            <a:r>
              <a:rPr lang="en-AU" dirty="0" smtClean="0"/>
              <a:t> </a:t>
            </a:r>
            <a:r>
              <a:rPr lang="en-AU" dirty="0" err="1" smtClean="0"/>
              <a:t>etc</a:t>
            </a:r>
            <a:endParaRPr lang="en-AU" dirty="0"/>
          </a:p>
        </p:txBody>
      </p:sp>
      <p:sp>
        <p:nvSpPr>
          <p:cNvPr id="23" name="Flowchart: Decision 22"/>
          <p:cNvSpPr/>
          <p:nvPr/>
        </p:nvSpPr>
        <p:spPr>
          <a:xfrm>
            <a:off x="6876256" y="1563638"/>
            <a:ext cx="1182221" cy="792088"/>
          </a:xfrm>
          <a:prstGeom prst="flowChartDecision">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000" dirty="0" smtClean="0">
                <a:solidFill>
                  <a:schemeClr val="tx1"/>
                </a:solidFill>
              </a:rPr>
              <a:t>?</a:t>
            </a:r>
            <a:endParaRPr lang="en-AU" dirty="0">
              <a:solidFill>
                <a:schemeClr val="tx1"/>
              </a:solidFill>
            </a:endParaRPr>
          </a:p>
        </p:txBody>
      </p:sp>
      <p:sp>
        <p:nvSpPr>
          <p:cNvPr id="27" name="TextBox 26"/>
          <p:cNvSpPr txBox="1"/>
          <p:nvPr/>
        </p:nvSpPr>
        <p:spPr>
          <a:xfrm>
            <a:off x="4499992" y="3219822"/>
            <a:ext cx="4320480" cy="1224136"/>
          </a:xfrm>
          <a:prstGeom prst="rect">
            <a:avLst/>
          </a:prstGeom>
          <a:solidFill>
            <a:schemeClr val="bg1"/>
          </a:solidFill>
          <a:ln cap="rnd">
            <a:solidFill>
              <a:schemeClr val="tx1"/>
            </a:solidFill>
          </a:ln>
        </p:spPr>
        <p:txBody>
          <a:bodyPr wrap="square" rtlCol="0">
            <a:noAutofit/>
          </a:bodyPr>
          <a:lstStyle/>
          <a:p>
            <a:r>
              <a:rPr lang="en-AU" sz="1000" dirty="0" smtClean="0">
                <a:latin typeface="Consolas" panose="020B0609020204030204" pitchFamily="49" charset="0"/>
                <a:cs typeface="Consolas" panose="020B0609020204030204" pitchFamily="49" charset="0"/>
              </a:rPr>
              <a:t>class Selector : </a:t>
            </a:r>
            <a:r>
              <a:rPr lang="en-AU" sz="1000" dirty="0" err="1" smtClean="0">
                <a:latin typeface="Consolas" panose="020B0609020204030204" pitchFamily="49" charset="0"/>
                <a:cs typeface="Consolas" panose="020B0609020204030204" pitchFamily="49" charset="0"/>
              </a:rPr>
              <a:t>CompositeBehaviour</a:t>
            </a:r>
            <a:endParaRPr lang="en-AU" sz="1000" dirty="0" smtClean="0">
              <a:latin typeface="Consolas" panose="020B0609020204030204" pitchFamily="49" charset="0"/>
              <a:cs typeface="Consolas" panose="020B0609020204030204" pitchFamily="49" charset="0"/>
            </a:endParaRPr>
          </a:p>
          <a:p>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a:t>
            </a:r>
            <a:r>
              <a:rPr lang="en-AU" sz="1000" dirty="0" err="1" smtClean="0">
                <a:latin typeface="Consolas" panose="020B0609020204030204" pitchFamily="49" charset="0"/>
                <a:cs typeface="Consolas" panose="020B0609020204030204" pitchFamily="49" charset="0"/>
              </a:rPr>
              <a:t>func</a:t>
            </a:r>
            <a:r>
              <a:rPr lang="en-AU" sz="1000" dirty="0" smtClean="0">
                <a:latin typeface="Consolas" panose="020B0609020204030204" pitchFamily="49" charset="0"/>
                <a:cs typeface="Consolas" panose="020B0609020204030204" pitchFamily="49" charset="0"/>
              </a:rPr>
              <a:t> execute(Agent agent)</a:t>
            </a: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for each child in </a:t>
            </a:r>
            <a:r>
              <a:rPr lang="en-AU" sz="1000" dirty="0" err="1" smtClean="0">
                <a:latin typeface="Consolas" panose="020B0609020204030204" pitchFamily="49" charset="0"/>
                <a:cs typeface="Consolas" panose="020B0609020204030204" pitchFamily="49" charset="0"/>
              </a:rPr>
              <a:t>childBehaviours</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if </a:t>
            </a:r>
            <a:r>
              <a:rPr lang="en-AU" sz="1000" dirty="0" err="1" smtClean="0">
                <a:latin typeface="Consolas" panose="020B0609020204030204" pitchFamily="49" charset="0"/>
                <a:cs typeface="Consolas" panose="020B0609020204030204" pitchFamily="49" charset="0"/>
              </a:rPr>
              <a:t>child.execute</a:t>
            </a:r>
            <a:r>
              <a:rPr lang="en-AU" sz="1000" dirty="0" smtClean="0">
                <a:latin typeface="Consolas" panose="020B0609020204030204" pitchFamily="49" charset="0"/>
                <a:cs typeface="Consolas" panose="020B0609020204030204" pitchFamily="49" charset="0"/>
              </a:rPr>
              <a:t>(agent) == </a:t>
            </a:r>
            <a:r>
              <a:rPr lang="en-AU" sz="1000" dirty="0" err="1" smtClean="0">
                <a:latin typeface="Consolas" panose="020B0609020204030204" pitchFamily="49" charset="0"/>
                <a:cs typeface="Consolas" panose="020B0609020204030204" pitchFamily="49" charset="0"/>
              </a:rPr>
              <a:t>BehaviourResult.Success</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BehaviourResult.Success</a:t>
            </a:r>
            <a:endParaRPr lang="en-AU" sz="1000" dirty="0" smtClean="0">
              <a:latin typeface="Consolas" panose="020B0609020204030204" pitchFamily="49" charset="0"/>
              <a:cs typeface="Consolas" panose="020B0609020204030204" pitchFamily="49" charset="0"/>
            </a:endParaRPr>
          </a:p>
          <a:p>
            <a:r>
              <a:rPr lang="en-AU" sz="1000" dirty="0">
                <a:latin typeface="Consolas" panose="020B0609020204030204" pitchFamily="49" charset="0"/>
                <a:cs typeface="Consolas" panose="020B0609020204030204" pitchFamily="49" charset="0"/>
              </a:rPr>
              <a:t> </a:t>
            </a:r>
            <a:r>
              <a:rPr lang="en-AU" sz="1000" dirty="0" smtClean="0">
                <a:latin typeface="Consolas" panose="020B0609020204030204" pitchFamily="49" charset="0"/>
                <a:cs typeface="Consolas" panose="020B0609020204030204" pitchFamily="49" charset="0"/>
              </a:rPr>
              <a:t>     return </a:t>
            </a:r>
            <a:r>
              <a:rPr lang="en-AU" sz="1000" dirty="0" err="1" smtClean="0">
                <a:latin typeface="Consolas" panose="020B0609020204030204" pitchFamily="49" charset="0"/>
                <a:cs typeface="Consolas" panose="020B0609020204030204" pitchFamily="49" charset="0"/>
              </a:rPr>
              <a:t>BehaviourResult.Failure</a:t>
            </a:r>
            <a:endParaRPr lang="en-AU" sz="1200" dirty="0"/>
          </a:p>
        </p:txBody>
      </p:sp>
    </p:spTree>
    <p:extLst>
      <p:ext uri="{BB962C8B-B14F-4D97-AF65-F5344CB8AC3E}">
        <p14:creationId xmlns:p14="http://schemas.microsoft.com/office/powerpoint/2010/main" val="3333872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292&quot;&gt;&lt;object type=&quot;3&quot; unique_id=&quot;10293&quot;&gt;&lt;property id=&quot;20148&quot; value=&quot;5&quot;/&gt;&lt;property id=&quot;20300&quot; value=&quot;Slide 1 - &amp;quot;Behaviour Trees&amp;quot;&quot;/&gt;&lt;property id=&quot;20307&quot; value=&quot;263&quot;/&gt;&lt;/object&gt;&lt;object type=&quot;3&quot; unique_id=&quot;10294&quot;&gt;&lt;property id=&quot;20148&quot; value=&quot;5&quot;/&gt;&lt;property id=&quot;20300&quot; value=&quot;Slide 2 - &amp;quot;Contents&amp;quot;&quot;/&gt;&lt;property id=&quot;20307&quot; value=&quot;265&quot;/&gt;&lt;/object&gt;&lt;object type=&quot;3&quot; unique_id=&quot;10300&quot;&gt;&lt;property id=&quot;20148&quot; value=&quot;5&quot;/&gt;&lt;property id=&quot;20300&quot; value=&quot;Slide 32 - &amp;quot;References&amp;quot;&quot;/&gt;&lt;property id=&quot;20307&quot; value=&quot;271&quot;/&gt;&lt;/object&gt;&lt;object type=&quot;3&quot; unique_id=&quot;10611&quot;&gt;&lt;property id=&quot;20148&quot; value=&quot;5&quot;/&gt;&lt;property id=&quot;20300&quot; value=&quot;Slide 3 - &amp;quot;Behaviour Trees&amp;quot;&quot;/&gt;&lt;property id=&quot;20307&quot; value=&quot;272&quot;/&gt;&lt;/object&gt;&lt;object type=&quot;3&quot; unique_id=&quot;10612&quot;&gt;&lt;property id=&quot;20148&quot; value=&quot;5&quot;/&gt;&lt;property id=&quot;20300&quot; value=&quot;Slide 4 - &amp;quot;Behaviour Tree Example&amp;quot;&quot;/&gt;&lt;property id=&quot;20307&quot; value=&quot;273&quot;/&gt;&lt;/object&gt;&lt;object type=&quot;3&quot; unique_id=&quot;10613&quot;&gt;&lt;property id=&quot;20148&quot; value=&quot;5&quot;/&gt;&lt;property id=&quot;20300&quot; value=&quot;Slide 5 - &amp;quot;Behaviour Tree Example&amp;quot;&quot;/&gt;&lt;property id=&quot;20307&quot; value=&quot;274&quot;/&gt;&lt;/object&gt;&lt;object type=&quot;3&quot; unique_id=&quot;10614&quot;&gt;&lt;property id=&quot;20148&quot; value=&quot;5&quot;/&gt;&lt;property id=&quot;20300&quot; value=&quot;Slide 6 - &amp;quot;Behaviour Tree Nodes&amp;quot;&quot;/&gt;&lt;property id=&quot;20307&quot; value=&quot;275&quot;/&gt;&lt;/object&gt;&lt;object type=&quot;3&quot; unique_id=&quot;10615&quot;&gt;&lt;property id=&quot;20148&quot; value=&quot;5&quot;/&gt;&lt;property id=&quot;20300&quot; value=&quot;Slide 7 - &amp;quot;Behaviour Tree Actions and Conditions&amp;quot;&quot;/&gt;&lt;property id=&quot;20307&quot; value=&quot;276&quot;/&gt;&lt;/object&gt;&lt;object type=&quot;3&quot; unique_id=&quot;10616&quot;&gt;&lt;property id=&quot;20148&quot; value=&quot;5&quot;/&gt;&lt;property id=&quot;20300&quot; value=&quot;Slide 8 - &amp;quot;Behaviour Tree Composite Nodes&amp;quot;&quot;/&gt;&lt;property id=&quot;20307&quot; value=&quot;277&quot;/&gt;&lt;/object&gt;&lt;object type=&quot;3&quot; unique_id=&quot;10617&quot;&gt;&lt;property id=&quot;20148&quot; value=&quot;5&quot;/&gt;&lt;property id=&quot;20300&quot; value=&quot;Slide 9 - &amp;quot;Selector Composite Nodes&amp;quot;&quot;/&gt;&lt;property id=&quot;20307&quot; value=&quot;278&quot;/&gt;&lt;/object&gt;&lt;object type=&quot;3&quot; unique_id=&quot;10618&quot;&gt;&lt;property id=&quot;20148&quot; value=&quot;5&quot;/&gt;&lt;property id=&quot;20300&quot; value=&quot;Slide 10 - &amp;quot;Selector Composite Nodes&amp;quot;&quot;/&gt;&lt;property id=&quot;20307&quot; value=&quot;279&quot;/&gt;&lt;/object&gt;&lt;object type=&quot;3&quot; unique_id=&quot;10619&quot;&gt;&lt;property id=&quot;20148&quot; value=&quot;5&quot;/&gt;&lt;property id=&quot;20300&quot; value=&quot;Slide 11 - &amp;quot;Selector Composite Nodes&amp;quot;&quot;/&gt;&lt;property id=&quot;20307&quot; value=&quot;280&quot;/&gt;&lt;/object&gt;&lt;object type=&quot;3&quot; unique_id=&quot;10620&quot;&gt;&lt;property id=&quot;20148&quot; value=&quot;5&quot;/&gt;&lt;property id=&quot;20300&quot; value=&quot;Slide 12 - &amp;quot;Selector Composite Nodes&amp;quot;&quot;/&gt;&lt;property id=&quot;20307&quot; value=&quot;281&quot;/&gt;&lt;/object&gt;&lt;object type=&quot;3&quot; unique_id=&quot;10621&quot;&gt;&lt;property id=&quot;20148&quot; value=&quot;5&quot;/&gt;&lt;property id=&quot;20300&quot; value=&quot;Slide 13 - &amp;quot;Selector Composite Nodes&amp;quot;&quot;/&gt;&lt;property id=&quot;20307&quot; value=&quot;282&quot;/&gt;&lt;/object&gt;&lt;object type=&quot;3&quot; unique_id=&quot;10622&quot;&gt;&lt;property id=&quot;20148&quot; value=&quot;5&quot;/&gt;&lt;property id=&quot;20300&quot; value=&quot;Slide 14 - &amp;quot;Selector Composite Nodes&amp;quot;&quot;/&gt;&lt;property id=&quot;20307&quot; value=&quot;283&quot;/&gt;&lt;/object&gt;&lt;object type=&quot;3&quot; unique_id=&quot;10623&quot;&gt;&lt;property id=&quot;20148&quot; value=&quot;5&quot;/&gt;&lt;property id=&quot;20300&quot; value=&quot;Slide 15 - &amp;quot;Selector Composite Nodes&amp;quot;&quot;/&gt;&lt;property id=&quot;20307&quot; value=&quot;284&quot;/&gt;&lt;/object&gt;&lt;object type=&quot;3&quot; unique_id=&quot;10624&quot;&gt;&lt;property id=&quot;20148&quot; value=&quot;5&quot;/&gt;&lt;property id=&quot;20300&quot; value=&quot;Slide 16 - &amp;quot;Selector Composite Nodes&amp;quot;&quot;/&gt;&lt;property id=&quot;20307&quot; value=&quot;285&quot;/&gt;&lt;/object&gt;&lt;object type=&quot;3&quot; unique_id=&quot;10625&quot;&gt;&lt;property id=&quot;20148&quot; value=&quot;5&quot;/&gt;&lt;property id=&quot;20300&quot; value=&quot;Slide 17 - &amp;quot;Selector Composite Nodes&amp;quot;&quot;/&gt;&lt;property id=&quot;20307&quot; value=&quot;286&quot;/&gt;&lt;/object&gt;&lt;object type=&quot;3&quot; unique_id=&quot;10626&quot;&gt;&lt;property id=&quot;20148&quot; value=&quot;5&quot;/&gt;&lt;property id=&quot;20300&quot; value=&quot;Slide 18 - &amp;quot;Sequence Composite Nodes&amp;quot;&quot;/&gt;&lt;property id=&quot;20307&quot; value=&quot;287&quot;/&gt;&lt;/object&gt;&lt;object type=&quot;3&quot; unique_id=&quot;10627&quot;&gt;&lt;property id=&quot;20148&quot; value=&quot;5&quot;/&gt;&lt;property id=&quot;20300&quot; value=&quot;Slide 19 - &amp;quot;Sequence Composite Nodes&amp;quot;&quot;/&gt;&lt;property id=&quot;20307&quot; value=&quot;288&quot;/&gt;&lt;/object&gt;&lt;object type=&quot;3&quot; unique_id=&quot;10628&quot;&gt;&lt;property id=&quot;20148&quot; value=&quot;5&quot;/&gt;&lt;property id=&quot;20300&quot; value=&quot;Slide 20 - &amp;quot;Sequence Composite Nodes&amp;quot;&quot;/&gt;&lt;property id=&quot;20307&quot; value=&quot;289&quot;/&gt;&lt;/object&gt;&lt;object type=&quot;3&quot; unique_id=&quot;10629&quot;&gt;&lt;property id=&quot;20148&quot; value=&quot;5&quot;/&gt;&lt;property id=&quot;20300&quot; value=&quot;Slide 21 - &amp;quot;Sequence Composite Nodes&amp;quot;&quot;/&gt;&lt;property id=&quot;20307&quot; value=&quot;290&quot;/&gt;&lt;/object&gt;&lt;object type=&quot;3&quot; unique_id=&quot;10630&quot;&gt;&lt;property id=&quot;20148&quot; value=&quot;5&quot;/&gt;&lt;property id=&quot;20300&quot; value=&quot;Slide 22 - &amp;quot;Sequence Composite Nodes&amp;quot;&quot;/&gt;&lt;property id=&quot;20307&quot; value=&quot;291&quot;/&gt;&lt;/object&gt;&lt;object type=&quot;3&quot; unique_id=&quot;10631&quot;&gt;&lt;property id=&quot;20148&quot; value=&quot;5&quot;/&gt;&lt;property id=&quot;20300&quot; value=&quot;Slide 23 - &amp;quot;Sequence Composite Nodes&amp;quot;&quot;/&gt;&lt;property id=&quot;20307&quot; value=&quot;292&quot;/&gt;&lt;/object&gt;&lt;object type=&quot;3&quot; unique_id=&quot;10632&quot;&gt;&lt;property id=&quot;20148&quot; value=&quot;5&quot;/&gt;&lt;property id=&quot;20300&quot; value=&quot;Slide 24 - &amp;quot;Sequence Composite Nodes&amp;quot;&quot;/&gt;&lt;property id=&quot;20307&quot; value=&quot;293&quot;/&gt;&lt;/object&gt;&lt;object type=&quot;3&quot; unique_id=&quot;10633&quot;&gt;&lt;property id=&quot;20148&quot; value=&quot;5&quot;/&gt;&lt;property id=&quot;20300&quot; value=&quot;Slide 25 - &amp;quot;Sequence Composite Nodes&amp;quot;&quot;/&gt;&lt;property id=&quot;20307&quot; value=&quot;294&quot;/&gt;&lt;/object&gt;&lt;object type=&quot;3&quot; unique_id=&quot;10634&quot;&gt;&lt;property id=&quot;20148&quot; value=&quot;5&quot;/&gt;&lt;property id=&quot;20300&quot; value=&quot;Slide 26 - &amp;quot;Sequence Composite Nodes&amp;quot;&quot;/&gt;&lt;property id=&quot;20307&quot; value=&quot;295&quot;/&gt;&lt;/object&gt;&lt;object type=&quot;3&quot; unique_id=&quot;10635&quot;&gt;&lt;property id=&quot;20148&quot; value=&quot;5&quot;/&gt;&lt;property id=&quot;20300&quot; value=&quot;Slide 27 - &amp;quot;Sequence Composite Nodes&amp;quot;&quot;/&gt;&lt;property id=&quot;20307&quot; value=&quot;296&quot;/&gt;&lt;/object&gt;&lt;object type=&quot;3&quot; unique_id=&quot;10636&quot;&gt;&lt;property id=&quot;20148&quot; value=&quot;5&quot;/&gt;&lt;property id=&quot;20300&quot; value=&quot;Slide 28 - &amp;quot;Sub-Behaviours and Reusability&amp;quot;&quot;/&gt;&lt;property id=&quot;20307&quot; value=&quot;297&quot;/&gt;&lt;/object&gt;&lt;object type=&quot;3&quot; unique_id=&quot;10637&quot;&gt;&lt;property id=&quot;20148&quot; value=&quot;5&quot;/&gt;&lt;property id=&quot;20300&quot; value=&quot;Slide 29 - &amp;quot;Sub-Behaviours and Reusability&amp;quot;&quot;/&gt;&lt;property id=&quot;20307&quot; value=&quot;298&quot;/&gt;&lt;/object&gt;&lt;object type=&quot;3&quot; unique_id=&quot;10638&quot;&gt;&lt;property id=&quot;20148&quot; value=&quot;5&quot;/&gt;&lt;property id=&quot;20300&quot; value=&quot;Slide 30 - &amp;quot;Advantages&amp;quot;&quot;/&gt;&lt;property id=&quot;20307&quot; value=&quot;299&quot;/&gt;&lt;/object&gt;&lt;object type=&quot;3&quot; unique_id=&quot;10639&quot;&gt;&lt;property id=&quot;20148&quot; value=&quot;5&quot;/&gt;&lt;property id=&quot;20300&quot; value=&quot;Slide 31 - &amp;quot;Summary&amp;quot;&quot;/&gt;&lt;property id=&quot;20307&quot; value=&quot;300&quot;/&gt;&lt;/object&gt;&lt;/object&gt;&lt;object type=&quot;8&quot; unique_id=&quot;1031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TotalTime>
  <Words>1224</Words>
  <Application>Microsoft Office PowerPoint</Application>
  <PresentationFormat>On-screen Show (16:9)</PresentationFormat>
  <Paragraphs>380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Office Theme</vt:lpstr>
      <vt:lpstr>Behaviour Trees</vt:lpstr>
      <vt:lpstr>Contents</vt:lpstr>
      <vt:lpstr>Behaviour Trees</vt:lpstr>
      <vt:lpstr>Behaviour Tree Example</vt:lpstr>
      <vt:lpstr>Behaviour Tree Example</vt:lpstr>
      <vt:lpstr>Behaviour Tree Nodes</vt:lpstr>
      <vt:lpstr>Behaviour Tree Actions and Conditions</vt:lpstr>
      <vt:lpstr>Behaviour Tree Composite Nodes</vt:lpstr>
      <vt:lpstr>Selector Composite Nodes</vt:lpstr>
      <vt:lpstr>Selector Composite Nodes</vt:lpstr>
      <vt:lpstr>Selector Composite Nodes</vt:lpstr>
      <vt:lpstr>Selector Composite Nodes</vt:lpstr>
      <vt:lpstr>Selector Composite Nodes</vt:lpstr>
      <vt:lpstr>Selector Composite Nodes</vt:lpstr>
      <vt:lpstr>Selector Composite Nodes</vt:lpstr>
      <vt:lpstr>Selector Composite Nodes</vt:lpstr>
      <vt:lpstr>Selector Composite Nodes</vt:lpstr>
      <vt:lpstr>Sequence Composite Nodes</vt:lpstr>
      <vt:lpstr>Sequence Composite Nodes</vt:lpstr>
      <vt:lpstr>Sequence Composite Nodes</vt:lpstr>
      <vt:lpstr>Sequence Composite Nodes</vt:lpstr>
      <vt:lpstr>Sequence Composite Nodes</vt:lpstr>
      <vt:lpstr>Sequence Composite Nodes</vt:lpstr>
      <vt:lpstr>Sequence Composite Nodes</vt:lpstr>
      <vt:lpstr>Sequence Composite Nodes</vt:lpstr>
      <vt:lpstr>Sequence Composite Nodes</vt:lpstr>
      <vt:lpstr>Sequence Composite Nodes</vt:lpstr>
      <vt:lpstr>Sub-Behaviours and Reusability</vt:lpstr>
      <vt:lpstr>Sub-Behaviours and Reusability</vt:lpstr>
      <vt:lpstr>Advantages</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Sam Cartwright</cp:lastModifiedBy>
  <cp:revision>30</cp:revision>
  <dcterms:created xsi:type="dcterms:W3CDTF">2014-07-14T04:04:52Z</dcterms:created>
  <dcterms:modified xsi:type="dcterms:W3CDTF">2016-02-08T02:22:28Z</dcterms:modified>
</cp:coreProperties>
</file>