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1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Behaviour </a:t>
            </a:r>
            <a:r>
              <a:rPr lang="en-AU" dirty="0" smtClean="0"/>
              <a:t>Trees 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Extending Behaviour Trees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08/02/16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Decorator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842992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Another common type of Behaviour is a </a:t>
            </a:r>
            <a:r>
              <a:rPr lang="en-AU" b="1" dirty="0" smtClean="0"/>
              <a:t>Decorator</a:t>
            </a:r>
          </a:p>
          <a:p>
            <a:pPr lvl="1"/>
            <a:endParaRPr lang="en-AU" dirty="0"/>
          </a:p>
          <a:p>
            <a:r>
              <a:rPr lang="en-AU" dirty="0" smtClean="0"/>
              <a:t>A </a:t>
            </a:r>
            <a:r>
              <a:rPr lang="en-AU" b="1" dirty="0" smtClean="0"/>
              <a:t>Decorator</a:t>
            </a:r>
            <a:r>
              <a:rPr lang="en-AU" dirty="0" smtClean="0"/>
              <a:t> is a type of </a:t>
            </a:r>
            <a:r>
              <a:rPr lang="en-AU" b="1" dirty="0" smtClean="0"/>
              <a:t>Composite</a:t>
            </a:r>
            <a:r>
              <a:rPr lang="en-AU" dirty="0" smtClean="0"/>
              <a:t> Behaviour that usually only has one child</a:t>
            </a:r>
          </a:p>
          <a:p>
            <a:pPr lvl="1"/>
            <a:r>
              <a:rPr lang="en-AU" dirty="0" smtClean="0"/>
              <a:t>But it can contain more than one if desired</a:t>
            </a:r>
          </a:p>
          <a:p>
            <a:pPr lvl="1"/>
            <a:endParaRPr lang="en-AU" dirty="0"/>
          </a:p>
          <a:p>
            <a:r>
              <a:rPr lang="en-AU" dirty="0" smtClean="0"/>
              <a:t>A Decorator simply modifies the tree’s logic in some way</a:t>
            </a:r>
          </a:p>
          <a:p>
            <a:pPr lvl="1"/>
            <a:r>
              <a:rPr lang="en-AU" dirty="0" smtClean="0"/>
              <a:t>For example, a Decorator could be setup to act as a logical </a:t>
            </a:r>
            <a:r>
              <a:rPr lang="en-AU" b="1" dirty="0" smtClean="0"/>
              <a:t>NOT</a:t>
            </a:r>
            <a:r>
              <a:rPr lang="en-AU" dirty="0" smtClean="0"/>
              <a:t> operator, reversing the result of its child behaviour</a:t>
            </a:r>
          </a:p>
        </p:txBody>
      </p:sp>
      <p:sp>
        <p:nvSpPr>
          <p:cNvPr id="4" name="Hexagon 3"/>
          <p:cNvSpPr/>
          <p:nvPr/>
        </p:nvSpPr>
        <p:spPr>
          <a:xfrm>
            <a:off x="6516216" y="1923678"/>
            <a:ext cx="1584176" cy="67893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Decorator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08304" y="2602611"/>
            <a:ext cx="0" cy="7612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Decorator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834880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Decorators are useful for modifying the tree logic</a:t>
            </a:r>
          </a:p>
          <a:p>
            <a:pPr lvl="1"/>
            <a:r>
              <a:rPr lang="en-AU" dirty="0" smtClean="0"/>
              <a:t>A Decorator could be setup to only allow its child behaviour to execute 5 times</a:t>
            </a:r>
          </a:p>
          <a:p>
            <a:pPr lvl="2"/>
            <a:r>
              <a:rPr lang="en-AU" dirty="0" smtClean="0"/>
              <a:t>After the 5</a:t>
            </a:r>
            <a:r>
              <a:rPr lang="en-AU" baseline="30000" dirty="0" smtClean="0"/>
              <a:t>th</a:t>
            </a:r>
            <a:r>
              <a:rPr lang="en-AU" dirty="0" smtClean="0"/>
              <a:t> time it always returns Failure</a:t>
            </a:r>
          </a:p>
          <a:p>
            <a:pPr lvl="1"/>
            <a:r>
              <a:rPr lang="en-AU" dirty="0" smtClean="0"/>
              <a:t>A Decorator could have a timeout, requiring a certain amount of time to elapse before the child behaviour can execute again</a:t>
            </a:r>
          </a:p>
          <a:p>
            <a:pPr lvl="2"/>
            <a:r>
              <a:rPr lang="en-AU" dirty="0" smtClean="0"/>
              <a:t>Always returns Failure if the timeout is still running</a:t>
            </a:r>
          </a:p>
          <a:p>
            <a:pPr lvl="2"/>
            <a:endParaRPr lang="en-AU" dirty="0"/>
          </a:p>
          <a:p>
            <a:r>
              <a:rPr lang="en-AU" dirty="0" smtClean="0"/>
              <a:t>They can also be useful for debugging purposes</a:t>
            </a:r>
          </a:p>
          <a:p>
            <a:pPr lvl="1"/>
            <a:r>
              <a:rPr lang="en-AU" dirty="0" smtClean="0"/>
              <a:t>The Decorator could log any time it executes its child behaviour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83518"/>
            <a:ext cx="2808312" cy="133214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NotDecorator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Behaviour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Behaviour child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result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child.execute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(agent)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switch (result)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case Success: return Failure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case Failure: return Success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913035"/>
            <a:ext cx="2808312" cy="1656184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TimeoutDecorator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Behaviour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Behaviour child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float timeout, duration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timeout -=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timeout &gt;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Failure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timeout = duration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child.execute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(agent)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666588"/>
            <a:ext cx="2808312" cy="117974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LogDecorator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Behaviour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Behaviour child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message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print message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child.execute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(agent)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485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Decorator Example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4235031" y="2807422"/>
            <a:ext cx="1036703" cy="1036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>
                <a:solidFill>
                  <a:schemeClr val="tx1"/>
                </a:solidFill>
              </a:rPr>
              <a:t>Go To Next Waypoint</a:t>
            </a:r>
            <a:endParaRPr lang="en-AU" sz="3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1" idx="1"/>
            <a:endCxn id="23" idx="0"/>
          </p:cNvCxnSpPr>
          <p:nvPr/>
        </p:nvCxnSpPr>
        <p:spPr>
          <a:xfrm flipH="1">
            <a:off x="3716905" y="1145886"/>
            <a:ext cx="1036253" cy="4177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3"/>
          </p:cNvCxnSpPr>
          <p:nvPr/>
        </p:nvCxnSpPr>
        <p:spPr>
          <a:xfrm>
            <a:off x="6300477" y="1145886"/>
            <a:ext cx="551592" cy="51835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15816" y="1563638"/>
            <a:ext cx="1602178" cy="6597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Follow Path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3717" y="2807421"/>
            <a:ext cx="1036703" cy="1036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Get Path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38076" y="3788847"/>
            <a:ext cx="1036703" cy="10367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Need New Path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 flipH="1">
            <a:off x="2756427" y="2223358"/>
            <a:ext cx="960478" cy="6588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9" idx="0"/>
          </p:cNvCxnSpPr>
          <p:nvPr/>
        </p:nvCxnSpPr>
        <p:spPr>
          <a:xfrm>
            <a:off x="3716905" y="2223358"/>
            <a:ext cx="1036478" cy="5840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21570" y="2427734"/>
            <a:ext cx="16964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4753158" y="627534"/>
            <a:ext cx="1547319" cy="1036703"/>
          </a:xfrm>
          <a:prstGeom prst="flowChartDecisi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Patrol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25" idx="0"/>
          </p:cNvCxnSpPr>
          <p:nvPr/>
        </p:nvCxnSpPr>
        <p:spPr>
          <a:xfrm>
            <a:off x="2756428" y="3314277"/>
            <a:ext cx="0" cy="4745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>
            <a:off x="2219030" y="2882228"/>
            <a:ext cx="1055749" cy="45246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! (not)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6156176" y="1677030"/>
            <a:ext cx="1391786" cy="59648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 smtClean="0">
                <a:solidFill>
                  <a:schemeClr val="tx1"/>
                </a:solidFill>
              </a:rPr>
              <a:t>Log </a:t>
            </a:r>
            <a:br>
              <a:rPr lang="en-AU" sz="1100" b="1" dirty="0" smtClean="0">
                <a:solidFill>
                  <a:schemeClr val="tx1"/>
                </a:solidFill>
              </a:rPr>
            </a:br>
            <a:r>
              <a:rPr lang="en-AU" sz="1100" b="1" dirty="0" smtClean="0">
                <a:solidFill>
                  <a:schemeClr val="tx1"/>
                </a:solidFill>
              </a:rPr>
              <a:t>“Finding Path”</a:t>
            </a:r>
            <a:endParaRPr lang="en-AU" sz="11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6852068" y="2273510"/>
            <a:ext cx="1" cy="53391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Behaviour Tree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2438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One benefit of Behaviour Trees is the logic</a:t>
            </a:r>
          </a:p>
          <a:p>
            <a:pPr lvl="1"/>
            <a:r>
              <a:rPr lang="en-AU" dirty="0" smtClean="0"/>
              <a:t>Easy to understand for artists and designers</a:t>
            </a:r>
          </a:p>
          <a:p>
            <a:pPr lvl="1"/>
            <a:endParaRPr lang="en-AU" dirty="0"/>
          </a:p>
          <a:p>
            <a:r>
              <a:rPr lang="en-AU" dirty="0" smtClean="0"/>
              <a:t>A common occurrence in studios is the creation of a Behaviour Tree editing tool</a:t>
            </a:r>
          </a:p>
          <a:p>
            <a:pPr lvl="1"/>
            <a:r>
              <a:rPr lang="en-AU" dirty="0" smtClean="0"/>
              <a:t>This way designers can design the game and A.I. logic </a:t>
            </a:r>
            <a:br>
              <a:rPr lang="en-AU" dirty="0" smtClean="0"/>
            </a:br>
            <a:r>
              <a:rPr lang="en-AU" dirty="0" smtClean="0"/>
              <a:t>without needing a programmer, in the way that they like</a:t>
            </a:r>
          </a:p>
          <a:p>
            <a:pPr lvl="1"/>
            <a:r>
              <a:rPr lang="en-AU" dirty="0" smtClean="0"/>
              <a:t>The game is developed quicker</a:t>
            </a:r>
          </a:p>
          <a:p>
            <a:pPr lvl="1"/>
            <a:r>
              <a:rPr lang="en-AU" dirty="0" smtClean="0"/>
              <a:t>Data driven design allows fast iterative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Behaviour Tree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Various tools exist in common game engines</a:t>
            </a:r>
          </a:p>
          <a:p>
            <a:pPr lvl="1"/>
            <a:r>
              <a:rPr lang="en-AU" dirty="0" smtClean="0"/>
              <a:t>Unity3D plugin “Behave”</a:t>
            </a:r>
          </a:p>
          <a:p>
            <a:pPr lvl="1"/>
            <a:r>
              <a:rPr lang="en-AU" dirty="0" smtClean="0"/>
              <a:t>Unreal Engine 4 </a:t>
            </a:r>
            <a:r>
              <a:rPr lang="en-AU" dirty="0" err="1" smtClean="0"/>
              <a:t>Behavior</a:t>
            </a:r>
            <a:r>
              <a:rPr lang="en-AU" dirty="0" smtClean="0"/>
              <a:t> Tree</a:t>
            </a:r>
          </a:p>
          <a:p>
            <a:pPr lvl="1"/>
            <a:endParaRPr lang="en-AU" dirty="0"/>
          </a:p>
          <a:p>
            <a:r>
              <a:rPr lang="en-AU" dirty="0" smtClean="0"/>
              <a:t>You can also create your own</a:t>
            </a:r>
          </a:p>
          <a:p>
            <a:pPr lvl="1"/>
            <a:r>
              <a:rPr lang="en-AU" dirty="0" smtClean="0"/>
              <a:t>Simple tree editors can be written with C#</a:t>
            </a:r>
          </a:p>
          <a:p>
            <a:pPr lvl="1"/>
            <a:r>
              <a:rPr lang="en-AU" dirty="0" smtClean="0"/>
              <a:t>XML can be used as a file format</a:t>
            </a:r>
            <a:endParaRPr lang="en-AU" dirty="0"/>
          </a:p>
        </p:txBody>
      </p:sp>
      <p:pic>
        <p:nvPicPr>
          <p:cNvPr id="1026" name="Picture 2" descr="C:\Users\Conan\Desktop\xy10sV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94" y="1707654"/>
            <a:ext cx="2753110" cy="15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nan\Desktop\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" t="3761" r="3857" b="3852"/>
          <a:stretch/>
        </p:blipFill>
        <p:spPr bwMode="auto">
          <a:xfrm>
            <a:off x="5508104" y="3291830"/>
            <a:ext cx="23390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onan\Desktop\BT3-01 T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1510"/>
            <a:ext cx="2376264" cy="14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Behaviour Trees are extremely powerful and extensible</a:t>
            </a:r>
          </a:p>
          <a:p>
            <a:pPr lvl="1"/>
            <a:r>
              <a:rPr lang="en-AU" dirty="0" smtClean="0"/>
              <a:t>Custom behaviours and complex logic can be easy to implement</a:t>
            </a:r>
          </a:p>
          <a:p>
            <a:pPr lvl="1"/>
            <a:endParaRPr lang="en-AU" dirty="0"/>
          </a:p>
          <a:p>
            <a:r>
              <a:rPr lang="en-AU" dirty="0" smtClean="0"/>
              <a:t>Starting with 2 simple Composites, </a:t>
            </a:r>
            <a:r>
              <a:rPr lang="en-AU" b="1" dirty="0" smtClean="0"/>
              <a:t>Selector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and </a:t>
            </a:r>
            <a:r>
              <a:rPr lang="en-AU" b="1" dirty="0" smtClean="0"/>
              <a:t>Sequence</a:t>
            </a:r>
            <a:r>
              <a:rPr lang="en-AU" dirty="0" smtClean="0"/>
              <a:t>, we can construct A.I. for </a:t>
            </a:r>
            <a:br>
              <a:rPr lang="en-AU" dirty="0" smtClean="0"/>
            </a:br>
            <a:r>
              <a:rPr lang="en-AU" dirty="0" smtClean="0"/>
              <a:t>a vast range of agents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5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Recap of </a:t>
            </a:r>
            <a:r>
              <a:rPr lang="en-US" dirty="0" err="1" smtClean="0"/>
              <a:t>Behaviour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Pending </a:t>
            </a:r>
            <a:r>
              <a:rPr lang="en-US" dirty="0" err="1" smtClean="0"/>
              <a:t>Behaviours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 lvl="1"/>
            <a:r>
              <a:rPr lang="en-US" dirty="0" smtClean="0"/>
              <a:t>Parallel, Random, Switch</a:t>
            </a:r>
          </a:p>
          <a:p>
            <a:r>
              <a:rPr lang="en-US" dirty="0" smtClean="0"/>
              <a:t>Decorator 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 lvl="1"/>
            <a:r>
              <a:rPr lang="en-US" dirty="0" smtClean="0"/>
              <a:t>Not, Timeout, Log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Tree Tools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Behaviour Tree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Behaviour Trees are a method of breaking down A.I. in to discrete behaviours</a:t>
            </a:r>
          </a:p>
          <a:p>
            <a:pPr lvl="1"/>
            <a:r>
              <a:rPr lang="en-AU" dirty="0" smtClean="0"/>
              <a:t>Modular</a:t>
            </a:r>
          </a:p>
          <a:p>
            <a:pPr lvl="1"/>
            <a:r>
              <a:rPr lang="en-AU" dirty="0" smtClean="0"/>
              <a:t>Allows </a:t>
            </a:r>
            <a:r>
              <a:rPr lang="en-AU" b="1" dirty="0" smtClean="0"/>
              <a:t>AND</a:t>
            </a:r>
            <a:r>
              <a:rPr lang="en-AU" dirty="0" smtClean="0"/>
              <a:t> </a:t>
            </a:r>
            <a:r>
              <a:rPr lang="en-AU" dirty="0" err="1" smtClean="0"/>
              <a:t>and</a:t>
            </a:r>
            <a:r>
              <a:rPr lang="en-AU" dirty="0" smtClean="0"/>
              <a:t> </a:t>
            </a:r>
            <a:r>
              <a:rPr lang="en-AU" b="1" dirty="0" smtClean="0"/>
              <a:t>OR</a:t>
            </a:r>
            <a:r>
              <a:rPr lang="en-AU" dirty="0" smtClean="0"/>
              <a:t> conditional logic</a:t>
            </a:r>
          </a:p>
          <a:p>
            <a:pPr lvl="1"/>
            <a:endParaRPr lang="en-AU" dirty="0"/>
          </a:p>
          <a:p>
            <a:r>
              <a:rPr lang="en-AU" dirty="0" smtClean="0"/>
              <a:t>Branch nodes are </a:t>
            </a:r>
            <a:r>
              <a:rPr lang="en-AU" b="1" dirty="0" smtClean="0"/>
              <a:t>Composites</a:t>
            </a:r>
            <a:r>
              <a:rPr lang="en-AU" dirty="0" smtClean="0"/>
              <a:t> of child behaviours, and leaf </a:t>
            </a:r>
            <a:br>
              <a:rPr lang="en-AU" dirty="0" smtClean="0"/>
            </a:br>
            <a:r>
              <a:rPr lang="en-AU" dirty="0" smtClean="0"/>
              <a:t>nodes are either </a:t>
            </a:r>
            <a:r>
              <a:rPr lang="en-AU" b="1" dirty="0" smtClean="0"/>
              <a:t>Actions</a:t>
            </a:r>
            <a:r>
              <a:rPr lang="en-AU" dirty="0" smtClean="0"/>
              <a:t> or </a:t>
            </a:r>
            <a:r>
              <a:rPr lang="en-AU" b="1" dirty="0" smtClean="0"/>
              <a:t>Conditions</a:t>
            </a:r>
          </a:p>
          <a:p>
            <a:pPr lvl="1"/>
            <a:r>
              <a:rPr lang="en-AU" b="1" dirty="0" smtClean="0"/>
              <a:t>Composites</a:t>
            </a:r>
            <a:r>
              <a:rPr lang="en-AU" dirty="0" smtClean="0"/>
              <a:t> add the </a:t>
            </a:r>
            <a:r>
              <a:rPr lang="en-AU" b="1" dirty="0" smtClean="0"/>
              <a:t>AND</a:t>
            </a:r>
            <a:r>
              <a:rPr lang="en-AU" dirty="0" smtClean="0"/>
              <a:t> </a:t>
            </a:r>
            <a:r>
              <a:rPr lang="en-AU" dirty="0" err="1" smtClean="0"/>
              <a:t>and</a:t>
            </a:r>
            <a:r>
              <a:rPr lang="en-AU" dirty="0" smtClean="0"/>
              <a:t> </a:t>
            </a:r>
            <a:r>
              <a:rPr lang="en-AU" b="1" dirty="0" smtClean="0"/>
              <a:t>OR</a:t>
            </a:r>
            <a:r>
              <a:rPr lang="en-AU" dirty="0" smtClean="0"/>
              <a:t> logic</a:t>
            </a:r>
          </a:p>
          <a:p>
            <a:pPr lvl="1"/>
            <a:r>
              <a:rPr lang="en-AU" b="1" dirty="0" smtClean="0"/>
              <a:t>Conditions</a:t>
            </a:r>
            <a:r>
              <a:rPr lang="en-AU" dirty="0" smtClean="0"/>
              <a:t> ask a question and return </a:t>
            </a:r>
            <a:r>
              <a:rPr lang="en-AU" b="1" dirty="0" smtClean="0"/>
              <a:t>Success</a:t>
            </a:r>
            <a:r>
              <a:rPr lang="en-AU" dirty="0" smtClean="0"/>
              <a:t> or </a:t>
            </a:r>
            <a:r>
              <a:rPr lang="en-AU" b="1" dirty="0" smtClean="0"/>
              <a:t>Failure</a:t>
            </a:r>
          </a:p>
          <a:p>
            <a:pPr lvl="1"/>
            <a:r>
              <a:rPr lang="en-AU" b="1" dirty="0" smtClean="0"/>
              <a:t>Actions</a:t>
            </a:r>
            <a:r>
              <a:rPr lang="en-AU" dirty="0" smtClean="0"/>
              <a:t> perform the A.I. behaviours, such </a:t>
            </a:r>
            <a:br>
              <a:rPr lang="en-AU" dirty="0" smtClean="0"/>
            </a:br>
            <a:r>
              <a:rPr lang="en-AU" dirty="0" smtClean="0"/>
              <a:t>as “Move a step” or “Attack”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06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Behaviour Tree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b="1" dirty="0" smtClean="0"/>
              <a:t>Actions</a:t>
            </a:r>
            <a:r>
              <a:rPr lang="en-AU" dirty="0" smtClean="0"/>
              <a:t> and </a:t>
            </a:r>
            <a:r>
              <a:rPr lang="en-AU" b="1" dirty="0" smtClean="0"/>
              <a:t>Conditions</a:t>
            </a:r>
            <a:r>
              <a:rPr lang="en-AU" dirty="0" smtClean="0"/>
              <a:t> should be quick</a:t>
            </a:r>
          </a:p>
          <a:p>
            <a:pPr lvl="1"/>
            <a:r>
              <a:rPr lang="en-AU" dirty="0" smtClean="0"/>
              <a:t>Ideally perform their method and return as soon as possible</a:t>
            </a:r>
          </a:p>
          <a:p>
            <a:pPr lvl="1"/>
            <a:r>
              <a:rPr lang="en-AU" dirty="0" smtClean="0"/>
              <a:t>Actions should be broken down in to the smallest possible discrete action</a:t>
            </a:r>
          </a:p>
          <a:p>
            <a:pPr lvl="2"/>
            <a:r>
              <a:rPr lang="en-AU" dirty="0" smtClean="0"/>
              <a:t>Perform a single task, rather than many</a:t>
            </a:r>
          </a:p>
          <a:p>
            <a:pPr lvl="2"/>
            <a:r>
              <a:rPr lang="en-AU" dirty="0" smtClean="0"/>
              <a:t>i.e. </a:t>
            </a:r>
            <a:r>
              <a:rPr lang="en-AU" i="1" dirty="0" smtClean="0"/>
              <a:t>“Step forward” </a:t>
            </a:r>
            <a:r>
              <a:rPr lang="en-AU" dirty="0" smtClean="0"/>
              <a:t>action, </a:t>
            </a:r>
            <a:r>
              <a:rPr lang="en-AU" i="1" dirty="0" smtClean="0"/>
              <a:t>“Play animation” </a:t>
            </a:r>
            <a:r>
              <a:rPr lang="en-AU" dirty="0" smtClean="0"/>
              <a:t>action, not </a:t>
            </a:r>
            <a:r>
              <a:rPr lang="en-AU" i="1" dirty="0" smtClean="0"/>
              <a:t>“Step forward and play animation X while playing sound Y and particle effect Z”</a:t>
            </a:r>
          </a:p>
          <a:p>
            <a:pPr lvl="2"/>
            <a:endParaRPr lang="en-AU" dirty="0"/>
          </a:p>
          <a:p>
            <a:r>
              <a:rPr lang="en-AU" dirty="0" smtClean="0"/>
              <a:t>But not all behaviours can execute instantly, and not all </a:t>
            </a:r>
            <a:br>
              <a:rPr lang="en-AU" dirty="0" smtClean="0"/>
            </a:br>
            <a:r>
              <a:rPr lang="en-AU" dirty="0" smtClean="0"/>
              <a:t>are </a:t>
            </a:r>
            <a:r>
              <a:rPr lang="en-AU" dirty="0" err="1" smtClean="0"/>
              <a:t>interruptable</a:t>
            </a:r>
            <a:endParaRPr lang="en-AU" dirty="0" smtClean="0"/>
          </a:p>
          <a:p>
            <a:pPr lvl="1"/>
            <a:r>
              <a:rPr lang="en-AU" dirty="0" smtClean="0"/>
              <a:t>Sometimes the agent needs to wait until a behaviour </a:t>
            </a:r>
            <a:br>
              <a:rPr lang="en-AU" dirty="0" smtClean="0"/>
            </a:br>
            <a:r>
              <a:rPr lang="en-AU" dirty="0" smtClean="0"/>
              <a:t>has completed</a:t>
            </a:r>
          </a:p>
          <a:p>
            <a:pPr lvl="1"/>
            <a:r>
              <a:rPr lang="en-AU" dirty="0" smtClean="0"/>
              <a:t>For example, “climbing on to a ladder” might need to wait until </a:t>
            </a:r>
            <a:br>
              <a:rPr lang="en-AU" dirty="0" smtClean="0"/>
            </a:br>
            <a:r>
              <a:rPr lang="en-AU" dirty="0" smtClean="0"/>
              <a:t>the animation ends before it can make other decisions</a:t>
            </a:r>
          </a:p>
        </p:txBody>
      </p:sp>
    </p:spTree>
    <p:extLst>
      <p:ext uri="{BB962C8B-B14F-4D97-AF65-F5344CB8AC3E}">
        <p14:creationId xmlns:p14="http://schemas.microsoft.com/office/powerpoint/2010/main" val="4419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Pending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554960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It is possible that a behaviour runs longer than a single frame</a:t>
            </a:r>
          </a:p>
          <a:p>
            <a:pPr lvl="1"/>
            <a:r>
              <a:rPr lang="en-AU" dirty="0" smtClean="0"/>
              <a:t>We still want the behaviour to return or else it will block our program</a:t>
            </a:r>
          </a:p>
          <a:p>
            <a:pPr lvl="1"/>
            <a:endParaRPr lang="en-AU" dirty="0"/>
          </a:p>
          <a:p>
            <a:r>
              <a:rPr lang="en-AU" dirty="0" smtClean="0"/>
              <a:t>We can add this functionality to our Behaviour Trees by adding a 3</a:t>
            </a:r>
            <a:r>
              <a:rPr lang="en-AU" baseline="30000" dirty="0" smtClean="0"/>
              <a:t>rd</a:t>
            </a:r>
            <a:r>
              <a:rPr lang="en-AU" dirty="0" smtClean="0"/>
              <a:t> return type</a:t>
            </a:r>
          </a:p>
          <a:p>
            <a:pPr lvl="1"/>
            <a:r>
              <a:rPr lang="en-AU" b="1" dirty="0" smtClean="0"/>
              <a:t>Running</a:t>
            </a:r>
            <a:r>
              <a:rPr lang="en-AU" dirty="0" smtClean="0"/>
              <a:t>, or </a:t>
            </a:r>
            <a:r>
              <a:rPr lang="en-AU" b="1" dirty="0" smtClean="0"/>
              <a:t>Pending</a:t>
            </a:r>
          </a:p>
          <a:p>
            <a:pPr lvl="1"/>
            <a:endParaRPr lang="en-AU" b="1" dirty="0"/>
          </a:p>
          <a:p>
            <a:r>
              <a:rPr lang="en-AU" b="1" dirty="0" smtClean="0"/>
              <a:t>Actions</a:t>
            </a:r>
            <a:r>
              <a:rPr lang="en-AU" dirty="0" smtClean="0"/>
              <a:t> and </a:t>
            </a:r>
            <a:r>
              <a:rPr lang="en-AU" b="1" dirty="0" smtClean="0"/>
              <a:t>Conditions</a:t>
            </a:r>
            <a:r>
              <a:rPr lang="en-AU" dirty="0" smtClean="0"/>
              <a:t> could return this new type if they have not finished their task</a:t>
            </a:r>
          </a:p>
          <a:p>
            <a:pPr lvl="1"/>
            <a:r>
              <a:rPr lang="en-AU" b="1" dirty="0" smtClean="0"/>
              <a:t>Composites</a:t>
            </a:r>
            <a:r>
              <a:rPr lang="en-AU" dirty="0" smtClean="0"/>
              <a:t> need to be changed to allow </a:t>
            </a:r>
            <a:r>
              <a:rPr lang="en-AU" b="1" dirty="0" smtClean="0"/>
              <a:t>Pending</a:t>
            </a:r>
            <a:endParaRPr lang="en-A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1905676"/>
            <a:ext cx="2808312" cy="133214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BehaviourResult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Success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Failure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Pending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Behaviour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22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Pending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Composites need to keep track of any child behaviour that returns Pending</a:t>
            </a:r>
          </a:p>
          <a:p>
            <a:pPr lvl="1"/>
            <a:r>
              <a:rPr lang="en-AU" dirty="0" smtClean="0"/>
              <a:t>The </a:t>
            </a:r>
            <a:r>
              <a:rPr lang="en-AU" b="1" dirty="0" smtClean="0"/>
              <a:t>Composite</a:t>
            </a:r>
            <a:r>
              <a:rPr lang="en-AU" dirty="0" smtClean="0"/>
              <a:t> should also return </a:t>
            </a:r>
            <a:r>
              <a:rPr lang="en-AU" b="1" dirty="0" smtClean="0"/>
              <a:t>Pending</a:t>
            </a:r>
            <a:r>
              <a:rPr lang="en-AU" dirty="0" smtClean="0"/>
              <a:t> straight away without executing any remaining child behaviours</a:t>
            </a:r>
          </a:p>
          <a:p>
            <a:pPr lvl="1"/>
            <a:r>
              <a:rPr lang="en-AU" dirty="0" smtClean="0"/>
              <a:t>When a </a:t>
            </a:r>
            <a:r>
              <a:rPr lang="en-AU" b="1" dirty="0" smtClean="0"/>
              <a:t>Composite</a:t>
            </a:r>
            <a:r>
              <a:rPr lang="en-AU" dirty="0" smtClean="0"/>
              <a:t> is executed that had a </a:t>
            </a:r>
            <a:r>
              <a:rPr lang="en-AU" b="1" dirty="0" smtClean="0"/>
              <a:t>Pending</a:t>
            </a:r>
            <a:r>
              <a:rPr lang="en-AU" dirty="0" smtClean="0"/>
              <a:t> child behaviour last time it begins execution at the </a:t>
            </a:r>
            <a:r>
              <a:rPr lang="en-AU" b="1" dirty="0" smtClean="0"/>
              <a:t>Pending</a:t>
            </a:r>
            <a:r>
              <a:rPr lang="en-AU" dirty="0" smtClean="0"/>
              <a:t> child</a:t>
            </a:r>
          </a:p>
          <a:p>
            <a:pPr lvl="1"/>
            <a:endParaRPr lang="en-AU" dirty="0"/>
          </a:p>
          <a:p>
            <a:r>
              <a:rPr lang="en-AU" dirty="0" smtClean="0"/>
              <a:t>Pending propagates up the tree to the root so that next time it is executed it branches down to the Pending Action or Condition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707654"/>
            <a:ext cx="3168352" cy="3024336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Selector : Composite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child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pendingChild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pendingChild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if child is null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child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childBehaviours.first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while child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childBehaviours.last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result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child.execute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if result is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return Success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result is Failure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child = next child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result is Pending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pendingChild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child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return Pending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Failure            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99542"/>
            <a:ext cx="3168352" cy="864096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Composite : Behaviour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childBehaviours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Behaviour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pendingChild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null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execute(Agent agent) = 0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690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Pending Behaviours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5897812" y="1964447"/>
            <a:ext cx="1036703" cy="1036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>
                <a:solidFill>
                  <a:schemeClr val="tx1"/>
                </a:solidFill>
              </a:rPr>
              <a:t>Go To Next Waypoint</a:t>
            </a:r>
            <a:endParaRPr lang="en-AU" sz="3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3" idx="1"/>
            <a:endCxn id="7" idx="0"/>
          </p:cNvCxnSpPr>
          <p:nvPr/>
        </p:nvCxnSpPr>
        <p:spPr>
          <a:xfrm flipH="1">
            <a:off x="3242517" y="1405327"/>
            <a:ext cx="1036253" cy="4177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4" idx="0"/>
          </p:cNvCxnSpPr>
          <p:nvPr/>
        </p:nvCxnSpPr>
        <p:spPr>
          <a:xfrm>
            <a:off x="5826089" y="1405327"/>
            <a:ext cx="590075" cy="559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41428" y="1823079"/>
            <a:ext cx="1602178" cy="6597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 Path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35896" y="3191231"/>
            <a:ext cx="1036703" cy="1036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Get Path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63688" y="3191231"/>
            <a:ext cx="1036703" cy="10367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Need New Path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flipH="1">
            <a:off x="2282040" y="2482799"/>
            <a:ext cx="960477" cy="7084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3242517" y="2482799"/>
            <a:ext cx="911731" cy="7084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7182" y="2687175"/>
            <a:ext cx="16964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278770" y="886975"/>
            <a:ext cx="1547319" cy="1036703"/>
          </a:xfrm>
          <a:prstGeom prst="flowChartDecisi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Patrol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008" y="3304604"/>
            <a:ext cx="2466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Finding a path may take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a few frames, so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returns </a:t>
            </a:r>
            <a:r>
              <a:rPr lang="en-AU" b="1" dirty="0" smtClean="0">
                <a:solidFill>
                  <a:schemeClr val="bg1"/>
                </a:solidFill>
              </a:rPr>
              <a:t>Pending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256" y="1837979"/>
            <a:ext cx="15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Will path once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path is found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Behaviours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have previously discussed the </a:t>
            </a:r>
            <a:r>
              <a:rPr lang="en-AU" b="1" dirty="0" smtClean="0"/>
              <a:t>Sequence</a:t>
            </a:r>
            <a:r>
              <a:rPr lang="en-AU" dirty="0" smtClean="0"/>
              <a:t> and </a:t>
            </a:r>
            <a:r>
              <a:rPr lang="en-AU" b="1" dirty="0" smtClean="0"/>
              <a:t>Selector</a:t>
            </a:r>
            <a:r>
              <a:rPr lang="en-AU" dirty="0" smtClean="0"/>
              <a:t> Composite Behaviours</a:t>
            </a:r>
          </a:p>
          <a:p>
            <a:pPr lvl="1"/>
            <a:r>
              <a:rPr lang="en-AU" dirty="0" smtClean="0"/>
              <a:t>Control the logic and flow of the tree</a:t>
            </a:r>
          </a:p>
          <a:p>
            <a:pPr lvl="1"/>
            <a:endParaRPr lang="en-AU" dirty="0"/>
          </a:p>
          <a:p>
            <a:r>
              <a:rPr lang="en-AU" dirty="0" smtClean="0"/>
              <a:t>But there are more types of Composites available to us</a:t>
            </a:r>
          </a:p>
          <a:p>
            <a:pPr lvl="1"/>
            <a:r>
              <a:rPr lang="en-AU" b="1" dirty="0" smtClean="0"/>
              <a:t>Selectors</a:t>
            </a:r>
            <a:r>
              <a:rPr lang="en-AU" dirty="0" smtClean="0"/>
              <a:t> could select their child behaviours at random rather than ordered, </a:t>
            </a:r>
            <a:br>
              <a:rPr lang="en-AU" dirty="0" smtClean="0"/>
            </a:br>
            <a:r>
              <a:rPr lang="en-AU" dirty="0" smtClean="0"/>
              <a:t>for a </a:t>
            </a:r>
            <a:r>
              <a:rPr lang="en-AU" b="1" dirty="0" err="1" smtClean="0"/>
              <a:t>RandomSelector</a:t>
            </a:r>
            <a:endParaRPr lang="en-AU" b="1" dirty="0" smtClean="0"/>
          </a:p>
          <a:p>
            <a:pPr lvl="1"/>
            <a:r>
              <a:rPr lang="en-AU" dirty="0" smtClean="0"/>
              <a:t>A </a:t>
            </a:r>
            <a:r>
              <a:rPr lang="en-AU" b="1" dirty="0" smtClean="0"/>
              <a:t>Switch </a:t>
            </a:r>
            <a:r>
              <a:rPr lang="en-AU" dirty="0" smtClean="0"/>
              <a:t>Composite could select a child behaviour based on a switch</a:t>
            </a:r>
          </a:p>
          <a:p>
            <a:pPr lvl="1"/>
            <a:r>
              <a:rPr lang="en-AU" dirty="0" smtClean="0"/>
              <a:t>A </a:t>
            </a:r>
            <a:r>
              <a:rPr lang="en-AU" b="1" dirty="0" smtClean="0"/>
              <a:t>Parallel</a:t>
            </a:r>
            <a:r>
              <a:rPr lang="en-AU" dirty="0" smtClean="0"/>
              <a:t> Composite is a composite that can execute all of </a:t>
            </a:r>
            <a:br>
              <a:rPr lang="en-AU" dirty="0" smtClean="0"/>
            </a:br>
            <a:r>
              <a:rPr lang="en-AU" dirty="0" smtClean="0"/>
              <a:t>its child behaviours at the same time</a:t>
            </a:r>
          </a:p>
          <a:p>
            <a:pPr lvl="2"/>
            <a:r>
              <a:rPr lang="en-AU" dirty="0" smtClean="0"/>
              <a:t>Child behaviours don’t have to rely on each other or a set order</a:t>
            </a:r>
          </a:p>
          <a:p>
            <a:pPr lvl="3"/>
            <a:r>
              <a:rPr lang="en-AU" dirty="0" smtClean="0"/>
              <a:t>A “</a:t>
            </a:r>
            <a:r>
              <a:rPr lang="en-AU" b="1" dirty="0" err="1" smtClean="0"/>
              <a:t>PlayAnimation</a:t>
            </a:r>
            <a:r>
              <a:rPr lang="en-AU" dirty="0" smtClean="0"/>
              <a:t>” action doesn’t have a reliance on “</a:t>
            </a:r>
            <a:r>
              <a:rPr lang="en-AU" b="1" dirty="0" err="1" smtClean="0"/>
              <a:t>PlaySound</a:t>
            </a:r>
            <a:r>
              <a:rPr lang="en-AU" dirty="0" smtClean="0"/>
              <a:t>” so </a:t>
            </a:r>
            <a:br>
              <a:rPr lang="en-AU" dirty="0" smtClean="0"/>
            </a:br>
            <a:r>
              <a:rPr lang="en-AU" dirty="0" smtClean="0"/>
              <a:t>both could execute at the same time</a:t>
            </a:r>
          </a:p>
          <a:p>
            <a:pPr lvl="2"/>
            <a:r>
              <a:rPr lang="en-AU" dirty="0" smtClean="0"/>
              <a:t>Usually requires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39053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Behaviours</a:t>
            </a:r>
            <a:endParaRPr lang="en-A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15816" y="2715766"/>
            <a:ext cx="3332243" cy="2057061"/>
            <a:chOff x="3491430" y="1347614"/>
            <a:chExt cx="3620725" cy="2235147"/>
          </a:xfrm>
        </p:grpSpPr>
        <p:cxnSp>
          <p:nvCxnSpPr>
            <p:cNvPr id="26" name="Straight Arrow Connector 25"/>
            <p:cNvCxnSpPr>
              <a:stCxn id="28" idx="1"/>
              <a:endCxn id="31" idx="0"/>
            </p:cNvCxnSpPr>
            <p:nvPr/>
          </p:nvCxnSpPr>
          <p:spPr>
            <a:xfrm flipH="1">
              <a:off x="4009782" y="1865966"/>
              <a:ext cx="518351" cy="67719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3"/>
              <a:endCxn id="29" idx="0"/>
            </p:cNvCxnSpPr>
            <p:nvPr/>
          </p:nvCxnSpPr>
          <p:spPr>
            <a:xfrm>
              <a:off x="6075452" y="1865966"/>
              <a:ext cx="518352" cy="68009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4528133" y="1347614"/>
              <a:ext cx="1547319" cy="1036703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 smtClean="0">
                  <a:solidFill>
                    <a:schemeClr val="tx1"/>
                  </a:solidFill>
                </a:rPr>
                <a:t>Random</a:t>
              </a:r>
              <a:br>
                <a:rPr lang="en-AU" sz="1100" b="1" dirty="0" smtClean="0">
                  <a:solidFill>
                    <a:schemeClr val="tx1"/>
                  </a:solidFill>
                </a:rPr>
              </a:br>
              <a:r>
                <a:rPr lang="en-AU" sz="1100" b="1" dirty="0" smtClean="0">
                  <a:solidFill>
                    <a:schemeClr val="tx1"/>
                  </a:solidFill>
                </a:rPr>
                <a:t>(fidget)</a:t>
              </a:r>
              <a:endParaRPr lang="en-AU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75452" y="2546058"/>
              <a:ext cx="1036703" cy="103670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>
                  <a:solidFill>
                    <a:schemeClr val="tx1"/>
                  </a:solidFill>
                </a:rPr>
                <a:t>Yawn</a:t>
              </a:r>
              <a:endParaRPr lang="en-AU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83440" y="2546058"/>
              <a:ext cx="1036703" cy="103670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Scratch Chin</a:t>
              </a:r>
              <a:endParaRPr lang="en-AU" sz="5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491430" y="2543159"/>
              <a:ext cx="1036703" cy="103670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Scratch Nose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endCxn id="30" idx="0"/>
            </p:cNvCxnSpPr>
            <p:nvPr/>
          </p:nvCxnSpPr>
          <p:spPr>
            <a:xfrm flipH="1">
              <a:off x="5301792" y="2384317"/>
              <a:ext cx="1" cy="16174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16092" y="699542"/>
            <a:ext cx="3447909" cy="2423725"/>
            <a:chOff x="4932040" y="1779662"/>
            <a:chExt cx="3447909" cy="2423725"/>
          </a:xfrm>
        </p:grpSpPr>
        <p:grpSp>
          <p:nvGrpSpPr>
            <p:cNvPr id="24" name="Group 23"/>
            <p:cNvGrpSpPr/>
            <p:nvPr/>
          </p:nvGrpSpPr>
          <p:grpSpPr>
            <a:xfrm>
              <a:off x="4932040" y="1779662"/>
              <a:ext cx="3332243" cy="2057061"/>
              <a:chOff x="3491430" y="1347614"/>
              <a:chExt cx="3620725" cy="2235147"/>
            </a:xfrm>
          </p:grpSpPr>
          <p:cxnSp>
            <p:nvCxnSpPr>
              <p:cNvPr id="5" name="Straight Arrow Connector 4"/>
              <p:cNvCxnSpPr>
                <a:stCxn id="12" idx="1"/>
                <a:endCxn id="18" idx="0"/>
              </p:cNvCxnSpPr>
              <p:nvPr/>
            </p:nvCxnSpPr>
            <p:spPr>
              <a:xfrm flipH="1">
                <a:off x="4009782" y="1865966"/>
                <a:ext cx="518351" cy="677193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2" idx="3"/>
                <a:endCxn id="16" idx="0"/>
              </p:cNvCxnSpPr>
              <p:nvPr/>
            </p:nvCxnSpPr>
            <p:spPr>
              <a:xfrm>
                <a:off x="6075452" y="1865966"/>
                <a:ext cx="518352" cy="68009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Decision 11"/>
              <p:cNvSpPr/>
              <p:nvPr/>
            </p:nvSpPr>
            <p:spPr>
              <a:xfrm>
                <a:off x="4528133" y="1347614"/>
                <a:ext cx="1547319" cy="1036703"/>
              </a:xfrm>
              <a:prstGeom prst="flowChartDecision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b="1" dirty="0" smtClean="0">
                    <a:solidFill>
                      <a:schemeClr val="tx1"/>
                    </a:solidFill>
                  </a:rPr>
                  <a:t>Switch</a:t>
                </a:r>
                <a:br>
                  <a:rPr lang="en-AU" sz="1400" b="1" dirty="0" smtClean="0">
                    <a:solidFill>
                      <a:schemeClr val="tx1"/>
                    </a:solidFill>
                  </a:rPr>
                </a:br>
                <a:r>
                  <a:rPr lang="en-AU" sz="1400" b="1" dirty="0" smtClean="0">
                    <a:solidFill>
                      <a:schemeClr val="tx1"/>
                    </a:solidFill>
                  </a:rPr>
                  <a:t>(anger)</a:t>
                </a:r>
                <a:endParaRPr lang="en-AU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75452" y="2546058"/>
                <a:ext cx="1036703" cy="103670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 smtClean="0">
                    <a:solidFill>
                      <a:schemeClr val="tx1"/>
                    </a:solidFill>
                  </a:rPr>
                  <a:t>Yell</a:t>
                </a:r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783440" y="2546058"/>
                <a:ext cx="1036703" cy="103670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 smtClean="0">
                    <a:solidFill>
                      <a:schemeClr val="tx1"/>
                    </a:solidFill>
                  </a:rPr>
                  <a:t>Moan</a:t>
                </a:r>
                <a:endParaRPr lang="en-AU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491430" y="2543159"/>
                <a:ext cx="1036703" cy="103670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 smtClean="0">
                    <a:solidFill>
                      <a:schemeClr val="tx1"/>
                    </a:solidFill>
                  </a:rPr>
                  <a:t>Sing</a:t>
                </a:r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7" idx="0"/>
              </p:cNvCxnSpPr>
              <p:nvPr/>
            </p:nvCxnSpPr>
            <p:spPr>
              <a:xfrm flipH="1">
                <a:off x="5301792" y="2384317"/>
                <a:ext cx="1" cy="161741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5016483" y="2282542"/>
              <a:ext cx="62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calm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66210" y="3834055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annoyed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68344" y="2405198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angry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8929" y="1131590"/>
            <a:ext cx="2916934" cy="1917711"/>
            <a:chOff x="448929" y="1552565"/>
            <a:chExt cx="2916934" cy="1917711"/>
          </a:xfrm>
        </p:grpSpPr>
        <p:sp>
          <p:nvSpPr>
            <p:cNvPr id="37" name="Rectangle 36"/>
            <p:cNvSpPr/>
            <p:nvPr/>
          </p:nvSpPr>
          <p:spPr>
            <a:xfrm>
              <a:off x="1223320" y="1552565"/>
              <a:ext cx="1368152" cy="43204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 smtClean="0">
                  <a:solidFill>
                    <a:schemeClr val="tx1"/>
                  </a:solidFill>
                </a:rPr>
                <a:t>Parallel</a:t>
              </a:r>
              <a:br>
                <a:rPr lang="en-AU" sz="1400" b="1" dirty="0" smtClean="0">
                  <a:solidFill>
                    <a:schemeClr val="tx1"/>
                  </a:solidFill>
                </a:rPr>
              </a:br>
              <a:r>
                <a:rPr lang="en-AU" sz="1400" b="1" dirty="0" smtClean="0">
                  <a:solidFill>
                    <a:schemeClr val="tx1"/>
                  </a:solidFill>
                </a:rPr>
                <a:t>(summon)</a:t>
              </a:r>
              <a:endParaRPr lang="en-AU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48929" y="2488860"/>
              <a:ext cx="954103" cy="95410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Play </a:t>
              </a:r>
              <a:r>
                <a:rPr lang="en-AU" sz="1200" dirty="0" err="1" smtClean="0">
                  <a:solidFill>
                    <a:schemeClr val="tx1"/>
                  </a:solidFill>
                </a:rPr>
                <a:t>Anim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403032" y="2461548"/>
              <a:ext cx="1008728" cy="100872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Spawn Particles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411760" y="2488429"/>
              <a:ext cx="954103" cy="95410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Play Sound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7" idx="2"/>
              <a:endCxn id="39" idx="0"/>
            </p:cNvCxnSpPr>
            <p:nvPr/>
          </p:nvCxnSpPr>
          <p:spPr>
            <a:xfrm flipH="1">
              <a:off x="925981" y="1984613"/>
              <a:ext cx="981415" cy="50424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2"/>
              <a:endCxn id="40" idx="0"/>
            </p:cNvCxnSpPr>
            <p:nvPr/>
          </p:nvCxnSpPr>
          <p:spPr>
            <a:xfrm>
              <a:off x="1907396" y="1984613"/>
              <a:ext cx="0" cy="47693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2"/>
              <a:endCxn id="41" idx="0"/>
            </p:cNvCxnSpPr>
            <p:nvPr/>
          </p:nvCxnSpPr>
          <p:spPr>
            <a:xfrm>
              <a:off x="1907396" y="1984613"/>
              <a:ext cx="981416" cy="50381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32147" y="3021988"/>
            <a:ext cx="303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All execute at once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Parallel simply returns Success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ehaviour Trees part 2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10&quot;&gt;&lt;property id=&quot;20148&quot; value=&quot;5&quot;/&gt;&lt;property id=&quot;20300&quot; value=&quot;Slide 16 - &amp;quot;References&amp;quot;&quot;/&gt;&lt;property id=&quot;20307&quot; value=&quot;271&quot;/&gt;&lt;/object&gt;&lt;object type=&quot;3&quot; unique_id=&quot;10351&quot;&gt;&lt;property id=&quot;20148&quot; value=&quot;5&quot;/&gt;&lt;property id=&quot;20300&quot; value=&quot;Slide 3 - &amp;quot;Behaviour Tree Recap&amp;quot;&quot;/&gt;&lt;property id=&quot;20307&quot; value=&quot;272&quot;/&gt;&lt;/object&gt;&lt;object type=&quot;3&quot; unique_id=&quot;10352&quot;&gt;&lt;property id=&quot;20148&quot; value=&quot;5&quot;/&gt;&lt;property id=&quot;20300&quot; value=&quot;Slide 4 - &amp;quot;Behaviour Tree Recap&amp;quot;&quot;/&gt;&lt;property id=&quot;20307&quot; value=&quot;273&quot;/&gt;&lt;/object&gt;&lt;object type=&quot;3&quot; unique_id=&quot;10353&quot;&gt;&lt;property id=&quot;20148&quot; value=&quot;5&quot;/&gt;&lt;property id=&quot;20300&quot; value=&quot;Slide 5 - &amp;quot;Pending Behaviours&amp;quot;&quot;/&gt;&lt;property id=&quot;20307&quot; value=&quot;274&quot;/&gt;&lt;/object&gt;&lt;object type=&quot;3&quot; unique_id=&quot;10354&quot;&gt;&lt;property id=&quot;20148&quot; value=&quot;5&quot;/&gt;&lt;property id=&quot;20300&quot; value=&quot;Slide 6 - &amp;quot;Pending Behaviours&amp;quot;&quot;/&gt;&lt;property id=&quot;20307&quot; value=&quot;275&quot;/&gt;&lt;/object&gt;&lt;object type=&quot;3&quot; unique_id=&quot;10355&quot;&gt;&lt;property id=&quot;20148&quot; value=&quot;5&quot;/&gt;&lt;property id=&quot;20300&quot; value=&quot;Slide 7 - &amp;quot;Pending Behaviours&amp;quot;&quot;/&gt;&lt;property id=&quot;20307&quot; value=&quot;276&quot;/&gt;&lt;/object&gt;&lt;object type=&quot;3&quot; unique_id=&quot;10356&quot;&gt;&lt;property id=&quot;20148&quot; value=&quot;5&quot;/&gt;&lt;property id=&quot;20300&quot; value=&quot;Slide 8 - &amp;quot;Composite Behaviours&amp;quot;&quot;/&gt;&lt;property id=&quot;20307&quot; value=&quot;277&quot;/&gt;&lt;/object&gt;&lt;object type=&quot;3&quot; unique_id=&quot;10357&quot;&gt;&lt;property id=&quot;20148&quot; value=&quot;5&quot;/&gt;&lt;property id=&quot;20300&quot; value=&quot;Slide 9 - &amp;quot;Composite Behaviours&amp;quot;&quot;/&gt;&lt;property id=&quot;20307&quot; value=&quot;278&quot;/&gt;&lt;/object&gt;&lt;object type=&quot;3&quot; unique_id=&quot;10358&quot;&gt;&lt;property id=&quot;20148&quot; value=&quot;5&quot;/&gt;&lt;property id=&quot;20300&quot; value=&quot;Slide 10 - &amp;quot;Decorator Behaviours&amp;quot;&quot;/&gt;&lt;property id=&quot;20307&quot; value=&quot;279&quot;/&gt;&lt;/object&gt;&lt;object type=&quot;3&quot; unique_id=&quot;10359&quot;&gt;&lt;property id=&quot;20148&quot; value=&quot;5&quot;/&gt;&lt;property id=&quot;20300&quot; value=&quot;Slide 11 - &amp;quot;Decorator Behaviours&amp;quot;&quot;/&gt;&lt;property id=&quot;20307&quot; value=&quot;280&quot;/&gt;&lt;/object&gt;&lt;object type=&quot;3&quot; unique_id=&quot;10360&quot;&gt;&lt;property id=&quot;20148&quot; value=&quot;5&quot;/&gt;&lt;property id=&quot;20300&quot; value=&quot;Slide 12 - &amp;quot;Decorator Example&amp;quot;&quot;/&gt;&lt;property id=&quot;20307&quot; value=&quot;281&quot;/&gt;&lt;/object&gt;&lt;object type=&quot;3&quot; unique_id=&quot;10361&quot;&gt;&lt;property id=&quot;20148&quot; value=&quot;5&quot;/&gt;&lt;property id=&quot;20300&quot; value=&quot;Slide 13 - &amp;quot;Behaviour Tree Tools&amp;quot;&quot;/&gt;&lt;property id=&quot;20307&quot; value=&quot;282&quot;/&gt;&lt;/object&gt;&lt;object type=&quot;3&quot; unique_id=&quot;10362&quot;&gt;&lt;property id=&quot;20148&quot; value=&quot;5&quot;/&gt;&lt;property id=&quot;20300&quot; value=&quot;Slide 14 - &amp;quot;Behaviour Tree Tools&amp;quot;&quot;/&gt;&lt;property id=&quot;20307&quot; value=&quot;283&quot;/&gt;&lt;/object&gt;&lt;object type=&quot;3&quot; unique_id=&quot;10363&quot;&gt;&lt;property id=&quot;20148&quot; value=&quot;5&quot;/&gt;&lt;property id=&quot;20300&quot; value=&quot;Slide 15 - &amp;quot;Summary&amp;quot;&quot;/&gt;&lt;property id=&quot;20307&quot; value=&quot;28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888</Words>
  <Application>Microsoft Office PowerPoint</Application>
  <PresentationFormat>On-screen Show (16:9)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Behaviour Trees part 2</vt:lpstr>
      <vt:lpstr>Contents</vt:lpstr>
      <vt:lpstr>Behaviour Tree Recap</vt:lpstr>
      <vt:lpstr>Behaviour Tree Recap</vt:lpstr>
      <vt:lpstr>Pending Behaviours</vt:lpstr>
      <vt:lpstr>Pending Behaviours</vt:lpstr>
      <vt:lpstr>Pending Behaviours</vt:lpstr>
      <vt:lpstr>Composite Behaviours</vt:lpstr>
      <vt:lpstr>Composite Behaviours</vt:lpstr>
      <vt:lpstr>Decorator Behaviours</vt:lpstr>
      <vt:lpstr>Decorator Behaviours</vt:lpstr>
      <vt:lpstr>Decorator Example</vt:lpstr>
      <vt:lpstr>Behaviour Tree Tools</vt:lpstr>
      <vt:lpstr>Behaviour Tree Tools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30</cp:revision>
  <dcterms:created xsi:type="dcterms:W3CDTF">2014-07-14T04:04:52Z</dcterms:created>
  <dcterms:modified xsi:type="dcterms:W3CDTF">2016-02-08T02:39:46Z</dcterms:modified>
</cp:coreProperties>
</file>