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80" r:id="rId10"/>
    <p:sldId id="279" r:id="rId11"/>
    <p:sldId id="271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Decision Trees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Simple decision making with tree graphs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09/02/16 </a:t>
            </a:r>
            <a:r>
              <a:rPr lang="en-AU" dirty="0" smtClean="0"/>
              <a:t>by </a:t>
            </a:r>
            <a:r>
              <a:rPr lang="en-AU" dirty="0" smtClean="0"/>
              <a:t>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AI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Finite State Machines aren’t suitable for all situations</a:t>
            </a:r>
          </a:p>
          <a:p>
            <a:pPr lvl="1"/>
            <a:endParaRPr lang="en-AU" dirty="0"/>
          </a:p>
          <a:p>
            <a:r>
              <a:rPr lang="en-AU" dirty="0" smtClean="0"/>
              <a:t>Decision Trees are a way to arrange decision </a:t>
            </a:r>
            <a:r>
              <a:rPr lang="en-AU" smtClean="0"/>
              <a:t>making </a:t>
            </a:r>
            <a:br>
              <a:rPr lang="en-AU" smtClean="0"/>
            </a:br>
            <a:r>
              <a:rPr lang="en-AU" smtClean="0"/>
              <a:t>into </a:t>
            </a:r>
            <a:r>
              <a:rPr lang="en-AU" dirty="0" smtClean="0"/>
              <a:t>a series of questions within a tree graph</a:t>
            </a:r>
          </a:p>
          <a:p>
            <a:pPr lvl="1"/>
            <a:r>
              <a:rPr lang="en-AU" dirty="0" smtClean="0"/>
              <a:t>Branches are questions</a:t>
            </a:r>
          </a:p>
          <a:p>
            <a:pPr lvl="1"/>
            <a:r>
              <a:rPr lang="en-AU" dirty="0" smtClean="0"/>
              <a:t>Leaves are answers</a:t>
            </a:r>
          </a:p>
          <a:p>
            <a:pPr lvl="1"/>
            <a:endParaRPr lang="en-AU" dirty="0"/>
          </a:p>
          <a:p>
            <a:r>
              <a:rPr lang="en-AU" dirty="0" smtClean="0"/>
              <a:t>Creates a very modular and interruptible A.I. </a:t>
            </a:r>
            <a:br>
              <a:rPr lang="en-AU" dirty="0" smtClean="0"/>
            </a:br>
            <a:r>
              <a:rPr lang="en-AU" dirty="0" smtClean="0"/>
              <a:t>decision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2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Ian Millington, 2009. Artificial Intelligence for Games. 2 Edition. CRC Press.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The Problem with FSMs</a:t>
            </a:r>
          </a:p>
          <a:p>
            <a:endParaRPr lang="en-AU" dirty="0" smtClean="0"/>
          </a:p>
          <a:p>
            <a:r>
              <a:rPr lang="en-US" dirty="0" smtClean="0"/>
              <a:t>What are Decision Trees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Advantages and Disadvantages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Problem with Finite State Machines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State Machines are great for simple behaviours</a:t>
            </a:r>
          </a:p>
          <a:p>
            <a:pPr lvl="1"/>
            <a:endParaRPr lang="en-AU" dirty="0"/>
          </a:p>
          <a:p>
            <a:r>
              <a:rPr lang="en-AU" dirty="0" smtClean="0"/>
              <a:t>But when we have lots of states we need to handle lots of transitions</a:t>
            </a:r>
          </a:p>
          <a:p>
            <a:pPr lvl="1"/>
            <a:r>
              <a:rPr lang="en-AU" dirty="0" smtClean="0"/>
              <a:t>The number of transitions vastly outnumber the number of states</a:t>
            </a:r>
          </a:p>
          <a:p>
            <a:pPr lvl="1"/>
            <a:r>
              <a:rPr lang="en-AU" dirty="0" smtClean="0"/>
              <a:t>If a transition is missed then the state machine can react </a:t>
            </a:r>
            <a:br>
              <a:rPr lang="en-AU" dirty="0" smtClean="0"/>
            </a:br>
            <a:r>
              <a:rPr lang="en-AU" dirty="0" smtClean="0"/>
              <a:t>badly or even not at all</a:t>
            </a:r>
          </a:p>
          <a:p>
            <a:pPr lvl="1"/>
            <a:endParaRPr lang="en-AU" dirty="0"/>
          </a:p>
          <a:p>
            <a:r>
              <a:rPr lang="en-AU" dirty="0" smtClean="0"/>
              <a:t>For complex decision making that needs to be quick, </a:t>
            </a:r>
            <a:br>
              <a:rPr lang="en-AU" dirty="0" smtClean="0"/>
            </a:br>
            <a:r>
              <a:rPr lang="en-AU" dirty="0" smtClean="0"/>
              <a:t>flexible and extendable, Finite State Machines </a:t>
            </a:r>
            <a:br>
              <a:rPr lang="en-AU" dirty="0" smtClean="0"/>
            </a:br>
            <a:r>
              <a:rPr lang="en-AU" dirty="0" smtClean="0"/>
              <a:t>might not be the ideal choice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17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Sometimes we want decisions to be made in a more free-form interruptible fashion</a:t>
            </a:r>
          </a:p>
          <a:p>
            <a:pPr lvl="1"/>
            <a:endParaRPr lang="en-AU" dirty="0"/>
          </a:p>
          <a:p>
            <a:r>
              <a:rPr lang="en-AU" dirty="0" smtClean="0"/>
              <a:t>Decision Trees are a decision making technique that allows for interruptible states</a:t>
            </a:r>
          </a:p>
          <a:p>
            <a:pPr lvl="1"/>
            <a:endParaRPr lang="en-AU" dirty="0"/>
          </a:p>
          <a:p>
            <a:r>
              <a:rPr lang="en-AU" dirty="0" smtClean="0"/>
              <a:t>A Decision Tree works by asking a series of quick</a:t>
            </a:r>
            <a:br>
              <a:rPr lang="en-AU" dirty="0" smtClean="0"/>
            </a:br>
            <a:r>
              <a:rPr lang="en-AU" dirty="0" smtClean="0"/>
              <a:t>questions to arrive at an “answer”</a:t>
            </a:r>
          </a:p>
          <a:p>
            <a:pPr lvl="1"/>
            <a:r>
              <a:rPr lang="en-AU" dirty="0" smtClean="0"/>
              <a:t>The tree branch nodes are the “questions”</a:t>
            </a:r>
          </a:p>
          <a:p>
            <a:pPr lvl="1"/>
            <a:r>
              <a:rPr lang="en-AU" dirty="0" smtClean="0"/>
              <a:t>The tree leaf nodes are the “answers”</a:t>
            </a:r>
          </a:p>
          <a:p>
            <a:pPr lvl="1"/>
            <a:r>
              <a:rPr lang="en-AU" dirty="0" smtClean="0"/>
              <a:t>The “answer” being the State or Action we desire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81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Decision Trees are made up of Decision nodes</a:t>
            </a:r>
          </a:p>
          <a:p>
            <a:pPr lvl="1"/>
            <a:r>
              <a:rPr lang="en-AU" dirty="0" smtClean="0"/>
              <a:t>Decisions can be questions or answers</a:t>
            </a:r>
          </a:p>
          <a:p>
            <a:pPr lvl="1"/>
            <a:r>
              <a:rPr lang="en-AU" dirty="0" smtClean="0"/>
              <a:t>Question nodes have branches to other Decisions</a:t>
            </a:r>
          </a:p>
          <a:p>
            <a:pPr lvl="1"/>
            <a:endParaRPr lang="en-AU" dirty="0"/>
          </a:p>
          <a:p>
            <a:r>
              <a:rPr lang="en-AU" dirty="0" smtClean="0"/>
              <a:t>When a Decision node is polled to make a decision:</a:t>
            </a:r>
          </a:p>
          <a:p>
            <a:pPr lvl="1"/>
            <a:r>
              <a:rPr lang="en-AU" dirty="0" smtClean="0"/>
              <a:t>A question determines which branch to poll next</a:t>
            </a:r>
          </a:p>
          <a:p>
            <a:pPr lvl="1"/>
            <a:r>
              <a:rPr lang="en-AU" dirty="0" smtClean="0"/>
              <a:t>An answer executes its decision</a:t>
            </a:r>
          </a:p>
          <a:p>
            <a:pPr lvl="2"/>
            <a:r>
              <a:rPr lang="en-AU" dirty="0" smtClean="0"/>
              <a:t>Such as “open door” for example</a:t>
            </a:r>
            <a:endParaRPr lang="en-AU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04048" y="3147814"/>
            <a:ext cx="2603979" cy="1512168"/>
            <a:chOff x="5004048" y="2903707"/>
            <a:chExt cx="3024336" cy="1756275"/>
          </a:xfrm>
        </p:grpSpPr>
        <p:sp>
          <p:nvSpPr>
            <p:cNvPr id="4" name="Flowchart: Decision 3"/>
            <p:cNvSpPr/>
            <p:nvPr/>
          </p:nvSpPr>
          <p:spPr>
            <a:xfrm>
              <a:off x="5940152" y="2903707"/>
              <a:ext cx="1152128" cy="892179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Have Key?</a:t>
              </a:r>
              <a:endParaRPr lang="en-AU" sz="11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020272" y="3651870"/>
              <a:ext cx="1008112" cy="10081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Break Door</a:t>
              </a:r>
              <a:endParaRPr lang="en-AU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4048" y="3651870"/>
              <a:ext cx="1008112" cy="10081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Unlock Door</a:t>
              </a:r>
              <a:endParaRPr lang="en-AU" sz="1200" dirty="0"/>
            </a:p>
          </p:txBody>
        </p:sp>
        <p:cxnSp>
          <p:nvCxnSpPr>
            <p:cNvPr id="7" name="Straight Arrow Connector 6"/>
            <p:cNvCxnSpPr>
              <a:stCxn id="4" idx="1"/>
              <a:endCxn id="6" idx="0"/>
            </p:cNvCxnSpPr>
            <p:nvPr/>
          </p:nvCxnSpPr>
          <p:spPr>
            <a:xfrm flipH="1">
              <a:off x="5508104" y="3349797"/>
              <a:ext cx="432048" cy="30207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  <a:endCxn id="5" idx="0"/>
            </p:cNvCxnSpPr>
            <p:nvPr/>
          </p:nvCxnSpPr>
          <p:spPr>
            <a:xfrm>
              <a:off x="7092280" y="3349797"/>
              <a:ext cx="432048" cy="30207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004048" y="843558"/>
            <a:ext cx="2088232" cy="432048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Decision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= 0</a:t>
            </a:r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16016" y="1477111"/>
            <a:ext cx="2664296" cy="1598695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Decision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Decision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trueBranch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Decision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falseBranch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if value == true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trueBranch.makeDecision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else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falseBranch.makeDecision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380312" y="1707654"/>
            <a:ext cx="1038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Example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Question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Node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66602" y="334723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Yes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88032" y="334723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No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Trees “Answers”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474840" cy="33944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AU" dirty="0" smtClean="0"/>
              <a:t>Answer nodes are like States within a Finite State Machine</a:t>
            </a:r>
          </a:p>
          <a:p>
            <a:pPr lvl="1"/>
            <a:r>
              <a:rPr lang="en-AU" dirty="0" smtClean="0"/>
              <a:t>They perform the actions required of the A.I. once the decision has been made</a:t>
            </a:r>
          </a:p>
          <a:p>
            <a:pPr lvl="2"/>
            <a:r>
              <a:rPr lang="en-AU" dirty="0" smtClean="0"/>
              <a:t>For example, playing the correct animation and applying damage for an Attack decision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1772403"/>
            <a:ext cx="3024336" cy="1231395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Decision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integer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damageToApply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 range</a:t>
            </a:r>
          </a:p>
          <a:p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for each enemy within range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enemy.health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damageToApply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7530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 Example</a:t>
            </a:r>
            <a:endParaRPr lang="en-AU" dirty="0"/>
          </a:p>
        </p:txBody>
      </p:sp>
      <p:sp>
        <p:nvSpPr>
          <p:cNvPr id="33" name="Content Placeholder 3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510844" cy="338782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This example Decision Tree could represent the decisions of an agent in a combat game</a:t>
            </a:r>
          </a:p>
          <a:p>
            <a:pPr lvl="1"/>
            <a:r>
              <a:rPr lang="en-AU" dirty="0" smtClean="0"/>
              <a:t>Red </a:t>
            </a:r>
            <a:r>
              <a:rPr lang="en-AU" dirty="0"/>
              <a:t>lines </a:t>
            </a:r>
            <a:r>
              <a:rPr lang="en-AU" dirty="0" smtClean="0"/>
              <a:t>represent </a:t>
            </a:r>
            <a:r>
              <a:rPr lang="en-AU" dirty="0"/>
              <a:t>“</a:t>
            </a:r>
            <a:r>
              <a:rPr lang="en-AU" b="1" dirty="0"/>
              <a:t>No</a:t>
            </a:r>
            <a:r>
              <a:rPr lang="en-AU" dirty="0"/>
              <a:t>” </a:t>
            </a:r>
            <a:r>
              <a:rPr lang="en-AU" dirty="0" smtClean="0"/>
              <a:t>while green represent </a:t>
            </a:r>
            <a:r>
              <a:rPr lang="en-AU" dirty="0"/>
              <a:t>“</a:t>
            </a:r>
            <a:r>
              <a:rPr lang="en-AU" b="1" dirty="0"/>
              <a:t>Yes</a:t>
            </a:r>
            <a:r>
              <a:rPr lang="en-AU" dirty="0" smtClean="0"/>
              <a:t>”</a:t>
            </a:r>
          </a:p>
          <a:p>
            <a:pPr lvl="1"/>
            <a:endParaRPr lang="en-AU" dirty="0"/>
          </a:p>
          <a:p>
            <a:r>
              <a:rPr lang="en-AU" dirty="0" smtClean="0"/>
              <a:t>The agent polls the Decision </a:t>
            </a:r>
            <a:br>
              <a:rPr lang="en-AU" dirty="0" smtClean="0"/>
            </a:br>
            <a:r>
              <a:rPr lang="en-AU" dirty="0" smtClean="0"/>
              <a:t>Tree from the tree’s root </a:t>
            </a:r>
            <a:br>
              <a:rPr lang="en-AU" dirty="0" smtClean="0"/>
            </a:br>
            <a:r>
              <a:rPr lang="en-AU" dirty="0" smtClean="0"/>
              <a:t>each time it needs to </a:t>
            </a:r>
            <a:br>
              <a:rPr lang="en-AU" dirty="0" smtClean="0"/>
            </a:br>
            <a:r>
              <a:rPr lang="en-AU" dirty="0" smtClean="0"/>
              <a:t>make a decision</a:t>
            </a:r>
          </a:p>
          <a:p>
            <a:pPr lvl="1"/>
            <a:r>
              <a:rPr lang="en-AU" dirty="0" smtClean="0"/>
              <a:t>For example, each frame </a:t>
            </a:r>
            <a:br>
              <a:rPr lang="en-AU" dirty="0" smtClean="0"/>
            </a:br>
            <a:r>
              <a:rPr lang="en-AU" dirty="0" smtClean="0"/>
              <a:t>within the agent’s update</a:t>
            </a:r>
            <a:endParaRPr lang="en-A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067944" y="987574"/>
            <a:ext cx="4752528" cy="3324609"/>
            <a:chOff x="3203848" y="915566"/>
            <a:chExt cx="4752528" cy="3324609"/>
          </a:xfrm>
        </p:grpSpPr>
        <p:sp>
          <p:nvSpPr>
            <p:cNvPr id="4" name="Flowchart: Decision 3"/>
            <p:cNvSpPr/>
            <p:nvPr/>
          </p:nvSpPr>
          <p:spPr>
            <a:xfrm>
              <a:off x="6084168" y="915566"/>
              <a:ext cx="1224136" cy="820171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/>
                <a:t>See Enemy?</a:t>
              </a:r>
              <a:endParaRPr lang="en-AU" sz="1000" dirty="0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6084168" y="2555908"/>
              <a:ext cx="1224136" cy="820171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Have Gun?</a:t>
              </a:r>
              <a:endParaRPr lang="en-AU" sz="1200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635896" y="2555908"/>
              <a:ext cx="1224136" cy="820171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Have Sword?</a:t>
              </a:r>
              <a:endParaRPr lang="en-AU" sz="1100" dirty="0"/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4860032" y="1735737"/>
              <a:ext cx="1224136" cy="820171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/>
                <a:t>Close To Enemy?</a:t>
              </a:r>
              <a:endParaRPr lang="en-AU" sz="1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092280" y="1735737"/>
              <a:ext cx="864096" cy="86409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/>
                <a:t>Wander</a:t>
              </a:r>
              <a:endParaRPr lang="en-AU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948264" y="3376079"/>
              <a:ext cx="864096" cy="86409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Hide</a:t>
              </a:r>
              <a:endParaRPr lang="en-AU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652120" y="3376079"/>
              <a:ext cx="864096" cy="86409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Shoot</a:t>
              </a:r>
              <a:endParaRPr lang="en-AU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427984" y="3376079"/>
              <a:ext cx="864096" cy="86409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Punch</a:t>
              </a:r>
              <a:endParaRPr lang="en-AU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203848" y="3376079"/>
              <a:ext cx="864096" cy="86409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Slice</a:t>
              </a:r>
              <a:endParaRPr lang="en-AU" sz="1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796136" y="1519713"/>
              <a:ext cx="576064" cy="43204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72000" y="2383809"/>
              <a:ext cx="576064" cy="36004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851920" y="3175897"/>
              <a:ext cx="144016" cy="21602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499992" y="3175897"/>
              <a:ext cx="216024" cy="21602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96136" y="2383809"/>
              <a:ext cx="648072" cy="36004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300192" y="3175897"/>
              <a:ext cx="144016" cy="21602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20272" y="3175897"/>
              <a:ext cx="144016" cy="21602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20272" y="1519713"/>
              <a:ext cx="288032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29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 “Questions”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474840" cy="339447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Question nodes don’t have to be a simple yes / no</a:t>
            </a:r>
          </a:p>
          <a:p>
            <a:pPr lvl="1"/>
            <a:r>
              <a:rPr lang="en-AU" dirty="0" smtClean="0"/>
              <a:t>Yes / No trees are binary trees</a:t>
            </a:r>
          </a:p>
          <a:p>
            <a:pPr lvl="1"/>
            <a:endParaRPr lang="en-AU" dirty="0"/>
          </a:p>
          <a:p>
            <a:r>
              <a:rPr lang="en-AU" dirty="0" smtClean="0"/>
              <a:t>Questions can act as a switch statement</a:t>
            </a:r>
          </a:p>
          <a:p>
            <a:pPr lvl="1"/>
            <a:r>
              <a:rPr lang="en-AU" dirty="0" smtClean="0"/>
              <a:t>Multiple branches</a:t>
            </a:r>
          </a:p>
          <a:p>
            <a:pPr lvl="1"/>
            <a:endParaRPr lang="en-AU" dirty="0"/>
          </a:p>
          <a:p>
            <a:r>
              <a:rPr lang="en-AU" dirty="0" smtClean="0"/>
              <a:t>Questions can also have timeouts, </a:t>
            </a:r>
            <a:r>
              <a:rPr lang="en-AU" dirty="0" err="1" smtClean="0"/>
              <a:t>cooldowns</a:t>
            </a:r>
            <a:r>
              <a:rPr lang="en-AU" dirty="0" smtClean="0"/>
              <a:t> and other modifiers</a:t>
            </a:r>
          </a:p>
          <a:p>
            <a:pPr lvl="1"/>
            <a:r>
              <a:rPr lang="en-AU" dirty="0" smtClean="0"/>
              <a:t>For example, a question may execute branch A the first time it is polled, and branch B all other times</a:t>
            </a:r>
          </a:p>
          <a:p>
            <a:pPr lvl="1"/>
            <a:r>
              <a:rPr lang="en-AU" dirty="0" smtClean="0"/>
              <a:t>A question may execute the previous branch it executed until a timer has run out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419145" y="267494"/>
            <a:ext cx="3185303" cy="2088232"/>
            <a:chOff x="4671788" y="2820075"/>
            <a:chExt cx="4014345" cy="2631736"/>
          </a:xfrm>
        </p:grpSpPr>
        <p:sp>
          <p:nvSpPr>
            <p:cNvPr id="5" name="Flowchart: Decision 4"/>
            <p:cNvSpPr/>
            <p:nvPr/>
          </p:nvSpPr>
          <p:spPr>
            <a:xfrm>
              <a:off x="5940152" y="2820075"/>
              <a:ext cx="1521837" cy="117847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Which Team Colour?</a:t>
              </a:r>
              <a:endParaRPr lang="en-AU" sz="1100" dirty="0"/>
            </a:p>
          </p:txBody>
        </p:sp>
        <p:cxnSp>
          <p:nvCxnSpPr>
            <p:cNvPr id="8" name="Straight Arrow Connector 7"/>
            <p:cNvCxnSpPr>
              <a:stCxn id="5" idx="1"/>
              <a:endCxn id="12" idx="0"/>
            </p:cNvCxnSpPr>
            <p:nvPr/>
          </p:nvCxnSpPr>
          <p:spPr>
            <a:xfrm flipH="1">
              <a:off x="5432706" y="3409312"/>
              <a:ext cx="507446" cy="16309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  <a:endCxn id="14" idx="0"/>
            </p:cNvCxnSpPr>
            <p:nvPr/>
          </p:nvCxnSpPr>
          <p:spPr>
            <a:xfrm>
              <a:off x="7461989" y="3409312"/>
              <a:ext cx="463227" cy="17118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Decision 11"/>
            <p:cNvSpPr/>
            <p:nvPr/>
          </p:nvSpPr>
          <p:spPr>
            <a:xfrm>
              <a:off x="4671788" y="3572405"/>
              <a:ext cx="1521836" cy="117847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Green Branch</a:t>
              </a:r>
              <a:endParaRPr lang="en-AU" sz="1100" dirty="0"/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5940156" y="4273339"/>
              <a:ext cx="1521835" cy="117847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Blue Branch</a:t>
              </a:r>
              <a:endParaRPr lang="en-AU" sz="1100" dirty="0"/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7164298" y="3580496"/>
              <a:ext cx="1521835" cy="117847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Red Branch</a:t>
              </a:r>
              <a:endParaRPr lang="en-AU" sz="1100" dirty="0"/>
            </a:p>
          </p:txBody>
        </p:sp>
        <p:cxnSp>
          <p:nvCxnSpPr>
            <p:cNvPr id="17" name="Straight Arrow Connector 16"/>
            <p:cNvCxnSpPr>
              <a:stCxn id="5" idx="2"/>
              <a:endCxn id="13" idx="0"/>
            </p:cNvCxnSpPr>
            <p:nvPr/>
          </p:nvCxnSpPr>
          <p:spPr>
            <a:xfrm>
              <a:off x="6701071" y="3998547"/>
              <a:ext cx="2" cy="274792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419144" y="2427734"/>
            <a:ext cx="3113295" cy="2592288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Decision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Decision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trueBranch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falseBranch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Decision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lastDecision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 timer,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cooldownTime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timer -=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deltaTime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if timer &lt; 0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timer 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cooldownTime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if value == true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trueBranch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falseBranch</a:t>
            </a:r>
            <a:endParaRPr lang="en-AU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lastDecision.makeDecision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3320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104456" cy="857250"/>
          </a:xfrm>
        </p:spPr>
        <p:txBody>
          <a:bodyPr/>
          <a:lstStyle/>
          <a:p>
            <a:r>
              <a:rPr lang="en-AU" dirty="0" smtClean="0"/>
              <a:t>Advantages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10445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Can respond to “interrupts”</a:t>
            </a:r>
          </a:p>
          <a:p>
            <a:pPr lvl="1"/>
            <a:r>
              <a:rPr lang="en-AU" dirty="0" smtClean="0"/>
              <a:t>As an example, “</a:t>
            </a:r>
            <a:r>
              <a:rPr lang="en-AU" b="1" i="1" dirty="0" smtClean="0"/>
              <a:t>while talking to agent B, agent A gets shot in the face</a:t>
            </a:r>
            <a:r>
              <a:rPr lang="en-AU" dirty="0" smtClean="0"/>
              <a:t>” and responds accordingly, without having to explicitly code a transition for “</a:t>
            </a:r>
            <a:r>
              <a:rPr lang="en-AU" b="1" dirty="0" smtClean="0"/>
              <a:t>Shot in the face while talking to a agent</a:t>
            </a:r>
            <a:r>
              <a:rPr lang="en-AU" dirty="0" smtClean="0"/>
              <a:t>”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Can break down decisions into discrete code statements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27728" y="248730"/>
            <a:ext cx="410445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Disadvantages</a:t>
            </a:r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27728" y="1200151"/>
            <a:ext cx="4104456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Actions require lots of specific code</a:t>
            </a:r>
          </a:p>
          <a:p>
            <a:pPr lvl="1"/>
            <a:r>
              <a:rPr lang="en-AU" dirty="0"/>
              <a:t>An action might need to move the agent as well as animate it and spawn particles</a:t>
            </a:r>
          </a:p>
          <a:p>
            <a:pPr lvl="1"/>
            <a:r>
              <a:rPr lang="en-AU" dirty="0"/>
              <a:t>Duplicates code because a </a:t>
            </a:r>
            <a:br>
              <a:rPr lang="en-AU" dirty="0"/>
            </a:br>
            <a:r>
              <a:rPr lang="en-AU" dirty="0"/>
              <a:t>Flee action also requires </a:t>
            </a:r>
            <a:br>
              <a:rPr lang="en-AU" dirty="0"/>
            </a:br>
            <a:r>
              <a:rPr lang="en-AU" dirty="0"/>
              <a:t>moving the agent and </a:t>
            </a:r>
            <a:br>
              <a:rPr lang="en-AU" dirty="0"/>
            </a:br>
            <a:r>
              <a:rPr lang="en-AU" dirty="0"/>
              <a:t>playing an animation</a:t>
            </a:r>
          </a:p>
        </p:txBody>
      </p:sp>
    </p:spTree>
    <p:extLst>
      <p:ext uri="{BB962C8B-B14F-4D97-AF65-F5344CB8AC3E}">
        <p14:creationId xmlns:p14="http://schemas.microsoft.com/office/powerpoint/2010/main" val="24545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Decision Tree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10&quot;&gt;&lt;property id=&quot;20148&quot; value=&quot;5&quot;/&gt;&lt;property id=&quot;20300&quot; value=&quot;Slide 11 - &amp;quot;References&amp;quot;&quot;/&gt;&lt;property id=&quot;20307&quot; value=&quot;271&quot;/&gt;&lt;/object&gt;&lt;object type=&quot;3&quot; unique_id=&quot;10335&quot;&gt;&lt;property id=&quot;20148&quot; value=&quot;5&quot;/&gt;&lt;property id=&quot;20300&quot; value=&quot;Slide 3 - &amp;quot;The Problem with Finite State Machines&amp;quot;&quot;/&gt;&lt;property id=&quot;20307&quot; value=&quot;272&quot;/&gt;&lt;/object&gt;&lt;object type=&quot;3&quot; unique_id=&quot;10336&quot;&gt;&lt;property id=&quot;20148&quot; value=&quot;5&quot;/&gt;&lt;property id=&quot;20300&quot; value=&quot;Slide 4 - &amp;quot;Decision Trees&amp;quot;&quot;/&gt;&lt;property id=&quot;20307&quot; value=&quot;273&quot;/&gt;&lt;/object&gt;&lt;object type=&quot;3&quot; unique_id=&quot;10337&quot;&gt;&lt;property id=&quot;20148&quot; value=&quot;5&quot;/&gt;&lt;property id=&quot;20300&quot; value=&quot;Slide 5 - &amp;quot;Decision Trees&amp;quot;&quot;/&gt;&lt;property id=&quot;20307&quot; value=&quot;274&quot;/&gt;&lt;/object&gt;&lt;object type=&quot;3&quot; unique_id=&quot;10338&quot;&gt;&lt;property id=&quot;20148&quot; value=&quot;5&quot;/&gt;&lt;property id=&quot;20300&quot; value=&quot;Slide 6 - &amp;quot;Decision Trees “Answers”&amp;quot;&quot;/&gt;&lt;property id=&quot;20307&quot; value=&quot;275&quot;/&gt;&lt;/object&gt;&lt;object type=&quot;3&quot; unique_id=&quot;10339&quot;&gt;&lt;property id=&quot;20148&quot; value=&quot;5&quot;/&gt;&lt;property id=&quot;20300&quot; value=&quot;Slide 7 - &amp;quot;Decision Tree Example&amp;quot;&quot;/&gt;&lt;property id=&quot;20307&quot; value=&quot;276&quot;/&gt;&lt;/object&gt;&lt;object type=&quot;3&quot; unique_id=&quot;10340&quot;&gt;&lt;property id=&quot;20148&quot; value=&quot;5&quot;/&gt;&lt;property id=&quot;20300&quot; value=&quot;Slide 8 - &amp;quot;Decision Tree “Questions”&amp;quot;&quot;/&gt;&lt;property id=&quot;20307&quot; value=&quot;277&quot;/&gt;&lt;/object&gt;&lt;object type=&quot;3&quot; unique_id=&quot;10341&quot;&gt;&lt;property id=&quot;20148&quot; value=&quot;5&quot;/&gt;&lt;property id=&quot;20300&quot; value=&quot;Slide 9 - &amp;quot;Advantages&amp;quot;&quot;/&gt;&lt;property id=&quot;20307&quot; value=&quot;280&quot;/&gt;&lt;/object&gt;&lt;object type=&quot;3&quot; unique_id=&quot;10342&quot;&gt;&lt;property id=&quot;20148&quot; value=&quot;5&quot;/&gt;&lt;property id=&quot;20300&quot; value=&quot;Slide 10 - &amp;quot;Summary&amp;quot;&quot;/&gt;&lt;property id=&quot;20307&quot; value=&quot;279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606</Words>
  <Application>Microsoft Office PowerPoint</Application>
  <PresentationFormat>On-screen Show (16:9)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Decision Trees</vt:lpstr>
      <vt:lpstr>Contents</vt:lpstr>
      <vt:lpstr>The Problem with Finite State Machines</vt:lpstr>
      <vt:lpstr>Decision Trees</vt:lpstr>
      <vt:lpstr>Decision Trees</vt:lpstr>
      <vt:lpstr>Decision Trees “Answers”</vt:lpstr>
      <vt:lpstr>Decision Tree Example</vt:lpstr>
      <vt:lpstr>Decision Tree “Questions”</vt:lpstr>
      <vt:lpstr>Advantages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 Cartwright</cp:lastModifiedBy>
  <cp:revision>31</cp:revision>
  <dcterms:created xsi:type="dcterms:W3CDTF">2014-07-14T04:04:52Z</dcterms:created>
  <dcterms:modified xsi:type="dcterms:W3CDTF">2016-02-09T01:58:27Z</dcterms:modified>
</cp:coreProperties>
</file>