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3" r:id="rId2"/>
    <p:sldId id="26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1" r:id="rId22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1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zerowidth.com/2013/05/05/jump-point-search-explaine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Navigation Meshes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Parthfinding</a:t>
            </a:r>
            <a:endParaRPr lang="en-GB" dirty="0"/>
          </a:p>
          <a:p>
            <a:r>
              <a:rPr lang="en-GB" dirty="0" err="1" smtClean="0"/>
              <a:t>NavMeshes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09/02/16 by Sam Cartwright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AI for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Navigation Meshes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4896222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Artists typically craft </a:t>
            </a:r>
            <a:r>
              <a:rPr lang="en-AU" dirty="0" err="1" smtClean="0"/>
              <a:t>NavMesh</a:t>
            </a:r>
            <a:r>
              <a:rPr lang="en-AU" dirty="0" smtClean="0"/>
              <a:t> meshes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Algorithms can be written to analyse a scene and craft a </a:t>
            </a:r>
            <a:r>
              <a:rPr lang="en-AU" dirty="0" err="1" smtClean="0"/>
              <a:t>NavMesh</a:t>
            </a:r>
            <a:r>
              <a:rPr lang="en-AU" dirty="0" smtClean="0"/>
              <a:t> that avoids obstacles</a:t>
            </a:r>
          </a:p>
          <a:p>
            <a:pPr lvl="1"/>
            <a:r>
              <a:rPr lang="en-AU" dirty="0" smtClean="0"/>
              <a:t>Properties can be specified to avoid a radius around obstacles based on the radius of Agent collision volumes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When </a:t>
            </a:r>
            <a:r>
              <a:rPr lang="en-AU" dirty="0" err="1" smtClean="0"/>
              <a:t>pathing</a:t>
            </a:r>
            <a:r>
              <a:rPr lang="en-AU" dirty="0" smtClean="0"/>
              <a:t>, Agents sometimes don’t need to perform collision checks</a:t>
            </a:r>
          </a:p>
          <a:p>
            <a:pPr lvl="1"/>
            <a:r>
              <a:rPr lang="en-AU" dirty="0" smtClean="0"/>
              <a:t>If the Agent sticks to the </a:t>
            </a:r>
            <a:r>
              <a:rPr lang="en-AU" dirty="0" err="1" smtClean="0"/>
              <a:t>NavMesh</a:t>
            </a:r>
            <a:r>
              <a:rPr lang="en-AU" dirty="0" smtClean="0"/>
              <a:t> then it should be guaranteed to avoid walls and obstacles</a:t>
            </a:r>
            <a:endParaRPr lang="en-AU" dirty="0"/>
          </a:p>
        </p:txBody>
      </p:sp>
      <p:pic>
        <p:nvPicPr>
          <p:cNvPr id="2050" name="Picture 2" descr="C:\Users\matthew.dodd\Downloads\themeforest-90959-unite-wordpress-business-magazine-theme\Picture 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59582"/>
            <a:ext cx="3395898" cy="312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1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Navigation Meshes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4348119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A Naïve approach to navigating a </a:t>
            </a:r>
            <a:r>
              <a:rPr lang="en-AU" dirty="0" err="1" smtClean="0"/>
              <a:t>NavMesh</a:t>
            </a:r>
            <a:r>
              <a:rPr lang="en-AU" dirty="0" smtClean="0"/>
              <a:t> would be</a:t>
            </a:r>
          </a:p>
          <a:p>
            <a:pPr lvl="1"/>
            <a:r>
              <a:rPr lang="en-AU" dirty="0" smtClean="0"/>
              <a:t>Path between the </a:t>
            </a:r>
            <a:r>
              <a:rPr lang="en-AU" dirty="0" err="1" smtClean="0"/>
              <a:t>center</a:t>
            </a:r>
            <a:r>
              <a:rPr lang="en-AU" dirty="0" smtClean="0"/>
              <a:t> of each </a:t>
            </a:r>
            <a:r>
              <a:rPr lang="en-AU" dirty="0" err="1" smtClean="0"/>
              <a:t>NavMesh</a:t>
            </a:r>
            <a:r>
              <a:rPr lang="en-AU" dirty="0" smtClean="0"/>
              <a:t> node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However the strength of a </a:t>
            </a:r>
            <a:r>
              <a:rPr lang="en-AU" dirty="0" err="1" smtClean="0"/>
              <a:t>NavMesh</a:t>
            </a:r>
            <a:r>
              <a:rPr lang="en-AU" dirty="0" smtClean="0"/>
              <a:t> is that a node specifies a large “safe” area that the Agent can </a:t>
            </a:r>
            <a:br>
              <a:rPr lang="en-AU" dirty="0" smtClean="0"/>
            </a:br>
            <a:r>
              <a:rPr lang="en-AU" dirty="0" smtClean="0"/>
              <a:t>stand in</a:t>
            </a:r>
          </a:p>
          <a:p>
            <a:pPr lvl="1"/>
            <a:r>
              <a:rPr lang="en-AU" dirty="0" smtClean="0"/>
              <a:t>If the Agent wanted to path to a location </a:t>
            </a:r>
            <a:br>
              <a:rPr lang="en-AU" dirty="0" smtClean="0"/>
            </a:br>
            <a:r>
              <a:rPr lang="en-AU" dirty="0" smtClean="0"/>
              <a:t>within the same node that it is standing in then </a:t>
            </a:r>
            <a:br>
              <a:rPr lang="en-AU" dirty="0" smtClean="0"/>
            </a:br>
            <a:r>
              <a:rPr lang="en-AU" dirty="0" smtClean="0"/>
              <a:t>no </a:t>
            </a:r>
            <a:r>
              <a:rPr lang="en-AU" dirty="0" err="1" smtClean="0"/>
              <a:t>pathfinding</a:t>
            </a:r>
            <a:r>
              <a:rPr lang="en-AU" dirty="0" smtClean="0"/>
              <a:t> is needed</a:t>
            </a:r>
            <a:endParaRPr lang="en-AU" dirty="0"/>
          </a:p>
        </p:txBody>
      </p:sp>
      <p:pic>
        <p:nvPicPr>
          <p:cNvPr id="3074" name="Picture 2" descr="C:\Users\Conan\Desktop\Halaa_navmesh2_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554" y="483518"/>
            <a:ext cx="261271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onan\Desktop\Stormwind-NavMe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69" y="2931790"/>
            <a:ext cx="240227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8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Navigation Meshes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4536182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Paths between nodes can also be smoothed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could just path via the mid-point of an edge</a:t>
            </a:r>
          </a:p>
          <a:p>
            <a:pPr lvl="1"/>
            <a:r>
              <a:rPr lang="en-AU" dirty="0" smtClean="0"/>
              <a:t>But this would create </a:t>
            </a:r>
            <a:r>
              <a:rPr lang="en-AU" dirty="0" err="1" smtClean="0"/>
              <a:t>zig-zag</a:t>
            </a:r>
            <a:r>
              <a:rPr lang="en-AU" dirty="0" smtClean="0"/>
              <a:t> paths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correct method is to smooth our path after we have calculated the nodes to path through</a:t>
            </a:r>
          </a:p>
          <a:p>
            <a:pPr lvl="1"/>
            <a:r>
              <a:rPr lang="en-AU" dirty="0" smtClean="0"/>
              <a:t>We determine if we can path through an edge towards our goal and at what point we intersect the edge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860032" y="1131590"/>
            <a:ext cx="4032448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5508104" y="1851670"/>
            <a:ext cx="936104" cy="7920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/>
          <p:cNvSpPr/>
          <p:nvPr/>
        </p:nvSpPr>
        <p:spPr>
          <a:xfrm>
            <a:off x="7020272" y="2247714"/>
            <a:ext cx="792088" cy="111612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4860032" y="1131590"/>
            <a:ext cx="648072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860032" y="2643758"/>
            <a:ext cx="648072" cy="1080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2"/>
          </p:cNvCxnSpPr>
          <p:nvPr/>
        </p:nvCxnSpPr>
        <p:spPr>
          <a:xfrm>
            <a:off x="6444208" y="2643758"/>
            <a:ext cx="576064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0"/>
          </p:cNvCxnSpPr>
          <p:nvPr/>
        </p:nvCxnSpPr>
        <p:spPr>
          <a:xfrm>
            <a:off x="6444208" y="1851670"/>
            <a:ext cx="972108" cy="3960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0"/>
          </p:cNvCxnSpPr>
          <p:nvPr/>
        </p:nvCxnSpPr>
        <p:spPr>
          <a:xfrm flipV="1">
            <a:off x="6444208" y="1131590"/>
            <a:ext cx="432048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</p:cNvCxnSpPr>
          <p:nvPr/>
        </p:nvCxnSpPr>
        <p:spPr>
          <a:xfrm flipV="1">
            <a:off x="7416316" y="1131590"/>
            <a:ext cx="1476164" cy="1116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</p:cNvCxnSpPr>
          <p:nvPr/>
        </p:nvCxnSpPr>
        <p:spPr>
          <a:xfrm>
            <a:off x="7812360" y="3363838"/>
            <a:ext cx="108012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4" idx="2"/>
          </p:cNvCxnSpPr>
          <p:nvPr/>
        </p:nvCxnSpPr>
        <p:spPr>
          <a:xfrm flipH="1">
            <a:off x="6876256" y="3363838"/>
            <a:ext cx="144016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5004048" y="1779662"/>
            <a:ext cx="144016" cy="14401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5-Point Star 23"/>
          <p:cNvSpPr/>
          <p:nvPr/>
        </p:nvSpPr>
        <p:spPr>
          <a:xfrm>
            <a:off x="8154398" y="2571750"/>
            <a:ext cx="198022" cy="14401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13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Navigation Meshes</a:t>
            </a: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6" y="1509632"/>
            <a:ext cx="4032448" cy="2592288"/>
            <a:chOff x="2843808" y="1509632"/>
            <a:chExt cx="4032448" cy="2592288"/>
          </a:xfrm>
        </p:grpSpPr>
        <p:sp>
          <p:nvSpPr>
            <p:cNvPr id="4" name="Rectangle 3"/>
            <p:cNvSpPr/>
            <p:nvPr/>
          </p:nvSpPr>
          <p:spPr>
            <a:xfrm>
              <a:off x="2843808" y="1509632"/>
              <a:ext cx="4032448" cy="2592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91880" y="2229712"/>
              <a:ext cx="936104" cy="792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5004048" y="2625756"/>
              <a:ext cx="792088" cy="1116124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43808" y="1509632"/>
              <a:ext cx="648072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843808" y="3021800"/>
              <a:ext cx="648072" cy="1080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6" idx="2"/>
            </p:cNvCxnSpPr>
            <p:nvPr/>
          </p:nvCxnSpPr>
          <p:spPr>
            <a:xfrm>
              <a:off x="4427984" y="3021800"/>
              <a:ext cx="576064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6" idx="0"/>
            </p:cNvCxnSpPr>
            <p:nvPr/>
          </p:nvCxnSpPr>
          <p:spPr>
            <a:xfrm>
              <a:off x="4427984" y="2229712"/>
              <a:ext cx="972108" cy="3960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4" idx="0"/>
            </p:cNvCxnSpPr>
            <p:nvPr/>
          </p:nvCxnSpPr>
          <p:spPr>
            <a:xfrm flipV="1">
              <a:off x="4427984" y="1509632"/>
              <a:ext cx="432048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0"/>
            </p:cNvCxnSpPr>
            <p:nvPr/>
          </p:nvCxnSpPr>
          <p:spPr>
            <a:xfrm flipV="1">
              <a:off x="5400092" y="1509632"/>
              <a:ext cx="1476164" cy="11161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4"/>
            </p:cNvCxnSpPr>
            <p:nvPr/>
          </p:nvCxnSpPr>
          <p:spPr>
            <a:xfrm>
              <a:off x="5796136" y="3741880"/>
              <a:ext cx="108012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2"/>
              <a:endCxn id="4" idx="2"/>
            </p:cNvCxnSpPr>
            <p:nvPr/>
          </p:nvCxnSpPr>
          <p:spPr>
            <a:xfrm flipH="1">
              <a:off x="4860032" y="3741880"/>
              <a:ext cx="144016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5-Point Star 22"/>
            <p:cNvSpPr/>
            <p:nvPr/>
          </p:nvSpPr>
          <p:spPr>
            <a:xfrm>
              <a:off x="2987824" y="2157704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6138174" y="2949792"/>
              <a:ext cx="198022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167844" y="2301720"/>
              <a:ext cx="2844316" cy="72008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4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Navigation Meshes</a:t>
            </a: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6" y="1509632"/>
            <a:ext cx="4032448" cy="2592288"/>
            <a:chOff x="2843808" y="1509632"/>
            <a:chExt cx="4032448" cy="2592288"/>
          </a:xfrm>
        </p:grpSpPr>
        <p:sp>
          <p:nvSpPr>
            <p:cNvPr id="4" name="Rectangle 3"/>
            <p:cNvSpPr/>
            <p:nvPr/>
          </p:nvSpPr>
          <p:spPr>
            <a:xfrm>
              <a:off x="2843808" y="1509632"/>
              <a:ext cx="4032448" cy="2592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91880" y="2229712"/>
              <a:ext cx="936104" cy="792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5004048" y="2625756"/>
              <a:ext cx="792088" cy="1116124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43808" y="1509632"/>
              <a:ext cx="648072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843808" y="3021800"/>
              <a:ext cx="648072" cy="1080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6" idx="2"/>
            </p:cNvCxnSpPr>
            <p:nvPr/>
          </p:nvCxnSpPr>
          <p:spPr>
            <a:xfrm>
              <a:off x="4427984" y="3021800"/>
              <a:ext cx="576064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6" idx="0"/>
            </p:cNvCxnSpPr>
            <p:nvPr/>
          </p:nvCxnSpPr>
          <p:spPr>
            <a:xfrm>
              <a:off x="4427984" y="2229712"/>
              <a:ext cx="972108" cy="3960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4" idx="0"/>
            </p:cNvCxnSpPr>
            <p:nvPr/>
          </p:nvCxnSpPr>
          <p:spPr>
            <a:xfrm flipV="1">
              <a:off x="4427984" y="1509632"/>
              <a:ext cx="432048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0"/>
            </p:cNvCxnSpPr>
            <p:nvPr/>
          </p:nvCxnSpPr>
          <p:spPr>
            <a:xfrm flipV="1">
              <a:off x="5400092" y="1509632"/>
              <a:ext cx="1476164" cy="11161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4"/>
            </p:cNvCxnSpPr>
            <p:nvPr/>
          </p:nvCxnSpPr>
          <p:spPr>
            <a:xfrm>
              <a:off x="5796136" y="3741880"/>
              <a:ext cx="108012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2"/>
              <a:endCxn id="4" idx="2"/>
            </p:cNvCxnSpPr>
            <p:nvPr/>
          </p:nvCxnSpPr>
          <p:spPr>
            <a:xfrm flipH="1">
              <a:off x="4860032" y="3741880"/>
              <a:ext cx="144016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5-Point Star 22"/>
            <p:cNvSpPr/>
            <p:nvPr/>
          </p:nvSpPr>
          <p:spPr>
            <a:xfrm>
              <a:off x="2987824" y="2157704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6138174" y="2949792"/>
              <a:ext cx="198022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7" name="Straight Arrow Connector 16"/>
          <p:cNvCxnSpPr>
            <a:stCxn id="23" idx="0"/>
          </p:cNvCxnSpPr>
          <p:nvPr/>
        </p:nvCxnSpPr>
        <p:spPr>
          <a:xfrm flipV="1">
            <a:off x="2771800" y="1923678"/>
            <a:ext cx="108012" cy="23402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79812" y="1923678"/>
            <a:ext cx="1476164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55976" y="1923678"/>
            <a:ext cx="1494166" cy="1440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0"/>
          </p:cNvCxnSpPr>
          <p:nvPr/>
        </p:nvCxnSpPr>
        <p:spPr>
          <a:xfrm>
            <a:off x="5850142" y="2067694"/>
            <a:ext cx="99011" cy="88209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Navigation Meshes</a:t>
            </a: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6" y="1509632"/>
            <a:ext cx="4032448" cy="2592288"/>
            <a:chOff x="2843808" y="1509632"/>
            <a:chExt cx="4032448" cy="2592288"/>
          </a:xfrm>
        </p:grpSpPr>
        <p:sp>
          <p:nvSpPr>
            <p:cNvPr id="4" name="Rectangle 3"/>
            <p:cNvSpPr/>
            <p:nvPr/>
          </p:nvSpPr>
          <p:spPr>
            <a:xfrm>
              <a:off x="2843808" y="1509632"/>
              <a:ext cx="4032448" cy="2592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91880" y="2229712"/>
              <a:ext cx="936104" cy="792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5004048" y="2625756"/>
              <a:ext cx="792088" cy="1116124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43808" y="1509632"/>
              <a:ext cx="648072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843808" y="3021800"/>
              <a:ext cx="648072" cy="1080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6" idx="2"/>
            </p:cNvCxnSpPr>
            <p:nvPr/>
          </p:nvCxnSpPr>
          <p:spPr>
            <a:xfrm>
              <a:off x="4427984" y="3021800"/>
              <a:ext cx="576064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6" idx="0"/>
            </p:cNvCxnSpPr>
            <p:nvPr/>
          </p:nvCxnSpPr>
          <p:spPr>
            <a:xfrm>
              <a:off x="4427984" y="2229712"/>
              <a:ext cx="972108" cy="3960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4" idx="0"/>
            </p:cNvCxnSpPr>
            <p:nvPr/>
          </p:nvCxnSpPr>
          <p:spPr>
            <a:xfrm flipV="1">
              <a:off x="4427984" y="1509632"/>
              <a:ext cx="432048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0"/>
            </p:cNvCxnSpPr>
            <p:nvPr/>
          </p:nvCxnSpPr>
          <p:spPr>
            <a:xfrm flipV="1">
              <a:off x="5400092" y="1509632"/>
              <a:ext cx="1476164" cy="11161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4"/>
            </p:cNvCxnSpPr>
            <p:nvPr/>
          </p:nvCxnSpPr>
          <p:spPr>
            <a:xfrm>
              <a:off x="5796136" y="3741880"/>
              <a:ext cx="108012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2"/>
              <a:endCxn id="4" idx="2"/>
            </p:cNvCxnSpPr>
            <p:nvPr/>
          </p:nvCxnSpPr>
          <p:spPr>
            <a:xfrm flipH="1">
              <a:off x="4860032" y="3741880"/>
              <a:ext cx="144016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5-Point Star 22"/>
            <p:cNvSpPr/>
            <p:nvPr/>
          </p:nvSpPr>
          <p:spPr>
            <a:xfrm>
              <a:off x="2987824" y="2157704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6138174" y="2949792"/>
              <a:ext cx="198022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555776" y="1509632"/>
            <a:ext cx="1728192" cy="18722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3" idx="4"/>
            <a:endCxn id="24" idx="1"/>
          </p:cNvCxnSpPr>
          <p:nvPr/>
        </p:nvCxnSpPr>
        <p:spPr>
          <a:xfrm>
            <a:off x="2843808" y="2212713"/>
            <a:ext cx="3006334" cy="7920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75856" y="2301720"/>
            <a:ext cx="126014" cy="1260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6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Navigation Meshes</a:t>
            </a: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6" y="1509632"/>
            <a:ext cx="4032448" cy="2592288"/>
            <a:chOff x="2843808" y="1509632"/>
            <a:chExt cx="4032448" cy="2592288"/>
          </a:xfrm>
        </p:grpSpPr>
        <p:sp>
          <p:nvSpPr>
            <p:cNvPr id="4" name="Rectangle 3"/>
            <p:cNvSpPr/>
            <p:nvPr/>
          </p:nvSpPr>
          <p:spPr>
            <a:xfrm>
              <a:off x="2843808" y="1509632"/>
              <a:ext cx="4032448" cy="2592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91880" y="2229712"/>
              <a:ext cx="936104" cy="792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5004048" y="2625756"/>
              <a:ext cx="792088" cy="1116124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43808" y="1509632"/>
              <a:ext cx="648072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843808" y="3021800"/>
              <a:ext cx="648072" cy="1080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6" idx="2"/>
            </p:cNvCxnSpPr>
            <p:nvPr/>
          </p:nvCxnSpPr>
          <p:spPr>
            <a:xfrm>
              <a:off x="4427984" y="3021800"/>
              <a:ext cx="576064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6" idx="0"/>
            </p:cNvCxnSpPr>
            <p:nvPr/>
          </p:nvCxnSpPr>
          <p:spPr>
            <a:xfrm>
              <a:off x="4427984" y="2229712"/>
              <a:ext cx="972108" cy="3960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4" idx="0"/>
            </p:cNvCxnSpPr>
            <p:nvPr/>
          </p:nvCxnSpPr>
          <p:spPr>
            <a:xfrm flipV="1">
              <a:off x="4427984" y="1509632"/>
              <a:ext cx="432048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0"/>
            </p:cNvCxnSpPr>
            <p:nvPr/>
          </p:nvCxnSpPr>
          <p:spPr>
            <a:xfrm flipV="1">
              <a:off x="5400092" y="1509632"/>
              <a:ext cx="1476164" cy="11161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4"/>
            </p:cNvCxnSpPr>
            <p:nvPr/>
          </p:nvCxnSpPr>
          <p:spPr>
            <a:xfrm>
              <a:off x="5796136" y="3741880"/>
              <a:ext cx="108012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2"/>
              <a:endCxn id="4" idx="2"/>
            </p:cNvCxnSpPr>
            <p:nvPr/>
          </p:nvCxnSpPr>
          <p:spPr>
            <a:xfrm flipH="1">
              <a:off x="4860032" y="3741880"/>
              <a:ext cx="144016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5-Point Star 22"/>
            <p:cNvSpPr/>
            <p:nvPr/>
          </p:nvSpPr>
          <p:spPr>
            <a:xfrm>
              <a:off x="2987824" y="2157704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6138174" y="2949792"/>
              <a:ext cx="198022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2555776" y="1509632"/>
            <a:ext cx="1728192" cy="18722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3" idx="4"/>
            <a:endCxn id="15" idx="2"/>
          </p:cNvCxnSpPr>
          <p:nvPr/>
        </p:nvCxnSpPr>
        <p:spPr>
          <a:xfrm flipV="1">
            <a:off x="2843808" y="2144859"/>
            <a:ext cx="234026" cy="6785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77834" y="2081852"/>
            <a:ext cx="126014" cy="1260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/>
          <p:cNvCxnSpPr>
            <a:stCxn id="15" idx="6"/>
            <a:endCxn id="24" idx="1"/>
          </p:cNvCxnSpPr>
          <p:nvPr/>
        </p:nvCxnSpPr>
        <p:spPr>
          <a:xfrm>
            <a:off x="3203848" y="2144859"/>
            <a:ext cx="2646294" cy="85994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Navigation Meshes</a:t>
            </a: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6" y="1509632"/>
            <a:ext cx="4032448" cy="2592288"/>
            <a:chOff x="2843808" y="1509632"/>
            <a:chExt cx="4032448" cy="2592288"/>
          </a:xfrm>
        </p:grpSpPr>
        <p:sp>
          <p:nvSpPr>
            <p:cNvPr id="4" name="Rectangle 3"/>
            <p:cNvSpPr/>
            <p:nvPr/>
          </p:nvSpPr>
          <p:spPr>
            <a:xfrm>
              <a:off x="2843808" y="1509632"/>
              <a:ext cx="4032448" cy="2592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91880" y="2229712"/>
              <a:ext cx="936104" cy="792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5004048" y="2625756"/>
              <a:ext cx="792088" cy="1116124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43808" y="1509632"/>
              <a:ext cx="648072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843808" y="3021800"/>
              <a:ext cx="648072" cy="1080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6" idx="2"/>
            </p:cNvCxnSpPr>
            <p:nvPr/>
          </p:nvCxnSpPr>
          <p:spPr>
            <a:xfrm>
              <a:off x="4427984" y="3021800"/>
              <a:ext cx="576064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6" idx="0"/>
            </p:cNvCxnSpPr>
            <p:nvPr/>
          </p:nvCxnSpPr>
          <p:spPr>
            <a:xfrm>
              <a:off x="4427984" y="2229712"/>
              <a:ext cx="972108" cy="3960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4" idx="0"/>
            </p:cNvCxnSpPr>
            <p:nvPr/>
          </p:nvCxnSpPr>
          <p:spPr>
            <a:xfrm flipV="1">
              <a:off x="4427984" y="1509632"/>
              <a:ext cx="432048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0"/>
            </p:cNvCxnSpPr>
            <p:nvPr/>
          </p:nvCxnSpPr>
          <p:spPr>
            <a:xfrm flipV="1">
              <a:off x="5400092" y="1509632"/>
              <a:ext cx="1476164" cy="11161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4"/>
            </p:cNvCxnSpPr>
            <p:nvPr/>
          </p:nvCxnSpPr>
          <p:spPr>
            <a:xfrm>
              <a:off x="5796136" y="3741880"/>
              <a:ext cx="108012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2"/>
              <a:endCxn id="4" idx="2"/>
            </p:cNvCxnSpPr>
            <p:nvPr/>
          </p:nvCxnSpPr>
          <p:spPr>
            <a:xfrm flipH="1">
              <a:off x="4860032" y="3741880"/>
              <a:ext cx="144016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5-Point Star 22"/>
            <p:cNvSpPr/>
            <p:nvPr/>
          </p:nvSpPr>
          <p:spPr>
            <a:xfrm>
              <a:off x="2987824" y="2157704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6138174" y="2949792"/>
              <a:ext cx="198022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" name="Straight Connector 6"/>
          <p:cNvCxnSpPr>
            <a:stCxn id="4" idx="0"/>
          </p:cNvCxnSpPr>
          <p:nvPr/>
        </p:nvCxnSpPr>
        <p:spPr>
          <a:xfrm flipH="1">
            <a:off x="3491880" y="1509632"/>
            <a:ext cx="1080120" cy="18722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3" idx="4"/>
            <a:endCxn id="15" idx="2"/>
          </p:cNvCxnSpPr>
          <p:nvPr/>
        </p:nvCxnSpPr>
        <p:spPr>
          <a:xfrm flipV="1">
            <a:off x="2843808" y="2144859"/>
            <a:ext cx="234026" cy="6785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77834" y="2081852"/>
            <a:ext cx="126014" cy="1260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/>
          <p:cNvCxnSpPr>
            <a:stCxn id="15" idx="6"/>
            <a:endCxn id="25" idx="2"/>
          </p:cNvCxnSpPr>
          <p:nvPr/>
        </p:nvCxnSpPr>
        <p:spPr>
          <a:xfrm>
            <a:off x="3203848" y="2144859"/>
            <a:ext cx="936104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139952" y="2081852"/>
            <a:ext cx="126014" cy="1260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Arrow Connector 25"/>
          <p:cNvCxnSpPr>
            <a:stCxn id="25" idx="6"/>
            <a:endCxn id="24" idx="1"/>
          </p:cNvCxnSpPr>
          <p:nvPr/>
        </p:nvCxnSpPr>
        <p:spPr>
          <a:xfrm>
            <a:off x="4265966" y="2144859"/>
            <a:ext cx="1584176" cy="85994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9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Navigation Meshes</a:t>
            </a: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6" y="1509632"/>
            <a:ext cx="4032448" cy="2592288"/>
            <a:chOff x="2843808" y="1509632"/>
            <a:chExt cx="4032448" cy="2592288"/>
          </a:xfrm>
        </p:grpSpPr>
        <p:sp>
          <p:nvSpPr>
            <p:cNvPr id="4" name="Rectangle 3"/>
            <p:cNvSpPr/>
            <p:nvPr/>
          </p:nvSpPr>
          <p:spPr>
            <a:xfrm>
              <a:off x="2843808" y="1509632"/>
              <a:ext cx="4032448" cy="2592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91880" y="2229712"/>
              <a:ext cx="936104" cy="7920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5004048" y="2625756"/>
              <a:ext cx="792088" cy="1116124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43808" y="1509632"/>
              <a:ext cx="648072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843808" y="3021800"/>
              <a:ext cx="648072" cy="1080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6" idx="2"/>
            </p:cNvCxnSpPr>
            <p:nvPr/>
          </p:nvCxnSpPr>
          <p:spPr>
            <a:xfrm>
              <a:off x="4427984" y="3021800"/>
              <a:ext cx="576064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6" idx="0"/>
            </p:cNvCxnSpPr>
            <p:nvPr/>
          </p:nvCxnSpPr>
          <p:spPr>
            <a:xfrm>
              <a:off x="4427984" y="2229712"/>
              <a:ext cx="972108" cy="3960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4" idx="0"/>
            </p:cNvCxnSpPr>
            <p:nvPr/>
          </p:nvCxnSpPr>
          <p:spPr>
            <a:xfrm flipV="1">
              <a:off x="4427984" y="1509632"/>
              <a:ext cx="432048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0"/>
            </p:cNvCxnSpPr>
            <p:nvPr/>
          </p:nvCxnSpPr>
          <p:spPr>
            <a:xfrm flipV="1">
              <a:off x="5400092" y="1509632"/>
              <a:ext cx="1476164" cy="11161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4"/>
            </p:cNvCxnSpPr>
            <p:nvPr/>
          </p:nvCxnSpPr>
          <p:spPr>
            <a:xfrm>
              <a:off x="5796136" y="3741880"/>
              <a:ext cx="1080120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2"/>
              <a:endCxn id="4" idx="2"/>
            </p:cNvCxnSpPr>
            <p:nvPr/>
          </p:nvCxnSpPr>
          <p:spPr>
            <a:xfrm flipH="1">
              <a:off x="4860032" y="3741880"/>
              <a:ext cx="144016" cy="3600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5-Point Star 22"/>
            <p:cNvSpPr/>
            <p:nvPr/>
          </p:nvSpPr>
          <p:spPr>
            <a:xfrm>
              <a:off x="2987824" y="2157704"/>
              <a:ext cx="144016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6138174" y="2949792"/>
              <a:ext cx="198022" cy="14401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" name="Straight Connector 6"/>
          <p:cNvCxnSpPr/>
          <p:nvPr/>
        </p:nvCxnSpPr>
        <p:spPr>
          <a:xfrm flipH="1">
            <a:off x="3995936" y="1509632"/>
            <a:ext cx="2592288" cy="19262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3" idx="4"/>
            <a:endCxn id="15" idx="2"/>
          </p:cNvCxnSpPr>
          <p:nvPr/>
        </p:nvCxnSpPr>
        <p:spPr>
          <a:xfrm flipV="1">
            <a:off x="2843808" y="2144859"/>
            <a:ext cx="234026" cy="6785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77834" y="2081852"/>
            <a:ext cx="126014" cy="1260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/>
          <p:cNvCxnSpPr>
            <a:stCxn id="15" idx="6"/>
            <a:endCxn id="25" idx="2"/>
          </p:cNvCxnSpPr>
          <p:nvPr/>
        </p:nvCxnSpPr>
        <p:spPr>
          <a:xfrm>
            <a:off x="3203848" y="2144859"/>
            <a:ext cx="936104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139952" y="2081852"/>
            <a:ext cx="126014" cy="1260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Arrow Connector 25"/>
          <p:cNvCxnSpPr>
            <a:stCxn id="25" idx="6"/>
            <a:endCxn id="27" idx="1"/>
          </p:cNvCxnSpPr>
          <p:nvPr/>
        </p:nvCxnSpPr>
        <p:spPr>
          <a:xfrm>
            <a:off x="4265966" y="2144859"/>
            <a:ext cx="874049" cy="38541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21561" y="2511823"/>
            <a:ext cx="126014" cy="1260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/>
          <p:cNvCxnSpPr>
            <a:stCxn id="27" idx="5"/>
            <a:endCxn id="24" idx="1"/>
          </p:cNvCxnSpPr>
          <p:nvPr/>
        </p:nvCxnSpPr>
        <p:spPr>
          <a:xfrm>
            <a:off x="5229121" y="2619383"/>
            <a:ext cx="621021" cy="38541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Steering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mtClean="0"/>
              <a:t>Combining Steering Behaviours improves the look of our Agents as they navigate the path</a:t>
            </a:r>
          </a:p>
          <a:p>
            <a:pPr lvl="1"/>
            <a:r>
              <a:rPr lang="en-AU" smtClean="0"/>
              <a:t>We make use of Seek and Arrival behaviours</a:t>
            </a:r>
          </a:p>
          <a:p>
            <a:pPr lvl="1"/>
            <a:endParaRPr lang="en-AU" smtClean="0"/>
          </a:p>
          <a:p>
            <a:r>
              <a:rPr lang="en-AU" smtClean="0"/>
              <a:t>Our Agent Seeks to each waypoint in its Path</a:t>
            </a:r>
          </a:p>
          <a:p>
            <a:pPr lvl="1"/>
            <a:endParaRPr lang="en-AU" smtClean="0"/>
          </a:p>
          <a:p>
            <a:r>
              <a:rPr lang="en-AU" smtClean="0"/>
              <a:t>The Agent Arrives at the final waypoint </a:t>
            </a:r>
            <a:br>
              <a:rPr lang="en-AU" smtClean="0"/>
            </a:br>
            <a:r>
              <a:rPr lang="en-AU" smtClean="0"/>
              <a:t>in the Path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81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A* Recap</a:t>
            </a:r>
          </a:p>
          <a:p>
            <a:pPr lvl="1"/>
            <a:endParaRPr lang="en-AU" dirty="0" smtClean="0"/>
          </a:p>
          <a:p>
            <a:r>
              <a:rPr lang="en-US" dirty="0" smtClean="0"/>
              <a:t>A* Improvements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Pathfinding</a:t>
            </a:r>
            <a:r>
              <a:rPr lang="en-US" dirty="0" smtClean="0"/>
              <a:t> Graphs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Navigation Meshes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Steering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A* is still the most common </a:t>
            </a:r>
            <a:r>
              <a:rPr lang="en-AU" dirty="0" err="1" smtClean="0"/>
              <a:t>pathfinding</a:t>
            </a:r>
            <a:r>
              <a:rPr lang="en-AU" dirty="0" smtClean="0"/>
              <a:t> technique in game development</a:t>
            </a:r>
          </a:p>
          <a:p>
            <a:pPr lvl="1"/>
            <a:r>
              <a:rPr lang="en-AU" dirty="0" smtClean="0"/>
              <a:t>Improvements exist but work off the existing idea of A*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Graphs can be represented in many ways</a:t>
            </a:r>
          </a:p>
          <a:p>
            <a:pPr lvl="1"/>
            <a:r>
              <a:rPr lang="en-AU" dirty="0" smtClean="0"/>
              <a:t>Dependant on game genre</a:t>
            </a:r>
          </a:p>
          <a:p>
            <a:pPr lvl="1"/>
            <a:endParaRPr lang="en-AU" dirty="0" smtClean="0"/>
          </a:p>
          <a:p>
            <a:r>
              <a:rPr lang="en-AU" dirty="0" err="1" smtClean="0"/>
              <a:t>NavMeshes</a:t>
            </a:r>
            <a:r>
              <a:rPr lang="en-AU" dirty="0" smtClean="0"/>
              <a:t> allow for use to greatly reduce the number </a:t>
            </a:r>
            <a:br>
              <a:rPr lang="en-AU" dirty="0" smtClean="0"/>
            </a:br>
            <a:r>
              <a:rPr lang="en-AU" dirty="0" smtClean="0"/>
              <a:t>of graph nodes needed by having nodes represent </a:t>
            </a:r>
            <a:br>
              <a:rPr lang="en-AU" dirty="0" smtClean="0"/>
            </a:br>
            <a:r>
              <a:rPr lang="en-AU" dirty="0" smtClean="0"/>
              <a:t>large polygonal areas</a:t>
            </a:r>
          </a:p>
          <a:p>
            <a:pPr lvl="1"/>
            <a:r>
              <a:rPr lang="en-AU" dirty="0" smtClean="0"/>
              <a:t>Usually Convex polygons only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81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 smtClean="0"/>
              <a:t>Witmer</a:t>
            </a:r>
            <a:r>
              <a:rPr lang="en-AU" dirty="0" smtClean="0"/>
              <a:t>, N. 2016. Jump Point Search Explained. [ONLINE] Available at: </a:t>
            </a:r>
            <a:r>
              <a:rPr lang="en-AU" dirty="0" smtClean="0">
                <a:hlinkClick r:id="rId2"/>
              </a:rPr>
              <a:t>http://zerowidth.com/2013/05/05/jump-point-search-explained.html</a:t>
            </a:r>
            <a:r>
              <a:rPr lang="en-AU" dirty="0" smtClean="0"/>
              <a:t>. [Accessed 09 February 2016].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Ian Millington, 2009. Artificial Intelligence for Games. 2 Edition. CRC Press.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Pathfinding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err="1" smtClean="0"/>
              <a:t>Pathfinding</a:t>
            </a:r>
            <a:r>
              <a:rPr lang="en-AU" dirty="0" smtClean="0"/>
              <a:t> is a search method for finding a path between location A to B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A* (A Star) is perhaps the most well known </a:t>
            </a:r>
            <a:r>
              <a:rPr lang="en-AU" dirty="0" err="1" smtClean="0"/>
              <a:t>pathfinding</a:t>
            </a:r>
            <a:r>
              <a:rPr lang="en-AU" dirty="0" smtClean="0"/>
              <a:t> method used in games development</a:t>
            </a:r>
          </a:p>
          <a:p>
            <a:pPr lvl="1"/>
            <a:r>
              <a:rPr lang="en-AU" dirty="0" smtClean="0"/>
              <a:t>Finds an acceptable path to a target, not </a:t>
            </a:r>
            <a:br>
              <a:rPr lang="en-AU" dirty="0" smtClean="0"/>
            </a:br>
            <a:r>
              <a:rPr lang="en-AU" dirty="0" smtClean="0"/>
              <a:t>necessarily the most optimal path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20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A* Recap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3034680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A simple A* implementation</a:t>
            </a:r>
          </a:p>
          <a:p>
            <a:pPr lvl="1"/>
            <a:r>
              <a:rPr lang="en-AU" dirty="0" smtClean="0"/>
              <a:t>The final path could be the list of previous nodes starting from end</a:t>
            </a:r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41576" y="915566"/>
            <a:ext cx="4834880" cy="33944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open : start</a:t>
            </a:r>
          </a:p>
          <a:p>
            <a:pPr marL="0" indent="0">
              <a:buFont typeface="Arial" pitchFamily="34" charset="0"/>
              <a:buNone/>
            </a:pP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closed</a:t>
            </a:r>
          </a:p>
          <a:p>
            <a:pPr marL="0" indent="0">
              <a:buFont typeface="Arial" pitchFamily="34" charset="0"/>
              <a:buNone/>
            </a:pPr>
            <a:endParaRPr lang="en-AU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open not empty</a:t>
            </a:r>
          </a:p>
          <a:p>
            <a:pPr marL="0" indent="0">
              <a:buFont typeface="Arial" pitchFamily="34" charset="0"/>
              <a:buNone/>
            </a:pP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cur = optimal open node</a:t>
            </a:r>
          </a:p>
          <a:p>
            <a:pPr marL="0" indent="0">
              <a:buFont typeface="Arial" pitchFamily="34" charset="0"/>
              <a:buNone/>
            </a:pP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cur == end break</a:t>
            </a:r>
          </a:p>
          <a:p>
            <a:pPr marL="0" indent="0">
              <a:buFont typeface="Arial" pitchFamily="34" charset="0"/>
              <a:buNone/>
            </a:pP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cur to closed</a:t>
            </a:r>
          </a:p>
          <a:p>
            <a:pPr marL="0" indent="0">
              <a:buFont typeface="Arial" pitchFamily="34" charset="0"/>
              <a:buNone/>
            </a:pP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each cur neighbour</a:t>
            </a:r>
          </a:p>
          <a:p>
            <a:pPr marL="0" indent="0">
              <a:buFont typeface="Arial" pitchFamily="34" charset="0"/>
              <a:buNone/>
            </a:pP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neighbour not in closed</a:t>
            </a:r>
          </a:p>
          <a:p>
            <a:pPr marL="0" indent="0">
              <a:buFont typeface="Arial" pitchFamily="34" charset="0"/>
              <a:buNone/>
            </a:pP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neighbour not in open</a:t>
            </a:r>
          </a:p>
          <a:p>
            <a:pPr marL="0" indent="0">
              <a:buFont typeface="Arial" pitchFamily="34" charset="0"/>
              <a:buNone/>
            </a:pP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add to open</a:t>
            </a:r>
          </a:p>
          <a:p>
            <a:pPr marL="0" indent="0">
              <a:buFont typeface="Arial" pitchFamily="34" charset="0"/>
              <a:buNone/>
            </a:pP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neighbour previous = cur</a:t>
            </a:r>
          </a:p>
          <a:p>
            <a:pPr marL="0" indent="0">
              <a:buFont typeface="Arial" pitchFamily="34" charset="0"/>
              <a:buNone/>
            </a:pP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else</a:t>
            </a:r>
          </a:p>
          <a:p>
            <a:pPr marL="0" indent="0">
              <a:buFont typeface="Arial" pitchFamily="34" charset="0"/>
              <a:buNone/>
            </a:pP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update cost and previous if needed</a:t>
            </a:r>
          </a:p>
          <a:p>
            <a:pPr marL="0" indent="0">
              <a:buFont typeface="Arial" pitchFamily="34" charset="0"/>
              <a:buNone/>
            </a:pPr>
            <a:r>
              <a:rPr lang="en-AU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A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A* Improvements – Theta*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 smtClean="0"/>
              <a:t>There are various methods to improve A*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Theta* is a technique that allows for path smoothing while searching for a path</a:t>
            </a:r>
          </a:p>
          <a:p>
            <a:pPr lvl="1"/>
            <a:r>
              <a:rPr lang="en-AU" dirty="0" smtClean="0"/>
              <a:t>Rather than smoothing once a path has been found</a:t>
            </a:r>
          </a:p>
          <a:p>
            <a:pPr lvl="1"/>
            <a:r>
              <a:rPr lang="en-AU" dirty="0" smtClean="0"/>
              <a:t>Performs Line-of-Sight checks as it searches to cut unneeded nodes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Another improvement, Lazy Theta*, stores “clear path angles” through each node to help “skip” nodes</a:t>
            </a:r>
          </a:p>
          <a:p>
            <a:pPr lvl="1"/>
            <a:r>
              <a:rPr lang="en-AU" dirty="0" smtClean="0"/>
              <a:t>Each node contains additional values to specify the angles around the node that </a:t>
            </a:r>
            <a:br>
              <a:rPr lang="en-AU" dirty="0" smtClean="0"/>
            </a:br>
            <a:r>
              <a:rPr lang="en-AU" dirty="0" smtClean="0"/>
              <a:t>lead to its neighbour nodes without any obstacle in the way</a:t>
            </a:r>
          </a:p>
          <a:p>
            <a:pPr lvl="1"/>
            <a:r>
              <a:rPr lang="en-AU" dirty="0" smtClean="0"/>
              <a:t>When searching we can test if the angle between the previous node and current+1 is </a:t>
            </a:r>
            <a:br>
              <a:rPr lang="en-AU" dirty="0" smtClean="0"/>
            </a:br>
            <a:r>
              <a:rPr lang="en-AU" dirty="0" smtClean="0"/>
              <a:t>within the “safe” angles specified by node current</a:t>
            </a:r>
          </a:p>
          <a:p>
            <a:pPr lvl="1"/>
            <a:r>
              <a:rPr lang="en-AU" dirty="0" smtClean="0"/>
              <a:t>If it is then we form a path between previous and current+1 and </a:t>
            </a:r>
            <a:br>
              <a:rPr lang="en-AU" dirty="0" smtClean="0"/>
            </a:br>
            <a:r>
              <a:rPr lang="en-AU" dirty="0" smtClean="0"/>
              <a:t>skip current all together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95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Theta* and Lazy Theta*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pic>
        <p:nvPicPr>
          <p:cNvPr id="2050" name="Picture 2" descr="C:\Users\Conan\Desktop\many_ex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0"/>
          <a:stretch/>
        </p:blipFill>
        <p:spPr bwMode="auto">
          <a:xfrm>
            <a:off x="1176741" y="1275606"/>
            <a:ext cx="665684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A* Improvements – Jump Point Search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Jump Point Search (JPS) is another grid-based technique</a:t>
            </a:r>
          </a:p>
          <a:p>
            <a:pPr lvl="1"/>
            <a:r>
              <a:rPr lang="en-AU" dirty="0" smtClean="0"/>
              <a:t>Uses A* but  prunes the graph of nodes by determining choke points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Nodes at choke points in the grid are determined that have clear line-of-sight to nearby nodes</a:t>
            </a:r>
          </a:p>
          <a:p>
            <a:pPr lvl="1"/>
            <a:r>
              <a:rPr lang="en-AU" dirty="0" smtClean="0"/>
              <a:t>We path through these choke points rather than </a:t>
            </a:r>
            <a:br>
              <a:rPr lang="en-AU" dirty="0" smtClean="0"/>
            </a:br>
            <a:r>
              <a:rPr lang="en-AU" dirty="0" smtClean="0"/>
              <a:t>through each grid cell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20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A* Improvements – Jump Point Search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8"/>
          <a:stretch/>
        </p:blipFill>
        <p:spPr>
          <a:xfrm>
            <a:off x="1929727" y="1275606"/>
            <a:ext cx="5150873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5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Pathfinding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 smtClean="0"/>
              <a:t>Graph type goes a long way in helping optimise a path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2D/3D Grid</a:t>
            </a:r>
          </a:p>
          <a:p>
            <a:pPr lvl="1"/>
            <a:r>
              <a:rPr lang="en-AU" dirty="0" smtClean="0"/>
              <a:t>Quite easy to set up, and works well for tile based games</a:t>
            </a:r>
          </a:p>
          <a:p>
            <a:pPr lvl="1"/>
            <a:r>
              <a:rPr lang="en-AU" dirty="0" smtClean="0"/>
              <a:t>3D grids can be extremely memory intensive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Node Graph</a:t>
            </a:r>
          </a:p>
          <a:p>
            <a:pPr lvl="1"/>
            <a:r>
              <a:rPr lang="en-AU" dirty="0" smtClean="0"/>
              <a:t>Made up of nodes that are connected through edges</a:t>
            </a:r>
          </a:p>
          <a:p>
            <a:pPr lvl="1"/>
            <a:r>
              <a:rPr lang="en-AU" dirty="0" smtClean="0"/>
              <a:t>Each node has a location on the map, and is connected to other nodes</a:t>
            </a:r>
          </a:p>
          <a:p>
            <a:pPr lvl="1"/>
            <a:r>
              <a:rPr lang="en-AU" dirty="0" smtClean="0"/>
              <a:t>Much more efficient than a grid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Navigation Meshes (</a:t>
            </a:r>
            <a:r>
              <a:rPr lang="en-AU" dirty="0" err="1" smtClean="0"/>
              <a:t>NavMeshes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Similar to a Node Graph, </a:t>
            </a:r>
            <a:r>
              <a:rPr lang="en-AU" dirty="0" err="1" smtClean="0"/>
              <a:t>NavMeshes</a:t>
            </a:r>
            <a:r>
              <a:rPr lang="en-AU" dirty="0" smtClean="0"/>
              <a:t> work by using polygons to specify nodes</a:t>
            </a:r>
          </a:p>
          <a:p>
            <a:pPr lvl="1"/>
            <a:r>
              <a:rPr lang="en-AU" dirty="0" smtClean="0"/>
              <a:t>Edges shared between two polygons count as a connection between nodes</a:t>
            </a:r>
          </a:p>
          <a:p>
            <a:pPr lvl="1"/>
            <a:r>
              <a:rPr lang="en-AU" dirty="0" err="1" smtClean="0"/>
              <a:t>NavMeshes</a:t>
            </a:r>
            <a:r>
              <a:rPr lang="en-AU" dirty="0" smtClean="0"/>
              <a:t> can either be built from existing terrain data, or specially created </a:t>
            </a:r>
            <a:br>
              <a:rPr lang="en-AU" dirty="0" smtClean="0"/>
            </a:br>
            <a:r>
              <a:rPr lang="en-AU" dirty="0" smtClean="0"/>
              <a:t>to fit the areas the AI can go</a:t>
            </a:r>
          </a:p>
          <a:p>
            <a:endParaRPr lang="en-AU" dirty="0" smtClean="0"/>
          </a:p>
        </p:txBody>
      </p:sp>
      <p:pic>
        <p:nvPicPr>
          <p:cNvPr id="1026" name="Picture 2" descr="C:\Users\matthew.dodd\Downloads\themeforest-90959-unite-wordpress-business-magazine-theme\UmPx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99742"/>
            <a:ext cx="1872208" cy="134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tthew.dodd\Downloads\themeforest-90959-unite-wordpress-business-magazine-theme\img_1287021015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74517"/>
            <a:ext cx="2664296" cy="166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0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0593&quot;&gt;&lt;object type=&quot;3&quot; unique_id=&quot;10594&quot;&gt;&lt;property id=&quot;20148&quot; value=&quot;5&quot;/&gt;&lt;property id=&quot;20300&quot; value=&quot;Slide 1 - &amp;quot;Advanced Navigation part 1&amp;quot;&quot;/&gt;&lt;property id=&quot;20307&quot; value=&quot;263&quot;/&gt;&lt;/object&gt;&lt;object type=&quot;3&quot; unique_id=&quot;10595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601&quot;&gt;&lt;property id=&quot;20148&quot; value=&quot;5&quot;/&gt;&lt;property id=&quot;20300&quot; value=&quot;Slide 21 - &amp;quot;References&amp;quot;&quot;/&gt;&lt;property id=&quot;20307&quot; value=&quot;271&quot;/&gt;&lt;/object&gt;&lt;object type=&quot;3&quot; unique_id=&quot;10812&quot;&gt;&lt;property id=&quot;20148&quot; value=&quot;5&quot;/&gt;&lt;property id=&quot;20300&quot; value=&quot;Slide 3 - &amp;quot;Pathfinding&amp;quot;&quot;/&gt;&lt;property id=&quot;20307&quot; value=&quot;272&quot;/&gt;&lt;/object&gt;&lt;object type=&quot;3&quot; unique_id=&quot;10813&quot;&gt;&lt;property id=&quot;20148&quot; value=&quot;5&quot;/&gt;&lt;property id=&quot;20300&quot; value=&quot;Slide 4 - &amp;quot;A* Recap&amp;quot;&quot;/&gt;&lt;property id=&quot;20307&quot; value=&quot;273&quot;/&gt;&lt;/object&gt;&lt;object type=&quot;3&quot; unique_id=&quot;10814&quot;&gt;&lt;property id=&quot;20148&quot; value=&quot;5&quot;/&gt;&lt;property id=&quot;20300&quot; value=&quot;Slide 5 - &amp;quot;A* Improvements – Theta*&amp;quot;&quot;/&gt;&lt;property id=&quot;20307&quot; value=&quot;274&quot;/&gt;&lt;/object&gt;&lt;object type=&quot;3&quot; unique_id=&quot;10815&quot;&gt;&lt;property id=&quot;20148&quot; value=&quot;5&quot;/&gt;&lt;property id=&quot;20300&quot; value=&quot;Slide 6 - &amp;quot;Theta* and Lazy Theta*&amp;quot;&quot;/&gt;&lt;property id=&quot;20307&quot; value=&quot;275&quot;/&gt;&lt;/object&gt;&lt;object type=&quot;3&quot; unique_id=&quot;10816&quot;&gt;&lt;property id=&quot;20148&quot; value=&quot;5&quot;/&gt;&lt;property id=&quot;20300&quot; value=&quot;Slide 7 - &amp;quot;A* Improvements – Jump Point Search&amp;quot;&quot;/&gt;&lt;property id=&quot;20307&quot; value=&quot;276&quot;/&gt;&lt;/object&gt;&lt;object type=&quot;3&quot; unique_id=&quot;10817&quot;&gt;&lt;property id=&quot;20148&quot; value=&quot;5&quot;/&gt;&lt;property id=&quot;20300&quot; value=&quot;Slide 8 - &amp;quot;A* Improvements – Jump Point Search&amp;quot;&quot;/&gt;&lt;property id=&quot;20307&quot; value=&quot;277&quot;/&gt;&lt;/object&gt;&lt;object type=&quot;3&quot; unique_id=&quot;10818&quot;&gt;&lt;property id=&quot;20148&quot; value=&quot;5&quot;/&gt;&lt;property id=&quot;20300&quot; value=&quot;Slide 9 - &amp;quot;Pathfinding Graphs&amp;quot;&quot;/&gt;&lt;property id=&quot;20307&quot; value=&quot;278&quot;/&gt;&lt;/object&gt;&lt;object type=&quot;3&quot; unique_id=&quot;10819&quot;&gt;&lt;property id=&quot;20148&quot; value=&quot;5&quot;/&gt;&lt;property id=&quot;20300&quot; value=&quot;Slide 10 - &amp;quot;Navigation Meshes&amp;quot;&quot;/&gt;&lt;property id=&quot;20307&quot; value=&quot;279&quot;/&gt;&lt;/object&gt;&lt;object type=&quot;3&quot; unique_id=&quot;10820&quot;&gt;&lt;property id=&quot;20148&quot; value=&quot;5&quot;/&gt;&lt;property id=&quot;20300&quot; value=&quot;Slide 11 - &amp;quot;Navigation Meshes&amp;quot;&quot;/&gt;&lt;property id=&quot;20307&quot; value=&quot;280&quot;/&gt;&lt;/object&gt;&lt;object type=&quot;3&quot; unique_id=&quot;10821&quot;&gt;&lt;property id=&quot;20148&quot; value=&quot;5&quot;/&gt;&lt;property id=&quot;20300&quot; value=&quot;Slide 12 - &amp;quot;Navigation Meshes&amp;quot;&quot;/&gt;&lt;property id=&quot;20307&quot; value=&quot;281&quot;/&gt;&lt;/object&gt;&lt;object type=&quot;3&quot; unique_id=&quot;10822&quot;&gt;&lt;property id=&quot;20148&quot; value=&quot;5&quot;/&gt;&lt;property id=&quot;20300&quot; value=&quot;Slide 13 - &amp;quot;Navigation Meshes&amp;quot;&quot;/&gt;&lt;property id=&quot;20307&quot; value=&quot;282&quot;/&gt;&lt;/object&gt;&lt;object type=&quot;3&quot; unique_id=&quot;10823&quot;&gt;&lt;property id=&quot;20148&quot; value=&quot;5&quot;/&gt;&lt;property id=&quot;20300&quot; value=&quot;Slide 14 - &amp;quot;Navigation Meshes&amp;quot;&quot;/&gt;&lt;property id=&quot;20307&quot; value=&quot;283&quot;/&gt;&lt;/object&gt;&lt;object type=&quot;3&quot; unique_id=&quot;10824&quot;&gt;&lt;property id=&quot;20148&quot; value=&quot;5&quot;/&gt;&lt;property id=&quot;20300&quot; value=&quot;Slide 15 - &amp;quot;Navigation Meshes&amp;quot;&quot;/&gt;&lt;property id=&quot;20307&quot; value=&quot;284&quot;/&gt;&lt;/object&gt;&lt;object type=&quot;3&quot; unique_id=&quot;10825&quot;&gt;&lt;property id=&quot;20148&quot; value=&quot;5&quot;/&gt;&lt;property id=&quot;20300&quot; value=&quot;Slide 16 - &amp;quot;Navigation Meshes&amp;quot;&quot;/&gt;&lt;property id=&quot;20307&quot; value=&quot;285&quot;/&gt;&lt;/object&gt;&lt;object type=&quot;3&quot; unique_id=&quot;10826&quot;&gt;&lt;property id=&quot;20148&quot; value=&quot;5&quot;/&gt;&lt;property id=&quot;20300&quot; value=&quot;Slide 17 - &amp;quot;Navigation Meshes&amp;quot;&quot;/&gt;&lt;property id=&quot;20307&quot; value=&quot;286&quot;/&gt;&lt;/object&gt;&lt;object type=&quot;3&quot; unique_id=&quot;10827&quot;&gt;&lt;property id=&quot;20148&quot; value=&quot;5&quot;/&gt;&lt;property id=&quot;20300&quot; value=&quot;Slide 18 - &amp;quot;Navigation Meshes&amp;quot;&quot;/&gt;&lt;property id=&quot;20307&quot; value=&quot;287&quot;/&gt;&lt;/object&gt;&lt;object type=&quot;3&quot; unique_id=&quot;10828&quot;&gt;&lt;property id=&quot;20148&quot; value=&quot;5&quot;/&gt;&lt;property id=&quot;20300&quot; value=&quot;Slide 19 - &amp;quot;Steering&amp;quot;&quot;/&gt;&lt;property id=&quot;20307&quot; value=&quot;288&quot;/&gt;&lt;/object&gt;&lt;object type=&quot;3&quot; unique_id=&quot;10829&quot;&gt;&lt;property id=&quot;20148&quot; value=&quot;5&quot;/&gt;&lt;property id=&quot;20300&quot; value=&quot;Slide 20 - &amp;quot;Summary&amp;quot;&quot;/&gt;&lt;property id=&quot;20307&quot; value=&quot;289&quot;/&gt;&lt;/object&gt;&lt;/object&gt;&lt;object type=&quot;8&quot; unique_id=&quot;1061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694</Words>
  <Application>Microsoft Office PowerPoint</Application>
  <PresentationFormat>On-screen Show (16:9)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Office Theme</vt:lpstr>
      <vt:lpstr>Navigation Meshes</vt:lpstr>
      <vt:lpstr>Contents</vt:lpstr>
      <vt:lpstr>Pathfinding</vt:lpstr>
      <vt:lpstr>A* Recap</vt:lpstr>
      <vt:lpstr>A* Improvements – Theta*</vt:lpstr>
      <vt:lpstr>Theta* and Lazy Theta*</vt:lpstr>
      <vt:lpstr>A* Improvements – Jump Point Search</vt:lpstr>
      <vt:lpstr>A* Improvements – Jump Point Search</vt:lpstr>
      <vt:lpstr>Pathfinding Graphs</vt:lpstr>
      <vt:lpstr>Navigation Meshes</vt:lpstr>
      <vt:lpstr>Navigation Meshes</vt:lpstr>
      <vt:lpstr>Navigation Meshes</vt:lpstr>
      <vt:lpstr>Navigation Meshes</vt:lpstr>
      <vt:lpstr>Navigation Meshes</vt:lpstr>
      <vt:lpstr>Navigation Meshes</vt:lpstr>
      <vt:lpstr>Navigation Meshes</vt:lpstr>
      <vt:lpstr>Navigation Meshes</vt:lpstr>
      <vt:lpstr>Navigation Meshes</vt:lpstr>
      <vt:lpstr>Steering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33</cp:revision>
  <dcterms:created xsi:type="dcterms:W3CDTF">2014-07-14T04:04:52Z</dcterms:created>
  <dcterms:modified xsi:type="dcterms:W3CDTF">2016-11-28T00:12:38Z</dcterms:modified>
</cp:coreProperties>
</file>