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1" r:id="rId10"/>
    <p:sldId id="262" r:id="rId11"/>
    <p:sldId id="263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Geometry – Circles </a:t>
            </a:r>
            <a:r>
              <a:rPr lang="en-AU" smtClean="0"/>
              <a:t>and Spheres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mtClean="0"/>
              <a:t>Programming – Maths for Games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1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Spheres and Circles function identically in 2D and 3D</a:t>
            </a:r>
          </a:p>
          <a:p>
            <a:pPr lvl="1"/>
            <a:r>
              <a:rPr lang="en-AU" dirty="0" smtClean="0"/>
              <a:t>They are very commonly used as Bounding Volumes in many applications</a:t>
            </a:r>
          </a:p>
          <a:p>
            <a:pPr lvl="1"/>
            <a:endParaRPr lang="en-AU" dirty="0"/>
          </a:p>
          <a:p>
            <a:r>
              <a:rPr lang="en-AU" dirty="0" smtClean="0"/>
              <a:t>We can easily perform tests against them by performing distance checks</a:t>
            </a:r>
          </a:p>
          <a:p>
            <a:pPr lvl="1"/>
            <a:endParaRPr lang="en-AU" dirty="0"/>
          </a:p>
          <a:p>
            <a:r>
              <a:rPr lang="en-AU" dirty="0" smtClean="0"/>
              <a:t>We should aim to avoid Square Root calls when simply comparing distances</a:t>
            </a:r>
          </a:p>
          <a:p>
            <a:pPr lvl="1"/>
            <a:r>
              <a:rPr lang="en-AU" dirty="0" smtClean="0"/>
              <a:t>Squared-distance will give the same result if simply testing, and will be faster for the computer to calculate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50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Dunn, F, </a:t>
            </a:r>
            <a:r>
              <a:rPr lang="en-AU" dirty="0" err="1"/>
              <a:t>Parberry</a:t>
            </a:r>
            <a:r>
              <a:rPr lang="en-AU" dirty="0"/>
              <a:t>, I, 2011, </a:t>
            </a:r>
            <a:r>
              <a:rPr lang="en-AU" i="1" dirty="0"/>
              <a:t>3D Math Primer For Graphics And Game Development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/>
              <a:t>Lengyel</a:t>
            </a:r>
            <a:r>
              <a:rPr lang="en-AU" dirty="0"/>
              <a:t>, E, 2012, </a:t>
            </a:r>
            <a:r>
              <a:rPr lang="en-AU" i="1" dirty="0"/>
              <a:t>Mathematics for 3D Game Programming and Computer Graphics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CENGAGE </a:t>
            </a:r>
            <a:r>
              <a:rPr lang="en-AU" dirty="0" smtClean="0"/>
              <a:t>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57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</a:p>
          <a:p>
            <a:pPr lvl="1"/>
            <a:endParaRPr lang="en-AU" dirty="0"/>
          </a:p>
          <a:p>
            <a:r>
              <a:rPr lang="en-AU" dirty="0" smtClean="0"/>
              <a:t>Circle </a:t>
            </a:r>
            <a:r>
              <a:rPr lang="en-AU" dirty="0" err="1" smtClean="0"/>
              <a:t>vs</a:t>
            </a:r>
            <a:r>
              <a:rPr lang="en-AU" dirty="0" smtClean="0"/>
              <a:t> Point Tests</a:t>
            </a:r>
          </a:p>
          <a:p>
            <a:pPr lvl="1"/>
            <a:endParaRPr lang="en-AU" dirty="0"/>
          </a:p>
          <a:p>
            <a:r>
              <a:rPr lang="en-AU" dirty="0"/>
              <a:t>Circle </a:t>
            </a:r>
            <a:r>
              <a:rPr lang="en-AU" dirty="0" err="1"/>
              <a:t>vs</a:t>
            </a:r>
            <a:r>
              <a:rPr lang="en-AU" dirty="0"/>
              <a:t> Circle Tests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/>
              <a:t>Circle </a:t>
            </a:r>
            <a:r>
              <a:rPr lang="en-AU" dirty="0" err="1"/>
              <a:t>vs</a:t>
            </a:r>
            <a:r>
              <a:rPr lang="en-AU" dirty="0"/>
              <a:t> </a:t>
            </a:r>
            <a:r>
              <a:rPr lang="en-AU" smtClean="0"/>
              <a:t>Box Tests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5724128" y="1995686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328270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 Circle or Sphere is a shape with a centre position and a radius</a:t>
            </a:r>
          </a:p>
          <a:p>
            <a:pPr lvl="1"/>
            <a:r>
              <a:rPr lang="en-AU" dirty="0" smtClean="0"/>
              <a:t>In </a:t>
            </a:r>
            <a:r>
              <a:rPr lang="en-AU" i="1" dirty="0" smtClean="0">
                <a:solidFill>
                  <a:srgbClr val="00B0F0"/>
                </a:solidFill>
              </a:rPr>
              <a:t>2D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they are usually called </a:t>
            </a:r>
            <a:r>
              <a:rPr lang="en-AU" i="1" dirty="0" smtClean="0">
                <a:solidFill>
                  <a:srgbClr val="00B0F0"/>
                </a:solidFill>
              </a:rPr>
              <a:t>Circles</a:t>
            </a:r>
          </a:p>
          <a:p>
            <a:pPr lvl="1"/>
            <a:r>
              <a:rPr lang="en-AU" dirty="0" smtClean="0"/>
              <a:t>In </a:t>
            </a:r>
            <a:r>
              <a:rPr lang="en-AU" i="1" dirty="0" smtClean="0">
                <a:solidFill>
                  <a:srgbClr val="00B0F0"/>
                </a:solidFill>
              </a:rPr>
              <a:t>3D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they are usually called </a:t>
            </a:r>
            <a:r>
              <a:rPr lang="en-AU" i="1" dirty="0" smtClean="0">
                <a:solidFill>
                  <a:srgbClr val="00B0F0"/>
                </a:solidFill>
              </a:rPr>
              <a:t>Spheres</a:t>
            </a:r>
          </a:p>
          <a:p>
            <a:pPr lvl="1"/>
            <a:r>
              <a:rPr lang="en-AU" dirty="0" smtClean="0"/>
              <a:t>No orientation needed</a:t>
            </a:r>
          </a:p>
          <a:p>
            <a:pPr lvl="1"/>
            <a:r>
              <a:rPr lang="en-AU" dirty="0" smtClean="0"/>
              <a:t>Fast to perform overlap tests</a:t>
            </a:r>
          </a:p>
          <a:p>
            <a:pPr lvl="1"/>
            <a:endParaRPr lang="en-AU" dirty="0"/>
          </a:p>
          <a:p>
            <a:r>
              <a:rPr lang="en-AU" dirty="0" smtClean="0"/>
              <a:t>They can be easily generated from a collection of points</a:t>
            </a:r>
          </a:p>
          <a:p>
            <a:pPr lvl="1"/>
            <a:r>
              <a:rPr lang="en-AU" dirty="0" smtClean="0"/>
              <a:t>Find the average position of the points for the sphere’s centre</a:t>
            </a:r>
          </a:p>
          <a:p>
            <a:pPr lvl="1"/>
            <a:r>
              <a:rPr lang="en-AU" dirty="0" smtClean="0"/>
              <a:t>Set the radius to the distance between the centre of the sphere and the point farthest from it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6060931" y="1200190"/>
            <a:ext cx="1656184" cy="1656184"/>
            <a:chOff x="6372200" y="1563638"/>
            <a:chExt cx="1656184" cy="1656184"/>
          </a:xfrm>
        </p:grpSpPr>
        <p:sp>
          <p:nvSpPr>
            <p:cNvPr id="6" name="Oval 5"/>
            <p:cNvSpPr/>
            <p:nvPr/>
          </p:nvSpPr>
          <p:spPr>
            <a:xfrm>
              <a:off x="6372200" y="1563638"/>
              <a:ext cx="1656184" cy="1656184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64288" y="23557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2"/>
              <a:endCxn id="6" idx="2"/>
            </p:cNvCxnSpPr>
            <p:nvPr/>
          </p:nvCxnSpPr>
          <p:spPr>
            <a:xfrm flipH="1">
              <a:off x="6372200" y="2391730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79795" y="2058402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Radius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8347" y="2391730"/>
              <a:ext cx="93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Position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6274457" y="3075806"/>
            <a:ext cx="1301140" cy="130114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08204" y="379588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6624228" y="4044267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7221125" y="3723878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6827676" y="3691308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6984268" y="4282404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6732240" y="3291830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7241468" y="4080271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7170204" y="3174567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8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Circle </a:t>
            </a:r>
            <a:r>
              <a:rPr lang="en-AU" dirty="0" err="1" smtClean="0"/>
              <a:t>vs</a:t>
            </a:r>
            <a:r>
              <a:rPr lang="en-AU" dirty="0" smtClean="0"/>
              <a:t> Point Tests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283096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We can very easily test if a Point is within a Circle</a:t>
            </a:r>
          </a:p>
          <a:p>
            <a:pPr lvl="1"/>
            <a:r>
              <a:rPr lang="en-AU" dirty="0" smtClean="0"/>
              <a:t>If the distance between the Circle’s centre and the Point is less-than or equal to the Circle’s radius then there is overlap</a:t>
            </a:r>
          </a:p>
          <a:p>
            <a:pPr lvl="1"/>
            <a:r>
              <a:rPr lang="en-AU" dirty="0" smtClean="0"/>
              <a:t>If the distance is greater than the radius then the Point is outside of the Circle</a:t>
            </a:r>
          </a:p>
          <a:p>
            <a:pPr lvl="1"/>
            <a:endParaRPr lang="en-AU" dirty="0"/>
          </a:p>
          <a:p>
            <a:r>
              <a:rPr lang="en-AU" dirty="0" smtClean="0"/>
              <a:t>Distance is simply the </a:t>
            </a:r>
            <a:r>
              <a:rPr lang="en-AU" i="1" dirty="0" smtClean="0">
                <a:solidFill>
                  <a:srgbClr val="00B0F0"/>
                </a:solidFill>
              </a:rPr>
              <a:t>magnitude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of a Vector between the Point and the Circle’s Centre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025956" y="1059582"/>
            <a:ext cx="2570378" cy="2088232"/>
            <a:chOff x="5989808" y="1563638"/>
            <a:chExt cx="2038576" cy="1656184"/>
          </a:xfrm>
        </p:grpSpPr>
        <p:sp>
          <p:nvSpPr>
            <p:cNvPr id="5" name="Oval 4"/>
            <p:cNvSpPr/>
            <p:nvPr/>
          </p:nvSpPr>
          <p:spPr>
            <a:xfrm>
              <a:off x="6372200" y="1563638"/>
              <a:ext cx="1656184" cy="1656184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164288" y="23557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2"/>
              <a:endCxn id="5" idx="2"/>
            </p:cNvCxnSpPr>
            <p:nvPr/>
          </p:nvCxnSpPr>
          <p:spPr>
            <a:xfrm flipH="1">
              <a:off x="6372200" y="2391730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382245" y="2127976"/>
                  <a:ext cx="735042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𝑟𝑎𝑑𝑖𝑢𝑠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45" y="2127976"/>
                  <a:ext cx="735042" cy="29291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257131" y="2243068"/>
                  <a:ext cx="305785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7131" y="2243068"/>
                  <a:ext cx="305785" cy="2929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989808" y="2795411"/>
                  <a:ext cx="305785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9808" y="2795411"/>
                  <a:ext cx="305785" cy="29291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/>
          <p:cNvSpPr/>
          <p:nvPr/>
        </p:nvSpPr>
        <p:spPr>
          <a:xfrm>
            <a:off x="5292080" y="2910010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>
            <a:endCxn id="10" idx="7"/>
          </p:cNvCxnSpPr>
          <p:nvPr/>
        </p:nvCxnSpPr>
        <p:spPr>
          <a:xfrm flipH="1">
            <a:off x="5353543" y="2149094"/>
            <a:ext cx="1153281" cy="7714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314764" y="3709195"/>
                <a:ext cx="2384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||≤</m:t>
                      </m:r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𝑎𝑑𝑖𝑢𝑠</m:t>
                      </m:r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64" y="3709195"/>
                <a:ext cx="2384114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07461" y="3325089"/>
                <a:ext cx="1141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61" y="3325089"/>
                <a:ext cx="1141403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36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Square Root Problems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4392167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The </a:t>
            </a:r>
            <a:r>
              <a:rPr lang="en-AU" i="1" dirty="0" smtClean="0">
                <a:solidFill>
                  <a:srgbClr val="00B0F0"/>
                </a:solidFill>
              </a:rPr>
              <a:t>Magnitude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equation uses a square root</a:t>
            </a:r>
          </a:p>
          <a:p>
            <a:pPr lvl="1"/>
            <a:r>
              <a:rPr lang="en-AU" dirty="0" smtClean="0"/>
              <a:t>Magnitude is one of the most frequent calculations needed in games, because of distance calculations</a:t>
            </a:r>
          </a:p>
          <a:p>
            <a:pPr lvl="1"/>
            <a:endParaRPr lang="en-AU" dirty="0"/>
          </a:p>
          <a:p>
            <a:r>
              <a:rPr lang="en-AU" dirty="0" smtClean="0"/>
              <a:t>The </a:t>
            </a:r>
            <a:r>
              <a:rPr lang="en-AU" dirty="0" err="1" smtClean="0">
                <a:solidFill>
                  <a:srgbClr val="00B0F0"/>
                </a:solidFill>
              </a:rPr>
              <a:t>sqrt</a:t>
            </a:r>
            <a:r>
              <a:rPr lang="en-AU" dirty="0" smtClean="0">
                <a:solidFill>
                  <a:srgbClr val="00B0F0"/>
                </a:solidFill>
              </a:rPr>
              <a:t>() </a:t>
            </a:r>
            <a:r>
              <a:rPr lang="en-AU" dirty="0" smtClean="0"/>
              <a:t>method is one of the slower mathematical functions that computers perform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When we look at the magnitude equation we notice</a:t>
            </a:r>
          </a:p>
          <a:p>
            <a:pPr lvl="1"/>
            <a:r>
              <a:rPr lang="en-AU" dirty="0" smtClean="0"/>
              <a:t>The </a:t>
            </a:r>
            <a:r>
              <a:rPr lang="en-AU" dirty="0" err="1" smtClean="0"/>
              <a:t>sqrt</a:t>
            </a:r>
            <a:r>
              <a:rPr lang="en-AU" dirty="0" smtClean="0"/>
              <a:t>() within magnitude uses a </a:t>
            </a:r>
            <a:r>
              <a:rPr lang="en-AU" i="1" dirty="0" smtClean="0">
                <a:solidFill>
                  <a:srgbClr val="00B0F0"/>
                </a:solidFill>
              </a:rPr>
              <a:t>Dot Product</a:t>
            </a:r>
          </a:p>
          <a:p>
            <a:pPr lvl="1"/>
            <a:r>
              <a:rPr lang="en-AU" dirty="0" smtClean="0"/>
              <a:t>If we remove </a:t>
            </a:r>
            <a:r>
              <a:rPr lang="en-AU" dirty="0" err="1" smtClean="0"/>
              <a:t>sqrt</a:t>
            </a:r>
            <a:r>
              <a:rPr lang="en-AU" dirty="0" smtClean="0"/>
              <a:t>() from the equation then we have </a:t>
            </a:r>
            <a:r>
              <a:rPr lang="en-AU" i="1" dirty="0" smtClean="0">
                <a:solidFill>
                  <a:srgbClr val="00B0F0"/>
                </a:solidFill>
              </a:rPr>
              <a:t>magnitude squared</a:t>
            </a:r>
          </a:p>
          <a:p>
            <a:pPr lvl="1"/>
            <a:r>
              <a:rPr lang="en-AU" dirty="0" smtClean="0"/>
              <a:t>Dot Product is the same as </a:t>
            </a:r>
            <a:r>
              <a:rPr lang="en-AU" i="1" dirty="0" smtClean="0">
                <a:solidFill>
                  <a:srgbClr val="00B0F0"/>
                </a:solidFill>
              </a:rPr>
              <a:t>magnitude squared</a:t>
            </a:r>
            <a:r>
              <a:rPr lang="en-AU" dirty="0" smtClean="0"/>
              <a:t>!</a:t>
            </a:r>
          </a:p>
          <a:p>
            <a:pPr lvl="1"/>
            <a:endParaRPr lang="en-AU" dirty="0"/>
          </a:p>
          <a:p>
            <a:r>
              <a:rPr lang="en-AU" dirty="0" smtClean="0"/>
              <a:t>Remember that the distance between two points is the magnitude of a vector between them</a:t>
            </a:r>
          </a:p>
          <a:p>
            <a:pPr lvl="1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22792" y="1926837"/>
                <a:ext cx="30874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𝑠𝑞𝑟𝑡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92" y="1926837"/>
                <a:ext cx="3087448" cy="338554"/>
              </a:xfrm>
              <a:prstGeom prst="rect">
                <a:avLst/>
              </a:prstGeom>
              <a:blipFill rotWithShape="0"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62986" y="1491630"/>
                <a:ext cx="26070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986" y="1491630"/>
                <a:ext cx="2607060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109318" y="2364887"/>
                <a:ext cx="27143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318" y="2364887"/>
                <a:ext cx="2714397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88626" y="3240987"/>
                <a:ext cx="35557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𝑠𝑞𝑟𝑡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26" y="3240987"/>
                <a:ext cx="3555782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866816" y="3679037"/>
                <a:ext cx="31994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16" y="3679037"/>
                <a:ext cx="3199402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403757" y="2799036"/>
                <a:ext cx="2125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𝑝𝑜𝑖𝑛𝑡𝐴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𝑝𝑜𝑖𝑛𝑡𝐵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57" y="2799036"/>
                <a:ext cx="2125518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79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Removing Square Root from Tests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4619831" cy="33846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When testing a distance against a value we don’t need the exact distance</a:t>
                </a:r>
              </a:p>
              <a:p>
                <a:pPr lvl="1"/>
                <a:r>
                  <a:rPr lang="en-AU" dirty="0" smtClean="0"/>
                  <a:t>We can simply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and compare it with a squared version of the value we’re testing against</a:t>
                </a:r>
              </a:p>
              <a:p>
                <a:pPr lvl="1"/>
                <a:r>
                  <a:rPr lang="en-AU" dirty="0" smtClean="0"/>
                  <a:t>Remember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is the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𝑚𝑎𝑔𝑖𝑡𝑢𝑑𝑒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In the case of our circle tests we can</a:t>
                </a:r>
              </a:p>
              <a:p>
                <a:pPr lvl="1"/>
                <a:r>
                  <a:rPr lang="en-AU" dirty="0" smtClean="0"/>
                  <a:t>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𝑚𝑎𝑔𝑛𝑖𝑡𝑢𝑑𝑒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between the Circle’s Centre and a Point</a:t>
                </a:r>
              </a:p>
              <a:p>
                <a:pPr lvl="1"/>
                <a:r>
                  <a:rPr lang="en-AU" dirty="0" smtClean="0"/>
                  <a:t>Compare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𝑟𝑎𝑑𝑖𝑢𝑠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This will be quicker for a computer to </a:t>
                </a:r>
                <a:br>
                  <a:rPr lang="en-AU" dirty="0" smtClean="0"/>
                </a:br>
                <a:r>
                  <a:rPr lang="en-AU" dirty="0" smtClean="0"/>
                  <a:t>calculate than using exact distances</a:t>
                </a:r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4619831" cy="3384649"/>
              </a:xfrm>
              <a:blipFill rotWithShape="0">
                <a:blip r:embed="rId2"/>
                <a:stretch>
                  <a:fillRect l="-792" t="-2338" r="-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78149" y="4116260"/>
                <a:ext cx="21738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49" y="4116260"/>
                <a:ext cx="2173800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88024" y="3781062"/>
                <a:ext cx="35540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781062"/>
                <a:ext cx="3554050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983638" y="1275606"/>
            <a:ext cx="2625970" cy="2088232"/>
            <a:chOff x="5945718" y="1563638"/>
            <a:chExt cx="2082666" cy="1656184"/>
          </a:xfrm>
        </p:grpSpPr>
        <p:sp>
          <p:nvSpPr>
            <p:cNvPr id="9" name="Oval 8"/>
            <p:cNvSpPr/>
            <p:nvPr/>
          </p:nvSpPr>
          <p:spPr>
            <a:xfrm>
              <a:off x="6372200" y="1563638"/>
              <a:ext cx="1656184" cy="1656184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164288" y="23557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0" idx="2"/>
              <a:endCxn id="9" idx="2"/>
            </p:cNvCxnSpPr>
            <p:nvPr/>
          </p:nvCxnSpPr>
          <p:spPr>
            <a:xfrm flipH="1">
              <a:off x="6372200" y="2391730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379795" y="2058402"/>
                  <a:ext cx="735042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𝑟𝑎𝑑𝑖𝑢𝑠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795" y="2058402"/>
                  <a:ext cx="735042" cy="2929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239350" y="2245271"/>
                  <a:ext cx="305785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350" y="2245271"/>
                  <a:ext cx="305785" cy="29291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45718" y="2801818"/>
                  <a:ext cx="305785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5718" y="2801818"/>
                  <a:ext cx="305785" cy="29291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666458" y="2655358"/>
                  <a:ext cx="305785" cy="2929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458" y="2655358"/>
                  <a:ext cx="305785" cy="29291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13"/>
          <p:cNvSpPr/>
          <p:nvPr/>
        </p:nvSpPr>
        <p:spPr>
          <a:xfrm>
            <a:off x="5305353" y="3126034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>
            <a:endCxn id="14" idx="7"/>
          </p:cNvCxnSpPr>
          <p:nvPr/>
        </p:nvCxnSpPr>
        <p:spPr>
          <a:xfrm flipH="1">
            <a:off x="5366816" y="2365118"/>
            <a:ext cx="1153281" cy="7714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994348" y="3466497"/>
                <a:ext cx="1141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48" y="3466497"/>
                <a:ext cx="1141403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95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Circle </a:t>
            </a:r>
            <a:r>
              <a:rPr lang="en-AU" dirty="0" err="1" smtClean="0"/>
              <a:t>vs</a:t>
            </a:r>
            <a:r>
              <a:rPr lang="en-AU" dirty="0" smtClean="0"/>
              <a:t> Circle Tests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176142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We can easily test a Circle </a:t>
            </a:r>
            <a:r>
              <a:rPr lang="en-AU" dirty="0" err="1" smtClean="0"/>
              <a:t>vs</a:t>
            </a:r>
            <a:r>
              <a:rPr lang="en-AU" dirty="0" smtClean="0"/>
              <a:t> a Circle in a similar way to a Point</a:t>
            </a:r>
          </a:p>
          <a:p>
            <a:pPr lvl="1"/>
            <a:r>
              <a:rPr lang="en-AU" dirty="0" smtClean="0"/>
              <a:t>Determine the distance between the two Circle centres</a:t>
            </a:r>
          </a:p>
          <a:p>
            <a:pPr lvl="1"/>
            <a:r>
              <a:rPr lang="en-AU" dirty="0" smtClean="0"/>
              <a:t>Compare it against the combined radii</a:t>
            </a:r>
          </a:p>
          <a:p>
            <a:pPr lvl="1"/>
            <a:r>
              <a:rPr lang="en-AU" dirty="0" smtClean="0"/>
              <a:t>If the distance is less-than or equal to the combine radii then the two Circles overlap</a:t>
            </a:r>
          </a:p>
          <a:p>
            <a:pPr lvl="1"/>
            <a:r>
              <a:rPr lang="en-AU" dirty="0" smtClean="0"/>
              <a:t>We </a:t>
            </a:r>
            <a:r>
              <a:rPr lang="en-AU" dirty="0" smtClean="0">
                <a:solidFill>
                  <a:srgbClr val="00B050"/>
                </a:solidFill>
              </a:rPr>
              <a:t>SHOULD </a:t>
            </a:r>
            <a:r>
              <a:rPr lang="en-AU" dirty="0" smtClean="0"/>
              <a:t>use </a:t>
            </a:r>
            <a:r>
              <a:rPr lang="en-AU" i="1" dirty="0" smtClean="0">
                <a:solidFill>
                  <a:srgbClr val="00B0F0"/>
                </a:solidFill>
              </a:rPr>
              <a:t>squared-distances </a:t>
            </a:r>
            <a:r>
              <a:rPr lang="en-AU" dirty="0" smtClean="0"/>
              <a:t>to improve the calculation speed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5033126" y="1078604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5214" y="18706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2"/>
            <a:endCxn id="5" idx="2"/>
          </p:cNvCxnSpPr>
          <p:nvPr/>
        </p:nvCxnSpPr>
        <p:spPr>
          <a:xfrm flipH="1">
            <a:off x="5033126" y="190669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0598" y="1585608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98" y="1585608"/>
                <a:ext cx="42319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20104" y="1870692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104" y="1870692"/>
                <a:ext cx="46051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84951" y="1575009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51" y="1575009"/>
                <a:ext cx="38914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64856" y="2766945"/>
                <a:ext cx="1417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856" y="2766945"/>
                <a:ext cx="141743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480754" y="1402082"/>
            <a:ext cx="1009227" cy="1009227"/>
            <a:chOff x="6335638" y="1420473"/>
            <a:chExt cx="1009227" cy="1009227"/>
          </a:xfrm>
        </p:grpSpPr>
        <p:sp>
          <p:nvSpPr>
            <p:cNvPr id="11" name="Oval 10"/>
            <p:cNvSpPr/>
            <p:nvPr/>
          </p:nvSpPr>
          <p:spPr>
            <a:xfrm>
              <a:off x="6335638" y="1420473"/>
              <a:ext cx="1009227" cy="100922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04248" y="1889083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1"/>
              <a:endCxn id="11" idx="1"/>
            </p:cNvCxnSpPr>
            <p:nvPr/>
          </p:nvCxnSpPr>
          <p:spPr>
            <a:xfrm flipH="1" flipV="1">
              <a:off x="6483436" y="1568271"/>
              <a:ext cx="331357" cy="3313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590412" y="1494290"/>
                  <a:ext cx="428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412" y="1494290"/>
                  <a:ext cx="42851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799138" y="1889083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138" y="1889083"/>
                  <a:ext cx="46583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/>
          <p:cNvCxnSpPr/>
          <p:nvPr/>
        </p:nvCxnSpPr>
        <p:spPr>
          <a:xfrm flipH="1">
            <a:off x="5671274" y="3458650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28744" y="3101710"/>
                <a:ext cx="889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44" y="3101710"/>
                <a:ext cx="8898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6463362" y="3458650"/>
            <a:ext cx="46861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2"/>
          </p:cNvCxnSpPr>
          <p:nvPr/>
        </p:nvCxnSpPr>
        <p:spPr>
          <a:xfrm flipH="1" flipV="1">
            <a:off x="5897222" y="1906695"/>
            <a:ext cx="1052142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671274" y="3496299"/>
            <a:ext cx="1052142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96763" y="3491914"/>
                <a:ext cx="1553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763" y="3491914"/>
                <a:ext cx="1553823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34793" y="3912344"/>
                <a:ext cx="287756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16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93" y="3912344"/>
                <a:ext cx="2877567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60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Circle </a:t>
            </a:r>
            <a:r>
              <a:rPr lang="en-AU" dirty="0" err="1" smtClean="0"/>
              <a:t>vs</a:t>
            </a:r>
            <a:r>
              <a:rPr lang="en-AU" dirty="0" smtClean="0"/>
              <a:t> Box Tests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568782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We can test a Circle </a:t>
            </a:r>
            <a:r>
              <a:rPr lang="en-AU" dirty="0" err="1" smtClean="0"/>
              <a:t>vs</a:t>
            </a:r>
            <a:r>
              <a:rPr lang="en-AU" dirty="0" smtClean="0"/>
              <a:t> an Axis-Aligned Bounding Box fairly easily</a:t>
            </a:r>
          </a:p>
          <a:p>
            <a:pPr lvl="1"/>
            <a:r>
              <a:rPr lang="en-AU" dirty="0" smtClean="0"/>
              <a:t>Find the closest point on the AABB to the Circle</a:t>
            </a:r>
          </a:p>
          <a:p>
            <a:pPr lvl="1"/>
            <a:r>
              <a:rPr lang="en-AU" dirty="0" smtClean="0"/>
              <a:t>We can do this by </a:t>
            </a:r>
            <a:r>
              <a:rPr lang="en-AU" i="1" dirty="0" smtClean="0">
                <a:solidFill>
                  <a:srgbClr val="00B0F0"/>
                </a:solidFill>
              </a:rPr>
              <a:t>clamping</a:t>
            </a:r>
            <a:r>
              <a:rPr lang="en-AU" dirty="0" smtClean="0"/>
              <a:t> the Circle’s centre to be between the AABB’s Min and Max corners</a:t>
            </a:r>
          </a:p>
          <a:p>
            <a:pPr lvl="1"/>
            <a:r>
              <a:rPr lang="en-AU" dirty="0" smtClean="0"/>
              <a:t>We then test this point to see if it overlaps with the Circle</a:t>
            </a:r>
          </a:p>
          <a:p>
            <a:pPr lvl="2"/>
            <a:r>
              <a:rPr lang="en-AU" dirty="0" smtClean="0"/>
              <a:t>Point vs Circle test from previous slides</a:t>
            </a:r>
          </a:p>
          <a:p>
            <a:pPr lvl="2"/>
            <a:r>
              <a:rPr lang="en-AU" dirty="0" smtClean="0"/>
              <a:t>If it does then the Circle and AABB overlap</a:t>
            </a:r>
          </a:p>
          <a:p>
            <a:pPr lvl="1"/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292080" y="699542"/>
            <a:ext cx="2239424" cy="1381641"/>
            <a:chOff x="5830188" y="889601"/>
            <a:chExt cx="2239424" cy="1381641"/>
          </a:xfrm>
        </p:grpSpPr>
        <p:sp>
          <p:nvSpPr>
            <p:cNvPr id="5" name="Flowchart: Process 4"/>
            <p:cNvSpPr/>
            <p:nvPr/>
          </p:nvSpPr>
          <p:spPr>
            <a:xfrm>
              <a:off x="5868144" y="1200151"/>
              <a:ext cx="2088232" cy="1011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30188" y="1901910"/>
              <a:ext cx="622286" cy="369332"/>
              <a:chOff x="5830188" y="1890872"/>
              <a:chExt cx="622286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832365" y="2164668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30188" y="1890872"/>
                    <a:ext cx="6222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0188" y="1890872"/>
                    <a:ext cx="62228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7415266" y="889601"/>
              <a:ext cx="654346" cy="369332"/>
              <a:chOff x="5343196" y="1890872"/>
              <a:chExt cx="654346" cy="36933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848302" y="2165418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43196" y="1890872"/>
                    <a:ext cx="6543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3196" y="1890872"/>
                    <a:ext cx="65434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oup 11"/>
          <p:cNvGrpSpPr/>
          <p:nvPr/>
        </p:nvGrpSpPr>
        <p:grpSpPr>
          <a:xfrm>
            <a:off x="5546060" y="1895318"/>
            <a:ext cx="1656184" cy="1656184"/>
            <a:chOff x="6372200" y="1563638"/>
            <a:chExt cx="1656184" cy="1656184"/>
          </a:xfrm>
        </p:grpSpPr>
        <p:sp>
          <p:nvSpPr>
            <p:cNvPr id="13" name="Oval 12"/>
            <p:cNvSpPr/>
            <p:nvPr/>
          </p:nvSpPr>
          <p:spPr>
            <a:xfrm>
              <a:off x="6372200" y="1563638"/>
              <a:ext cx="1656184" cy="165618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64288" y="23557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2"/>
              <a:endCxn id="13" idx="2"/>
            </p:cNvCxnSpPr>
            <p:nvPr/>
          </p:nvCxnSpPr>
          <p:spPr>
            <a:xfrm flipH="1">
              <a:off x="6372200" y="2391730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79795" y="2058402"/>
                  <a:ext cx="9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𝑟𝑎𝑑𝑖𝑢𝑠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795" y="2058402"/>
                  <a:ext cx="92679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34929" y="2391730"/>
                  <a:ext cx="3855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929" y="2391730"/>
                  <a:ext cx="38555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/>
          <p:cNvSpPr/>
          <p:nvPr/>
        </p:nvSpPr>
        <p:spPr>
          <a:xfrm>
            <a:off x="6338148" y="200364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4843" y="184370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843" y="1843707"/>
                <a:ext cx="38568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4" idx="0"/>
            <a:endCxn id="18" idx="4"/>
          </p:cNvCxnSpPr>
          <p:nvPr/>
        </p:nvCxnSpPr>
        <p:spPr>
          <a:xfrm flipV="1">
            <a:off x="6374152" y="2075657"/>
            <a:ext cx="0" cy="61174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030002" y="3582492"/>
                <a:ext cx="268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𝑐𝑙𝑎𝑚𝑝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002" y="3582492"/>
                <a:ext cx="268830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921205" y="4315029"/>
                <a:ext cx="26754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sSup>
                        <m:sSupPr>
                          <m:ctrlP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</m:e>
                        <m:sup>
                          <m:r>
                            <a:rPr lang="en-AU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05" y="4315029"/>
                <a:ext cx="267541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803354" y="3967349"/>
                <a:ext cx="11415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54" y="3967349"/>
                <a:ext cx="1141595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66070" y="2178864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70" y="2178864"/>
                <a:ext cx="38568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55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Circle </a:t>
            </a:r>
            <a:r>
              <a:rPr lang="en-AU" dirty="0" err="1" smtClean="0"/>
              <a:t>vs</a:t>
            </a:r>
            <a:r>
              <a:rPr lang="en-AU" dirty="0" smtClean="0"/>
              <a:t> Box Tests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568782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Testing a Circle against an Oriented Bounding Box is trickier, but possible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One way is to reorient the OBB to be an AABB by finding the inverse of its transform</a:t>
            </a:r>
          </a:p>
          <a:p>
            <a:pPr lvl="1"/>
            <a:r>
              <a:rPr lang="en-AU" dirty="0" smtClean="0"/>
              <a:t>We then apply the inverse to the OBB to turn it into an AABB</a:t>
            </a:r>
          </a:p>
          <a:p>
            <a:pPr lvl="1"/>
            <a:r>
              <a:rPr lang="en-AU" dirty="0" smtClean="0"/>
              <a:t>We then apply the same inverse to the Circle’s centre so that the circle is still relative to the OBB</a:t>
            </a:r>
          </a:p>
          <a:p>
            <a:pPr lvl="1"/>
            <a:r>
              <a:rPr lang="en-AU" dirty="0" smtClean="0"/>
              <a:t>Now we can apply a Circle vs AABB test </a:t>
            </a:r>
          </a:p>
          <a:p>
            <a:pPr lvl="1"/>
            <a:endParaRPr lang="en-AU" dirty="0"/>
          </a:p>
          <a:p>
            <a:r>
              <a:rPr lang="en-AU" dirty="0" smtClean="0"/>
              <a:t>Another way is to test the distance of the Circle’s centre against the OBB’s axes’ extents</a:t>
            </a:r>
          </a:p>
          <a:p>
            <a:pPr lvl="1"/>
            <a:r>
              <a:rPr lang="en-AU" dirty="0" smtClean="0"/>
              <a:t>Same as an OBB vs Point test</a:t>
            </a:r>
          </a:p>
          <a:p>
            <a:pPr lvl="1"/>
            <a:r>
              <a:rPr lang="en-AU" dirty="0" smtClean="0"/>
              <a:t>Subtract the radius of the Circle from each result before checking if the distance is less than the axis extent</a:t>
            </a:r>
            <a:endParaRPr lang="en-AU" dirty="0"/>
          </a:p>
        </p:txBody>
      </p:sp>
      <p:grpSp>
        <p:nvGrpSpPr>
          <p:cNvPr id="40" name="Group 39"/>
          <p:cNvGrpSpPr/>
          <p:nvPr/>
        </p:nvGrpSpPr>
        <p:grpSpPr>
          <a:xfrm rot="21327397">
            <a:off x="5511846" y="1152305"/>
            <a:ext cx="1093203" cy="988582"/>
            <a:chOff x="5850509" y="930119"/>
            <a:chExt cx="1836649" cy="1660879"/>
          </a:xfrm>
        </p:grpSpPr>
        <p:grpSp>
          <p:nvGrpSpPr>
            <p:cNvPr id="26" name="Group 25"/>
            <p:cNvGrpSpPr/>
            <p:nvPr/>
          </p:nvGrpSpPr>
          <p:grpSpPr>
            <a:xfrm rot="18058152">
              <a:off x="5988949" y="892788"/>
              <a:ext cx="1559770" cy="1836649"/>
              <a:chOff x="5858498" y="1010092"/>
              <a:chExt cx="1559770" cy="1836649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5858498" y="1010092"/>
                <a:ext cx="1559769" cy="1011559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438516" y="1866989"/>
                <a:ext cx="979752" cy="979752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/>
            <p:cNvCxnSpPr>
              <a:stCxn id="5" idx="3"/>
            </p:cNvCxnSpPr>
            <p:nvPr/>
          </p:nvCxnSpPr>
          <p:spPr>
            <a:xfrm flipH="1">
              <a:off x="6415100" y="930119"/>
              <a:ext cx="401311" cy="66870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0"/>
            </p:cNvCxnSpPr>
            <p:nvPr/>
          </p:nvCxnSpPr>
          <p:spPr>
            <a:xfrm>
              <a:off x="5981422" y="1338563"/>
              <a:ext cx="433677" cy="26026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 rot="397">
            <a:off x="6717188" y="3086634"/>
            <a:ext cx="1074284" cy="10742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877321" y="1639911"/>
            <a:ext cx="928399" cy="1093223"/>
            <a:chOff x="6877321" y="1639911"/>
            <a:chExt cx="928399" cy="1093223"/>
          </a:xfrm>
        </p:grpSpPr>
        <p:sp>
          <p:nvSpPr>
            <p:cNvPr id="45" name="Flowchart: Process 44"/>
            <p:cNvSpPr/>
            <p:nvPr/>
          </p:nvSpPr>
          <p:spPr>
            <a:xfrm rot="397">
              <a:off x="6877321" y="1639911"/>
              <a:ext cx="928399" cy="60209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397">
              <a:off x="7222500" y="2149970"/>
              <a:ext cx="583164" cy="58316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45" idx="3"/>
            </p:cNvCxnSpPr>
            <p:nvPr/>
          </p:nvCxnSpPr>
          <p:spPr>
            <a:xfrm rot="3542245" flipH="1">
              <a:off x="7454187" y="1741975"/>
              <a:ext cx="238867" cy="39802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5" idx="0"/>
            </p:cNvCxnSpPr>
            <p:nvPr/>
          </p:nvCxnSpPr>
          <p:spPr>
            <a:xfrm rot="3542245">
              <a:off x="7212472" y="1712979"/>
              <a:ext cx="258131" cy="15491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7" name="Flowchart: Process 46"/>
          <p:cNvSpPr/>
          <p:nvPr/>
        </p:nvSpPr>
        <p:spPr>
          <a:xfrm rot="18813829">
            <a:off x="5223113" y="2942098"/>
            <a:ext cx="1650614" cy="101399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18813829">
            <a:off x="7215407" y="359668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/>
          <p:cNvCxnSpPr>
            <a:endCxn id="47" idx="3"/>
          </p:cNvCxnSpPr>
          <p:nvPr/>
        </p:nvCxnSpPr>
        <p:spPr>
          <a:xfrm flipV="1">
            <a:off x="6048456" y="2851070"/>
            <a:ext cx="568735" cy="5979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7" idx="2"/>
          </p:cNvCxnSpPr>
          <p:nvPr/>
        </p:nvCxnSpPr>
        <p:spPr>
          <a:xfrm>
            <a:off x="6048382" y="3449057"/>
            <a:ext cx="367411" cy="349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6048382" y="3449057"/>
            <a:ext cx="1167036" cy="1845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1"/>
          </p:cNvCxnSpPr>
          <p:nvPr/>
        </p:nvCxnSpPr>
        <p:spPr>
          <a:xfrm flipH="1">
            <a:off x="6768462" y="3633592"/>
            <a:ext cx="446956" cy="452252"/>
          </a:xfrm>
          <a:prstGeom prst="straightConnector1">
            <a:avLst/>
          </a:prstGeom>
          <a:ln>
            <a:solidFill>
              <a:srgbClr val="4A7EBB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1"/>
          </p:cNvCxnSpPr>
          <p:nvPr/>
        </p:nvCxnSpPr>
        <p:spPr>
          <a:xfrm flipH="1" flipV="1">
            <a:off x="6515728" y="2964401"/>
            <a:ext cx="699690" cy="669191"/>
          </a:xfrm>
          <a:prstGeom prst="straightConnector1">
            <a:avLst/>
          </a:prstGeom>
          <a:ln>
            <a:solidFill>
              <a:srgbClr val="4A7EBB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48382" y="3449057"/>
            <a:ext cx="719723" cy="679672"/>
          </a:xfrm>
          <a:prstGeom prst="straightConnector1">
            <a:avLst/>
          </a:prstGeom>
          <a:ln>
            <a:solidFill>
              <a:srgbClr val="FF0000">
                <a:alpha val="50196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47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755</Words>
  <Application>Microsoft Office PowerPoint</Application>
  <PresentationFormat>On-screen Show (16:9)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Geometry – Circles and Spheres</vt:lpstr>
      <vt:lpstr>Contents</vt:lpstr>
      <vt:lpstr>Definition</vt:lpstr>
      <vt:lpstr>Circle vs Point Tests</vt:lpstr>
      <vt:lpstr>Square Root Problems</vt:lpstr>
      <vt:lpstr>Removing Square Root from Tests</vt:lpstr>
      <vt:lpstr>Circle vs Circle Tests</vt:lpstr>
      <vt:lpstr>Circle vs Box Tests</vt:lpstr>
      <vt:lpstr>Circle vs Box Tests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Mitchell Cattini-Schultz</cp:lastModifiedBy>
  <cp:revision>57</cp:revision>
  <dcterms:created xsi:type="dcterms:W3CDTF">2014-07-14T04:04:52Z</dcterms:created>
  <dcterms:modified xsi:type="dcterms:W3CDTF">2017-05-12T08:05:59Z</dcterms:modified>
</cp:coreProperties>
</file>