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E1CB-3CAC-4AAE-A21C-9499528005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0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Flocking part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Simulating groups with Steering Behaviours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09/02/16 by 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Combining the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Combing the force from all three behaviours gives us the flocking behaviour</a:t>
            </a:r>
          </a:p>
          <a:p>
            <a:pPr lvl="1"/>
            <a:r>
              <a:rPr lang="en-AU" dirty="0" smtClean="0"/>
              <a:t>We can use </a:t>
            </a:r>
            <a:r>
              <a:rPr lang="en-AU" b="1" dirty="0" smtClean="0"/>
              <a:t>Weighted Truncated Running Sum with Priority </a:t>
            </a:r>
            <a:r>
              <a:rPr lang="en-AU" dirty="0" smtClean="0"/>
              <a:t>to combine the behaviours, or simply sum the forces to act as a single force</a:t>
            </a:r>
          </a:p>
          <a:p>
            <a:pPr lvl="1"/>
            <a:endParaRPr lang="en-AU" dirty="0"/>
          </a:p>
          <a:p>
            <a:r>
              <a:rPr lang="en-AU" dirty="0" smtClean="0"/>
              <a:t>The result gives us </a:t>
            </a:r>
            <a:br>
              <a:rPr lang="en-AU" dirty="0" smtClean="0"/>
            </a:br>
            <a:r>
              <a:rPr lang="en-AU" dirty="0" smtClean="0"/>
              <a:t>interesting flocking </a:t>
            </a:r>
            <a:br>
              <a:rPr lang="en-AU" dirty="0" smtClean="0"/>
            </a:br>
            <a:r>
              <a:rPr lang="en-AU" dirty="0" smtClean="0"/>
              <a:t>and swarming behaviours</a:t>
            </a:r>
            <a:endParaRPr lang="en-AU" dirty="0"/>
          </a:p>
        </p:txBody>
      </p:sp>
      <p:pic>
        <p:nvPicPr>
          <p:cNvPr id="3075" name="Picture 3" descr="C:\Users\Conan\Desktop\swarm5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9782"/>
            <a:ext cx="1868578" cy="11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onan\Desktop\Screen Shot 2013-12-02 at 11.49.18 a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/>
          <a:stretch/>
        </p:blipFill>
        <p:spPr bwMode="auto">
          <a:xfrm>
            <a:off x="6401246" y="2715766"/>
            <a:ext cx="2491234" cy="229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Modified Flocking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Flocking is typically combined with other steering behaviours</a:t>
            </a:r>
          </a:p>
          <a:p>
            <a:pPr lvl="1"/>
            <a:r>
              <a:rPr lang="en-AU" dirty="0" smtClean="0"/>
              <a:t>Obstacle avoidance means the flock can move around walls and obstacles while still maintaining the flock</a:t>
            </a:r>
          </a:p>
          <a:p>
            <a:pPr lvl="1"/>
            <a:r>
              <a:rPr lang="en-AU" dirty="0" smtClean="0"/>
              <a:t>Wandering adds an extra bit of randomised motion to the flock, easily representing </a:t>
            </a:r>
            <a:r>
              <a:rPr lang="en-AU" dirty="0" err="1" smtClean="0"/>
              <a:t>boids</a:t>
            </a:r>
            <a:r>
              <a:rPr lang="en-AU" dirty="0" smtClean="0"/>
              <a:t> leaving and joining other flocks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“</a:t>
            </a:r>
            <a:r>
              <a:rPr lang="en-AU" b="1" dirty="0" smtClean="0"/>
              <a:t>Leader</a:t>
            </a:r>
            <a:r>
              <a:rPr lang="en-AU" dirty="0" smtClean="0"/>
              <a:t>” can be added to the </a:t>
            </a:r>
            <a:br>
              <a:rPr lang="en-AU" dirty="0" smtClean="0"/>
            </a:br>
            <a:r>
              <a:rPr lang="en-AU" dirty="0" smtClean="0"/>
              <a:t>flock, whose values are weighted </a:t>
            </a:r>
            <a:br>
              <a:rPr lang="en-AU" dirty="0" smtClean="0"/>
            </a:br>
            <a:r>
              <a:rPr lang="en-AU" dirty="0" smtClean="0"/>
              <a:t>higher than others</a:t>
            </a:r>
          </a:p>
          <a:p>
            <a:pPr lvl="1"/>
            <a:r>
              <a:rPr lang="en-AU" dirty="0" smtClean="0"/>
              <a:t>For example, its alignment velocity could </a:t>
            </a:r>
            <a:br>
              <a:rPr lang="en-AU" dirty="0" smtClean="0"/>
            </a:br>
            <a:r>
              <a:rPr lang="en-AU" dirty="0" smtClean="0"/>
              <a:t>be increased so that other </a:t>
            </a:r>
            <a:r>
              <a:rPr lang="en-AU" dirty="0" err="1" smtClean="0"/>
              <a:t>boids</a:t>
            </a:r>
            <a:r>
              <a:rPr lang="en-AU" dirty="0" smtClean="0"/>
              <a:t> follow it</a:t>
            </a:r>
            <a:endParaRPr lang="en-AU" dirty="0"/>
          </a:p>
        </p:txBody>
      </p:sp>
      <p:pic>
        <p:nvPicPr>
          <p:cNvPr id="4" name="Picture 2" descr="C:\Users\Conan\Desktop\Sta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65" y="2767175"/>
            <a:ext cx="3372931" cy="19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266774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Flocking is an extremely interesting and dynamic set of behaviours that can easily represent naturally occurring motion within flocks, swarms and schools</a:t>
            </a:r>
          </a:p>
          <a:p>
            <a:pPr lvl="1"/>
            <a:endParaRPr lang="en-AU" dirty="0"/>
          </a:p>
          <a:p>
            <a:r>
              <a:rPr lang="en-AU" dirty="0" smtClean="0"/>
              <a:t>Useful in games, film and simulation</a:t>
            </a:r>
          </a:p>
          <a:p>
            <a:pPr lvl="1"/>
            <a:endParaRPr lang="en-AU" dirty="0"/>
          </a:p>
          <a:p>
            <a:r>
              <a:rPr lang="en-AU" dirty="0" smtClean="0"/>
              <a:t>Easily combines with other steering behaviours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81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Steering Behaviour Recap</a:t>
            </a:r>
          </a:p>
          <a:p>
            <a:r>
              <a:rPr lang="en-US" dirty="0" smtClean="0"/>
              <a:t>Groups and </a:t>
            </a:r>
            <a:r>
              <a:rPr lang="en-US" dirty="0" err="1" smtClean="0"/>
              <a:t>Boids</a:t>
            </a:r>
            <a:endParaRPr lang="en-US" dirty="0" smtClean="0"/>
          </a:p>
          <a:p>
            <a:r>
              <a:rPr lang="en-US" dirty="0" smtClean="0"/>
              <a:t>Flocking 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 lvl="1"/>
            <a:r>
              <a:rPr lang="en-US" dirty="0" smtClean="0"/>
              <a:t>Separation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Cohesion</a:t>
            </a:r>
          </a:p>
          <a:p>
            <a:r>
              <a:rPr lang="en-US" dirty="0" smtClean="0"/>
              <a:t>Modified Flocking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Steering Behaviour Recap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Steering Behaviour are a way to add locomotion of autonomous agents</a:t>
            </a:r>
          </a:p>
          <a:p>
            <a:pPr lvl="1"/>
            <a:r>
              <a:rPr lang="en-AU" dirty="0"/>
              <a:t>They calculate a force to apply to an agent’s velocity to steer them in a certain direction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Each of the previously discussed steering behaviours focused on individual agents acting alone</a:t>
            </a:r>
          </a:p>
          <a:p>
            <a:pPr lvl="1"/>
            <a:r>
              <a:rPr lang="en-AU" dirty="0" smtClean="0"/>
              <a:t>Steering behaviours can be extended to add </a:t>
            </a:r>
            <a:br>
              <a:rPr lang="en-AU" dirty="0" smtClean="0"/>
            </a:br>
            <a:r>
              <a:rPr lang="en-AU" dirty="0" smtClean="0"/>
              <a:t>natural-looking group motion to agents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2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Groups and Boids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Group steering behaviours require an agent to know about other agents around it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Craig Reynolds created a </a:t>
            </a:r>
            <a:br>
              <a:rPr lang="en-AU" dirty="0" smtClean="0"/>
            </a:br>
            <a:r>
              <a:rPr lang="en-AU" dirty="0" smtClean="0"/>
              <a:t>program for simulating </a:t>
            </a:r>
            <a:br>
              <a:rPr lang="en-AU" dirty="0" smtClean="0"/>
            </a:br>
            <a:r>
              <a:rPr lang="en-AU" dirty="0" smtClean="0"/>
              <a:t>bird-like and fish-like flocks </a:t>
            </a:r>
            <a:br>
              <a:rPr lang="en-AU" dirty="0" smtClean="0"/>
            </a:br>
            <a:r>
              <a:rPr lang="en-AU" dirty="0" smtClean="0"/>
              <a:t>and schools, using steering </a:t>
            </a:r>
            <a:br>
              <a:rPr lang="en-AU" dirty="0" smtClean="0"/>
            </a:br>
            <a:r>
              <a:rPr lang="en-AU" dirty="0" smtClean="0"/>
              <a:t>behaviours, in 1986</a:t>
            </a:r>
          </a:p>
          <a:p>
            <a:pPr lvl="1"/>
            <a:r>
              <a:rPr lang="en-AU" dirty="0" smtClean="0"/>
              <a:t>He called the agents in this </a:t>
            </a:r>
            <a:br>
              <a:rPr lang="en-AU" dirty="0" smtClean="0"/>
            </a:br>
            <a:r>
              <a:rPr lang="en-AU" dirty="0" smtClean="0"/>
              <a:t>technique “</a:t>
            </a:r>
            <a:r>
              <a:rPr lang="en-AU" dirty="0" err="1" smtClean="0"/>
              <a:t>boids</a:t>
            </a:r>
            <a:r>
              <a:rPr lang="en-AU" dirty="0" smtClean="0"/>
              <a:t>”, meaning </a:t>
            </a:r>
            <a:br>
              <a:rPr lang="en-AU" dirty="0" smtClean="0"/>
            </a:br>
            <a:r>
              <a:rPr lang="en-AU" dirty="0" smtClean="0"/>
              <a:t>“bird-like objects”</a:t>
            </a:r>
          </a:p>
          <a:p>
            <a:pPr lvl="1"/>
            <a:r>
              <a:rPr lang="en-AU" dirty="0" smtClean="0"/>
              <a:t>The technique was called “Flocking”</a:t>
            </a:r>
            <a:endParaRPr lang="en-AU" b="1" dirty="0"/>
          </a:p>
        </p:txBody>
      </p:sp>
      <p:pic>
        <p:nvPicPr>
          <p:cNvPr id="1027" name="Picture 3" descr="C:\Users\Conan\Desktop\flocking_around_1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32579"/>
            <a:ext cx="2657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Flocking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err="1" smtClean="0"/>
              <a:t>Boids</a:t>
            </a:r>
            <a:r>
              <a:rPr lang="en-AU" dirty="0" smtClean="0"/>
              <a:t> make use of 3 Steering Behaviours</a:t>
            </a:r>
          </a:p>
          <a:p>
            <a:pPr lvl="1"/>
            <a:r>
              <a:rPr lang="en-AU" dirty="0" smtClean="0"/>
              <a:t>Separation</a:t>
            </a:r>
          </a:p>
          <a:p>
            <a:pPr lvl="1"/>
            <a:r>
              <a:rPr lang="en-AU" dirty="0" smtClean="0"/>
              <a:t>Alignment</a:t>
            </a:r>
          </a:p>
          <a:p>
            <a:pPr lvl="1"/>
            <a:r>
              <a:rPr lang="en-AU" dirty="0" smtClean="0"/>
              <a:t>Cohesion</a:t>
            </a:r>
          </a:p>
          <a:p>
            <a:pPr lvl="1"/>
            <a:endParaRPr lang="en-AU" dirty="0"/>
          </a:p>
          <a:p>
            <a:r>
              <a:rPr lang="en-AU" dirty="0" smtClean="0"/>
              <a:t>Together these behaviours create </a:t>
            </a:r>
            <a:br>
              <a:rPr lang="en-AU" dirty="0" smtClean="0"/>
            </a:br>
            <a:r>
              <a:rPr lang="en-AU" dirty="0" smtClean="0"/>
              <a:t>very believable and realistic group </a:t>
            </a:r>
            <a:br>
              <a:rPr lang="en-AU" dirty="0" smtClean="0"/>
            </a:br>
            <a:r>
              <a:rPr lang="en-AU" dirty="0" smtClean="0"/>
              <a:t>motion for many things</a:t>
            </a:r>
          </a:p>
          <a:p>
            <a:pPr lvl="1"/>
            <a:r>
              <a:rPr lang="en-AU" dirty="0" smtClean="0"/>
              <a:t>Flocks of birds, schools of fish, </a:t>
            </a:r>
            <a:br>
              <a:rPr lang="en-AU" dirty="0" smtClean="0"/>
            </a:br>
            <a:r>
              <a:rPr lang="en-AU" dirty="0" smtClean="0"/>
              <a:t>swarms of insects</a:t>
            </a:r>
          </a:p>
          <a:p>
            <a:pPr lvl="1"/>
            <a:r>
              <a:rPr lang="en-AU" dirty="0" smtClean="0"/>
              <a:t>Even crowds of people</a:t>
            </a:r>
            <a:endParaRPr lang="en-AU" dirty="0"/>
          </a:p>
        </p:txBody>
      </p:sp>
      <p:pic>
        <p:nvPicPr>
          <p:cNvPr id="2050" name="Picture 2" descr="C:\Users\Conan\Desktop\bi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66" y="3075806"/>
            <a:ext cx="2580651" cy="180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onan\Desktop\brighton_bi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87" y="843558"/>
            <a:ext cx="2946083" cy="19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Boid</a:t>
            </a:r>
            <a:r>
              <a:rPr lang="en-AU" dirty="0" smtClean="0"/>
              <a:t> Neighbourhood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050904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First our </a:t>
            </a:r>
            <a:r>
              <a:rPr lang="en-AU" dirty="0" err="1" smtClean="0"/>
              <a:t>boids</a:t>
            </a:r>
            <a:r>
              <a:rPr lang="en-AU" dirty="0" smtClean="0"/>
              <a:t> need a local neighbourhood of other </a:t>
            </a:r>
            <a:r>
              <a:rPr lang="en-AU" dirty="0" err="1" smtClean="0"/>
              <a:t>boids</a:t>
            </a:r>
            <a:r>
              <a:rPr lang="en-AU" dirty="0" smtClean="0"/>
              <a:t> near it to create a “flock”</a:t>
            </a:r>
          </a:p>
          <a:p>
            <a:pPr lvl="1"/>
            <a:r>
              <a:rPr lang="en-AU" dirty="0" smtClean="0"/>
              <a:t>Typically a neighbourhood radius around the </a:t>
            </a:r>
            <a:r>
              <a:rPr lang="en-AU" dirty="0" err="1" smtClean="0"/>
              <a:t>boid</a:t>
            </a:r>
            <a:r>
              <a:rPr lang="en-AU" dirty="0" smtClean="0"/>
              <a:t> is used</a:t>
            </a:r>
          </a:p>
          <a:p>
            <a:pPr lvl="1"/>
            <a:r>
              <a:rPr lang="en-AU" dirty="0" smtClean="0"/>
              <a:t>We could sample against all other </a:t>
            </a:r>
            <a:r>
              <a:rPr lang="en-AU" dirty="0" err="1" smtClean="0"/>
              <a:t>boids</a:t>
            </a:r>
            <a:r>
              <a:rPr lang="en-AU" dirty="0" smtClean="0"/>
              <a:t> in the scene, or use spatial partitioning to speed up the search</a:t>
            </a:r>
          </a:p>
          <a:p>
            <a:pPr lvl="1"/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 smtClean="0"/>
              <a:t>boids</a:t>
            </a:r>
            <a:r>
              <a:rPr lang="en-AU" dirty="0" smtClean="0"/>
              <a:t> within this neighbourhood are used in the 3 steering behaviours for flocking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80112" y="1347614"/>
            <a:ext cx="3456384" cy="2736303"/>
            <a:chOff x="5580112" y="1347614"/>
            <a:chExt cx="3456384" cy="2736303"/>
          </a:xfrm>
        </p:grpSpPr>
        <p:grpSp>
          <p:nvGrpSpPr>
            <p:cNvPr id="4" name="Group 3"/>
            <p:cNvGrpSpPr/>
            <p:nvPr/>
          </p:nvGrpSpPr>
          <p:grpSpPr>
            <a:xfrm>
              <a:off x="5580112" y="1347614"/>
              <a:ext cx="3456384" cy="2736303"/>
              <a:chOff x="1271712" y="3015932"/>
              <a:chExt cx="3456384" cy="273630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71712" y="3015932"/>
                <a:ext cx="3456384" cy="2736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599567" y="3190233"/>
                <a:ext cx="2722324" cy="2280812"/>
                <a:chOff x="1599567" y="3190233"/>
                <a:chExt cx="2722324" cy="2280812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>
                  <a:off x="2891892" y="4204063"/>
                  <a:ext cx="216024" cy="360040"/>
                </a:xfrm>
                <a:prstGeom prst="triangl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3895456">
                  <a:off x="3808721" y="3579864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2253469">
                  <a:off x="3195262" y="4844660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20033841">
                  <a:off x="2227566" y="3927579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20033841">
                  <a:off x="2547012" y="3190233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20033841">
                  <a:off x="1599567" y="5111005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20033841">
                  <a:off x="3746177" y="4233225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9962936">
                  <a:off x="4105867" y="5053209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13" name="Oval 12"/>
            <p:cNvSpPr/>
            <p:nvPr/>
          </p:nvSpPr>
          <p:spPr>
            <a:xfrm>
              <a:off x="6192180" y="1599641"/>
              <a:ext cx="2232248" cy="223224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2196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Separation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40283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Separation calculates a repulsion force away from all neighbouring </a:t>
            </a:r>
            <a:r>
              <a:rPr lang="en-AU" dirty="0" err="1" smtClean="0"/>
              <a:t>boids</a:t>
            </a:r>
            <a:r>
              <a:rPr lang="en-AU" dirty="0" smtClean="0"/>
              <a:t> and sums the forces together</a:t>
            </a:r>
          </a:p>
          <a:p>
            <a:pPr lvl="1"/>
            <a:r>
              <a:rPr lang="en-AU" dirty="0" smtClean="0"/>
              <a:t>A repulsion value is used to weight the forces, controlling the spacing</a:t>
            </a:r>
          </a:p>
          <a:p>
            <a:pPr lvl="1"/>
            <a:endParaRPr lang="en-AU" dirty="0"/>
          </a:p>
          <a:p>
            <a:r>
              <a:rPr lang="en-AU" dirty="0" smtClean="0"/>
              <a:t>Used to keep a flock spaced apart</a:t>
            </a:r>
          </a:p>
          <a:p>
            <a:pPr lvl="1"/>
            <a:r>
              <a:rPr lang="en-AU" dirty="0" smtClean="0"/>
              <a:t>By itself this would cause all </a:t>
            </a:r>
            <a:r>
              <a:rPr lang="en-AU" dirty="0" err="1" smtClean="0"/>
              <a:t>boids</a:t>
            </a:r>
            <a:r>
              <a:rPr lang="en-AU" dirty="0" smtClean="0"/>
              <a:t> to move as far away from each other as possible</a:t>
            </a:r>
          </a:p>
          <a:p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1203599"/>
            <a:ext cx="3456384" cy="2736303"/>
            <a:chOff x="5148064" y="1203599"/>
            <a:chExt cx="3456384" cy="2736303"/>
          </a:xfrm>
        </p:grpSpPr>
        <p:grpSp>
          <p:nvGrpSpPr>
            <p:cNvPr id="4" name="Group 3"/>
            <p:cNvGrpSpPr/>
            <p:nvPr/>
          </p:nvGrpSpPr>
          <p:grpSpPr>
            <a:xfrm>
              <a:off x="5148064" y="1203599"/>
              <a:ext cx="3456384" cy="2736303"/>
              <a:chOff x="5580112" y="1347614"/>
              <a:chExt cx="3456384" cy="27363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0112" y="1347614"/>
                <a:ext cx="3456384" cy="2736303"/>
                <a:chOff x="1271712" y="3015932"/>
                <a:chExt cx="3456384" cy="27363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271712" y="3015932"/>
                  <a:ext cx="3456384" cy="27363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99567" y="3190233"/>
                  <a:ext cx="2722324" cy="2280812"/>
                  <a:chOff x="1599567" y="3190233"/>
                  <a:chExt cx="2722324" cy="2280812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2891892" y="4204063"/>
                    <a:ext cx="216024" cy="360040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3895456">
                    <a:off x="3808721" y="3579864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2253469">
                    <a:off x="3195262" y="4844660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" name="Isosceles Triangle 11"/>
                  <p:cNvSpPr/>
                  <p:nvPr/>
                </p:nvSpPr>
                <p:spPr>
                  <a:xfrm rot="20033841">
                    <a:off x="2227566" y="392757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Isosceles Triangle 12"/>
                  <p:cNvSpPr/>
                  <p:nvPr/>
                </p:nvSpPr>
                <p:spPr>
                  <a:xfrm rot="20033841">
                    <a:off x="2547012" y="3190233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Isosceles Triangle 13"/>
                  <p:cNvSpPr/>
                  <p:nvPr/>
                </p:nvSpPr>
                <p:spPr>
                  <a:xfrm rot="20033841">
                    <a:off x="1599567" y="511100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" name="Isosceles Triangle 14"/>
                  <p:cNvSpPr/>
                  <p:nvPr/>
                </p:nvSpPr>
                <p:spPr>
                  <a:xfrm rot="20033841">
                    <a:off x="3746177" y="423322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rot="9962936">
                    <a:off x="4105867" y="505320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6" name="Oval 5"/>
              <p:cNvSpPr/>
              <p:nvPr/>
            </p:nvSpPr>
            <p:spPr>
              <a:xfrm>
                <a:off x="6192180" y="1599641"/>
                <a:ext cx="2232248" cy="2232248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8" name="Straight Arrow Connector 17"/>
            <p:cNvCxnSpPr>
              <a:stCxn id="12" idx="4"/>
            </p:cNvCxnSpPr>
            <p:nvPr/>
          </p:nvCxnSpPr>
          <p:spPr>
            <a:xfrm>
              <a:off x="6388131" y="2409402"/>
              <a:ext cx="380113" cy="9504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3"/>
              <a:endCxn id="9" idx="0"/>
            </p:cNvCxnSpPr>
            <p:nvPr/>
          </p:nvCxnSpPr>
          <p:spPr>
            <a:xfrm>
              <a:off x="6610581" y="1719579"/>
              <a:ext cx="265675" cy="67215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</p:cNvCxnSpPr>
            <p:nvPr/>
          </p:nvCxnSpPr>
          <p:spPr>
            <a:xfrm flipH="1">
              <a:off x="6984267" y="2023846"/>
              <a:ext cx="645765" cy="48060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</p:cNvCxnSpPr>
            <p:nvPr/>
          </p:nvCxnSpPr>
          <p:spPr>
            <a:xfrm flipH="1" flipV="1">
              <a:off x="6984268" y="2600912"/>
              <a:ext cx="697775" cy="237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1"/>
            </p:cNvCxnSpPr>
            <p:nvPr/>
          </p:nvCxnSpPr>
          <p:spPr>
            <a:xfrm flipH="1" flipV="1">
              <a:off x="6984267" y="2810096"/>
              <a:ext cx="152546" cy="36933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211930" y="2751770"/>
              <a:ext cx="556314" cy="61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3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Alignment is used to steer the flock in the same direction</a:t>
            </a:r>
          </a:p>
          <a:p>
            <a:pPr lvl="1"/>
            <a:endParaRPr lang="en-AU" dirty="0"/>
          </a:p>
          <a:p>
            <a:r>
              <a:rPr lang="en-AU" dirty="0" smtClean="0"/>
              <a:t>The average velocity of all neighbouring </a:t>
            </a:r>
            <a:r>
              <a:rPr lang="en-AU" dirty="0" err="1" smtClean="0"/>
              <a:t>boids</a:t>
            </a:r>
            <a:r>
              <a:rPr lang="en-AU" dirty="0" smtClean="0"/>
              <a:t> is calculated as a “desired” velocity</a:t>
            </a:r>
          </a:p>
          <a:p>
            <a:pPr lvl="1"/>
            <a:r>
              <a:rPr lang="en-AU" dirty="0" smtClean="0"/>
              <a:t>The alignment force is then the difference between the desired and the </a:t>
            </a:r>
            <a:r>
              <a:rPr lang="en-AU" dirty="0" err="1" smtClean="0"/>
              <a:t>boid’s</a:t>
            </a:r>
            <a:r>
              <a:rPr lang="en-AU" dirty="0" smtClean="0"/>
              <a:t> current velocity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48064" y="1203599"/>
            <a:ext cx="3456384" cy="2736303"/>
            <a:chOff x="5148064" y="1203599"/>
            <a:chExt cx="3456384" cy="2736303"/>
          </a:xfrm>
        </p:grpSpPr>
        <p:grpSp>
          <p:nvGrpSpPr>
            <p:cNvPr id="4" name="Group 3"/>
            <p:cNvGrpSpPr/>
            <p:nvPr/>
          </p:nvGrpSpPr>
          <p:grpSpPr>
            <a:xfrm>
              <a:off x="5148064" y="1203599"/>
              <a:ext cx="3456384" cy="2736303"/>
              <a:chOff x="5580112" y="1347614"/>
              <a:chExt cx="3456384" cy="27363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0112" y="1347614"/>
                <a:ext cx="3456384" cy="2736303"/>
                <a:chOff x="1271712" y="3015932"/>
                <a:chExt cx="3456384" cy="27363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271712" y="3015932"/>
                  <a:ext cx="3456384" cy="27363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99567" y="3190233"/>
                  <a:ext cx="2722324" cy="2280812"/>
                  <a:chOff x="1599567" y="3190233"/>
                  <a:chExt cx="2722324" cy="2280812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2891892" y="4204063"/>
                    <a:ext cx="216024" cy="360040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441619">
                    <a:off x="3808721" y="3579864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18714216">
                    <a:off x="3195262" y="4844660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" name="Isosceles Triangle 11"/>
                  <p:cNvSpPr/>
                  <p:nvPr/>
                </p:nvSpPr>
                <p:spPr>
                  <a:xfrm rot="20033841">
                    <a:off x="2227566" y="392757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Isosceles Triangle 12"/>
                  <p:cNvSpPr/>
                  <p:nvPr/>
                </p:nvSpPr>
                <p:spPr>
                  <a:xfrm rot="20033841">
                    <a:off x="2547012" y="3190233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Isosceles Triangle 13"/>
                  <p:cNvSpPr/>
                  <p:nvPr/>
                </p:nvSpPr>
                <p:spPr>
                  <a:xfrm rot="20033841">
                    <a:off x="1599567" y="511100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" name="Isosceles Triangle 14"/>
                  <p:cNvSpPr/>
                  <p:nvPr/>
                </p:nvSpPr>
                <p:spPr>
                  <a:xfrm rot="20033841">
                    <a:off x="3746177" y="423322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rot="9962936">
                    <a:off x="4105867" y="505320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6" name="Oval 5"/>
              <p:cNvSpPr/>
              <p:nvPr/>
            </p:nvSpPr>
            <p:spPr>
              <a:xfrm>
                <a:off x="6192180" y="1599641"/>
                <a:ext cx="2232248" cy="2232248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8" name="Straight Arrow Connector 17"/>
            <p:cNvCxnSpPr>
              <a:stCxn id="11" idx="0"/>
            </p:cNvCxnSpPr>
            <p:nvPr/>
          </p:nvCxnSpPr>
          <p:spPr>
            <a:xfrm flipH="1" flipV="1">
              <a:off x="6588224" y="2648936"/>
              <a:ext cx="457419" cy="44317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0"/>
            </p:cNvCxnSpPr>
            <p:nvPr/>
          </p:nvCxnSpPr>
          <p:spPr>
            <a:xfrm flipH="1" flipV="1">
              <a:off x="5796136" y="1557920"/>
              <a:ext cx="336589" cy="57568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0"/>
            </p:cNvCxnSpPr>
            <p:nvPr/>
          </p:nvCxnSpPr>
          <p:spPr>
            <a:xfrm flipH="1" flipV="1">
              <a:off x="7308304" y="1845763"/>
              <a:ext cx="343032" cy="59349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</p:cNvCxnSpPr>
            <p:nvPr/>
          </p:nvCxnSpPr>
          <p:spPr>
            <a:xfrm flipV="1">
              <a:off x="7816147" y="1261175"/>
              <a:ext cx="90595" cy="50783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" idx="0"/>
            </p:cNvCxnSpPr>
            <p:nvPr/>
          </p:nvCxnSpPr>
          <p:spPr>
            <a:xfrm flipH="1" flipV="1">
              <a:off x="6388131" y="1261175"/>
              <a:ext cx="64040" cy="13508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0"/>
            </p:cNvCxnSpPr>
            <p:nvPr/>
          </p:nvCxnSpPr>
          <p:spPr>
            <a:xfrm flipH="1" flipV="1">
              <a:off x="6588224" y="1769014"/>
              <a:ext cx="288032" cy="622716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9" idx="0"/>
            </p:cNvCxnSpPr>
            <p:nvPr/>
          </p:nvCxnSpPr>
          <p:spPr>
            <a:xfrm flipV="1">
              <a:off x="6876256" y="1557920"/>
              <a:ext cx="0" cy="83381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660232" y="1635646"/>
              <a:ext cx="216024" cy="21011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Cohesion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Cohesion is what makes the flock stay together</a:t>
            </a:r>
          </a:p>
          <a:p>
            <a:pPr lvl="1"/>
            <a:r>
              <a:rPr lang="en-AU" dirty="0" smtClean="0"/>
              <a:t>Acts against separation</a:t>
            </a:r>
          </a:p>
          <a:p>
            <a:pPr lvl="1"/>
            <a:endParaRPr lang="en-AU" dirty="0"/>
          </a:p>
          <a:p>
            <a:r>
              <a:rPr lang="en-AU" dirty="0" smtClean="0"/>
              <a:t>The average position of neighbouring </a:t>
            </a:r>
            <a:r>
              <a:rPr lang="en-AU" dirty="0" err="1" smtClean="0"/>
              <a:t>boids</a:t>
            </a:r>
            <a:r>
              <a:rPr lang="en-AU" dirty="0" smtClean="0"/>
              <a:t> is calculated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boid</a:t>
            </a:r>
            <a:r>
              <a:rPr lang="en-AU" dirty="0" smtClean="0"/>
              <a:t> then simply Seeks towards this target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1203599"/>
            <a:ext cx="3456384" cy="2736303"/>
            <a:chOff x="5148064" y="1203599"/>
            <a:chExt cx="3456384" cy="2736303"/>
          </a:xfrm>
        </p:grpSpPr>
        <p:grpSp>
          <p:nvGrpSpPr>
            <p:cNvPr id="4" name="Group 3"/>
            <p:cNvGrpSpPr/>
            <p:nvPr/>
          </p:nvGrpSpPr>
          <p:grpSpPr>
            <a:xfrm>
              <a:off x="5148064" y="1203599"/>
              <a:ext cx="3456384" cy="2736303"/>
              <a:chOff x="5580112" y="1347614"/>
              <a:chExt cx="3456384" cy="27363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580112" y="1347614"/>
                <a:ext cx="3456384" cy="2736303"/>
                <a:chOff x="1271712" y="3015932"/>
                <a:chExt cx="3456384" cy="27363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271712" y="3015932"/>
                  <a:ext cx="3456384" cy="27363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99567" y="3190233"/>
                  <a:ext cx="2722324" cy="2280812"/>
                  <a:chOff x="1599567" y="3190233"/>
                  <a:chExt cx="2722324" cy="2280812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2891892" y="4204063"/>
                    <a:ext cx="216024" cy="360040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3895456">
                    <a:off x="3808721" y="3579864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2253469">
                    <a:off x="3195262" y="4844660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2" name="Isosceles Triangle 11"/>
                  <p:cNvSpPr/>
                  <p:nvPr/>
                </p:nvSpPr>
                <p:spPr>
                  <a:xfrm rot="20033841">
                    <a:off x="2227566" y="392757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Isosceles Triangle 12"/>
                  <p:cNvSpPr/>
                  <p:nvPr/>
                </p:nvSpPr>
                <p:spPr>
                  <a:xfrm rot="20033841">
                    <a:off x="2547012" y="3190233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Isosceles Triangle 13"/>
                  <p:cNvSpPr/>
                  <p:nvPr/>
                </p:nvSpPr>
                <p:spPr>
                  <a:xfrm rot="20033841">
                    <a:off x="1599567" y="511100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5" name="Isosceles Triangle 14"/>
                  <p:cNvSpPr/>
                  <p:nvPr/>
                </p:nvSpPr>
                <p:spPr>
                  <a:xfrm rot="20033841">
                    <a:off x="3746177" y="4233225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rot="9962936">
                    <a:off x="4105867" y="5053209"/>
                    <a:ext cx="216024" cy="36004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" name="Isosceles Triangle 18"/>
                  <p:cNvSpPr/>
                  <p:nvPr/>
                </p:nvSpPr>
                <p:spPr>
                  <a:xfrm rot="20033841">
                    <a:off x="3068093" y="3909190"/>
                    <a:ext cx="216024" cy="360040"/>
                  </a:xfrm>
                  <a:prstGeom prst="triangle">
                    <a:avLst/>
                  </a:pr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6" name="Oval 5"/>
              <p:cNvSpPr/>
              <p:nvPr/>
            </p:nvSpPr>
            <p:spPr>
              <a:xfrm>
                <a:off x="6192180" y="1599641"/>
                <a:ext cx="2232248" cy="2232248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1" name="Straight Arrow Connector 20"/>
            <p:cNvCxnSpPr>
              <a:stCxn id="9" idx="5"/>
              <a:endCxn id="19" idx="1"/>
            </p:cNvCxnSpPr>
            <p:nvPr/>
          </p:nvCxnSpPr>
          <p:spPr>
            <a:xfrm flipV="1">
              <a:off x="6930262" y="2300639"/>
              <a:ext cx="73697" cy="2711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9" idx="1"/>
            </p:cNvCxnSpPr>
            <p:nvPr/>
          </p:nvCxnSpPr>
          <p:spPr>
            <a:xfrm flipV="1">
              <a:off x="6388131" y="2300639"/>
              <a:ext cx="615828" cy="108763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6610581" y="1719579"/>
              <a:ext cx="473024" cy="467647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3"/>
              <a:endCxn id="19" idx="5"/>
            </p:cNvCxnSpPr>
            <p:nvPr/>
          </p:nvCxnSpPr>
          <p:spPr>
            <a:xfrm flipH="1">
              <a:off x="7100955" y="2023846"/>
              <a:ext cx="529077" cy="229269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1"/>
              <a:endCxn id="19" idx="4"/>
            </p:cNvCxnSpPr>
            <p:nvPr/>
          </p:nvCxnSpPr>
          <p:spPr>
            <a:xfrm flipH="1" flipV="1">
              <a:off x="7228658" y="2391013"/>
              <a:ext cx="453385" cy="23366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1"/>
              <a:endCxn id="19" idx="3"/>
            </p:cNvCxnSpPr>
            <p:nvPr/>
          </p:nvCxnSpPr>
          <p:spPr>
            <a:xfrm flipH="1" flipV="1">
              <a:off x="7131662" y="2438536"/>
              <a:ext cx="5151" cy="74089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0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locking part 1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10&quot;&gt;&lt;property id=&quot;20148&quot; value=&quot;5&quot;/&gt;&lt;property id=&quot;20300&quot; value=&quot;Slide 13 - &amp;quot;References&amp;quot;&quot;/&gt;&lt;property id=&quot;20307&quot; value=&quot;271&quot;/&gt;&lt;/object&gt;&lt;object type=&quot;3&quot; unique_id=&quot;10231&quot;&gt;&lt;property id=&quot;20148&quot; value=&quot;5&quot;/&gt;&lt;property id=&quot;20300&quot; value=&quot;Slide 3 - &amp;quot;Steering Behaviour Recap&amp;quot;&quot;/&gt;&lt;property id=&quot;20307&quot; value=&quot;272&quot;/&gt;&lt;/object&gt;&lt;object type=&quot;3&quot; unique_id=&quot;10232&quot;&gt;&lt;property id=&quot;20148&quot; value=&quot;5&quot;/&gt;&lt;property id=&quot;20300&quot; value=&quot;Slide 4 - &amp;quot;Groups and Boids&amp;quot;&quot;/&gt;&lt;property id=&quot;20307&quot; value=&quot;273&quot;/&gt;&lt;/object&gt;&lt;object type=&quot;3&quot; unique_id=&quot;10233&quot;&gt;&lt;property id=&quot;20148&quot; value=&quot;5&quot;/&gt;&lt;property id=&quot;20300&quot; value=&quot;Slide 5 - &amp;quot;Flocking Behaviours&amp;quot;&quot;/&gt;&lt;property id=&quot;20307&quot; value=&quot;274&quot;/&gt;&lt;/object&gt;&lt;object type=&quot;3&quot; unique_id=&quot;10234&quot;&gt;&lt;property id=&quot;20148&quot; value=&quot;5&quot;/&gt;&lt;property id=&quot;20300&quot; value=&quot;Slide 6 - &amp;quot;Boid Neighbourhood&amp;quot;&quot;/&gt;&lt;property id=&quot;20307&quot; value=&quot;275&quot;/&gt;&lt;/object&gt;&lt;object type=&quot;3&quot; unique_id=&quot;10235&quot;&gt;&lt;property id=&quot;20148&quot; value=&quot;5&quot;/&gt;&lt;property id=&quot;20300&quot; value=&quot;Slide 7 - &amp;quot;Separation&amp;quot;&quot;/&gt;&lt;property id=&quot;20307&quot; value=&quot;276&quot;/&gt;&lt;/object&gt;&lt;object type=&quot;3&quot; unique_id=&quot;10236&quot;&gt;&lt;property id=&quot;20148&quot; value=&quot;5&quot;/&gt;&lt;property id=&quot;20300&quot; value=&quot;Slide 8 - &amp;quot;Alignment&amp;quot;&quot;/&gt;&lt;property id=&quot;20307&quot; value=&quot;277&quot;/&gt;&lt;/object&gt;&lt;object type=&quot;3&quot; unique_id=&quot;10237&quot;&gt;&lt;property id=&quot;20148&quot; value=&quot;5&quot;/&gt;&lt;property id=&quot;20300&quot; value=&quot;Slide 9 - &amp;quot;Cohesion&amp;quot;&quot;/&gt;&lt;property id=&quot;20307&quot; value=&quot;278&quot;/&gt;&lt;/object&gt;&lt;object type=&quot;3&quot; unique_id=&quot;10238&quot;&gt;&lt;property id=&quot;20148&quot; value=&quot;5&quot;/&gt;&lt;property id=&quot;20300&quot; value=&quot;Slide 10 - &amp;quot;Combining the Behaviours&amp;quot;&quot;/&gt;&lt;property id=&quot;20307&quot; value=&quot;279&quot;/&gt;&lt;/object&gt;&lt;object type=&quot;3&quot; unique_id=&quot;10239&quot;&gt;&lt;property id=&quot;20148&quot; value=&quot;5&quot;/&gt;&lt;property id=&quot;20300&quot; value=&quot;Slide 11 - &amp;quot;Modified Flocking&amp;quot;&quot;/&gt;&lt;property id=&quot;20307&quot; value=&quot;280&quot;/&gt;&lt;/object&gt;&lt;object type=&quot;3&quot; unique_id=&quot;10240&quot;&gt;&lt;property id=&quot;20148&quot; value=&quot;5&quot;/&gt;&lt;property id=&quot;20300&quot; value=&quot;Slide 12 - &amp;quot;Summary&amp;quot;&quot;/&gt;&lt;property id=&quot;20307&quot; value=&quot;281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460</Words>
  <Application>Microsoft Office PowerPoint</Application>
  <PresentationFormat>On-screen Show (16:9)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Flocking part 1</vt:lpstr>
      <vt:lpstr>Contents</vt:lpstr>
      <vt:lpstr>Steering Behaviour Recap</vt:lpstr>
      <vt:lpstr>Groups and Boids</vt:lpstr>
      <vt:lpstr>Flocking Behaviours</vt:lpstr>
      <vt:lpstr>Boid Neighbourhood</vt:lpstr>
      <vt:lpstr>Separation</vt:lpstr>
      <vt:lpstr>Alignment</vt:lpstr>
      <vt:lpstr>Cohesion</vt:lpstr>
      <vt:lpstr>Combining the Behaviours</vt:lpstr>
      <vt:lpstr>Modified Flocking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31</cp:revision>
  <dcterms:created xsi:type="dcterms:W3CDTF">2014-07-14T04:04:52Z</dcterms:created>
  <dcterms:modified xsi:type="dcterms:W3CDTF">2016-02-09T03:11:08Z</dcterms:modified>
</cp:coreProperties>
</file>