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90" autoAdjust="0"/>
  </p:normalViewPr>
  <p:slideViewPr>
    <p:cSldViewPr>
      <p:cViewPr varScale="1">
        <p:scale>
          <a:sx n="126" d="100"/>
          <a:sy n="126" d="100"/>
        </p:scale>
        <p:origin x="116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28/11/2016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Many algorithms work by calculating a path to the goal for each pathfinder</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Pathfinding is a problem with many solutions, and each will have its pros and cons.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many games, pathfinding is calculated per agent. Meaning that each agent will calculate its own path to the goal, sometimes without regard to the paths of other agents.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cause a variety of problems, especially when two agents calculate an intersecting path and collisions occur.</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Adding twice as many agents doubles the time needed for pathfinding</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we are calculating a path per pathfinding agent, this means that adding twice as many agents will double the time needed to perform pathfinding.</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this may be acceptable in may situations, when we are working with may thousands of pathfinders we require a more efficient approach</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Imagine an RTS with thousands of agents</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many modern RTS games there can be thousands of agents in the game at any one time, and each one needs to intelligently </a:t>
            </a:r>
            <a:r>
              <a:rPr lang="en-AU" sz="1200" kern="1200" dirty="0" err="1" smtClean="0">
                <a:solidFill>
                  <a:schemeClr val="tx1"/>
                </a:solidFill>
                <a:effectLst/>
                <a:latin typeface="+mn-lt"/>
                <a:ea typeface="+mn-ea"/>
                <a:cs typeface="+mn-cs"/>
              </a:rPr>
              <a:t>pathfind</a:t>
            </a:r>
            <a:r>
              <a:rPr lang="en-AU" sz="1200" kern="1200" dirty="0" smtClean="0">
                <a:solidFill>
                  <a:schemeClr val="tx1"/>
                </a:solidFill>
                <a:effectLst/>
                <a:latin typeface="+mn-lt"/>
                <a:ea typeface="+mn-ea"/>
                <a:cs typeface="+mn-cs"/>
              </a:rPr>
              <a:t> from its current position to its destination. Obviously performing per-unit pathfinding calculations will be unreasonable in this situation.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So how do AI programmers handle these types of situations?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340381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Flow field provide a very workable solution by themselves, which when applied in the right context can not only improve the efficiency of your pathfinding AI, but can also create emergent behaviour giving the appearance that your agents are smarter than they actually are.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 much more advanced approach created for simulating crowds is the continuum crowds algorithm.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integrates the global navigation of our flow field with moving obstacles to create agent pathfinding behaviour that naturally exhibits emergent phenomena like lane creation and vortices that have been observed in real life.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technique is quite complex, and contains a fair bit of math. While its implementation is certainly achievable, we will present only a high level overview of this algorithm here.</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287221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Video – watch it, it’s pretty interesting</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1458023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In the next several slides we’ll take a general look at how this algorithm works. Just remember the details are slightly more complicated than this.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First up, we calculate the distance from the goal for each node, and create a vector for each node, just like we did in our flow fields algorithm.</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375136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next series of steps is all about creating other types of fields which will influence our final ‘possibility field’. </a:t>
            </a:r>
          </a:p>
          <a:p>
            <a:r>
              <a:rPr lang="en-AU" sz="1200" kern="1200" dirty="0" smtClean="0">
                <a:solidFill>
                  <a:schemeClr val="tx1"/>
                </a:solidFill>
                <a:effectLst/>
                <a:latin typeface="+mn-lt"/>
                <a:ea typeface="+mn-ea"/>
                <a:cs typeface="+mn-cs"/>
              </a:rPr>
              <a:t>The purpose of these additional fields is to take into account dynamic factors like agent density, as well as terrain topology to create more realistic paths.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 start by creating a discomfort field. We can, for example, apply less discomfort to footpaths and more discomfort to roads, so that agents will prefer walking on the footpath instead of the road.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Next is the height field. This acts a little like the discomfort field: people prefer to go downhill, aren’t affected by no change in slope, and avoid going uphill when possible.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Both of these fields are inputs to Continuum Crowds, and aren't modified by the algorithm.</a:t>
            </a:r>
          </a:p>
          <a:p>
            <a:r>
              <a:rPr lang="en-AU" sz="1200" kern="1200" dirty="0" smtClean="0">
                <a:solidFill>
                  <a:schemeClr val="tx1"/>
                </a:solidFill>
                <a:effectLst/>
                <a:latin typeface="+mn-lt"/>
                <a:ea typeface="+mn-ea"/>
                <a:cs typeface="+mn-cs"/>
              </a:rPr>
              <a:t>They can be "dynamic" and changed between </a:t>
            </a:r>
            <a:r>
              <a:rPr lang="en-AU" sz="1200" kern="1200" dirty="0" err="1" smtClean="0">
                <a:solidFill>
                  <a:schemeClr val="tx1"/>
                </a:solidFill>
                <a:effectLst/>
                <a:latin typeface="+mn-lt"/>
                <a:ea typeface="+mn-ea"/>
                <a:cs typeface="+mn-cs"/>
              </a:rPr>
              <a:t>timesteps</a:t>
            </a:r>
            <a:r>
              <a:rPr lang="en-AU" sz="1200" kern="1200" dirty="0" smtClean="0">
                <a:solidFill>
                  <a:schemeClr val="tx1"/>
                </a:solidFill>
                <a:effectLst/>
                <a:latin typeface="+mn-lt"/>
                <a:ea typeface="+mn-ea"/>
                <a:cs typeface="+mn-cs"/>
              </a:rPr>
              <a:t> if the caller wants to.</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Next we have the density field. This field also acts like the discomfort field, helping people avoid places of high density and prefer places of low density.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velocity field contains information on each agent’s velocity.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3306079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Finally we have the speed field.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Essentially the idea is we have a topological speed, which is how fast we can travel when considering slopes, and a flow speed, which is how much our movement is impeded by those around us.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is the key idea in Continuum Crowds: units are slowed down if they are moving against the flow, and sped up if they are moving with the flow. It causes the formation of lanes, vortices, and other emergent phenomena that have been observed in real crowds.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183793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potential field combines the other fields to create the vectors that tell us what direction we’re going to move. </a:t>
            </a:r>
          </a:p>
          <a:p>
            <a:r>
              <a:rPr lang="en-AU" sz="1200" kern="1200" dirty="0" smtClean="0">
                <a:solidFill>
                  <a:schemeClr val="tx1"/>
                </a:solidFill>
                <a:effectLst/>
                <a:latin typeface="+mn-lt"/>
                <a:ea typeface="+mn-ea"/>
                <a:cs typeface="+mn-cs"/>
              </a:rPr>
              <a:t>The formulas, while not overly complex, are too involved to go into here, however the references section has some links should you require more information.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Once we have calculated the potential field, we normalize it and multiply it by the value in the speed field at the same location to get the final velocity for the agent.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All that remains is to move the agent according to these calculated velocities.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While there are quite a few more steps involved with this algorithm, its important to note that much of this could be performed on the GPU.</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361029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Video – very interesting, only need to show the first couple minutes or so.</a:t>
            </a:r>
          </a:p>
          <a:p>
            <a:r>
              <a:rPr lang="en-AU" sz="1200" kern="1200" dirty="0" smtClean="0">
                <a:solidFill>
                  <a:schemeClr val="tx1"/>
                </a:solidFill>
                <a:effectLst/>
                <a:latin typeface="+mn-lt"/>
                <a:ea typeface="+mn-ea"/>
                <a:cs typeface="+mn-cs"/>
              </a:rPr>
              <a:t>There are other online videos that go into the specific implementation. The reference section contains a link to the original ATI papers and </a:t>
            </a:r>
            <a:r>
              <a:rPr lang="en-AU" sz="1200" kern="1200" dirty="0" err="1" smtClean="0">
                <a:solidFill>
                  <a:schemeClr val="tx1"/>
                </a:solidFill>
                <a:effectLst/>
                <a:latin typeface="+mn-lt"/>
                <a:ea typeface="+mn-ea"/>
                <a:cs typeface="+mn-cs"/>
              </a:rPr>
              <a:t>Siggraph</a:t>
            </a:r>
            <a:r>
              <a:rPr lang="en-AU" sz="1200" kern="1200" dirty="0" smtClean="0">
                <a:solidFill>
                  <a:schemeClr val="tx1"/>
                </a:solidFill>
                <a:effectLst/>
                <a:latin typeface="+mn-lt"/>
                <a:ea typeface="+mn-ea"/>
                <a:cs typeface="+mn-cs"/>
              </a:rPr>
              <a:t> presentations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19</a:t>
            </a:fld>
            <a:endParaRPr lang="en-AU"/>
          </a:p>
        </p:txBody>
      </p:sp>
    </p:spTree>
    <p:extLst>
      <p:ext uri="{BB962C8B-B14F-4D97-AF65-F5344CB8AC3E}">
        <p14:creationId xmlns:p14="http://schemas.microsoft.com/office/powerpoint/2010/main" val="3087198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Video – this is a very good video because it compares a flow field implementation with a typical RTS pathfinding implementation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show all of this video.</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20</a:t>
            </a:fld>
            <a:endParaRPr lang="en-AU"/>
          </a:p>
        </p:txBody>
      </p:sp>
    </p:spTree>
    <p:extLst>
      <p:ext uri="{BB962C8B-B14F-4D97-AF65-F5344CB8AC3E}">
        <p14:creationId xmlns:p14="http://schemas.microsoft.com/office/powerpoint/2010/main" val="3302151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march of the </a:t>
            </a:r>
            <a:r>
              <a:rPr lang="en-AU" sz="1200" kern="1200" dirty="0" err="1" smtClean="0">
                <a:solidFill>
                  <a:schemeClr val="tx1"/>
                </a:solidFill>
                <a:effectLst/>
                <a:latin typeface="+mn-lt"/>
                <a:ea typeface="+mn-ea"/>
                <a:cs typeface="+mn-cs"/>
              </a:rPr>
              <a:t>froblins</a:t>
            </a:r>
            <a:r>
              <a:rPr lang="en-AU" sz="1200" kern="1200" dirty="0" smtClean="0">
                <a:solidFill>
                  <a:schemeClr val="tx1"/>
                </a:solidFill>
                <a:effectLst/>
                <a:latin typeface="+mn-lt"/>
                <a:ea typeface="+mn-ea"/>
                <a:cs typeface="+mn-cs"/>
              </a:rPr>
              <a:t>: https://www.youtube.com/watch?v=FUtzOqgsLyE</a:t>
            </a:r>
          </a:p>
          <a:p>
            <a:r>
              <a:rPr lang="en-AU" sz="1200" kern="1200" dirty="0" smtClean="0">
                <a:solidFill>
                  <a:schemeClr val="tx1"/>
                </a:solidFill>
                <a:effectLst/>
                <a:latin typeface="+mn-lt"/>
                <a:ea typeface="+mn-ea"/>
                <a:cs typeface="+mn-cs"/>
              </a:rPr>
              <a:t>Chris Taylor's Kings and Castles: https://www.youtube.com/watch?v=L2KezvQLllw</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Chris Taylor's Supreme Commander 2: https://www.youtube.com/watch?v=bovlsENv1g4</a:t>
            </a:r>
          </a:p>
          <a:p>
            <a:r>
              <a:rPr lang="en-AU" sz="1200" kern="1200" dirty="0" smtClean="0">
                <a:solidFill>
                  <a:schemeClr val="tx1"/>
                </a:solidFill>
                <a:effectLst/>
                <a:latin typeface="+mn-lt"/>
                <a:ea typeface="+mn-ea"/>
                <a:cs typeface="+mn-cs"/>
              </a:rPr>
              <a:t>(good example)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continuum crowds JS implementation:</a:t>
            </a:r>
          </a:p>
          <a:p>
            <a:r>
              <a:rPr lang="en-AU" sz="1200" kern="1200" dirty="0" smtClean="0">
                <a:solidFill>
                  <a:schemeClr val="tx1"/>
                </a:solidFill>
                <a:effectLst/>
                <a:latin typeface="+mn-lt"/>
                <a:ea typeface="+mn-ea"/>
                <a:cs typeface="+mn-cs"/>
              </a:rPr>
              <a:t>https://howtorts.github.io/2014/01/09/continuum-crowds.html</a:t>
            </a:r>
          </a:p>
          <a:p>
            <a:r>
              <a:rPr lang="en-AU" sz="1200" kern="1200" dirty="0" smtClean="0">
                <a:solidFill>
                  <a:schemeClr val="tx1"/>
                </a:solidFill>
                <a:effectLst/>
                <a:latin typeface="+mn-lt"/>
                <a:ea typeface="+mn-ea"/>
                <a:cs typeface="+mn-cs"/>
              </a:rPr>
              <a:t>https://howtorts.github.io/examples/8-1-crossing-groups-continuum-crowds/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Computational </a:t>
            </a:r>
            <a:r>
              <a:rPr lang="en-AU" sz="1200" kern="1200" dirty="0" err="1" smtClean="0">
                <a:solidFill>
                  <a:schemeClr val="tx1"/>
                </a:solidFill>
                <a:effectLst/>
                <a:latin typeface="+mn-lt"/>
                <a:ea typeface="+mn-ea"/>
                <a:cs typeface="+mn-cs"/>
              </a:rPr>
              <a:t>Bubblegum</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Implementing Continuum Crowds, Part 1: Writing an </a:t>
            </a:r>
            <a:r>
              <a:rPr lang="en-AU" sz="1200" kern="1200" dirty="0" err="1" smtClean="0">
                <a:solidFill>
                  <a:schemeClr val="tx1"/>
                </a:solidFill>
                <a:effectLst/>
                <a:latin typeface="+mn-lt"/>
                <a:ea typeface="+mn-ea"/>
                <a:cs typeface="+mn-cs"/>
              </a:rPr>
              <a:t>Eikonal</a:t>
            </a:r>
            <a:r>
              <a:rPr lang="en-AU" sz="1200" kern="1200" dirty="0" smtClean="0">
                <a:solidFill>
                  <a:schemeClr val="tx1"/>
                </a:solidFill>
                <a:effectLst/>
                <a:latin typeface="+mn-lt"/>
                <a:ea typeface="+mn-ea"/>
                <a:cs typeface="+mn-cs"/>
              </a:rPr>
              <a:t> Equation Solver</a:t>
            </a:r>
          </a:p>
          <a:p>
            <a:r>
              <a:rPr lang="en-AU" sz="1200" kern="1200" dirty="0" smtClean="0">
                <a:solidFill>
                  <a:schemeClr val="tx1"/>
                </a:solidFill>
                <a:effectLst/>
                <a:latin typeface="+mn-lt"/>
                <a:ea typeface="+mn-ea"/>
                <a:cs typeface="+mn-cs"/>
              </a:rPr>
              <a:t>http://computationalbubblegum.blogspot.com.au/2014/06/implementing-continuum-crowds-part-1.html</a:t>
            </a:r>
          </a:p>
          <a:p>
            <a:r>
              <a:rPr lang="en-AU" sz="1200" kern="1200" dirty="0" smtClean="0">
                <a:solidFill>
                  <a:schemeClr val="tx1"/>
                </a:solidFill>
                <a:effectLst/>
                <a:latin typeface="+mn-lt"/>
                <a:ea typeface="+mn-ea"/>
                <a:cs typeface="+mn-cs"/>
              </a:rPr>
              <a:t>http://computationalbubblegum.blogspot.com.au/2014/06/implementing-continuum-crowds-part-2.html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flow field </a:t>
            </a:r>
            <a:r>
              <a:rPr lang="en-AU" sz="1200" kern="1200" dirty="0" err="1" smtClean="0">
                <a:solidFill>
                  <a:schemeClr val="tx1"/>
                </a:solidFill>
                <a:effectLst/>
                <a:latin typeface="+mn-lt"/>
                <a:ea typeface="+mn-ea"/>
                <a:cs typeface="+mn-cs"/>
              </a:rPr>
              <a:t>howto</a:t>
            </a:r>
            <a:r>
              <a:rPr lang="en-AU" sz="1200" kern="1200" dirty="0" smtClean="0">
                <a:solidFill>
                  <a:schemeClr val="tx1"/>
                </a:solidFill>
                <a:effectLst/>
                <a:latin typeface="+mn-lt"/>
                <a:ea typeface="+mn-ea"/>
                <a:cs typeface="+mn-cs"/>
              </a:rPr>
              <a:t>: http://coldconstructs.com/2013/10/flow-field-pathfinding-with-flocking/</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Understanding Goal-Based Vector Field Pathfinding *** simple &amp; good</a:t>
            </a:r>
          </a:p>
          <a:p>
            <a:r>
              <a:rPr lang="en-AU" sz="1200" kern="1200" dirty="0" smtClean="0">
                <a:solidFill>
                  <a:schemeClr val="tx1"/>
                </a:solidFill>
                <a:effectLst/>
                <a:latin typeface="+mn-lt"/>
                <a:ea typeface="+mn-ea"/>
                <a:cs typeface="+mn-cs"/>
              </a:rPr>
              <a:t>https://www.youtube.com/watch?v=Bspb9g9nTto</a:t>
            </a:r>
          </a:p>
          <a:p>
            <a:r>
              <a:rPr lang="en-AU" sz="1200" kern="1200" dirty="0" smtClean="0">
                <a:solidFill>
                  <a:schemeClr val="tx1"/>
                </a:solidFill>
                <a:effectLst/>
                <a:latin typeface="+mn-lt"/>
                <a:ea typeface="+mn-ea"/>
                <a:cs typeface="+mn-cs"/>
              </a:rPr>
              <a:t>http://gamedevelopment.tutsplus.com/tutorials/goal-based-vector-field-pathfinding--gamedev-9007</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How to RTS:</a:t>
            </a:r>
          </a:p>
          <a:p>
            <a:r>
              <a:rPr lang="en-AU" sz="1200" kern="1200" dirty="0" smtClean="0">
                <a:solidFill>
                  <a:schemeClr val="tx1"/>
                </a:solidFill>
                <a:effectLst/>
                <a:latin typeface="+mn-lt"/>
                <a:ea typeface="+mn-ea"/>
                <a:cs typeface="+mn-cs"/>
              </a:rPr>
              <a:t>https://howtorts.github.io/2014/01/09/continuum-crowds.html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Flow field pathfinding with flocking</a:t>
            </a:r>
          </a:p>
          <a:p>
            <a:r>
              <a:rPr lang="en-AU" sz="1200" kern="1200" dirty="0" smtClean="0">
                <a:solidFill>
                  <a:schemeClr val="tx1"/>
                </a:solidFill>
                <a:effectLst/>
                <a:latin typeface="+mn-lt"/>
                <a:ea typeface="+mn-ea"/>
                <a:cs typeface="+mn-cs"/>
              </a:rPr>
              <a:t>http://coldconstructs.com/2013/10/flow-field-pathfinding-with-flocking/</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22</a:t>
            </a:fld>
            <a:endParaRPr lang="en-AU"/>
          </a:p>
        </p:txBody>
      </p:sp>
    </p:spTree>
    <p:extLst>
      <p:ext uri="{BB962C8B-B14F-4D97-AF65-F5344CB8AC3E}">
        <p14:creationId xmlns:p14="http://schemas.microsoft.com/office/powerpoint/2010/main" val="187159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One relatively simple technique we can use is called Flow Field pathfinding.</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Put simply, we use a Flow Field containing a vector direction for each node on our graph (often a 2D grid). Then, each pathfinding agent simply has to follow the vector direction for the node it is currently on in order to traverse a path to the goal.</a:t>
            </a:r>
          </a:p>
          <a:p>
            <a:r>
              <a:rPr lang="en-AU"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Allows us to calculate a path for all agents at once</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using this technique we calculate a direction for each node (if we’re using a 2D grid, then each tile) that will take us a along a path to the target. We do this once, then each pathfinding agent shares this data to update its position.</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 individual agents have no knowledge about the world or their path other than the next direction they need to take.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Calculates a path from the goal to every node in the graph</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Starting from the goal tile, we use a </a:t>
            </a:r>
            <a:r>
              <a:rPr lang="en-US" sz="1200" kern="1200" dirty="0" err="1" smtClean="0">
                <a:solidFill>
                  <a:schemeClr val="tx1"/>
                </a:solidFill>
                <a:effectLst/>
                <a:latin typeface="+mn-lt"/>
                <a:ea typeface="+mn-ea"/>
                <a:cs typeface="+mn-cs"/>
              </a:rPr>
              <a:t>wavefront</a:t>
            </a:r>
            <a:r>
              <a:rPr lang="en-US" sz="1200" kern="1200" dirty="0" smtClean="0">
                <a:solidFill>
                  <a:schemeClr val="tx1"/>
                </a:solidFill>
                <a:effectLst/>
                <a:latin typeface="+mn-lt"/>
                <a:ea typeface="+mn-ea"/>
                <a:cs typeface="+mn-cs"/>
              </a:rPr>
              <a:t> algorithm to radiate out from this note, calculating a cost for each tile that indicates the number of tiles it is away from the goal (think </a:t>
            </a:r>
            <a:r>
              <a:rPr lang="en-US" sz="1200" kern="1200" dirty="0" err="1" smtClean="0">
                <a:solidFill>
                  <a:schemeClr val="tx1"/>
                </a:solidFill>
                <a:effectLst/>
                <a:latin typeface="+mn-lt"/>
                <a:ea typeface="+mn-ea"/>
                <a:cs typeface="+mn-cs"/>
              </a:rPr>
              <a:t>Dijkstra’s</a:t>
            </a:r>
            <a:r>
              <a:rPr lang="en-US" sz="1200" kern="1200" dirty="0" smtClean="0">
                <a:solidFill>
                  <a:schemeClr val="tx1"/>
                </a:solidFill>
                <a:effectLst/>
                <a:latin typeface="+mn-lt"/>
                <a:ea typeface="+mn-ea"/>
                <a:cs typeface="+mn-cs"/>
              </a:rPr>
              <a:t> algorithm).</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difference between this technique and, say, something like </a:t>
            </a:r>
            <a:r>
              <a:rPr lang="en-US" sz="1200" kern="1200" dirty="0" err="1" smtClean="0">
                <a:solidFill>
                  <a:schemeClr val="tx1"/>
                </a:solidFill>
                <a:effectLst/>
                <a:latin typeface="+mn-lt"/>
                <a:ea typeface="+mn-ea"/>
                <a:cs typeface="+mn-cs"/>
              </a:rPr>
              <a:t>Dijkstra’s</a:t>
            </a:r>
            <a:r>
              <a:rPr lang="en-US" sz="1200" kern="1200" dirty="0" smtClean="0">
                <a:solidFill>
                  <a:schemeClr val="tx1"/>
                </a:solidFill>
                <a:effectLst/>
                <a:latin typeface="+mn-lt"/>
                <a:ea typeface="+mn-ea"/>
                <a:cs typeface="+mn-cs"/>
              </a:rPr>
              <a:t> is that we only stop once we’ve got a cost for every tile in our grid.</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information is translated into a vector direction for each node (stored as a flow field)</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the costs for individual nodes, and the cost for their </a:t>
            </a:r>
            <a:r>
              <a:rPr lang="en-AU" sz="1200" kern="1200" dirty="0"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nodes, we can calculate a vector for that node.</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vectors are what make up the Flow Field</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Agents follow the directions in the flow field to navigate towards the goal</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Once we have our flow field, all the agents need to do is move in the direction indicated in order to traverse a path to the goal.</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4</a:t>
            </a:fld>
            <a:endParaRPr lang="en-AU"/>
          </a:p>
        </p:txBody>
      </p:sp>
    </p:spTree>
    <p:extLst>
      <p:ext uri="{BB962C8B-B14F-4D97-AF65-F5344CB8AC3E}">
        <p14:creationId xmlns:p14="http://schemas.microsoft.com/office/powerpoint/2010/main" val="39879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Why would we want to do pathfinding in this way?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game genres like RTS, this will allow us to have hundreds or even thousands of agents intelligently </a:t>
            </a:r>
            <a:r>
              <a:rPr lang="en-AU" sz="1200" kern="1200" dirty="0" err="1" smtClean="0">
                <a:solidFill>
                  <a:schemeClr val="tx1"/>
                </a:solidFill>
                <a:effectLst/>
                <a:latin typeface="+mn-lt"/>
                <a:ea typeface="+mn-ea"/>
                <a:cs typeface="+mn-cs"/>
              </a:rPr>
              <a:t>pathfind</a:t>
            </a:r>
            <a:r>
              <a:rPr lang="en-AU" sz="1200" kern="1200" dirty="0" smtClean="0">
                <a:solidFill>
                  <a:schemeClr val="tx1"/>
                </a:solidFill>
                <a:effectLst/>
                <a:latin typeface="+mn-lt"/>
                <a:ea typeface="+mn-ea"/>
                <a:cs typeface="+mn-cs"/>
              </a:rPr>
              <a:t> within our game.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An added benefit is that this technique also creates emergent behaviour, so agents will appear to react to the environment in the same way as real people do when moving in a crowd.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we calculate the cost for each node in our graph, we can modify this value with information like how many agents are currently on this node. This will increase the cost of the node making it undesirable for agents to move to. </a:t>
            </a:r>
          </a:p>
          <a:p>
            <a:r>
              <a:rPr lang="en-AU" sz="1200" kern="1200" dirty="0" smtClean="0">
                <a:solidFill>
                  <a:schemeClr val="tx1"/>
                </a:solidFill>
                <a:effectLst/>
                <a:latin typeface="+mn-lt"/>
                <a:ea typeface="+mn-ea"/>
                <a:cs typeface="+mn-cs"/>
              </a:rPr>
              <a:t>The result of this is that agents will move around areas of high density. And the amazing thing is all this happens without the agent knowing anything about the environment or other agents. It is just following the direction vector for the node it is currently 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video link on this slide demonstrates the Flow Fields technique, which we will discuss in more detail in the following slides.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167047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Calculating the distance per node is quite easy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What we need is a wavefront algorithm.</a:t>
            </a:r>
          </a:p>
          <a:p>
            <a:r>
              <a:rPr lang="en-AU" sz="1200" kern="1200" dirty="0" smtClean="0">
                <a:solidFill>
                  <a:schemeClr val="tx1"/>
                </a:solidFill>
                <a:effectLst/>
                <a:latin typeface="+mn-lt"/>
                <a:ea typeface="+mn-ea"/>
                <a:cs typeface="+mn-cs"/>
              </a:rPr>
              <a:t>It starts at the goal with a value of 0, and then flows outwards to fill the entire traversable region.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There are two steps to the wavefront algorithm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First, the algorithm begins and the goal and marks it with a path distance of 0</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Then, it gets each marked tile’s unmarked neighbours, and marks them with a value equal to the previous tile’s path distance + 1</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continues until the entire reachable map has been marked.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is quite easy to achieve by slightly modifying the </a:t>
            </a:r>
            <a:r>
              <a:rPr lang="en-AU" sz="1200" kern="1200" dirty="0" err="1" smtClean="0">
                <a:solidFill>
                  <a:schemeClr val="tx1"/>
                </a:solidFill>
                <a:effectLst/>
                <a:latin typeface="+mn-lt"/>
                <a:ea typeface="+mn-ea"/>
                <a:cs typeface="+mn-cs"/>
              </a:rPr>
              <a:t>Dijkstra’s</a:t>
            </a:r>
            <a:r>
              <a:rPr lang="en-AU" sz="1200" kern="1200" dirty="0" smtClean="0">
                <a:solidFill>
                  <a:schemeClr val="tx1"/>
                </a:solidFill>
                <a:effectLst/>
                <a:latin typeface="+mn-lt"/>
                <a:ea typeface="+mn-ea"/>
                <a:cs typeface="+mn-cs"/>
              </a:rPr>
              <a:t> algorithm. Instead of using a starting position and a goal and stopping when we get to the goal, our algorithm starts at the goal and doesn’t stop until all nodes in the open list have been processed.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wavefront algorithm is simply running a breadth first search on the grid and storing how many steps it took to get to each tile along the way. This algorithm is sometimes also called the brushfire algorithm.</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250786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Now that the path distance from every tile to the goal has been calculated, we can easily determine the path that needs to be taken to get closer to the goal.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It is possible to do this at runtime for every pathfinder every frame, but it is often better to calculate a vector field once and then have all of the pathfinders refer to the vector field at runtime.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flow field simply stores a vector that points down the gradient of the distance function (towards the goal) at every tile.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see that the graphic on this slide is a visualisation of the vector field, with the vectors pointing from the centre of the tile along the shortest path to the goal (shown in red)</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7</a:t>
            </a:fld>
            <a:endParaRPr lang="en-AU"/>
          </a:p>
        </p:txBody>
      </p:sp>
    </p:spTree>
    <p:extLst>
      <p:ext uri="{BB962C8B-B14F-4D97-AF65-F5344CB8AC3E}">
        <p14:creationId xmlns:p14="http://schemas.microsoft.com/office/powerpoint/2010/main" val="33255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This flow field is generated one tile at a time by looking at the costs for each node that have been previously calculated.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pseudo code for calculating the x and y components of the vector is shown on this slide. Each component is calculated separately.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If any of the tiles referenced (left/right/up/down) are non-traversable and thus have no usable distance stored, the distance associated with the current tile is used in place of the missing value. Once the path vector has been roughly calculated, it is normalized to avoid inconsistencies later.</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357966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Now that the vector field has been calculated, it is very easy to calculate movement for a pathfinder.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Assuming that </a:t>
            </a:r>
            <a:r>
              <a:rPr lang="en-AU" sz="1200" kern="1200" dirty="0" err="1" smtClean="0">
                <a:solidFill>
                  <a:schemeClr val="tx1"/>
                </a:solidFill>
                <a:effectLst/>
                <a:latin typeface="+mn-lt"/>
                <a:ea typeface="+mn-ea"/>
                <a:cs typeface="+mn-cs"/>
              </a:rPr>
              <a:t>vector_field</a:t>
            </a:r>
            <a:r>
              <a:rPr lang="en-AU" sz="1200" kern="1200" dirty="0" smtClean="0">
                <a:solidFill>
                  <a:schemeClr val="tx1"/>
                </a:solidFill>
                <a:effectLst/>
                <a:latin typeface="+mn-lt"/>
                <a:ea typeface="+mn-ea"/>
                <a:cs typeface="+mn-cs"/>
              </a:rPr>
              <a:t>(</a:t>
            </a:r>
            <a:r>
              <a:rPr lang="en-AU" sz="1200" kern="1200" dirty="0" err="1" smtClean="0">
                <a:solidFill>
                  <a:schemeClr val="tx1"/>
                </a:solidFill>
                <a:effectLst/>
                <a:latin typeface="+mn-lt"/>
                <a:ea typeface="+mn-ea"/>
                <a:cs typeface="+mn-cs"/>
              </a:rPr>
              <a:t>x,y</a:t>
            </a:r>
            <a:r>
              <a:rPr lang="en-AU" sz="1200" kern="1200" dirty="0" smtClean="0">
                <a:solidFill>
                  <a:schemeClr val="tx1"/>
                </a:solidFill>
                <a:effectLst/>
                <a:latin typeface="+mn-lt"/>
                <a:ea typeface="+mn-ea"/>
                <a:cs typeface="+mn-cs"/>
              </a:rPr>
              <a:t>) returns the vector we calculated earlier at the tile (</a:t>
            </a:r>
            <a:r>
              <a:rPr lang="en-AU" sz="1200" kern="1200" dirty="0" err="1" smtClean="0">
                <a:solidFill>
                  <a:schemeClr val="tx1"/>
                </a:solidFill>
                <a:effectLst/>
                <a:latin typeface="+mn-lt"/>
                <a:ea typeface="+mn-ea"/>
                <a:cs typeface="+mn-cs"/>
              </a:rPr>
              <a:t>x,y</a:t>
            </a:r>
            <a:r>
              <a:rPr lang="en-AU" sz="1200" kern="1200" dirty="0" smtClean="0">
                <a:solidFill>
                  <a:schemeClr val="tx1"/>
                </a:solidFill>
                <a:effectLst/>
                <a:latin typeface="+mn-lt"/>
                <a:ea typeface="+mn-ea"/>
                <a:cs typeface="+mn-cs"/>
              </a:rPr>
              <a:t>), and that </a:t>
            </a:r>
            <a:r>
              <a:rPr lang="en-AU" sz="1200" kern="1200" dirty="0" err="1" smtClean="0">
                <a:solidFill>
                  <a:schemeClr val="tx1"/>
                </a:solidFill>
                <a:effectLst/>
                <a:latin typeface="+mn-lt"/>
                <a:ea typeface="+mn-ea"/>
                <a:cs typeface="+mn-cs"/>
              </a:rPr>
              <a:t>desired_velocity</a:t>
            </a:r>
            <a:r>
              <a:rPr lang="en-AU" sz="1200" kern="1200" dirty="0" smtClean="0">
                <a:solidFill>
                  <a:schemeClr val="tx1"/>
                </a:solidFill>
                <a:effectLst/>
                <a:latin typeface="+mn-lt"/>
                <a:ea typeface="+mn-ea"/>
                <a:cs typeface="+mn-cs"/>
              </a:rPr>
              <a:t> is a scalar, then to get the velocity for our agent we simply multiply the vector in the flow field by the desired velocity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agent simply needs to start moving in the direction indicated by the vector.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is the simplest way of doing this, but more complicated movement systems can easily be implemented.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we could apply steering behaviours to the agent movement. In such a situation the velocity vector we calculated would be used as the desired velocity, and the steering behaviours would be used to calculate the actual movement at every time step.</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393092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Now that the vector field has been calculated, it is very easy to calculate movement for a pathfinder.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Assuming that </a:t>
            </a:r>
            <a:r>
              <a:rPr lang="en-AU" sz="1200" kern="1200" dirty="0" err="1" smtClean="0">
                <a:solidFill>
                  <a:schemeClr val="tx1"/>
                </a:solidFill>
                <a:effectLst/>
                <a:latin typeface="+mn-lt"/>
                <a:ea typeface="+mn-ea"/>
                <a:cs typeface="+mn-cs"/>
              </a:rPr>
              <a:t>vector_field</a:t>
            </a:r>
            <a:r>
              <a:rPr lang="en-AU" sz="1200" kern="1200" dirty="0" smtClean="0">
                <a:solidFill>
                  <a:schemeClr val="tx1"/>
                </a:solidFill>
                <a:effectLst/>
                <a:latin typeface="+mn-lt"/>
                <a:ea typeface="+mn-ea"/>
                <a:cs typeface="+mn-cs"/>
              </a:rPr>
              <a:t>(</a:t>
            </a:r>
            <a:r>
              <a:rPr lang="en-AU" sz="1200" kern="1200" dirty="0" err="1" smtClean="0">
                <a:solidFill>
                  <a:schemeClr val="tx1"/>
                </a:solidFill>
                <a:effectLst/>
                <a:latin typeface="+mn-lt"/>
                <a:ea typeface="+mn-ea"/>
                <a:cs typeface="+mn-cs"/>
              </a:rPr>
              <a:t>x,y</a:t>
            </a:r>
            <a:r>
              <a:rPr lang="en-AU" sz="1200" kern="1200" dirty="0" smtClean="0">
                <a:solidFill>
                  <a:schemeClr val="tx1"/>
                </a:solidFill>
                <a:effectLst/>
                <a:latin typeface="+mn-lt"/>
                <a:ea typeface="+mn-ea"/>
                <a:cs typeface="+mn-cs"/>
              </a:rPr>
              <a:t>) returns the vector we calculated earlier at the tile (</a:t>
            </a:r>
            <a:r>
              <a:rPr lang="en-AU" sz="1200" kern="1200" dirty="0" err="1" smtClean="0">
                <a:solidFill>
                  <a:schemeClr val="tx1"/>
                </a:solidFill>
                <a:effectLst/>
                <a:latin typeface="+mn-lt"/>
                <a:ea typeface="+mn-ea"/>
                <a:cs typeface="+mn-cs"/>
              </a:rPr>
              <a:t>x,y</a:t>
            </a:r>
            <a:r>
              <a:rPr lang="en-AU" sz="1200" kern="1200" dirty="0" smtClean="0">
                <a:solidFill>
                  <a:schemeClr val="tx1"/>
                </a:solidFill>
                <a:effectLst/>
                <a:latin typeface="+mn-lt"/>
                <a:ea typeface="+mn-ea"/>
                <a:cs typeface="+mn-cs"/>
              </a:rPr>
              <a:t>), and that </a:t>
            </a:r>
            <a:r>
              <a:rPr lang="en-AU" sz="1200" kern="1200" dirty="0" err="1" smtClean="0">
                <a:solidFill>
                  <a:schemeClr val="tx1"/>
                </a:solidFill>
                <a:effectLst/>
                <a:latin typeface="+mn-lt"/>
                <a:ea typeface="+mn-ea"/>
                <a:cs typeface="+mn-cs"/>
              </a:rPr>
              <a:t>desired_velocity</a:t>
            </a:r>
            <a:r>
              <a:rPr lang="en-AU" sz="1200" kern="1200" dirty="0" smtClean="0">
                <a:solidFill>
                  <a:schemeClr val="tx1"/>
                </a:solidFill>
                <a:effectLst/>
                <a:latin typeface="+mn-lt"/>
                <a:ea typeface="+mn-ea"/>
                <a:cs typeface="+mn-cs"/>
              </a:rPr>
              <a:t> is a scalar, then to get the velocity for our agent we simply multiply the vector in the flow field by the desired velocity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agent simply needs to start moving in the direction indicated by the vector.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is the simplest way of doing this, but more complicated movement systems can easily be implemented.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we could apply steering behaviours to the agent movement. In such a situation the velocity vector we calculated would be used as the desired velocity, and the steering behaviours would be used to calculate the actual movement at every time step.</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10</a:t>
            </a:fld>
            <a:endParaRPr lang="en-AU"/>
          </a:p>
        </p:txBody>
      </p:sp>
    </p:spTree>
    <p:extLst>
      <p:ext uri="{BB962C8B-B14F-4D97-AF65-F5344CB8AC3E}">
        <p14:creationId xmlns:p14="http://schemas.microsoft.com/office/powerpoint/2010/main" val="65191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One solution is to subdivide both the node graph and the flow field once. Every single node and flow field tile has now been split into four smaller tiles. The problem remains the same with a subdivided grid; it has only been slightly minimized.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real trick that solves the local optima problem is to initially add four goal nodes, instead of just one. To do this we simply have to modify the first step of the distance calculation algorithm.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Where we used to have only one goal with a path distance of 0, we now add the four tiles that are closest to the goal.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technique will still work as long as the four tiles are adjacent and traversable.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results are shown in the image on this slide.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see that by using four goal nodes we have eliminated the local optima problem.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Although this solution is elegant, the calculations required to build the flow field now take four times longer because of the increased number of tiles, so it is far from ideal.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Other solutions involve determining what direction to go in on a case by case basis, which can significantly slow down the agent movement calculations.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61830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rail.cs.washington.edu/projects/crowd-flow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FUtzOqgsLy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ovlsENv1g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amedevelopment.tutsplus.com/tutorials/goal-based-vector-field-pathfinding--gamedev-900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developer.amd.com/resources/documentation-articles/gpu-demos/ati-radeon-hd-4800-series-real-time-demos/" TargetMode="External"/><Relationship Id="rId5" Type="http://schemas.openxmlformats.org/officeDocument/2006/relationships/hyperlink" Target="http://grail.cs.washington.edu/projects/crowd-flows/" TargetMode="External"/><Relationship Id="rId4" Type="http://schemas.openxmlformats.org/officeDocument/2006/relationships/hyperlink" Target="http://computationalbubblegum.blogspot.com.au/2014/06/implementing-continuum-crowds-part-1.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Bspb9g9nTt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Flow Fields</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1"/>
          </p:nvPr>
        </p:nvSpPr>
        <p:spPr/>
        <p:txBody>
          <a:bodyPr/>
          <a:lstStyle/>
          <a:p>
            <a:r>
              <a:rPr lang="en-AU" dirty="0" smtClean="0"/>
              <a:t>Last modified 09/02/16 by Sam Cartwright</a:t>
            </a:r>
            <a:endParaRPr lang="en-GB" dirty="0"/>
          </a:p>
        </p:txBody>
      </p:sp>
      <p:sp>
        <p:nvSpPr>
          <p:cNvPr id="5" name="Text Placeholder 4"/>
          <p:cNvSpPr>
            <a:spLocks noGrp="1"/>
          </p:cNvSpPr>
          <p:nvPr>
            <p:ph type="body" sz="quarter" idx="12"/>
          </p:nvPr>
        </p:nvSpPr>
        <p:spPr/>
        <p:txBody>
          <a:bodyPr/>
          <a:lstStyle/>
          <a:p>
            <a:r>
              <a:rPr lang="en-AU" dirty="0" smtClean="0"/>
              <a:t>Programming – AI for Games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Optima</a:t>
            </a:r>
            <a:endParaRPr lang="en-AU" dirty="0"/>
          </a:p>
        </p:txBody>
      </p:sp>
      <p:sp>
        <p:nvSpPr>
          <p:cNvPr id="3" name="Content Placeholder 2"/>
          <p:cNvSpPr>
            <a:spLocks noGrp="1"/>
          </p:cNvSpPr>
          <p:nvPr>
            <p:ph idx="10"/>
          </p:nvPr>
        </p:nvSpPr>
        <p:spPr>
          <a:xfrm>
            <a:off x="323850" y="1203325"/>
            <a:ext cx="4968230" cy="3384649"/>
          </a:xfrm>
        </p:spPr>
        <p:txBody>
          <a:bodyPr>
            <a:normAutofit fontScale="77500" lnSpcReduction="20000"/>
          </a:bodyPr>
          <a:lstStyle/>
          <a:p>
            <a:r>
              <a:rPr lang="en-US" dirty="0" smtClean="0"/>
              <a:t>Local optima is a problem that can occur</a:t>
            </a:r>
          </a:p>
          <a:p>
            <a:pPr lvl="1"/>
            <a:endParaRPr lang="en-US" dirty="0" smtClean="0"/>
          </a:p>
          <a:p>
            <a:r>
              <a:rPr lang="en-US" dirty="0" smtClean="0"/>
              <a:t>It happens when the calculated vector components equal 0</a:t>
            </a:r>
          </a:p>
          <a:p>
            <a:pPr lvl="1"/>
            <a:endParaRPr lang="en-US" dirty="0" smtClean="0"/>
          </a:p>
          <a:p>
            <a:r>
              <a:rPr lang="en-US" dirty="0" smtClean="0"/>
              <a:t>Causes </a:t>
            </a:r>
            <a:r>
              <a:rPr lang="en-US" dirty="0" err="1" smtClean="0"/>
              <a:t>pathfinding</a:t>
            </a:r>
            <a:r>
              <a:rPr lang="en-US" dirty="0" smtClean="0"/>
              <a:t> agents to get stuck</a:t>
            </a:r>
          </a:p>
          <a:p>
            <a:pPr lvl="1"/>
            <a:endParaRPr lang="en-US" dirty="0" smtClean="0"/>
          </a:p>
          <a:p>
            <a:r>
              <a:rPr lang="en-US" dirty="0" smtClean="0"/>
              <a:t>In this image, the pink node shows this problem</a:t>
            </a:r>
          </a:p>
          <a:p>
            <a:endParaRPr lang="en-US" dirty="0" smtClean="0"/>
          </a:p>
        </p:txBody>
      </p:sp>
      <p:pic>
        <p:nvPicPr>
          <p:cNvPr id="1026" name="Picture 2" descr="Efficient_Pathing_Local_Opti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51670"/>
            <a:ext cx="3693914" cy="177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69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Optima</a:t>
            </a:r>
            <a:endParaRPr lang="en-AU" dirty="0"/>
          </a:p>
        </p:txBody>
      </p:sp>
      <p:sp>
        <p:nvSpPr>
          <p:cNvPr id="3" name="Content Placeholder 2"/>
          <p:cNvSpPr>
            <a:spLocks noGrp="1"/>
          </p:cNvSpPr>
          <p:nvPr>
            <p:ph idx="10"/>
          </p:nvPr>
        </p:nvSpPr>
        <p:spPr>
          <a:xfrm>
            <a:off x="323850" y="1203325"/>
            <a:ext cx="4752206" cy="3384649"/>
          </a:xfrm>
        </p:spPr>
        <p:txBody>
          <a:bodyPr>
            <a:normAutofit fontScale="85000" lnSpcReduction="20000"/>
          </a:bodyPr>
          <a:lstStyle/>
          <a:p>
            <a:r>
              <a:rPr lang="en-US" dirty="0" smtClean="0"/>
              <a:t>One possible solution uses 4 goal nodes</a:t>
            </a:r>
          </a:p>
          <a:p>
            <a:pPr lvl="1"/>
            <a:r>
              <a:rPr lang="en-US" dirty="0" smtClean="0"/>
              <a:t>Split each node into 4 to preserve the original resolution</a:t>
            </a:r>
          </a:p>
          <a:p>
            <a:pPr lvl="1"/>
            <a:r>
              <a:rPr lang="en-US" dirty="0" smtClean="0"/>
              <a:t>Goal nodes should be adjacent and traversable</a:t>
            </a:r>
          </a:p>
          <a:p>
            <a:pPr lvl="1"/>
            <a:r>
              <a:rPr lang="en-US" dirty="0" smtClean="0"/>
              <a:t>Generating the Flow Field now takes 4x longer</a:t>
            </a:r>
          </a:p>
          <a:p>
            <a:pPr lvl="1"/>
            <a:endParaRPr lang="en-US" dirty="0" smtClean="0"/>
          </a:p>
          <a:p>
            <a:r>
              <a:rPr lang="en-US" dirty="0" smtClean="0"/>
              <a:t>Other solutions involve checking on a case-by-case basis</a:t>
            </a:r>
            <a:endParaRPr lang="en-AU" dirty="0"/>
          </a:p>
        </p:txBody>
      </p:sp>
      <p:pic>
        <p:nvPicPr>
          <p:cNvPr id="2050" name="Picture 2" descr="Efficient_Pathing_Local_Optima_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02541"/>
            <a:ext cx="3981946" cy="212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2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Continuum Crowds</a:t>
            </a:r>
            <a:endParaRPr lang="en-AU" dirty="0"/>
          </a:p>
        </p:txBody>
      </p:sp>
      <p:sp>
        <p:nvSpPr>
          <p:cNvPr id="3" name="Content Placeholder 2"/>
          <p:cNvSpPr>
            <a:spLocks noGrp="1"/>
          </p:cNvSpPr>
          <p:nvPr>
            <p:ph idx="10"/>
          </p:nvPr>
        </p:nvSpPr>
        <p:spPr>
          <a:xfrm>
            <a:off x="323850" y="1203325"/>
            <a:ext cx="5400278" cy="3384649"/>
          </a:xfrm>
        </p:spPr>
        <p:txBody>
          <a:bodyPr>
            <a:normAutofit fontScale="92500" lnSpcReduction="10000"/>
          </a:bodyPr>
          <a:lstStyle/>
          <a:p>
            <a:r>
              <a:rPr lang="en-US" dirty="0" smtClean="0"/>
              <a:t>Technique developed by </a:t>
            </a:r>
            <a:r>
              <a:rPr lang="en-US" dirty="0" err="1" smtClean="0"/>
              <a:t>Treuille</a:t>
            </a:r>
            <a:r>
              <a:rPr lang="en-US" dirty="0" smtClean="0"/>
              <a:t>, Cooper &amp; </a:t>
            </a:r>
            <a:r>
              <a:rPr lang="en-US" dirty="0" err="1" smtClean="0"/>
              <a:t>Popovic</a:t>
            </a:r>
            <a:r>
              <a:rPr lang="en-US" dirty="0" smtClean="0"/>
              <a:t>, 2006</a:t>
            </a:r>
          </a:p>
          <a:p>
            <a:pPr lvl="1"/>
            <a:endParaRPr lang="en-US" dirty="0" smtClean="0"/>
          </a:p>
          <a:p>
            <a:r>
              <a:rPr lang="en-US" dirty="0" smtClean="0"/>
              <a:t>Integrates global navigation with moving obstacles</a:t>
            </a:r>
          </a:p>
          <a:p>
            <a:pPr lvl="1"/>
            <a:endParaRPr lang="en-US" dirty="0" smtClean="0"/>
          </a:p>
          <a:p>
            <a:r>
              <a:rPr lang="en-US" dirty="0" smtClean="0"/>
              <a:t>Naturally exhibits emergent phenomena observed in real crowds</a:t>
            </a:r>
            <a:endParaRPr lang="en-US" dirty="0" smtClean="0"/>
          </a:p>
        </p:txBody>
      </p:sp>
      <p:pic>
        <p:nvPicPr>
          <p:cNvPr id="3074" name="Picture 2" descr="http://grail.cs.washington.edu/projects/crowd-flows/imgs/evacuation-small-2-black-bor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03598"/>
            <a:ext cx="3177926" cy="238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981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Continuum Crowds</a:t>
            </a:r>
            <a:endParaRPr lang="en-AU" dirty="0"/>
          </a:p>
        </p:txBody>
      </p:sp>
      <p:sp>
        <p:nvSpPr>
          <p:cNvPr id="3" name="Content Placeholder 2"/>
          <p:cNvSpPr>
            <a:spLocks noGrp="1"/>
          </p:cNvSpPr>
          <p:nvPr>
            <p:ph idx="4294967295"/>
          </p:nvPr>
        </p:nvSpPr>
        <p:spPr>
          <a:xfrm>
            <a:off x="323528" y="4011909"/>
            <a:ext cx="8064896" cy="582713"/>
          </a:xfrm>
          <a:prstGeom prst="rect">
            <a:avLst/>
          </a:prstGeom>
        </p:spPr>
        <p:txBody>
          <a:bodyPr>
            <a:normAutofit fontScale="92500"/>
          </a:bodyPr>
          <a:lstStyle/>
          <a:p>
            <a:r>
              <a:rPr lang="en-AU" dirty="0">
                <a:hlinkClick r:id="rId3"/>
              </a:rPr>
              <a:t>http://grail.cs.washington.edu/projects/crowd-flows/</a:t>
            </a:r>
            <a:r>
              <a:rPr lang="en-AU" dirty="0"/>
              <a:t> </a:t>
            </a:r>
          </a:p>
          <a:p>
            <a:endParaRPr lang="en-AU"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987574"/>
            <a:ext cx="4356540" cy="288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02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Continuum Crowds</a:t>
            </a:r>
            <a:endParaRPr lang="en-AU" dirty="0"/>
          </a:p>
        </p:txBody>
      </p:sp>
      <p:sp>
        <p:nvSpPr>
          <p:cNvPr id="3" name="Content Placeholder 2"/>
          <p:cNvSpPr>
            <a:spLocks noGrp="1"/>
          </p:cNvSpPr>
          <p:nvPr>
            <p:ph idx="10"/>
          </p:nvPr>
        </p:nvSpPr>
        <p:spPr/>
        <p:txBody>
          <a:bodyPr>
            <a:normAutofit fontScale="92500"/>
          </a:bodyPr>
          <a:lstStyle/>
          <a:p>
            <a:r>
              <a:rPr lang="en-US" dirty="0" smtClean="0"/>
              <a:t>More advanced, but involves the same basic concept as our Flow Fields sample</a:t>
            </a:r>
          </a:p>
          <a:p>
            <a:pPr lvl="1"/>
            <a:endParaRPr lang="en-US" dirty="0" smtClean="0"/>
          </a:p>
          <a:p>
            <a:pPr marL="514350" indent="-514350">
              <a:buFont typeface="+mj-lt"/>
              <a:buAutoNum type="arabicPeriod"/>
            </a:pPr>
            <a:r>
              <a:rPr lang="en-US" dirty="0" smtClean="0"/>
              <a:t>Find the distance from goal for each node</a:t>
            </a:r>
          </a:p>
          <a:p>
            <a:pPr marL="514350" indent="-514350">
              <a:buFont typeface="+mj-lt"/>
              <a:buAutoNum type="arabicPeriod"/>
            </a:pPr>
            <a:r>
              <a:rPr lang="en-US" dirty="0" smtClean="0"/>
              <a:t>Create a vector for each node</a:t>
            </a:r>
          </a:p>
          <a:p>
            <a:pPr lvl="1"/>
            <a:endParaRPr lang="en-US" dirty="0" smtClean="0"/>
          </a:p>
          <a:p>
            <a:r>
              <a:rPr lang="en-US" dirty="0" smtClean="0"/>
              <a:t>So far everything is the same as with our Flow Fields</a:t>
            </a:r>
          </a:p>
          <a:p>
            <a:endParaRPr lang="en-US" dirty="0" smtClean="0"/>
          </a:p>
          <a:p>
            <a:endParaRPr lang="en-AU" dirty="0"/>
          </a:p>
        </p:txBody>
      </p:sp>
    </p:spTree>
    <p:extLst>
      <p:ext uri="{BB962C8B-B14F-4D97-AF65-F5344CB8AC3E}">
        <p14:creationId xmlns:p14="http://schemas.microsoft.com/office/powerpoint/2010/main" val="991114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Continuum Crowds</a:t>
            </a:r>
            <a:endParaRPr lang="en-AU" dirty="0"/>
          </a:p>
        </p:txBody>
      </p:sp>
      <p:sp>
        <p:nvSpPr>
          <p:cNvPr id="3" name="Content Placeholder 2"/>
          <p:cNvSpPr>
            <a:spLocks noGrp="1"/>
          </p:cNvSpPr>
          <p:nvPr>
            <p:ph idx="10"/>
          </p:nvPr>
        </p:nvSpPr>
        <p:spPr/>
        <p:txBody>
          <a:bodyPr>
            <a:normAutofit fontScale="92500" lnSpcReduction="10000"/>
          </a:bodyPr>
          <a:lstStyle/>
          <a:p>
            <a:pPr marL="514350" indent="-514350">
              <a:buFont typeface="+mj-lt"/>
              <a:buAutoNum type="arabicPeriod" startAt="3"/>
            </a:pPr>
            <a:r>
              <a:rPr lang="en-US" dirty="0" smtClean="0"/>
              <a:t>Create discomfort field (agents will prefer footpaths over roads)</a:t>
            </a:r>
          </a:p>
          <a:p>
            <a:pPr marL="514350" indent="-514350">
              <a:buFont typeface="+mj-lt"/>
              <a:buAutoNum type="arabicPeriod" startAt="3"/>
            </a:pPr>
            <a:r>
              <a:rPr lang="en-US" dirty="0" smtClean="0"/>
              <a:t>Create height field (agents will prefer going downhill and avoid going uphill where possible)</a:t>
            </a:r>
          </a:p>
          <a:p>
            <a:pPr marL="514350" indent="-514350">
              <a:buFont typeface="+mj-lt"/>
              <a:buAutoNum type="arabicPeriod" startAt="3"/>
            </a:pPr>
            <a:r>
              <a:rPr lang="en-US" dirty="0" smtClean="0"/>
              <a:t>Create density field (agents will avoid places of high density)</a:t>
            </a:r>
          </a:p>
          <a:p>
            <a:pPr marL="514350" indent="-514350">
              <a:buFont typeface="+mj-lt"/>
              <a:buAutoNum type="arabicPeriod" startAt="3"/>
            </a:pPr>
            <a:r>
              <a:rPr lang="en-US" dirty="0" smtClean="0"/>
              <a:t>Create velocity field (combines each agent’s current velocity)</a:t>
            </a:r>
            <a:endParaRPr lang="en-AU" dirty="0"/>
          </a:p>
        </p:txBody>
      </p:sp>
    </p:spTree>
    <p:extLst>
      <p:ext uri="{BB962C8B-B14F-4D97-AF65-F5344CB8AC3E}">
        <p14:creationId xmlns:p14="http://schemas.microsoft.com/office/powerpoint/2010/main" val="3775098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Continuum Crowds</a:t>
            </a:r>
            <a:endParaRPr lang="en-AU" dirty="0"/>
          </a:p>
        </p:txBody>
      </p:sp>
      <p:sp>
        <p:nvSpPr>
          <p:cNvPr id="3" name="Content Placeholder 2"/>
          <p:cNvSpPr>
            <a:spLocks noGrp="1"/>
          </p:cNvSpPr>
          <p:nvPr>
            <p:ph idx="10"/>
          </p:nvPr>
        </p:nvSpPr>
        <p:spPr/>
        <p:txBody>
          <a:bodyPr/>
          <a:lstStyle/>
          <a:p>
            <a:pPr marL="514350" indent="-514350">
              <a:buFont typeface="+mj-lt"/>
              <a:buAutoNum type="arabicPeriod" startAt="7"/>
            </a:pPr>
            <a:r>
              <a:rPr lang="en-US" dirty="0" smtClean="0"/>
              <a:t>Create speed field (how fast we can travel considering slopes and any movement impediment by agents around us)</a:t>
            </a:r>
          </a:p>
          <a:p>
            <a:pPr lvl="1"/>
            <a:r>
              <a:rPr lang="en-US" dirty="0" smtClean="0"/>
              <a:t>This is a key concept: agents are slowed down if moving against the flow</a:t>
            </a:r>
          </a:p>
          <a:p>
            <a:pPr lvl="1"/>
            <a:r>
              <a:rPr lang="en-US" dirty="0" smtClean="0"/>
              <a:t>Also causes formation of lanes, vortices, and other emergent phenomena</a:t>
            </a:r>
            <a:endParaRPr lang="en-AU" dirty="0"/>
          </a:p>
        </p:txBody>
      </p:sp>
    </p:spTree>
    <p:extLst>
      <p:ext uri="{BB962C8B-B14F-4D97-AF65-F5344CB8AC3E}">
        <p14:creationId xmlns:p14="http://schemas.microsoft.com/office/powerpoint/2010/main" val="411757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Continuum Crowds</a:t>
            </a:r>
            <a:endParaRPr lang="en-AU" dirty="0"/>
          </a:p>
        </p:txBody>
      </p:sp>
      <p:sp>
        <p:nvSpPr>
          <p:cNvPr id="3" name="Content Placeholder 2"/>
          <p:cNvSpPr>
            <a:spLocks noGrp="1"/>
          </p:cNvSpPr>
          <p:nvPr>
            <p:ph idx="10"/>
          </p:nvPr>
        </p:nvSpPr>
        <p:spPr/>
        <p:txBody>
          <a:bodyPr>
            <a:normAutofit/>
          </a:bodyPr>
          <a:lstStyle/>
          <a:p>
            <a:pPr marL="514350" indent="-514350">
              <a:buFont typeface="+mj-lt"/>
              <a:buAutoNum type="arabicPeriod" startAt="8"/>
            </a:pPr>
            <a:r>
              <a:rPr lang="en-US" dirty="0" smtClean="0"/>
              <a:t>Use the fields to calculate the potential field</a:t>
            </a:r>
          </a:p>
          <a:p>
            <a:pPr marL="514350" indent="-514350">
              <a:buFont typeface="+mj-lt"/>
              <a:buAutoNum type="arabicPeriod" startAt="8"/>
            </a:pPr>
            <a:r>
              <a:rPr lang="en-US" dirty="0" smtClean="0"/>
              <a:t>Use the potential field to calculate final velocities at each node</a:t>
            </a:r>
          </a:p>
          <a:p>
            <a:pPr marL="514350" indent="-514350">
              <a:buFont typeface="+mj-lt"/>
              <a:buAutoNum type="arabicPeriod" startAt="8"/>
            </a:pPr>
            <a:r>
              <a:rPr lang="en-US" dirty="0" smtClean="0"/>
              <a:t>Move agents according to these velocities</a:t>
            </a:r>
          </a:p>
          <a:p>
            <a:pPr lvl="1"/>
            <a:endParaRPr lang="en-US" dirty="0" smtClean="0"/>
          </a:p>
          <a:p>
            <a:r>
              <a:rPr lang="en-US" dirty="0" smtClean="0"/>
              <a:t>Much of this implementation could be done on the GPU</a:t>
            </a:r>
            <a:endParaRPr lang="en-AU" dirty="0"/>
          </a:p>
        </p:txBody>
      </p:sp>
    </p:spTree>
    <p:extLst>
      <p:ext uri="{BB962C8B-B14F-4D97-AF65-F5344CB8AC3E}">
        <p14:creationId xmlns:p14="http://schemas.microsoft.com/office/powerpoint/2010/main" val="810466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is this used?</a:t>
            </a:r>
            <a:endParaRPr lang="en-AU" dirty="0"/>
          </a:p>
        </p:txBody>
      </p:sp>
      <p:sp>
        <p:nvSpPr>
          <p:cNvPr id="3" name="Content Placeholder 2"/>
          <p:cNvSpPr>
            <a:spLocks noGrp="1"/>
          </p:cNvSpPr>
          <p:nvPr>
            <p:ph idx="10"/>
          </p:nvPr>
        </p:nvSpPr>
        <p:spPr/>
        <p:txBody>
          <a:bodyPr>
            <a:normAutofit fontScale="92500" lnSpcReduction="10000"/>
          </a:bodyPr>
          <a:lstStyle/>
          <a:p>
            <a:r>
              <a:rPr lang="en-US" dirty="0" smtClean="0"/>
              <a:t>The Continuum Crowds algorithm was demonstrated in ATI’s technical demonstration of the Radeon HD 4800 series (2008)</a:t>
            </a:r>
          </a:p>
          <a:p>
            <a:pPr lvl="1"/>
            <a:endParaRPr lang="en-US" dirty="0" smtClean="0"/>
          </a:p>
          <a:p>
            <a:r>
              <a:rPr lang="en-US" dirty="0" smtClean="0"/>
              <a:t>Generated much interest for games</a:t>
            </a:r>
          </a:p>
          <a:p>
            <a:pPr lvl="1"/>
            <a:endParaRPr lang="en-US" dirty="0" smtClean="0"/>
          </a:p>
          <a:p>
            <a:r>
              <a:rPr lang="en-US" dirty="0" smtClean="0"/>
              <a:t>Now a staple of RTS games</a:t>
            </a:r>
          </a:p>
          <a:p>
            <a:pPr lvl="1"/>
            <a:r>
              <a:rPr lang="en-US" dirty="0" smtClean="0"/>
              <a:t>Implemented in Supreme Commander 2 (2010)</a:t>
            </a:r>
            <a:endParaRPr lang="en-US" dirty="0" smtClean="0"/>
          </a:p>
        </p:txBody>
      </p:sp>
    </p:spTree>
    <p:extLst>
      <p:ext uri="{BB962C8B-B14F-4D97-AF65-F5344CB8AC3E}">
        <p14:creationId xmlns:p14="http://schemas.microsoft.com/office/powerpoint/2010/main" val="3993226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March of the </a:t>
            </a:r>
            <a:r>
              <a:rPr lang="en-US" dirty="0" err="1" smtClean="0"/>
              <a:t>Froblins</a:t>
            </a:r>
            <a:endParaRPr lang="en-AU" dirty="0"/>
          </a:p>
        </p:txBody>
      </p:sp>
      <p:sp>
        <p:nvSpPr>
          <p:cNvPr id="3" name="Content Placeholder 2"/>
          <p:cNvSpPr>
            <a:spLocks noGrp="1"/>
          </p:cNvSpPr>
          <p:nvPr>
            <p:ph idx="4294967295"/>
          </p:nvPr>
        </p:nvSpPr>
        <p:spPr>
          <a:xfrm>
            <a:off x="323528" y="4011909"/>
            <a:ext cx="8064896" cy="582713"/>
          </a:xfrm>
          <a:prstGeom prst="rect">
            <a:avLst/>
          </a:prstGeom>
        </p:spPr>
        <p:txBody>
          <a:bodyPr/>
          <a:lstStyle/>
          <a:p>
            <a:pPr marL="342900" lvl="1" indent="-342900">
              <a:buClr>
                <a:srgbClr val="92D050"/>
              </a:buClr>
              <a:buFont typeface="Arial" panose="020B0604020202020204" pitchFamily="34" charset="0"/>
              <a:buChar char="•"/>
            </a:pPr>
            <a:r>
              <a:rPr lang="en-US" dirty="0">
                <a:hlinkClick r:id="rId3"/>
              </a:rPr>
              <a:t>https://www.youtube.com/watch?v=FUtzOqgsLyE</a:t>
            </a:r>
            <a:endParaRPr lang="en-US" dirty="0"/>
          </a:p>
          <a:p>
            <a:endParaRPr lang="en-AU"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51947"/>
            <a:ext cx="5040560" cy="285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12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lstStyle/>
          <a:p>
            <a:r>
              <a:rPr lang="en-US" dirty="0" smtClean="0"/>
              <a:t>Flow Field </a:t>
            </a:r>
            <a:r>
              <a:rPr lang="en-US" dirty="0" err="1" smtClean="0"/>
              <a:t>Pathfinding</a:t>
            </a:r>
            <a:endParaRPr lang="en-US" dirty="0" smtClean="0"/>
          </a:p>
          <a:p>
            <a:pPr lvl="1"/>
            <a:endParaRPr lang="en-US" dirty="0" smtClean="0"/>
          </a:p>
          <a:p>
            <a:r>
              <a:rPr lang="en-US" dirty="0" smtClean="0"/>
              <a:t>Continuum Crowds</a:t>
            </a:r>
          </a:p>
          <a:p>
            <a:pPr lvl="1"/>
            <a:endParaRPr lang="en-AU" dirty="0" smtClean="0"/>
          </a:p>
          <a:p>
            <a:r>
              <a:rPr lang="en-US" dirty="0" smtClean="0"/>
              <a:t>Examples: </a:t>
            </a:r>
          </a:p>
          <a:p>
            <a:pPr lvl="1"/>
            <a:r>
              <a:rPr lang="en-AU" dirty="0" smtClean="0"/>
              <a:t>March of the </a:t>
            </a:r>
            <a:r>
              <a:rPr lang="en-AU" dirty="0" err="1" smtClean="0"/>
              <a:t>Froblins</a:t>
            </a:r>
            <a:r>
              <a:rPr lang="en-AU" dirty="0" smtClean="0"/>
              <a:t> </a:t>
            </a:r>
          </a:p>
          <a:p>
            <a:pPr lvl="1"/>
            <a:r>
              <a:rPr lang="en-AU" dirty="0" smtClean="0"/>
              <a:t>S</a:t>
            </a:r>
            <a:r>
              <a:rPr lang="en-US" dirty="0" err="1" smtClean="0"/>
              <a:t>upreme</a:t>
            </a:r>
            <a:r>
              <a:rPr lang="en-US" dirty="0" smtClean="0"/>
              <a:t> Commander 2</a:t>
            </a:r>
            <a:endParaRPr lang="en-US" dirty="0" smtClean="0"/>
          </a:p>
        </p:txBody>
      </p:sp>
    </p:spTree>
    <p:extLst>
      <p:ext uri="{BB962C8B-B14F-4D97-AF65-F5344CB8AC3E}">
        <p14:creationId xmlns:p14="http://schemas.microsoft.com/office/powerpoint/2010/main" val="4240902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Supreme Commander 2</a:t>
            </a:r>
            <a:endParaRPr lang="en-AU" dirty="0"/>
          </a:p>
        </p:txBody>
      </p:sp>
      <p:sp>
        <p:nvSpPr>
          <p:cNvPr id="3" name="Content Placeholder 2"/>
          <p:cNvSpPr>
            <a:spLocks noGrp="1"/>
          </p:cNvSpPr>
          <p:nvPr>
            <p:ph idx="4294967295"/>
          </p:nvPr>
        </p:nvSpPr>
        <p:spPr>
          <a:xfrm>
            <a:off x="323528" y="4155925"/>
            <a:ext cx="8064896" cy="438697"/>
          </a:xfrm>
          <a:prstGeom prst="rect">
            <a:avLst/>
          </a:prstGeom>
        </p:spPr>
        <p:txBody>
          <a:bodyPr>
            <a:normAutofit fontScale="92500" lnSpcReduction="20000"/>
          </a:bodyPr>
          <a:lstStyle/>
          <a:p>
            <a:r>
              <a:rPr lang="en-US" dirty="0">
                <a:hlinkClick r:id="rId3"/>
              </a:rPr>
              <a:t>https://www.youtube.com/watch?v=bovlsENv1g4</a:t>
            </a:r>
            <a:endParaRPr lang="en-AU"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86730"/>
            <a:ext cx="5330180" cy="296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01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lnSpcReduction="10000"/>
          </a:bodyPr>
          <a:lstStyle/>
          <a:p>
            <a:r>
              <a:rPr lang="en-AU" dirty="0" smtClean="0"/>
              <a:t>Flow Fields allow us to calculate the path to goal once, and use the data to update all agents</a:t>
            </a:r>
          </a:p>
          <a:p>
            <a:pPr lvl="1"/>
            <a:r>
              <a:rPr lang="en-AU" dirty="0" smtClean="0"/>
              <a:t>Calculate a distance from the goal for each node</a:t>
            </a:r>
          </a:p>
          <a:p>
            <a:pPr lvl="1"/>
            <a:r>
              <a:rPr lang="en-US" dirty="0" smtClean="0"/>
              <a:t>Generate the Vector Field</a:t>
            </a:r>
          </a:p>
          <a:p>
            <a:pPr lvl="1"/>
            <a:r>
              <a:rPr lang="en-US" dirty="0" smtClean="0"/>
              <a:t>Update the position of each agent</a:t>
            </a:r>
          </a:p>
          <a:p>
            <a:pPr lvl="1"/>
            <a:endParaRPr lang="en-US" dirty="0" smtClean="0"/>
          </a:p>
          <a:p>
            <a:r>
              <a:rPr lang="en-US" dirty="0" smtClean="0"/>
              <a:t>Continuum Crowds is an extension of this basic concept for real-time simulation of crowds</a:t>
            </a:r>
            <a:endParaRPr lang="en-AU" dirty="0"/>
          </a:p>
        </p:txBody>
      </p:sp>
    </p:spTree>
    <p:extLst>
      <p:ext uri="{BB962C8B-B14F-4D97-AF65-F5344CB8AC3E}">
        <p14:creationId xmlns:p14="http://schemas.microsoft.com/office/powerpoint/2010/main" val="1933764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References</a:t>
            </a:r>
            <a:endParaRPr lang="en-AU" dirty="0"/>
          </a:p>
        </p:txBody>
      </p:sp>
      <p:sp>
        <p:nvSpPr>
          <p:cNvPr id="5" name="Content Placeholder 4"/>
          <p:cNvSpPr>
            <a:spLocks noGrp="1"/>
          </p:cNvSpPr>
          <p:nvPr>
            <p:ph idx="10"/>
          </p:nvPr>
        </p:nvSpPr>
        <p:spPr/>
        <p:txBody>
          <a:bodyPr>
            <a:normAutofit fontScale="47500" lnSpcReduction="20000"/>
          </a:bodyPr>
          <a:lstStyle/>
          <a:p>
            <a:r>
              <a:rPr lang="en-AU" dirty="0" smtClean="0"/>
              <a:t>Sidney Durant. 2013. Understanding Goal-Based Vector Field </a:t>
            </a:r>
            <a:r>
              <a:rPr lang="en-AU" dirty="0" err="1" smtClean="0"/>
              <a:t>Pathfinding</a:t>
            </a:r>
            <a:r>
              <a:rPr lang="en-AU" dirty="0" smtClean="0"/>
              <a:t>. [ONLINE] Available </a:t>
            </a:r>
            <a:r>
              <a:rPr lang="en-AU" dirty="0" err="1" smtClean="0"/>
              <a:t>at:</a:t>
            </a:r>
            <a:r>
              <a:rPr lang="en-AU" dirty="0" err="1" smtClean="0">
                <a:hlinkClick r:id="rId3"/>
              </a:rPr>
              <a:t>http</a:t>
            </a:r>
            <a:r>
              <a:rPr lang="en-AU" dirty="0" smtClean="0">
                <a:hlinkClick r:id="rId3"/>
              </a:rPr>
              <a:t>://gamedevelopment.tutsplus.com/tutorials/goal-based-vector-field-</a:t>
            </a:r>
            <a:r>
              <a:rPr lang="en-AU" dirty="0" err="1" smtClean="0">
                <a:hlinkClick r:id="rId3"/>
              </a:rPr>
              <a:t>pathfinding</a:t>
            </a:r>
            <a:r>
              <a:rPr lang="en-AU" dirty="0" smtClean="0">
                <a:hlinkClick r:id="rId3"/>
              </a:rPr>
              <a:t>--gamedev-9007</a:t>
            </a:r>
            <a:r>
              <a:rPr lang="en-AU" dirty="0" smtClean="0"/>
              <a:t>. [Accessed 26 March 15].</a:t>
            </a:r>
          </a:p>
          <a:p>
            <a:pPr lvl="1"/>
            <a:endParaRPr lang="en-AU" dirty="0" smtClean="0"/>
          </a:p>
          <a:p>
            <a:r>
              <a:rPr lang="en-AU" dirty="0" err="1" smtClean="0"/>
              <a:t>Dani</a:t>
            </a:r>
            <a:r>
              <a:rPr lang="en-AU" dirty="0" smtClean="0"/>
              <a:t> </a:t>
            </a:r>
            <a:r>
              <a:rPr lang="en-AU" dirty="0" err="1" smtClean="0"/>
              <a:t>Phye</a:t>
            </a:r>
            <a:r>
              <a:rPr lang="en-AU" dirty="0" smtClean="0"/>
              <a:t> . 2014. Implementing Continuum Crowds. [ONLINE] Available </a:t>
            </a:r>
            <a:r>
              <a:rPr lang="en-AU" dirty="0" err="1" smtClean="0"/>
              <a:t>at:</a:t>
            </a:r>
            <a:r>
              <a:rPr lang="en-AU" dirty="0" err="1" smtClean="0">
                <a:hlinkClick r:id="rId4"/>
              </a:rPr>
              <a:t>http</a:t>
            </a:r>
            <a:r>
              <a:rPr lang="en-AU" dirty="0" smtClean="0">
                <a:hlinkClick r:id="rId4"/>
              </a:rPr>
              <a:t>://computationalbubblegum.blogspot.com.au/2014/06/implementing-continuum-crowds-part-1.html</a:t>
            </a:r>
            <a:r>
              <a:rPr lang="en-AU" dirty="0" smtClean="0"/>
              <a:t>. [Accessed 26 March 15].</a:t>
            </a:r>
          </a:p>
          <a:p>
            <a:pPr lvl="1"/>
            <a:endParaRPr lang="en-AU" dirty="0" smtClean="0"/>
          </a:p>
          <a:p>
            <a:r>
              <a:rPr lang="fr-FR" dirty="0" smtClean="0"/>
              <a:t>Treuille, A. Cooper, S. </a:t>
            </a:r>
            <a:r>
              <a:rPr lang="fr-FR" dirty="0" err="1" smtClean="0"/>
              <a:t>Popović</a:t>
            </a:r>
            <a:r>
              <a:rPr lang="fr-FR" dirty="0" smtClean="0"/>
              <a:t>, Z., 2006. Continuum </a:t>
            </a:r>
            <a:r>
              <a:rPr lang="fr-FR" dirty="0" err="1" smtClean="0"/>
              <a:t>Crowds</a:t>
            </a:r>
            <a:r>
              <a:rPr lang="fr-FR" dirty="0" smtClean="0"/>
              <a:t>. ACM Transactions on </a:t>
            </a:r>
            <a:r>
              <a:rPr lang="fr-FR" dirty="0" err="1" smtClean="0"/>
              <a:t>Graphics</a:t>
            </a:r>
            <a:r>
              <a:rPr lang="fr-FR" dirty="0" smtClean="0"/>
              <a:t> 25 (3).</a:t>
            </a:r>
          </a:p>
          <a:p>
            <a:pPr lvl="1"/>
            <a:endParaRPr lang="fr-FR" dirty="0" smtClean="0"/>
          </a:p>
          <a:p>
            <a:r>
              <a:rPr lang="en-AU" dirty="0" smtClean="0"/>
              <a:t>GRAIL UW CSE Graphics and Image Laboratory. 2006. Crowd Flows. [ONLINE] Available </a:t>
            </a:r>
            <a:r>
              <a:rPr lang="en-AU" dirty="0" err="1" smtClean="0"/>
              <a:t>at:</a:t>
            </a:r>
            <a:r>
              <a:rPr lang="en-AU" dirty="0" err="1" smtClean="0">
                <a:hlinkClick r:id="rId5"/>
              </a:rPr>
              <a:t>http</a:t>
            </a:r>
            <a:r>
              <a:rPr lang="en-AU" dirty="0" smtClean="0">
                <a:hlinkClick r:id="rId5"/>
              </a:rPr>
              <a:t>://grail.cs.washington.edu/projects/crowd-flows/</a:t>
            </a:r>
            <a:r>
              <a:rPr lang="en-AU" dirty="0" smtClean="0"/>
              <a:t>. [Accessed 26 March 15].</a:t>
            </a:r>
          </a:p>
          <a:p>
            <a:pPr lvl="1"/>
            <a:endParaRPr lang="en-AU" dirty="0" smtClean="0"/>
          </a:p>
          <a:p>
            <a:r>
              <a:rPr lang="en-AU" dirty="0" smtClean="0"/>
              <a:t>AMD Developer Central. 2014. Radeon™ HD 4800 Series Real-Time Demos. [ONLINE] Available </a:t>
            </a:r>
            <a:r>
              <a:rPr lang="en-AU" dirty="0" err="1" smtClean="0"/>
              <a:t>at:</a:t>
            </a:r>
            <a:r>
              <a:rPr lang="en-AU" dirty="0" err="1" smtClean="0">
                <a:hlinkClick r:id="rId6"/>
              </a:rPr>
              <a:t>http</a:t>
            </a:r>
            <a:r>
              <a:rPr lang="en-AU" dirty="0" smtClean="0">
                <a:hlinkClick r:id="rId6"/>
              </a:rPr>
              <a:t>://developer.amd.com/resources/documentation-articles/</a:t>
            </a:r>
            <a:r>
              <a:rPr lang="en-AU" dirty="0" err="1" smtClean="0">
                <a:hlinkClick r:id="rId6"/>
              </a:rPr>
              <a:t>gpu</a:t>
            </a:r>
            <a:r>
              <a:rPr lang="en-AU" dirty="0" smtClean="0">
                <a:hlinkClick r:id="rId6"/>
              </a:rPr>
              <a:t>-demos/ati-radeon-hd-4800-series-real-time-demos/</a:t>
            </a:r>
            <a:r>
              <a:rPr lang="en-AU" dirty="0" smtClean="0"/>
              <a:t>. [Accessed 26 March 15].</a:t>
            </a:r>
            <a:r>
              <a:rPr lang="fr-FR" dirty="0" smtClean="0"/>
              <a:t/>
            </a:r>
            <a:br>
              <a:rPr lang="fr-FR" dirty="0" smtClean="0"/>
            </a:br>
            <a:endParaRPr lang="en-AU" dirty="0" smtClean="0"/>
          </a:p>
          <a:p>
            <a:endParaRPr lang="en-AU" dirty="0"/>
          </a:p>
        </p:txBody>
      </p:sp>
    </p:spTree>
    <p:extLst>
      <p:ext uri="{BB962C8B-B14F-4D97-AF65-F5344CB8AC3E}">
        <p14:creationId xmlns:p14="http://schemas.microsoft.com/office/powerpoint/2010/main" val="1974466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Pathfinding</a:t>
            </a:r>
            <a:endParaRPr lang="en-AU" dirty="0"/>
          </a:p>
        </p:txBody>
      </p:sp>
      <p:sp>
        <p:nvSpPr>
          <p:cNvPr id="3" name="Content Placeholder 2"/>
          <p:cNvSpPr>
            <a:spLocks noGrp="1"/>
          </p:cNvSpPr>
          <p:nvPr>
            <p:ph idx="10"/>
          </p:nvPr>
        </p:nvSpPr>
        <p:spPr>
          <a:xfrm>
            <a:off x="323850" y="1203325"/>
            <a:ext cx="5041214" cy="3384649"/>
          </a:xfrm>
        </p:spPr>
        <p:txBody>
          <a:bodyPr>
            <a:normAutofit fontScale="85000" lnSpcReduction="20000"/>
          </a:bodyPr>
          <a:lstStyle/>
          <a:p>
            <a:r>
              <a:rPr lang="en-US" dirty="0" smtClean="0"/>
              <a:t>Many algorithms work by calculating a path to the goal for each pathfinder</a:t>
            </a:r>
          </a:p>
          <a:p>
            <a:pPr lvl="1"/>
            <a:endParaRPr lang="en-US" dirty="0" smtClean="0"/>
          </a:p>
          <a:p>
            <a:r>
              <a:rPr lang="en-US" dirty="0" smtClean="0"/>
              <a:t>Adding twice as many agents doubles the time needed for </a:t>
            </a:r>
            <a:r>
              <a:rPr lang="en-US" dirty="0" err="1" smtClean="0"/>
              <a:t>pathfinding</a:t>
            </a:r>
            <a:endParaRPr lang="en-US" dirty="0" smtClean="0"/>
          </a:p>
          <a:p>
            <a:pPr lvl="1"/>
            <a:endParaRPr lang="en-US" dirty="0" smtClean="0"/>
          </a:p>
          <a:p>
            <a:r>
              <a:rPr lang="en-US" dirty="0" smtClean="0"/>
              <a:t>Imagine an RTS with thousands of agents</a:t>
            </a:r>
            <a:endParaRPr lang="en-AU" dirty="0"/>
          </a:p>
        </p:txBody>
      </p:sp>
      <p:pic>
        <p:nvPicPr>
          <p:cNvPr id="2050" name="Picture 2" descr="http://media.moddb.com/cache/images/mods/1/21/20511/thumb_620x2000/SCFrame_Fri_Sep_14_135304_2012_00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064" y="1347614"/>
            <a:ext cx="3503414" cy="262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9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Flow Fields for Pathfinding</a:t>
            </a:r>
            <a:endParaRPr lang="en-AU" dirty="0"/>
          </a:p>
        </p:txBody>
      </p:sp>
      <p:sp>
        <p:nvSpPr>
          <p:cNvPr id="3" name="Content Placeholder 2"/>
          <p:cNvSpPr>
            <a:spLocks noGrp="1"/>
          </p:cNvSpPr>
          <p:nvPr>
            <p:ph idx="10"/>
          </p:nvPr>
        </p:nvSpPr>
        <p:spPr/>
        <p:txBody>
          <a:bodyPr>
            <a:normAutofit fontScale="85000" lnSpcReduction="10000"/>
          </a:bodyPr>
          <a:lstStyle/>
          <a:p>
            <a:r>
              <a:rPr lang="en-US" dirty="0" smtClean="0"/>
              <a:t>Allows us to calculate a path for all agents at once</a:t>
            </a:r>
          </a:p>
          <a:p>
            <a:pPr lvl="1"/>
            <a:endParaRPr lang="en-US" dirty="0" smtClean="0"/>
          </a:p>
          <a:p>
            <a:r>
              <a:rPr lang="en-US" dirty="0" smtClean="0"/>
              <a:t>Calculates a path from the goal to every node in the graph</a:t>
            </a:r>
          </a:p>
          <a:p>
            <a:pPr lvl="1"/>
            <a:endParaRPr lang="en-US" dirty="0" smtClean="0"/>
          </a:p>
          <a:p>
            <a:r>
              <a:rPr lang="en-US" dirty="0" smtClean="0"/>
              <a:t>This information is translated into a vector direction for each node (stored as a flow field)</a:t>
            </a:r>
          </a:p>
          <a:p>
            <a:pPr lvl="1"/>
            <a:endParaRPr lang="en-US" dirty="0" smtClean="0"/>
          </a:p>
          <a:p>
            <a:r>
              <a:rPr lang="en-US" dirty="0" smtClean="0"/>
              <a:t>Agents follow the directions in the flow field to navigate towards the goal</a:t>
            </a:r>
            <a:endParaRPr lang="en-AU" dirty="0"/>
          </a:p>
        </p:txBody>
      </p:sp>
    </p:spTree>
    <p:extLst>
      <p:ext uri="{BB962C8B-B14F-4D97-AF65-F5344CB8AC3E}">
        <p14:creationId xmlns:p14="http://schemas.microsoft.com/office/powerpoint/2010/main" val="2582791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AU" dirty="0"/>
          </a:p>
        </p:txBody>
      </p:sp>
      <p:sp>
        <p:nvSpPr>
          <p:cNvPr id="3" name="Content Placeholder 2"/>
          <p:cNvSpPr>
            <a:spLocks noGrp="1"/>
          </p:cNvSpPr>
          <p:nvPr>
            <p:ph idx="4294967295"/>
          </p:nvPr>
        </p:nvSpPr>
        <p:spPr>
          <a:xfrm>
            <a:off x="323528" y="1200151"/>
            <a:ext cx="8064896" cy="1875655"/>
          </a:xfrm>
          <a:prstGeom prst="rect">
            <a:avLst/>
          </a:prstGeom>
        </p:spPr>
        <p:txBody>
          <a:bodyPr>
            <a:normAutofit fontScale="92500" lnSpcReduction="20000"/>
          </a:bodyPr>
          <a:lstStyle/>
          <a:p>
            <a:r>
              <a:rPr lang="en-US" dirty="0" smtClean="0"/>
              <a:t>Allows hundreds/thousands of agents to </a:t>
            </a:r>
            <a:r>
              <a:rPr lang="en-US" dirty="0" smtClean="0"/>
              <a:t>path-find intelligently</a:t>
            </a:r>
          </a:p>
          <a:p>
            <a:pPr lvl="1"/>
            <a:endParaRPr lang="en-US" dirty="0" smtClean="0"/>
          </a:p>
          <a:p>
            <a:r>
              <a:rPr lang="en-US" dirty="0" smtClean="0"/>
              <a:t>Creates emergent </a:t>
            </a:r>
            <a:r>
              <a:rPr lang="en-US" dirty="0" err="1" smtClean="0"/>
              <a:t>behaviour</a:t>
            </a:r>
            <a:endParaRPr lang="en-US" dirty="0" smtClean="0"/>
          </a:p>
          <a:p>
            <a:pPr lvl="1"/>
            <a:r>
              <a:rPr lang="en-US" dirty="0">
                <a:hlinkClick r:id="rId3"/>
              </a:rPr>
              <a:t>https://</a:t>
            </a:r>
            <a:r>
              <a:rPr lang="en-US" dirty="0" smtClean="0">
                <a:hlinkClick r:id="rId3"/>
              </a:rPr>
              <a:t>youtu.be/Bspb9g9nTto</a:t>
            </a:r>
            <a:r>
              <a:rPr lang="en-US" dirty="0" smtClean="0"/>
              <a:t> </a:t>
            </a:r>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3147814"/>
            <a:ext cx="3022748" cy="170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498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Calculate Distance Per Node</a:t>
            </a:r>
            <a:endParaRPr lang="en-AU" dirty="0"/>
          </a:p>
        </p:txBody>
      </p:sp>
      <p:sp>
        <p:nvSpPr>
          <p:cNvPr id="3" name="Content Placeholder 2"/>
          <p:cNvSpPr>
            <a:spLocks noGrp="1"/>
          </p:cNvSpPr>
          <p:nvPr>
            <p:ph idx="10"/>
          </p:nvPr>
        </p:nvSpPr>
        <p:spPr>
          <a:xfrm>
            <a:off x="323850" y="1203325"/>
            <a:ext cx="5112246" cy="3384649"/>
          </a:xfrm>
        </p:spPr>
        <p:txBody>
          <a:bodyPr>
            <a:normAutofit fontScale="92500"/>
          </a:bodyPr>
          <a:lstStyle/>
          <a:p>
            <a:r>
              <a:rPr lang="en-US" dirty="0" smtClean="0"/>
              <a:t>Start from the goal (distance = 0)</a:t>
            </a:r>
          </a:p>
          <a:p>
            <a:pPr lvl="1"/>
            <a:endParaRPr lang="en-US" dirty="0" smtClean="0"/>
          </a:p>
          <a:p>
            <a:r>
              <a:rPr lang="en-US" dirty="0" smtClean="0"/>
              <a:t>Get unmarked </a:t>
            </a:r>
            <a:r>
              <a:rPr lang="en-US" dirty="0" err="1" smtClean="0"/>
              <a:t>neighbours</a:t>
            </a:r>
            <a:r>
              <a:rPr lang="en-US" dirty="0" smtClean="0"/>
              <a:t>, mark them as ‘previous node distance + 1’</a:t>
            </a:r>
          </a:p>
          <a:p>
            <a:pPr lvl="1"/>
            <a:endParaRPr lang="en-US" dirty="0" smtClean="0"/>
          </a:p>
          <a:p>
            <a:r>
              <a:rPr lang="en-US" dirty="0" smtClean="0"/>
              <a:t>Repeat until all nodes are marked</a:t>
            </a:r>
          </a:p>
          <a:p>
            <a:endParaRPr lang="en-AU" dirty="0"/>
          </a:p>
        </p:txBody>
      </p:sp>
      <p:pic>
        <p:nvPicPr>
          <p:cNvPr id="3074" name="Picture 2" descr="Efficient_Pathing_Path_vs_Linear_Di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203598"/>
            <a:ext cx="3535902" cy="200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061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Create Flow Field</a:t>
            </a:r>
            <a:endParaRPr lang="en-AU" dirty="0"/>
          </a:p>
        </p:txBody>
      </p:sp>
      <p:sp>
        <p:nvSpPr>
          <p:cNvPr id="3" name="Content Placeholder 2"/>
          <p:cNvSpPr>
            <a:spLocks noGrp="1"/>
          </p:cNvSpPr>
          <p:nvPr>
            <p:ph idx="10"/>
          </p:nvPr>
        </p:nvSpPr>
        <p:spPr>
          <a:xfrm>
            <a:off x="323850" y="1203325"/>
            <a:ext cx="5050188" cy="3384649"/>
          </a:xfrm>
        </p:spPr>
        <p:txBody>
          <a:bodyPr>
            <a:normAutofit lnSpcReduction="10000"/>
          </a:bodyPr>
          <a:lstStyle/>
          <a:p>
            <a:r>
              <a:rPr lang="en-US" dirty="0" smtClean="0"/>
              <a:t>Stores a vector for every node</a:t>
            </a:r>
          </a:p>
          <a:p>
            <a:pPr lvl="1"/>
            <a:endParaRPr lang="en-US" dirty="0" smtClean="0"/>
          </a:p>
          <a:p>
            <a:r>
              <a:rPr lang="en-US" dirty="0" smtClean="0"/>
              <a:t>Each vector points down to the path to the target</a:t>
            </a:r>
          </a:p>
          <a:p>
            <a:pPr lvl="1"/>
            <a:endParaRPr lang="en-US" dirty="0" smtClean="0"/>
          </a:p>
          <a:p>
            <a:r>
              <a:rPr lang="en-US" dirty="0" smtClean="0"/>
              <a:t>Each vector calculated by looking at the node distances from step 1</a:t>
            </a:r>
            <a:endParaRPr lang="en-US" dirty="0" smtClean="0"/>
          </a:p>
        </p:txBody>
      </p:sp>
      <p:pic>
        <p:nvPicPr>
          <p:cNvPr id="4098" name="Picture 2" descr="Efficient_Pathing_Vector_Field_Vis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038" y="1185232"/>
            <a:ext cx="3590450" cy="203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944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Create Flow Field</a:t>
            </a:r>
            <a:endParaRPr lang="en-AU" dirty="0"/>
          </a:p>
        </p:txBody>
      </p:sp>
      <p:sp>
        <p:nvSpPr>
          <p:cNvPr id="3" name="Content Placeholder 2"/>
          <p:cNvSpPr>
            <a:spLocks noGrp="1"/>
          </p:cNvSpPr>
          <p:nvPr>
            <p:ph idx="10"/>
          </p:nvPr>
        </p:nvSpPr>
        <p:spPr/>
        <p:txBody>
          <a:bodyPr>
            <a:normAutofit fontScale="85000" lnSpcReduction="20000"/>
          </a:bodyPr>
          <a:lstStyle/>
          <a:p>
            <a:r>
              <a:rPr lang="en-US" dirty="0" smtClean="0"/>
              <a:t>X and Y vector components calculated separately</a:t>
            </a:r>
          </a:p>
          <a:p>
            <a:endParaRPr lang="en-US" dirty="0" smtClean="0"/>
          </a:p>
          <a:p>
            <a:endParaRPr lang="en-US" dirty="0" smtClean="0"/>
          </a:p>
          <a:p>
            <a:endParaRPr lang="en-US" dirty="0" smtClean="0"/>
          </a:p>
          <a:p>
            <a:endParaRPr lang="en-US" dirty="0" smtClean="0"/>
          </a:p>
          <a:p>
            <a:r>
              <a:rPr lang="en-US" dirty="0" smtClean="0"/>
              <a:t>If the left/right/up/down tile is not traversable, distance of current tile used for the missing value</a:t>
            </a:r>
          </a:p>
          <a:p>
            <a:pPr lvl="1"/>
            <a:endParaRPr lang="en-US" dirty="0" smtClean="0"/>
          </a:p>
          <a:p>
            <a:r>
              <a:rPr lang="en-US" dirty="0" smtClean="0"/>
              <a:t>Normalize vectors to avoid inconsistencies later</a:t>
            </a:r>
            <a:endParaRPr lang="en-AU" dirty="0"/>
          </a:p>
        </p:txBody>
      </p:sp>
      <p:sp>
        <p:nvSpPr>
          <p:cNvPr id="4" name="Rectangle 3"/>
          <p:cNvSpPr/>
          <p:nvPr/>
        </p:nvSpPr>
        <p:spPr>
          <a:xfrm>
            <a:off x="827584" y="1707654"/>
            <a:ext cx="6912768" cy="11178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err="1" smtClean="0">
                <a:solidFill>
                  <a:schemeClr val="tx1"/>
                </a:solidFill>
                <a:latin typeface="Consolas" pitchFamily="49" charset="0"/>
                <a:cs typeface="Consolas" pitchFamily="49" charset="0"/>
              </a:rPr>
              <a:t>Vector.x</a:t>
            </a:r>
            <a:r>
              <a:rPr lang="en-AU" sz="1600" dirty="0" smtClean="0">
                <a:solidFill>
                  <a:schemeClr val="tx1"/>
                </a:solidFill>
                <a:latin typeface="Consolas" pitchFamily="49" charset="0"/>
                <a:cs typeface="Consolas" pitchFamily="49" charset="0"/>
              </a:rPr>
              <a:t> </a:t>
            </a:r>
            <a:r>
              <a:rPr lang="en-AU" sz="1600" dirty="0">
                <a:solidFill>
                  <a:schemeClr val="tx1"/>
                </a:solidFill>
                <a:latin typeface="Consolas" pitchFamily="49" charset="0"/>
                <a:cs typeface="Consolas" pitchFamily="49" charset="0"/>
              </a:rPr>
              <a:t>= </a:t>
            </a:r>
            <a:r>
              <a:rPr lang="en-AU" sz="1600" dirty="0" err="1">
                <a:solidFill>
                  <a:schemeClr val="tx1"/>
                </a:solidFill>
                <a:latin typeface="Consolas" pitchFamily="49" charset="0"/>
                <a:cs typeface="Consolas" pitchFamily="49" charset="0"/>
              </a:rPr>
              <a:t>left_tile.distance</a:t>
            </a:r>
            <a:r>
              <a:rPr lang="en-AU" sz="1600" dirty="0">
                <a:solidFill>
                  <a:schemeClr val="tx1"/>
                </a:solidFill>
                <a:latin typeface="Consolas" pitchFamily="49" charset="0"/>
                <a:cs typeface="Consolas" pitchFamily="49" charset="0"/>
              </a:rPr>
              <a:t> - </a:t>
            </a:r>
            <a:r>
              <a:rPr lang="en-AU" sz="1600" dirty="0" err="1">
                <a:solidFill>
                  <a:schemeClr val="tx1"/>
                </a:solidFill>
                <a:latin typeface="Consolas" pitchFamily="49" charset="0"/>
                <a:cs typeface="Consolas" pitchFamily="49" charset="0"/>
              </a:rPr>
              <a:t>right_tile.distance</a:t>
            </a:r>
            <a:endParaRPr lang="en-AU" sz="1600" dirty="0">
              <a:solidFill>
                <a:schemeClr val="tx1"/>
              </a:solidFill>
              <a:latin typeface="Consolas" pitchFamily="49" charset="0"/>
              <a:cs typeface="Consolas" pitchFamily="49" charset="0"/>
            </a:endParaRPr>
          </a:p>
          <a:p>
            <a:r>
              <a:rPr lang="en-AU" sz="1600" dirty="0" err="1">
                <a:solidFill>
                  <a:schemeClr val="tx1"/>
                </a:solidFill>
                <a:latin typeface="Consolas" pitchFamily="49" charset="0"/>
                <a:cs typeface="Consolas" pitchFamily="49" charset="0"/>
              </a:rPr>
              <a:t>Vector.y</a:t>
            </a:r>
            <a:r>
              <a:rPr lang="en-AU" sz="1600" dirty="0">
                <a:solidFill>
                  <a:schemeClr val="tx1"/>
                </a:solidFill>
                <a:latin typeface="Consolas" pitchFamily="49" charset="0"/>
                <a:cs typeface="Consolas" pitchFamily="49" charset="0"/>
              </a:rPr>
              <a:t> = </a:t>
            </a:r>
            <a:r>
              <a:rPr lang="en-AU" sz="1600" dirty="0" err="1">
                <a:solidFill>
                  <a:schemeClr val="tx1"/>
                </a:solidFill>
                <a:latin typeface="Consolas" pitchFamily="49" charset="0"/>
                <a:cs typeface="Consolas" pitchFamily="49" charset="0"/>
              </a:rPr>
              <a:t>up_tile.distance</a:t>
            </a:r>
            <a:r>
              <a:rPr lang="en-AU" sz="1600" dirty="0">
                <a:solidFill>
                  <a:schemeClr val="tx1"/>
                </a:solidFill>
                <a:latin typeface="Consolas" pitchFamily="49" charset="0"/>
                <a:cs typeface="Consolas" pitchFamily="49" charset="0"/>
              </a:rPr>
              <a:t> - </a:t>
            </a:r>
            <a:r>
              <a:rPr lang="en-AU" sz="1600" dirty="0" err="1">
                <a:solidFill>
                  <a:schemeClr val="tx1"/>
                </a:solidFill>
                <a:latin typeface="Consolas" pitchFamily="49" charset="0"/>
                <a:cs typeface="Consolas" pitchFamily="49" charset="0"/>
              </a:rPr>
              <a:t>down_tile.distance</a:t>
            </a:r>
            <a:endParaRPr lang="en-AU" sz="16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332746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Agent Movement</a:t>
            </a:r>
            <a:endParaRPr lang="en-AU" dirty="0"/>
          </a:p>
        </p:txBody>
      </p:sp>
      <p:sp>
        <p:nvSpPr>
          <p:cNvPr id="3" name="Content Placeholder 2"/>
          <p:cNvSpPr>
            <a:spLocks noGrp="1"/>
          </p:cNvSpPr>
          <p:nvPr>
            <p:ph idx="10"/>
          </p:nvPr>
        </p:nvSpPr>
        <p:spPr/>
        <p:txBody>
          <a:bodyPr>
            <a:normAutofit fontScale="92500" lnSpcReduction="10000"/>
          </a:bodyPr>
          <a:lstStyle/>
          <a:p>
            <a:r>
              <a:rPr lang="en-US" dirty="0" smtClean="0"/>
              <a:t>Each agent finds which vector in the Flow Field corresponds to the node it is currently on</a:t>
            </a:r>
          </a:p>
          <a:p>
            <a:pPr lvl="1"/>
            <a:r>
              <a:rPr lang="en-US" dirty="0" smtClean="0"/>
              <a:t>Very simple if using a 2D grid</a:t>
            </a:r>
          </a:p>
          <a:p>
            <a:pPr lvl="1"/>
            <a:endParaRPr lang="en-US" dirty="0" smtClean="0"/>
          </a:p>
          <a:p>
            <a:r>
              <a:rPr lang="en-US" dirty="0" smtClean="0"/>
              <a:t>The agent simply moves in the direction indicated by the vector</a:t>
            </a:r>
          </a:p>
          <a:p>
            <a:pPr lvl="1"/>
            <a:endParaRPr lang="en-US" dirty="0" smtClean="0"/>
          </a:p>
          <a:p>
            <a:r>
              <a:rPr lang="en-US" dirty="0" smtClean="0"/>
              <a:t>Could be combined with steering </a:t>
            </a:r>
            <a:r>
              <a:rPr lang="en-US" dirty="0" err="1" smtClean="0"/>
              <a:t>behaviours</a:t>
            </a:r>
            <a:endParaRPr lang="en-AU" dirty="0"/>
          </a:p>
        </p:txBody>
      </p:sp>
    </p:spTree>
    <p:extLst>
      <p:ext uri="{BB962C8B-B14F-4D97-AF65-F5344CB8AC3E}">
        <p14:creationId xmlns:p14="http://schemas.microsoft.com/office/powerpoint/2010/main" val="2621422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593&quot;&gt;&lt;object type=&quot;3&quot; unique_id=&quot;10594&quot;&gt;&lt;property id=&quot;20148&quot; value=&quot;5&quot;/&gt;&lt;property id=&quot;20300&quot; value=&quot;Slide 1 - &amp;quot;Advanced Navigation part 2&amp;quot;&quot;/&gt;&lt;property id=&quot;20307&quot; value=&quot;263&quot;/&gt;&lt;/object&gt;&lt;object type=&quot;3&quot; unique_id=&quot;11360&quot;&gt;&lt;property id=&quot;20148&quot; value=&quot;5&quot;/&gt;&lt;property id=&quot;20300&quot; value=&quot;Slide 2 - &amp;quot;Contents&amp;quot;&quot;/&gt;&lt;property id=&quot;20307&quot; value=&quot;290&quot;/&gt;&lt;/object&gt;&lt;object type=&quot;3&quot; unique_id=&quot;11361&quot;&gt;&lt;property id=&quot;20148&quot; value=&quot;5&quot;/&gt;&lt;property id=&quot;20300&quot; value=&quot;Slide 3 - &amp;quot;Pathfinding&amp;quot;&quot;/&gt;&lt;property id=&quot;20307&quot; value=&quot;291&quot;/&gt;&lt;/object&gt;&lt;object type=&quot;3&quot; unique_id=&quot;11362&quot;&gt;&lt;property id=&quot;20148&quot; value=&quot;5&quot;/&gt;&lt;property id=&quot;20300&quot; value=&quot;Slide 4 - &amp;quot;Using Flow Fields for Pathfinding&amp;quot;&quot;/&gt;&lt;property id=&quot;20307&quot; value=&quot;292&quot;/&gt;&lt;/object&gt;&lt;object type=&quot;3&quot; unique_id=&quot;11363&quot;&gt;&lt;property id=&quot;20148&quot; value=&quot;5&quot;/&gt;&lt;property id=&quot;20300&quot; value=&quot;Slide 5 - &amp;quot;Why?&amp;quot;&quot;/&gt;&lt;property id=&quot;20307&quot; value=&quot;293&quot;/&gt;&lt;/object&gt;&lt;object type=&quot;3&quot; unique_id=&quot;11364&quot;&gt;&lt;property id=&quot;20148&quot; value=&quot;5&quot;/&gt;&lt;property id=&quot;20300&quot; value=&quot;Slide 6 - &amp;quot;Step 1: Calculate Distance Per Node&amp;quot;&quot;/&gt;&lt;property id=&quot;20307&quot; value=&quot;294&quot;/&gt;&lt;/object&gt;&lt;object type=&quot;3&quot; unique_id=&quot;11365&quot;&gt;&lt;property id=&quot;20148&quot; value=&quot;5&quot;/&gt;&lt;property id=&quot;20300&quot; value=&quot;Slide 7 - &amp;quot;Step 2: Create Flow Field&amp;quot;&quot;/&gt;&lt;property id=&quot;20307&quot; value=&quot;295&quot;/&gt;&lt;/object&gt;&lt;object type=&quot;3&quot; unique_id=&quot;11366&quot;&gt;&lt;property id=&quot;20148&quot; value=&quot;5&quot;/&gt;&lt;property id=&quot;20300&quot; value=&quot;Slide 8 - &amp;quot;Step 2: Create Flow Field&amp;quot;&quot;/&gt;&lt;property id=&quot;20307&quot; value=&quot;296&quot;/&gt;&lt;/object&gt;&lt;object type=&quot;3&quot; unique_id=&quot;11367&quot;&gt;&lt;property id=&quot;20148&quot; value=&quot;5&quot;/&gt;&lt;property id=&quot;20300&quot; value=&quot;Slide 9 - &amp;quot;Step 3: Agent Movement&amp;quot;&quot;/&gt;&lt;property id=&quot;20307&quot; value=&quot;297&quot;/&gt;&lt;/object&gt;&lt;object type=&quot;3&quot; unique_id=&quot;11368&quot;&gt;&lt;property id=&quot;20148&quot; value=&quot;5&quot;/&gt;&lt;property id=&quot;20300&quot; value=&quot;Slide 10 - &amp;quot;Local Optima&amp;quot;&quot;/&gt;&lt;property id=&quot;20307&quot; value=&quot;298&quot;/&gt;&lt;/object&gt;&lt;object type=&quot;3&quot; unique_id=&quot;11369&quot;&gt;&lt;property id=&quot;20148&quot; value=&quot;5&quot;/&gt;&lt;property id=&quot;20300&quot; value=&quot;Slide 11 - &amp;quot;Local Optima&amp;quot;&quot;/&gt;&lt;property id=&quot;20307&quot; value=&quot;299&quot;/&gt;&lt;/object&gt;&lt;object type=&quot;3&quot; unique_id=&quot;11370&quot;&gt;&lt;property id=&quot;20148&quot; value=&quot;5&quot;/&gt;&lt;property id=&quot;20300&quot; value=&quot;Slide 12 - &amp;quot;Continuum Crowds&amp;quot;&quot;/&gt;&lt;property id=&quot;20307&quot; value=&quot;300&quot;/&gt;&lt;/object&gt;&lt;object type=&quot;3&quot; unique_id=&quot;11371&quot;&gt;&lt;property id=&quot;20148&quot; value=&quot;5&quot;/&gt;&lt;property id=&quot;20300&quot; value=&quot;Slide 13 - &amp;quot;Continuum Crowds&amp;quot;&quot;/&gt;&lt;property id=&quot;20307&quot; value=&quot;301&quot;/&gt;&lt;/object&gt;&lt;object type=&quot;3&quot; unique_id=&quot;11372&quot;&gt;&lt;property id=&quot;20148&quot; value=&quot;5&quot;/&gt;&lt;property id=&quot;20300&quot; value=&quot;Slide 14 - &amp;quot;Continuum Crowds&amp;quot;&quot;/&gt;&lt;property id=&quot;20307&quot; value=&quot;302&quot;/&gt;&lt;/object&gt;&lt;object type=&quot;3&quot; unique_id=&quot;11373&quot;&gt;&lt;property id=&quot;20148&quot; value=&quot;5&quot;/&gt;&lt;property id=&quot;20300&quot; value=&quot;Slide 15 - &amp;quot;Continuum Crowds&amp;quot;&quot;/&gt;&lt;property id=&quot;20307&quot; value=&quot;303&quot;/&gt;&lt;/object&gt;&lt;object type=&quot;3&quot; unique_id=&quot;11374&quot;&gt;&lt;property id=&quot;20148&quot; value=&quot;5&quot;/&gt;&lt;property id=&quot;20300&quot; value=&quot;Slide 16 - &amp;quot;Continuum Crowds&amp;quot;&quot;/&gt;&lt;property id=&quot;20307&quot; value=&quot;304&quot;/&gt;&lt;/object&gt;&lt;object type=&quot;3&quot; unique_id=&quot;11375&quot;&gt;&lt;property id=&quot;20148&quot; value=&quot;5&quot;/&gt;&lt;property id=&quot;20300&quot; value=&quot;Slide 17 - &amp;quot;Continuum Crowds&amp;quot;&quot;/&gt;&lt;property id=&quot;20307&quot; value=&quot;305&quot;/&gt;&lt;/object&gt;&lt;object type=&quot;3&quot; unique_id=&quot;11376&quot;&gt;&lt;property id=&quot;20148&quot; value=&quot;5&quot;/&gt;&lt;property id=&quot;20300&quot; value=&quot;Slide 18 - &amp;quot;Where is this used?&amp;quot;&quot;/&gt;&lt;property id=&quot;20307&quot; value=&quot;306&quot;/&gt;&lt;/object&gt;&lt;object type=&quot;3&quot; unique_id=&quot;11377&quot;&gt;&lt;property id=&quot;20148&quot; value=&quot;5&quot;/&gt;&lt;property id=&quot;20300&quot; value=&quot;Slide 19 - &amp;quot;March of the Froblins&amp;quot;&quot;/&gt;&lt;property id=&quot;20307&quot; value=&quot;307&quot;/&gt;&lt;/object&gt;&lt;object type=&quot;3&quot; unique_id=&quot;11378&quot;&gt;&lt;property id=&quot;20148&quot; value=&quot;5&quot;/&gt;&lt;property id=&quot;20300&quot; value=&quot;Slide 20 - &amp;quot;Supreme Commander 2&amp;quot;&quot;/&gt;&lt;property id=&quot;20307&quot; value=&quot;308&quot;/&gt;&lt;/object&gt;&lt;object type=&quot;3&quot; unique_id=&quot;11379&quot;&gt;&lt;property id=&quot;20148&quot; value=&quot;5&quot;/&gt;&lt;property id=&quot;20300&quot; value=&quot;Slide 21 - &amp;quot;Summary&amp;quot;&quot;/&gt;&lt;property id=&quot;20307&quot; value=&quot;309&quot;/&gt;&lt;/object&gt;&lt;object type=&quot;3&quot; unique_id=&quot;11380&quot;&gt;&lt;property id=&quot;20148&quot; value=&quot;5&quot;/&gt;&lt;property id=&quot;20300&quot; value=&quot;Slide 22 - &amp;quot;References&amp;quot;&quot;/&gt;&lt;property id=&quot;20307&quot; value=&quot;310&quot;/&gt;&lt;/object&gt;&lt;/object&gt;&lt;object type=&quot;8&quot; unique_id=&quot;10611&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1156</Words>
  <Application>Microsoft Office PowerPoint</Application>
  <PresentationFormat>On-screen Show (16:9)</PresentationFormat>
  <Paragraphs>337</Paragraphs>
  <Slides>22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Office Theme</vt:lpstr>
      <vt:lpstr>Flow Fields</vt:lpstr>
      <vt:lpstr>Contents</vt:lpstr>
      <vt:lpstr>Pathfinding</vt:lpstr>
      <vt:lpstr>Using Flow Fields for Pathfinding</vt:lpstr>
      <vt:lpstr>Why?</vt:lpstr>
      <vt:lpstr>Step 1: Calculate Distance Per Node</vt:lpstr>
      <vt:lpstr>Step 2: Create Flow Field</vt:lpstr>
      <vt:lpstr>Step 2: Create Flow Field</vt:lpstr>
      <vt:lpstr>Step 3: Agent Movement</vt:lpstr>
      <vt:lpstr>Local Optima</vt:lpstr>
      <vt:lpstr>Local Optima</vt:lpstr>
      <vt:lpstr>Continuum Crowds</vt:lpstr>
      <vt:lpstr>Continuum Crowds</vt:lpstr>
      <vt:lpstr>Continuum Crowds</vt:lpstr>
      <vt:lpstr>Continuum Crowds</vt:lpstr>
      <vt:lpstr>Continuum Crowds</vt:lpstr>
      <vt:lpstr>Continuum Crowds</vt:lpstr>
      <vt:lpstr>Where is this used?</vt:lpstr>
      <vt:lpstr>March of the Froblins</vt:lpstr>
      <vt:lpstr>Supreme Commander 2</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31</cp:revision>
  <dcterms:created xsi:type="dcterms:W3CDTF">2014-07-14T04:04:52Z</dcterms:created>
  <dcterms:modified xsi:type="dcterms:W3CDTF">2016-11-28T00:09:13Z</dcterms:modified>
</cp:coreProperties>
</file>