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3"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Lst>
  <p:sldSz cx="9144000" cy="5143500" type="screen16x9"/>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13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5DE15-1CB2-4A24-AFFF-D3DDE89DC4AB}" type="datetimeFigureOut">
              <a:rPr lang="en-GB" smtClean="0"/>
              <a:t>09/02/2016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D1121-D736-4287-BB14-2A76EC012B8F}" type="slidenum">
              <a:rPr lang="en-GB" smtClean="0"/>
              <a:t>‹#›</a:t>
            </a:fld>
            <a:endParaRPr lang="en-GB"/>
          </a:p>
        </p:txBody>
      </p:sp>
    </p:spTree>
    <p:extLst>
      <p:ext uri="{BB962C8B-B14F-4D97-AF65-F5344CB8AC3E}">
        <p14:creationId xmlns:p14="http://schemas.microsoft.com/office/powerpoint/2010/main" val="297216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91D0277-39CB-460E-9EAE-55FE40BDF040}" type="slidenum">
              <a:rPr lang="en-AU" smtClean="0"/>
              <a:t>3</a:t>
            </a:fld>
            <a:endParaRPr lang="en-AU"/>
          </a:p>
        </p:txBody>
      </p:sp>
    </p:spTree>
    <p:extLst>
      <p:ext uri="{BB962C8B-B14F-4D97-AF65-F5344CB8AC3E}">
        <p14:creationId xmlns:p14="http://schemas.microsoft.com/office/powerpoint/2010/main" val="776754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smtClean="0"/>
              <a:t>Click to edit title</a:t>
            </a:r>
            <a:endParaRPr lang="en-AU" dirty="0"/>
          </a:p>
        </p:txBody>
      </p:sp>
      <p:sp>
        <p:nvSpPr>
          <p:cNvPr id="3" name="Subtitle 2"/>
          <p:cNvSpPr>
            <a:spLocks noGrp="1"/>
          </p:cNvSpPr>
          <p:nvPr>
            <p:ph type="subTitle" idx="1" hasCustomPrompt="1"/>
          </p:nvPr>
        </p:nvSpPr>
        <p:spPr>
          <a:xfrm>
            <a:off x="755576" y="2571750"/>
            <a:ext cx="7632848" cy="115212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AU" dirty="0"/>
          </a:p>
        </p:txBody>
      </p:sp>
      <p:sp>
        <p:nvSpPr>
          <p:cNvPr id="8" name="Text Placeholder 7"/>
          <p:cNvSpPr>
            <a:spLocks noGrp="1"/>
          </p:cNvSpPr>
          <p:nvPr>
            <p:ph type="body" sz="quarter" idx="11" hasCustomPrompt="1"/>
          </p:nvPr>
        </p:nvSpPr>
        <p:spPr>
          <a:xfrm>
            <a:off x="755650" y="4386138"/>
            <a:ext cx="7272734" cy="345852"/>
          </a:xfrm>
        </p:spPr>
        <p:txBody>
          <a:bodyPr>
            <a:noAutofit/>
          </a:bodyPr>
          <a:lstStyle>
            <a:lvl1pPr marL="0" indent="0">
              <a:buNone/>
              <a:defRPr sz="1400" baseline="0">
                <a:solidFill>
                  <a:schemeClr val="bg1">
                    <a:lumMod val="75000"/>
                  </a:schemeClr>
                </a:solidFill>
              </a:defRPr>
            </a:lvl1pPr>
            <a:lvl2pPr marL="457200" indent="0">
              <a:buNone/>
              <a:defRPr sz="1200">
                <a:solidFill>
                  <a:schemeClr val="bg1">
                    <a:lumMod val="75000"/>
                  </a:schemeClr>
                </a:solidFill>
              </a:defRPr>
            </a:lvl2pPr>
            <a:lvl3pPr marL="914400" indent="0">
              <a:buNone/>
              <a:defRPr sz="1100">
                <a:solidFill>
                  <a:schemeClr val="bg1">
                    <a:lumMod val="75000"/>
                  </a:schemeClr>
                </a:solidFill>
              </a:defRPr>
            </a:lvl3pPr>
            <a:lvl4pPr marL="1371600" indent="0">
              <a:buNone/>
              <a:defRPr sz="1050">
                <a:solidFill>
                  <a:schemeClr val="bg1">
                    <a:lumMod val="75000"/>
                  </a:schemeClr>
                </a:solidFill>
              </a:defRPr>
            </a:lvl4pPr>
            <a:lvl5pPr marL="1828800" indent="0">
              <a:buNone/>
              <a:defRPr sz="1050">
                <a:solidFill>
                  <a:schemeClr val="bg1">
                    <a:lumMod val="75000"/>
                  </a:schemeClr>
                </a:solidFill>
              </a:defRPr>
            </a:lvl5pPr>
          </a:lstStyle>
          <a:p>
            <a:pPr lvl="0"/>
            <a:r>
              <a:rPr lang="en-US" dirty="0" smtClean="0"/>
              <a:t>Click to add or edit date and editor</a:t>
            </a:r>
            <a:endParaRPr lang="en-GB" dirty="0"/>
          </a:p>
        </p:txBody>
      </p:sp>
      <p:sp>
        <p:nvSpPr>
          <p:cNvPr id="10" name="Text Placeholder 9"/>
          <p:cNvSpPr>
            <a:spLocks noGrp="1"/>
          </p:cNvSpPr>
          <p:nvPr>
            <p:ph type="body" sz="quarter" idx="12" hasCustomPrompt="1"/>
          </p:nvPr>
        </p:nvSpPr>
        <p:spPr>
          <a:xfrm>
            <a:off x="755650" y="3827810"/>
            <a:ext cx="7632774" cy="486320"/>
          </a:xfrm>
        </p:spPr>
        <p:txBody>
          <a:bodyPr>
            <a:noAutofit/>
          </a:bodyPr>
          <a:lstStyle>
            <a:lvl1pPr marL="0" indent="0">
              <a:buNone/>
              <a:defRPr sz="2400" baseline="0">
                <a:solidFill>
                  <a:srgbClr val="00B0F0"/>
                </a:solidFill>
              </a:defRPr>
            </a:lvl1pPr>
          </a:lstStyle>
          <a:p>
            <a:pPr lvl="0"/>
            <a:r>
              <a:rPr lang="en-US" dirty="0" smtClean="0"/>
              <a:t>Click to edit COURSE AREA - Topic</a:t>
            </a:r>
            <a:endParaRPr lang="en-GB" dirty="0"/>
          </a:p>
        </p:txBody>
      </p:sp>
    </p:spTree>
    <p:extLst>
      <p:ext uri="{BB962C8B-B14F-4D97-AF65-F5344CB8AC3E}">
        <p14:creationId xmlns:p14="http://schemas.microsoft.com/office/powerpoint/2010/main" val="3131876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lvl1pPr>
              <a:defRPr sz="3600"/>
            </a:lvl1pPr>
          </a:lstStyle>
          <a:p>
            <a:r>
              <a:rPr lang="en-US" dirty="0" smtClean="0"/>
              <a:t>Click to edit title</a:t>
            </a:r>
            <a:endParaRPr lang="en-AU" dirty="0"/>
          </a:p>
        </p:txBody>
      </p:sp>
      <p:sp>
        <p:nvSpPr>
          <p:cNvPr id="11" name="Text Placeholder 10"/>
          <p:cNvSpPr>
            <a:spLocks noGrp="1"/>
          </p:cNvSpPr>
          <p:nvPr>
            <p:ph type="body" sz="quarter" idx="10" hasCustomPrompt="1"/>
          </p:nvPr>
        </p:nvSpPr>
        <p:spPr>
          <a:xfrm>
            <a:off x="323850" y="1203325"/>
            <a:ext cx="7776542" cy="3384649"/>
          </a:xfrm>
        </p:spPr>
        <p:txBody>
          <a:bodyPr/>
          <a:lstStyle>
            <a:lvl1pPr>
              <a:defRPr/>
            </a:lvl1pPr>
          </a:lstStyle>
          <a:p>
            <a:pPr lvl="0"/>
            <a:r>
              <a:rPr lang="en-US" dirty="0" smtClean="0"/>
              <a:t>Click to edit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7981093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notes">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7" y="205979"/>
            <a:ext cx="8641085"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11" name="Text Placeholder 10"/>
          <p:cNvSpPr>
            <a:spLocks noGrp="1"/>
          </p:cNvSpPr>
          <p:nvPr>
            <p:ph type="body" sz="quarter" idx="11"/>
          </p:nvPr>
        </p:nvSpPr>
        <p:spPr>
          <a:xfrm>
            <a:off x="323850" y="1200150"/>
            <a:ext cx="6192838" cy="3394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695649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203598"/>
            <a:ext cx="5486400" cy="3744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hasCustomPrompt="1"/>
          </p:nvPr>
        </p:nvSpPr>
        <p:spPr>
          <a:xfrm>
            <a:off x="5950496" y="1203598"/>
            <a:ext cx="2736304" cy="283249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8"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Tree>
    <p:extLst>
      <p:ext uri="{BB962C8B-B14F-4D97-AF65-F5344CB8AC3E}">
        <p14:creationId xmlns:p14="http://schemas.microsoft.com/office/powerpoint/2010/main" val="18962565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rcis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5" name="Text Placeholder 4"/>
          <p:cNvSpPr>
            <a:spLocks noGrp="1"/>
          </p:cNvSpPr>
          <p:nvPr>
            <p:ph type="body" sz="quarter" idx="11"/>
          </p:nvPr>
        </p:nvSpPr>
        <p:spPr>
          <a:xfrm>
            <a:off x="250825" y="1200150"/>
            <a:ext cx="6265863" cy="3394075"/>
          </a:xfrm>
        </p:spPr>
        <p:txBody>
          <a:bodyPr/>
          <a:lstStyle>
            <a:lvl1pPr marL="514350" indent="-514350">
              <a:buFont typeface="+mj-lt"/>
              <a:buAutoNum type="arabicPeriod"/>
              <a:defRPr/>
            </a:lvl1pPr>
            <a:lvl2pPr marL="914400" indent="-457200">
              <a:buFont typeface="+mj-lt"/>
              <a:buAutoNum type="alphaLcParen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5260968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08520" y="205979"/>
            <a:ext cx="9433048" cy="857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8" name="Text Placeholder 7"/>
          <p:cNvSpPr>
            <a:spLocks noGrp="1"/>
          </p:cNvSpPr>
          <p:nvPr>
            <p:ph type="body" sz="quarter" idx="11"/>
          </p:nvPr>
        </p:nvSpPr>
        <p:spPr>
          <a:xfrm>
            <a:off x="323850" y="1200150"/>
            <a:ext cx="6264275" cy="3394075"/>
          </a:xfrm>
        </p:spPr>
        <p:txBody>
          <a:bodyPr/>
          <a:lstStyle>
            <a:lvl1pPr marL="514350" indent="-514350">
              <a:buFont typeface="+mj-lt"/>
              <a:buAutoNum type="arabicPeriod"/>
              <a:defRPr>
                <a:solidFill>
                  <a:schemeClr val="tx1">
                    <a:lumMod val="95000"/>
                    <a:lumOff val="5000"/>
                  </a:schemeClr>
                </a:solidFill>
              </a:defRPr>
            </a:lvl1pPr>
            <a:lvl2pPr marL="914400" indent="-457200">
              <a:buFont typeface="+mj-lt"/>
              <a:buAutoNum type="alphaLcParenR"/>
              <a:defRPr>
                <a:solidFill>
                  <a:schemeClr val="tx1">
                    <a:lumMod val="95000"/>
                    <a:lumOff val="5000"/>
                  </a:schemeClr>
                </a:solidFill>
              </a:defRPr>
            </a:lvl2pPr>
            <a:lvl3pPr marL="1371600" indent="-457200">
              <a:buFont typeface="Arial" panose="020B0604020202020204" pitchFamily="34" charset="0"/>
              <a:buChar char="•"/>
              <a:defRPr>
                <a:solidFill>
                  <a:schemeClr val="tx1">
                    <a:lumMod val="95000"/>
                    <a:lumOff val="5000"/>
                  </a:schemeClr>
                </a:solidFill>
              </a:defRPr>
            </a:lvl3pPr>
            <a:lvl4pPr marL="1714500" indent="-342900">
              <a:buFont typeface="Arial" panose="020B0604020202020204" pitchFamily="34" charset="0"/>
              <a:buChar char="•"/>
              <a:defRPr>
                <a:solidFill>
                  <a:schemeClr val="tx1">
                    <a:lumMod val="95000"/>
                    <a:lumOff val="5000"/>
                  </a:schemeClr>
                </a:solidFill>
              </a:defRPr>
            </a:lvl4pPr>
            <a:lvl5pPr marL="2171700" indent="-342900">
              <a:buFont typeface="Arial" panose="020B0604020202020204" pitchFamily="34" charset="0"/>
              <a:buChar cha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8727764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idx="1"/>
          </p:nvPr>
        </p:nvSpPr>
        <p:spPr>
          <a:xfrm>
            <a:off x="323528" y="1200151"/>
            <a:ext cx="7776864" cy="3394472"/>
          </a:xfrm>
          <a:prstGeom prst="rect">
            <a:avLst/>
          </a:prstGeom>
        </p:spPr>
        <p:txBody>
          <a:bodyPr vert="horz" lIns="91440" tIns="45720" rIns="91440" bIns="45720" rtlCol="0">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231967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7" r:id="rId4"/>
    <p:sldLayoutId id="2147483659" r:id="rId5"/>
    <p:sldLayoutId id="2147483660" r:id="rId6"/>
  </p:sldLayoutIdLst>
  <p:timing>
    <p:tnLst>
      <p:par>
        <p:cTn id="1" dur="indefinite" restart="never" nodeType="tmRoot"/>
      </p:par>
    </p:tnLst>
  </p:timing>
  <p:hf hdr="0" ftr="0" dt="0"/>
  <p:txStyles>
    <p:titleStyle>
      <a:lvl1pPr algn="l" defTabSz="914400" rtl="0" eaLnBrk="1" latinLnBrk="0" hangingPunct="1">
        <a:spcBef>
          <a:spcPct val="0"/>
        </a:spcBef>
        <a:buNone/>
        <a:defRPr sz="3600" b="0" i="0" u="none" kern="1200">
          <a:solidFill>
            <a:srgbClr val="00B0F0"/>
          </a:solidFill>
          <a:latin typeface="+mj-lt"/>
          <a:ea typeface="+mj-ea"/>
          <a:cs typeface="+mj-cs"/>
        </a:defRPr>
      </a:lvl1pPr>
    </p:titleStyle>
    <p:body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b="0" i="0" u="none"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mcts.ai/" TargetMode="External"/><Relationship Id="rId2" Type="http://schemas.openxmlformats.org/officeDocument/2006/relationships/hyperlink" Target="http://www.cs.cmu.edu/~adamchik/15-121/lectures/Game%20Trees/Game%20Trees.html" TargetMode="External"/><Relationship Id="rId1" Type="http://schemas.openxmlformats.org/officeDocument/2006/relationships/slideLayout" Target="../slideLayouts/slideLayout2.xml"/><Relationship Id="rId4" Type="http://schemas.openxmlformats.org/officeDocument/2006/relationships/hyperlink" Target="http://aigamedev.com/open/coverage/mcts-rome-i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Game Tree Search</a:t>
            </a:r>
            <a:endParaRPr lang="en-GB" dirty="0"/>
          </a:p>
        </p:txBody>
      </p:sp>
      <p:sp>
        <p:nvSpPr>
          <p:cNvPr id="3" name="Subtitle 2"/>
          <p:cNvSpPr>
            <a:spLocks noGrp="1"/>
          </p:cNvSpPr>
          <p:nvPr>
            <p:ph type="subTitle" idx="1"/>
          </p:nvPr>
        </p:nvSpPr>
        <p:spPr/>
        <p:txBody>
          <a:bodyPr/>
          <a:lstStyle/>
          <a:p>
            <a:r>
              <a:rPr lang="en-AU" dirty="0"/>
              <a:t>Creating competitive A.I. opponents</a:t>
            </a:r>
          </a:p>
        </p:txBody>
      </p:sp>
      <p:sp>
        <p:nvSpPr>
          <p:cNvPr id="4" name="Text Placeholder 3"/>
          <p:cNvSpPr>
            <a:spLocks noGrp="1"/>
          </p:cNvSpPr>
          <p:nvPr>
            <p:ph type="body" sz="quarter" idx="11"/>
          </p:nvPr>
        </p:nvSpPr>
        <p:spPr/>
        <p:txBody>
          <a:bodyPr/>
          <a:lstStyle/>
          <a:p>
            <a:r>
              <a:rPr lang="en-AU" dirty="0" smtClean="0"/>
              <a:t>Last modified </a:t>
            </a:r>
            <a:r>
              <a:rPr lang="en-AU" dirty="0" smtClean="0"/>
              <a:t>09/02/16 </a:t>
            </a:r>
            <a:r>
              <a:rPr lang="en-AU" dirty="0" smtClean="0"/>
              <a:t>by </a:t>
            </a:r>
            <a:r>
              <a:rPr lang="en-AU" dirty="0" smtClean="0"/>
              <a:t>Sam Cartwright</a:t>
            </a:r>
            <a:endParaRPr lang="en-GB" dirty="0"/>
          </a:p>
        </p:txBody>
      </p:sp>
      <p:sp>
        <p:nvSpPr>
          <p:cNvPr id="5" name="Text Placeholder 4"/>
          <p:cNvSpPr>
            <a:spLocks noGrp="1"/>
          </p:cNvSpPr>
          <p:nvPr>
            <p:ph type="body" sz="quarter" idx="12"/>
          </p:nvPr>
        </p:nvSpPr>
        <p:spPr/>
        <p:txBody>
          <a:bodyPr/>
          <a:lstStyle/>
          <a:p>
            <a:r>
              <a:rPr lang="en-AU" dirty="0" smtClean="0"/>
              <a:t>Programming – </a:t>
            </a:r>
            <a:r>
              <a:rPr lang="en-AU" dirty="0" smtClean="0"/>
              <a:t>AI for Games</a:t>
            </a:r>
            <a:endParaRPr lang="en-GB" dirty="0"/>
          </a:p>
        </p:txBody>
      </p:sp>
    </p:spTree>
    <p:extLst>
      <p:ext uri="{BB962C8B-B14F-4D97-AF65-F5344CB8AC3E}">
        <p14:creationId xmlns:p14="http://schemas.microsoft.com/office/powerpoint/2010/main" val="1041550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Minimax</a:t>
            </a:r>
            <a:endParaRPr lang="en-AU" dirty="0"/>
          </a:p>
        </p:txBody>
      </p:sp>
      <p:sp>
        <p:nvSpPr>
          <p:cNvPr id="3" name="Content Placeholder 2"/>
          <p:cNvSpPr>
            <a:spLocks noGrp="1"/>
          </p:cNvSpPr>
          <p:nvPr>
            <p:ph idx="4294967295"/>
          </p:nvPr>
        </p:nvSpPr>
        <p:spPr>
          <a:xfrm>
            <a:off x="323528" y="1200151"/>
            <a:ext cx="8064896" cy="3394472"/>
          </a:xfrm>
          <a:prstGeom prst="rect">
            <a:avLst/>
          </a:prstGeom>
        </p:spPr>
        <p:txBody>
          <a:bodyPr>
            <a:normAutofit fontScale="85000" lnSpcReduction="10000"/>
          </a:bodyPr>
          <a:lstStyle/>
          <a:p>
            <a:r>
              <a:rPr lang="en-AU" dirty="0" smtClean="0"/>
              <a:t>Finding the shortest path is not always ideal</a:t>
            </a:r>
          </a:p>
          <a:p>
            <a:pPr lvl="1"/>
            <a:r>
              <a:rPr lang="en-AU" dirty="0" smtClean="0"/>
              <a:t>What may be a short path at </a:t>
            </a:r>
            <a:r>
              <a:rPr lang="en-AU" b="1" dirty="0" smtClean="0"/>
              <a:t>State X </a:t>
            </a:r>
            <a:r>
              <a:rPr lang="en-AU" dirty="0" smtClean="0"/>
              <a:t>for </a:t>
            </a:r>
            <a:r>
              <a:rPr lang="en-AU" b="1" dirty="0" smtClean="0"/>
              <a:t>Player 1 </a:t>
            </a:r>
            <a:r>
              <a:rPr lang="en-AU" dirty="0" smtClean="0"/>
              <a:t>may lead to an even shorter path of success for </a:t>
            </a:r>
            <a:r>
              <a:rPr lang="en-AU" b="1" dirty="0" smtClean="0"/>
              <a:t>Player 2</a:t>
            </a:r>
            <a:endParaRPr lang="en-AU" b="1" dirty="0"/>
          </a:p>
          <a:p>
            <a:pPr lvl="1"/>
            <a:r>
              <a:rPr lang="en-AU" dirty="0" smtClean="0"/>
              <a:t>In the above situation Player 1’s move has maximised the </a:t>
            </a:r>
            <a:br>
              <a:rPr lang="en-AU" dirty="0" smtClean="0"/>
            </a:br>
            <a:r>
              <a:rPr lang="en-AU" dirty="0" smtClean="0"/>
              <a:t>chance of Player 2 winning!</a:t>
            </a:r>
          </a:p>
          <a:p>
            <a:pPr lvl="1"/>
            <a:endParaRPr lang="en-AU" dirty="0"/>
          </a:p>
          <a:p>
            <a:r>
              <a:rPr lang="en-AU" dirty="0" smtClean="0"/>
              <a:t>In a combinatorial game a successful strategy is one that maximises your chance of winning while minimising your opponents chance of winning</a:t>
            </a:r>
          </a:p>
          <a:p>
            <a:pPr lvl="1"/>
            <a:r>
              <a:rPr lang="en-AU" dirty="0" smtClean="0"/>
              <a:t>An algorithm developed for this sort of problem is called </a:t>
            </a:r>
            <a:r>
              <a:rPr lang="en-AU" b="1" dirty="0" err="1" smtClean="0"/>
              <a:t>Minimax</a:t>
            </a:r>
            <a:endParaRPr lang="en-AU" b="1" dirty="0"/>
          </a:p>
        </p:txBody>
      </p:sp>
    </p:spTree>
    <p:extLst>
      <p:ext uri="{BB962C8B-B14F-4D97-AF65-F5344CB8AC3E}">
        <p14:creationId xmlns:p14="http://schemas.microsoft.com/office/powerpoint/2010/main" val="386785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Minimax</a:t>
            </a:r>
            <a:endParaRPr lang="en-AU" dirty="0"/>
          </a:p>
        </p:txBody>
      </p:sp>
      <p:sp>
        <p:nvSpPr>
          <p:cNvPr id="3" name="Content Placeholder 2"/>
          <p:cNvSpPr>
            <a:spLocks noGrp="1"/>
          </p:cNvSpPr>
          <p:nvPr>
            <p:ph idx="4294967295"/>
          </p:nvPr>
        </p:nvSpPr>
        <p:spPr>
          <a:xfrm>
            <a:off x="323528" y="1200151"/>
            <a:ext cx="8064896" cy="3394472"/>
          </a:xfrm>
          <a:prstGeom prst="rect">
            <a:avLst/>
          </a:prstGeom>
        </p:spPr>
        <p:txBody>
          <a:bodyPr>
            <a:normAutofit fontScale="70000" lnSpcReduction="20000"/>
          </a:bodyPr>
          <a:lstStyle/>
          <a:p>
            <a:r>
              <a:rPr lang="en-AU" dirty="0" smtClean="0"/>
              <a:t>In </a:t>
            </a:r>
            <a:r>
              <a:rPr lang="en-AU" dirty="0" err="1" smtClean="0"/>
              <a:t>Minimax</a:t>
            </a:r>
            <a:r>
              <a:rPr lang="en-AU" dirty="0" smtClean="0"/>
              <a:t> the entire game tree is generated and parsed for each player, assigning scores to the leaves and then the branches</a:t>
            </a:r>
          </a:p>
          <a:p>
            <a:pPr lvl="1"/>
            <a:r>
              <a:rPr lang="en-AU" dirty="0" smtClean="0"/>
              <a:t>If Player 1 is trying to perform a move it assigns scores to the end states, the leaves, with a +1 for victory, -1 for a loss and 0 for a draw</a:t>
            </a:r>
          </a:p>
          <a:p>
            <a:pPr lvl="1"/>
            <a:r>
              <a:rPr lang="en-AU" dirty="0" smtClean="0"/>
              <a:t>It then iterates up the tree</a:t>
            </a:r>
          </a:p>
          <a:p>
            <a:pPr lvl="2"/>
            <a:r>
              <a:rPr lang="en-AU" dirty="0" smtClean="0"/>
              <a:t>For a stage in the tree where player 1 was meant to make a move it chooses a child node that had the maximum score and assigns it to the current node</a:t>
            </a:r>
          </a:p>
          <a:p>
            <a:pPr lvl="2"/>
            <a:r>
              <a:rPr lang="en-AU" dirty="0" smtClean="0"/>
              <a:t>For a stage in the tree where player 2 was meant to make a move it choose the child node that had the minimum score and assigns it to the current node</a:t>
            </a:r>
          </a:p>
          <a:p>
            <a:pPr lvl="2"/>
            <a:endParaRPr lang="en-AU" dirty="0"/>
          </a:p>
          <a:p>
            <a:r>
              <a:rPr lang="en-AU" dirty="0" smtClean="0"/>
              <a:t>Repeating those steps up the tree will eventually result in each node listing the child node that would give the maximum result to Player 1 while giving the minimum result to Player 2 when it is their turn</a:t>
            </a:r>
          </a:p>
        </p:txBody>
      </p:sp>
    </p:spTree>
    <p:extLst>
      <p:ext uri="{BB962C8B-B14F-4D97-AF65-F5344CB8AC3E}">
        <p14:creationId xmlns:p14="http://schemas.microsoft.com/office/powerpoint/2010/main" val="1509347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Minimax</a:t>
            </a:r>
            <a:endParaRPr lang="en-AU"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094629" y="1200150"/>
            <a:ext cx="4522941" cy="3394075"/>
          </a:xfrm>
          <a:prstGeom prst="rect">
            <a:avLst/>
          </a:prstGeom>
        </p:spPr>
      </p:pic>
    </p:spTree>
    <p:extLst>
      <p:ext uri="{BB962C8B-B14F-4D97-AF65-F5344CB8AC3E}">
        <p14:creationId xmlns:p14="http://schemas.microsoft.com/office/powerpoint/2010/main" val="3263284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Monte Carlo Tree Search</a:t>
            </a:r>
            <a:endParaRPr lang="en-AU" dirty="0"/>
          </a:p>
        </p:txBody>
      </p:sp>
      <p:sp>
        <p:nvSpPr>
          <p:cNvPr id="3" name="Content Placeholder 2"/>
          <p:cNvSpPr>
            <a:spLocks noGrp="1"/>
          </p:cNvSpPr>
          <p:nvPr>
            <p:ph idx="4294967295"/>
          </p:nvPr>
        </p:nvSpPr>
        <p:spPr>
          <a:xfrm>
            <a:off x="323528" y="1200151"/>
            <a:ext cx="4176464" cy="3394472"/>
          </a:xfrm>
          <a:prstGeom prst="rect">
            <a:avLst/>
          </a:prstGeom>
        </p:spPr>
        <p:txBody>
          <a:bodyPr>
            <a:normAutofit fontScale="70000" lnSpcReduction="20000"/>
          </a:bodyPr>
          <a:lstStyle/>
          <a:p>
            <a:r>
              <a:rPr lang="en-AU" dirty="0" smtClean="0"/>
              <a:t>Another technique that has gained popularity in recent years is </a:t>
            </a:r>
            <a:r>
              <a:rPr lang="en-AU" b="1" dirty="0" smtClean="0"/>
              <a:t>Monte Carlo Tree Search </a:t>
            </a:r>
            <a:r>
              <a:rPr lang="en-AU" dirty="0" smtClean="0"/>
              <a:t>(</a:t>
            </a:r>
            <a:r>
              <a:rPr lang="en-AU" b="1" dirty="0" smtClean="0"/>
              <a:t>MCTS</a:t>
            </a:r>
            <a:r>
              <a:rPr lang="en-AU" dirty="0" smtClean="0"/>
              <a:t>)</a:t>
            </a:r>
          </a:p>
          <a:p>
            <a:pPr lvl="1"/>
            <a:endParaRPr lang="en-AU" dirty="0"/>
          </a:p>
          <a:p>
            <a:r>
              <a:rPr lang="en-AU" dirty="0" smtClean="0"/>
              <a:t>MCTS is based off the idea of </a:t>
            </a:r>
            <a:r>
              <a:rPr lang="en-AU" b="1" dirty="0" smtClean="0"/>
              <a:t>random sampling</a:t>
            </a:r>
          </a:p>
          <a:p>
            <a:pPr lvl="1"/>
            <a:r>
              <a:rPr lang="en-AU" dirty="0" smtClean="0"/>
              <a:t>The creator of the algorithm attributes the name to an uncle who would play slot machines by randomly pulling levers on multiple machines in an attempt to maximise his chances of winning*</a:t>
            </a:r>
          </a:p>
          <a:p>
            <a:pPr lvl="1"/>
            <a:endParaRPr lang="en-AU" dirty="0"/>
          </a:p>
          <a:p>
            <a:pPr marL="457200" lvl="1" indent="0">
              <a:buNone/>
            </a:pPr>
            <a:r>
              <a:rPr lang="en-AU" sz="1700" dirty="0" smtClean="0"/>
              <a:t>*doesn’t really maximise anything! </a:t>
            </a:r>
            <a:endParaRPr lang="en-AU" sz="17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984" y="1923678"/>
            <a:ext cx="4413326" cy="1976116"/>
          </a:xfrm>
          <a:prstGeom prst="rect">
            <a:avLst/>
          </a:prstGeom>
        </p:spPr>
      </p:pic>
    </p:spTree>
    <p:extLst>
      <p:ext uri="{BB962C8B-B14F-4D97-AF65-F5344CB8AC3E}">
        <p14:creationId xmlns:p14="http://schemas.microsoft.com/office/powerpoint/2010/main" val="2795746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Monte-Carlo Tree Search</a:t>
            </a:r>
            <a:endParaRPr lang="en-AU" dirty="0"/>
          </a:p>
        </p:txBody>
      </p:sp>
      <p:sp>
        <p:nvSpPr>
          <p:cNvPr id="3" name="Content Placeholder 2"/>
          <p:cNvSpPr>
            <a:spLocks noGrp="1"/>
          </p:cNvSpPr>
          <p:nvPr>
            <p:ph idx="4294967295"/>
          </p:nvPr>
        </p:nvSpPr>
        <p:spPr>
          <a:xfrm>
            <a:off x="323528" y="1200151"/>
            <a:ext cx="8064896" cy="3394472"/>
          </a:xfrm>
          <a:prstGeom prst="rect">
            <a:avLst/>
          </a:prstGeom>
        </p:spPr>
        <p:txBody>
          <a:bodyPr>
            <a:normAutofit fontScale="62500" lnSpcReduction="20000"/>
          </a:bodyPr>
          <a:lstStyle/>
          <a:p>
            <a:r>
              <a:rPr lang="en-AU" dirty="0" smtClean="0"/>
              <a:t>There are a few ways in which MCTS can be implemented, but the basic overview for our purposes is:</a:t>
            </a:r>
          </a:p>
          <a:p>
            <a:pPr lvl="1"/>
            <a:r>
              <a:rPr lang="en-AU" dirty="0" smtClean="0"/>
              <a:t>For an A.I. opponent at state </a:t>
            </a:r>
            <a:r>
              <a:rPr lang="en-AU" b="1" dirty="0" smtClean="0"/>
              <a:t>X</a:t>
            </a:r>
            <a:r>
              <a:rPr lang="en-AU" dirty="0" smtClean="0"/>
              <a:t>, find all potential actions that it could take</a:t>
            </a:r>
          </a:p>
          <a:p>
            <a:pPr lvl="1"/>
            <a:r>
              <a:rPr lang="en-AU" dirty="0" smtClean="0"/>
              <a:t>For each action, simulate as if it had made that choice</a:t>
            </a:r>
          </a:p>
          <a:p>
            <a:pPr marL="1371600" lvl="2" indent="-457200">
              <a:buFont typeface="+mj-lt"/>
              <a:buAutoNum type="arabicPeriod"/>
            </a:pPr>
            <a:r>
              <a:rPr lang="en-AU" dirty="0" smtClean="0"/>
              <a:t>Make a copy of the current state</a:t>
            </a:r>
          </a:p>
          <a:p>
            <a:pPr marL="1371600" lvl="2" indent="-457200">
              <a:buFont typeface="+mj-lt"/>
              <a:buAutoNum type="arabicPeriod"/>
            </a:pPr>
            <a:r>
              <a:rPr lang="en-AU" dirty="0" smtClean="0"/>
              <a:t>Update the state copy to reflect the action made</a:t>
            </a:r>
          </a:p>
          <a:p>
            <a:pPr marL="1371600" lvl="2" indent="-457200">
              <a:buFont typeface="+mj-lt"/>
              <a:buAutoNum type="arabicPeriod"/>
            </a:pPr>
            <a:r>
              <a:rPr lang="en-AU" dirty="0" smtClean="0"/>
              <a:t>Randomly choose an action to take for the next player and update the state again</a:t>
            </a:r>
          </a:p>
          <a:p>
            <a:pPr marL="1371600" lvl="2" indent="-457200">
              <a:buFont typeface="+mj-lt"/>
              <a:buAutoNum type="arabicPeriod"/>
            </a:pPr>
            <a:r>
              <a:rPr lang="en-AU" dirty="0" smtClean="0"/>
              <a:t>Repeat steps 2-3 until the game ends</a:t>
            </a:r>
          </a:p>
          <a:p>
            <a:pPr marL="1371600" lvl="2" indent="-457200">
              <a:buFont typeface="+mj-lt"/>
              <a:buAutoNum type="arabicPeriod"/>
            </a:pPr>
            <a:r>
              <a:rPr lang="en-AU" dirty="0" smtClean="0"/>
              <a:t>If the A.I. opponent won then return +1, if it lost -1, and 0 in the case of a draw</a:t>
            </a:r>
          </a:p>
          <a:p>
            <a:pPr lvl="1"/>
            <a:r>
              <a:rPr lang="en-AU" dirty="0" smtClean="0"/>
              <a:t>Simulate each action repeatedly a certain number of times, accumulating the return </a:t>
            </a:r>
            <a:br>
              <a:rPr lang="en-AU" dirty="0" smtClean="0"/>
            </a:br>
            <a:r>
              <a:rPr lang="en-AU" dirty="0" smtClean="0"/>
              <a:t>values, and then simulate each of the other original potential actions until each </a:t>
            </a:r>
            <a:br>
              <a:rPr lang="en-AU" dirty="0" smtClean="0"/>
            </a:br>
            <a:r>
              <a:rPr lang="en-AU" dirty="0" smtClean="0"/>
              <a:t>have a final score</a:t>
            </a:r>
          </a:p>
          <a:p>
            <a:pPr lvl="1"/>
            <a:endParaRPr lang="en-AU" dirty="0"/>
          </a:p>
          <a:p>
            <a:r>
              <a:rPr lang="en-AU" dirty="0" smtClean="0"/>
              <a:t>The A.I. opponent then chooses to make the action that had the highest total accumulated score from the simulated playouts</a:t>
            </a:r>
            <a:endParaRPr lang="en-AU" dirty="0"/>
          </a:p>
        </p:txBody>
      </p:sp>
    </p:spTree>
    <p:extLst>
      <p:ext uri="{BB962C8B-B14F-4D97-AF65-F5344CB8AC3E}">
        <p14:creationId xmlns:p14="http://schemas.microsoft.com/office/powerpoint/2010/main" val="2512779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Monte Carlo Tree Search</a:t>
            </a:r>
            <a:endParaRPr lang="en-AU" dirty="0"/>
          </a:p>
        </p:txBody>
      </p:sp>
      <p:sp>
        <p:nvSpPr>
          <p:cNvPr id="4" name="Oval 3"/>
          <p:cNvSpPr/>
          <p:nvPr/>
        </p:nvSpPr>
        <p:spPr>
          <a:xfrm>
            <a:off x="2394115" y="1419622"/>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Oval 4"/>
          <p:cNvSpPr/>
          <p:nvPr/>
        </p:nvSpPr>
        <p:spPr>
          <a:xfrm>
            <a:off x="3203848" y="2143149"/>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t>
            </a:r>
            <a:endParaRPr lang="en-AU" dirty="0"/>
          </a:p>
        </p:txBody>
      </p:sp>
      <p:sp>
        <p:nvSpPr>
          <p:cNvPr id="6" name="Oval 5"/>
          <p:cNvSpPr/>
          <p:nvPr/>
        </p:nvSpPr>
        <p:spPr>
          <a:xfrm>
            <a:off x="2394115" y="2143149"/>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t>
            </a:r>
            <a:endParaRPr lang="en-AU" dirty="0"/>
          </a:p>
        </p:txBody>
      </p:sp>
      <p:sp>
        <p:nvSpPr>
          <p:cNvPr id="7" name="Oval 6"/>
          <p:cNvSpPr/>
          <p:nvPr/>
        </p:nvSpPr>
        <p:spPr>
          <a:xfrm>
            <a:off x="1468908" y="2143149"/>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t>
            </a:r>
            <a:endParaRPr lang="en-AU" dirty="0"/>
          </a:p>
        </p:txBody>
      </p:sp>
      <p:sp>
        <p:nvSpPr>
          <p:cNvPr id="8" name="Oval 7"/>
          <p:cNvSpPr/>
          <p:nvPr/>
        </p:nvSpPr>
        <p:spPr>
          <a:xfrm>
            <a:off x="1043608" y="2643758"/>
            <a:ext cx="227855" cy="227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618308" y="3144367"/>
            <a:ext cx="227855" cy="227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1140911" y="3144367"/>
            <a:ext cx="227855" cy="227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179512" y="3435846"/>
            <a:ext cx="227855" cy="2278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12" name="Oval 11"/>
          <p:cNvSpPr/>
          <p:nvPr/>
        </p:nvSpPr>
        <p:spPr>
          <a:xfrm>
            <a:off x="732235" y="3663701"/>
            <a:ext cx="227855" cy="2278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3" name="Oval 12"/>
          <p:cNvSpPr/>
          <p:nvPr/>
        </p:nvSpPr>
        <p:spPr>
          <a:xfrm>
            <a:off x="1512249" y="3623480"/>
            <a:ext cx="227855" cy="2278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4" name="Oval 13"/>
          <p:cNvSpPr/>
          <p:nvPr/>
        </p:nvSpPr>
        <p:spPr>
          <a:xfrm>
            <a:off x="1715020" y="2677066"/>
            <a:ext cx="227855" cy="227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p:cNvSpPr/>
          <p:nvPr/>
        </p:nvSpPr>
        <p:spPr>
          <a:xfrm>
            <a:off x="1740104" y="3144366"/>
            <a:ext cx="227855" cy="2278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16" name="Oval 15"/>
          <p:cNvSpPr/>
          <p:nvPr/>
        </p:nvSpPr>
        <p:spPr>
          <a:xfrm>
            <a:off x="2148779" y="2916511"/>
            <a:ext cx="227855" cy="2278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cxnSp>
        <p:nvCxnSpPr>
          <p:cNvPr id="22" name="Straight Arrow Connector 21"/>
          <p:cNvCxnSpPr>
            <a:stCxn id="4" idx="3"/>
            <a:endCxn id="7" idx="7"/>
          </p:cNvCxnSpPr>
          <p:nvPr/>
        </p:nvCxnSpPr>
        <p:spPr>
          <a:xfrm flipH="1">
            <a:off x="1776221" y="1726935"/>
            <a:ext cx="670621" cy="468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4"/>
            <a:endCxn id="6" idx="0"/>
          </p:cNvCxnSpPr>
          <p:nvPr/>
        </p:nvCxnSpPr>
        <p:spPr>
          <a:xfrm>
            <a:off x="2574135" y="1779662"/>
            <a:ext cx="0" cy="363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5"/>
            <a:endCxn id="5" idx="1"/>
          </p:cNvCxnSpPr>
          <p:nvPr/>
        </p:nvCxnSpPr>
        <p:spPr>
          <a:xfrm>
            <a:off x="2701428" y="1726935"/>
            <a:ext cx="555147" cy="468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3"/>
            <a:endCxn id="8" idx="7"/>
          </p:cNvCxnSpPr>
          <p:nvPr/>
        </p:nvCxnSpPr>
        <p:spPr>
          <a:xfrm flipH="1">
            <a:off x="1238094" y="2450462"/>
            <a:ext cx="283541" cy="226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5"/>
            <a:endCxn id="14" idx="0"/>
          </p:cNvCxnSpPr>
          <p:nvPr/>
        </p:nvCxnSpPr>
        <p:spPr>
          <a:xfrm>
            <a:off x="1776221" y="2450462"/>
            <a:ext cx="52727" cy="226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5"/>
            <a:endCxn id="16" idx="1"/>
          </p:cNvCxnSpPr>
          <p:nvPr/>
        </p:nvCxnSpPr>
        <p:spPr>
          <a:xfrm>
            <a:off x="1909506" y="2871552"/>
            <a:ext cx="272642" cy="78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4"/>
            <a:endCxn id="15" idx="0"/>
          </p:cNvCxnSpPr>
          <p:nvPr/>
        </p:nvCxnSpPr>
        <p:spPr>
          <a:xfrm>
            <a:off x="1828948" y="2904921"/>
            <a:ext cx="25084" cy="239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4"/>
            <a:endCxn id="10" idx="0"/>
          </p:cNvCxnSpPr>
          <p:nvPr/>
        </p:nvCxnSpPr>
        <p:spPr>
          <a:xfrm>
            <a:off x="1157536" y="2871613"/>
            <a:ext cx="97303" cy="272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3"/>
            <a:endCxn id="9" idx="7"/>
          </p:cNvCxnSpPr>
          <p:nvPr/>
        </p:nvCxnSpPr>
        <p:spPr>
          <a:xfrm flipH="1">
            <a:off x="812794" y="2838244"/>
            <a:ext cx="264183" cy="339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3"/>
            <a:endCxn id="11" idx="7"/>
          </p:cNvCxnSpPr>
          <p:nvPr/>
        </p:nvCxnSpPr>
        <p:spPr>
          <a:xfrm flipH="1">
            <a:off x="373998" y="3338853"/>
            <a:ext cx="277679" cy="13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9" idx="4"/>
            <a:endCxn id="12" idx="0"/>
          </p:cNvCxnSpPr>
          <p:nvPr/>
        </p:nvCxnSpPr>
        <p:spPr>
          <a:xfrm>
            <a:off x="732236" y="3372222"/>
            <a:ext cx="113927" cy="291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5"/>
            <a:endCxn id="13" idx="1"/>
          </p:cNvCxnSpPr>
          <p:nvPr/>
        </p:nvCxnSpPr>
        <p:spPr>
          <a:xfrm>
            <a:off x="1335397" y="3338853"/>
            <a:ext cx="210221" cy="317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6372200" y="1419622"/>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Oval 56"/>
          <p:cNvSpPr/>
          <p:nvPr/>
        </p:nvSpPr>
        <p:spPr>
          <a:xfrm>
            <a:off x="7181932" y="2143148"/>
            <a:ext cx="918459" cy="9184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35</a:t>
            </a:r>
            <a:endParaRPr lang="en-AU" dirty="0"/>
          </a:p>
        </p:txBody>
      </p:sp>
      <p:sp>
        <p:nvSpPr>
          <p:cNvPr id="58" name="Oval 57"/>
          <p:cNvSpPr/>
          <p:nvPr/>
        </p:nvSpPr>
        <p:spPr>
          <a:xfrm>
            <a:off x="6356672" y="2165794"/>
            <a:ext cx="686226" cy="6862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-21</a:t>
            </a:r>
            <a:endParaRPr lang="en-AU" dirty="0"/>
          </a:p>
        </p:txBody>
      </p:sp>
      <p:sp>
        <p:nvSpPr>
          <p:cNvPr id="59" name="Oval 58"/>
          <p:cNvSpPr/>
          <p:nvPr/>
        </p:nvSpPr>
        <p:spPr>
          <a:xfrm>
            <a:off x="5446993" y="2143149"/>
            <a:ext cx="723998" cy="7239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24</a:t>
            </a:r>
            <a:endParaRPr lang="en-AU" dirty="0"/>
          </a:p>
        </p:txBody>
      </p:sp>
      <p:cxnSp>
        <p:nvCxnSpPr>
          <p:cNvPr id="62" name="Straight Arrow Connector 61"/>
          <p:cNvCxnSpPr>
            <a:stCxn id="56" idx="3"/>
            <a:endCxn id="59" idx="7"/>
          </p:cNvCxnSpPr>
          <p:nvPr/>
        </p:nvCxnSpPr>
        <p:spPr>
          <a:xfrm flipH="1">
            <a:off x="6064964" y="1726935"/>
            <a:ext cx="359963" cy="52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6" idx="4"/>
            <a:endCxn id="58" idx="0"/>
          </p:cNvCxnSpPr>
          <p:nvPr/>
        </p:nvCxnSpPr>
        <p:spPr>
          <a:xfrm>
            <a:off x="6552220" y="1779662"/>
            <a:ext cx="147565" cy="386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6" idx="5"/>
            <a:endCxn id="57" idx="1"/>
          </p:cNvCxnSpPr>
          <p:nvPr/>
        </p:nvCxnSpPr>
        <p:spPr>
          <a:xfrm>
            <a:off x="6679513" y="1726935"/>
            <a:ext cx="636924" cy="550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1092259" y="3634276"/>
            <a:ext cx="227855" cy="2278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cxnSp>
        <p:nvCxnSpPr>
          <p:cNvPr id="75" name="Straight Arrow Connector 74"/>
          <p:cNvCxnSpPr>
            <a:stCxn id="10" idx="4"/>
            <a:endCxn id="73" idx="0"/>
          </p:cNvCxnSpPr>
          <p:nvPr/>
        </p:nvCxnSpPr>
        <p:spPr>
          <a:xfrm flipH="1">
            <a:off x="1206187" y="3372222"/>
            <a:ext cx="48652" cy="262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243772" y="3338853"/>
            <a:ext cx="2197166" cy="1323439"/>
          </a:xfrm>
          <a:prstGeom prst="rect">
            <a:avLst/>
          </a:prstGeom>
          <a:noFill/>
        </p:spPr>
        <p:txBody>
          <a:bodyPr wrap="square" rtlCol="0">
            <a:spAutoFit/>
          </a:bodyPr>
          <a:lstStyle/>
          <a:p>
            <a:r>
              <a:rPr lang="en-AU" sz="1600" dirty="0" smtClean="0">
                <a:solidFill>
                  <a:schemeClr val="bg1"/>
                </a:solidFill>
              </a:rPr>
              <a:t>The first action is chosen and randomly simulated 50 times, and then action 2 and 3 do the same</a:t>
            </a:r>
            <a:endParaRPr lang="en-AU" sz="1600" dirty="0">
              <a:solidFill>
                <a:schemeClr val="bg1"/>
              </a:solidFill>
            </a:endParaRPr>
          </a:p>
        </p:txBody>
      </p:sp>
      <p:sp>
        <p:nvSpPr>
          <p:cNvPr id="79" name="TextBox 78"/>
          <p:cNvSpPr txBox="1"/>
          <p:nvPr/>
        </p:nvSpPr>
        <p:spPr>
          <a:xfrm>
            <a:off x="5227955" y="3260125"/>
            <a:ext cx="2648529" cy="1569660"/>
          </a:xfrm>
          <a:prstGeom prst="rect">
            <a:avLst/>
          </a:prstGeom>
          <a:noFill/>
        </p:spPr>
        <p:txBody>
          <a:bodyPr wrap="square" rtlCol="0">
            <a:spAutoFit/>
          </a:bodyPr>
          <a:lstStyle/>
          <a:p>
            <a:r>
              <a:rPr lang="en-AU" sz="1600" dirty="0" smtClean="0">
                <a:solidFill>
                  <a:schemeClr val="bg1"/>
                </a:solidFill>
              </a:rPr>
              <a:t>After each action has been simulated 50 times we find that action 3 has a higher chance of randomly resulting in success than the other actions, so we choose it</a:t>
            </a:r>
            <a:endParaRPr lang="en-AU" sz="1600" dirty="0">
              <a:solidFill>
                <a:schemeClr val="bg1"/>
              </a:solidFill>
            </a:endParaRPr>
          </a:p>
        </p:txBody>
      </p:sp>
    </p:spTree>
    <p:extLst>
      <p:ext uri="{BB962C8B-B14F-4D97-AF65-F5344CB8AC3E}">
        <p14:creationId xmlns:p14="http://schemas.microsoft.com/office/powerpoint/2010/main" val="2860659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Monte Carlo Tree Search</a:t>
            </a:r>
            <a:endParaRPr lang="en-AU" dirty="0"/>
          </a:p>
        </p:txBody>
      </p:sp>
      <p:sp>
        <p:nvSpPr>
          <p:cNvPr id="3" name="Content Placeholder 2"/>
          <p:cNvSpPr>
            <a:spLocks noGrp="1"/>
          </p:cNvSpPr>
          <p:nvPr>
            <p:ph idx="4294967295"/>
          </p:nvPr>
        </p:nvSpPr>
        <p:spPr>
          <a:xfrm>
            <a:off x="323528" y="1200151"/>
            <a:ext cx="4752528" cy="3394472"/>
          </a:xfrm>
          <a:prstGeom prst="rect">
            <a:avLst/>
          </a:prstGeom>
        </p:spPr>
        <p:txBody>
          <a:bodyPr>
            <a:normAutofit fontScale="62500" lnSpcReduction="20000"/>
          </a:bodyPr>
          <a:lstStyle/>
          <a:p>
            <a:r>
              <a:rPr lang="en-AU" dirty="0" smtClean="0"/>
              <a:t>Traditionally MCTS uses 4 steps:</a:t>
            </a:r>
          </a:p>
          <a:p>
            <a:pPr lvl="1"/>
            <a:r>
              <a:rPr lang="en-AU" dirty="0" smtClean="0"/>
              <a:t>Selection</a:t>
            </a:r>
          </a:p>
          <a:p>
            <a:pPr lvl="2"/>
            <a:r>
              <a:rPr lang="en-AU" dirty="0" smtClean="0"/>
              <a:t>Randomly select a node in the current tree and recursively randomly select a child node until you reach a leaf node</a:t>
            </a:r>
          </a:p>
          <a:p>
            <a:pPr lvl="1"/>
            <a:r>
              <a:rPr lang="en-AU" dirty="0" smtClean="0"/>
              <a:t>Expansion</a:t>
            </a:r>
          </a:p>
          <a:p>
            <a:pPr lvl="2"/>
            <a:r>
              <a:rPr lang="en-AU" dirty="0" smtClean="0"/>
              <a:t>If the leaf of the current tree doesn’t </a:t>
            </a:r>
            <a:br>
              <a:rPr lang="en-AU" dirty="0" smtClean="0"/>
            </a:br>
            <a:r>
              <a:rPr lang="en-AU" dirty="0" smtClean="0"/>
              <a:t>end the game then randomly create a </a:t>
            </a:r>
            <a:br>
              <a:rPr lang="en-AU" dirty="0" smtClean="0"/>
            </a:br>
            <a:r>
              <a:rPr lang="en-AU" dirty="0" smtClean="0"/>
              <a:t>potential child of that leaf</a:t>
            </a:r>
          </a:p>
          <a:p>
            <a:pPr lvl="1"/>
            <a:r>
              <a:rPr lang="en-AU" dirty="0" smtClean="0"/>
              <a:t>Simulation</a:t>
            </a:r>
          </a:p>
          <a:p>
            <a:pPr lvl="2"/>
            <a:r>
              <a:rPr lang="en-AU" dirty="0" smtClean="0"/>
              <a:t>Run a simulated playout, similar to the </a:t>
            </a:r>
            <a:br>
              <a:rPr lang="en-AU" dirty="0" smtClean="0"/>
            </a:br>
            <a:r>
              <a:rPr lang="en-AU" dirty="0" smtClean="0"/>
              <a:t>previous slide’s description, until the end </a:t>
            </a:r>
            <a:br>
              <a:rPr lang="en-AU" dirty="0" smtClean="0"/>
            </a:br>
            <a:r>
              <a:rPr lang="en-AU" dirty="0" smtClean="0"/>
              <a:t>of the game is reached</a:t>
            </a:r>
          </a:p>
          <a:p>
            <a:pPr lvl="1"/>
            <a:r>
              <a:rPr lang="en-AU" dirty="0" smtClean="0"/>
              <a:t>Backpropagation</a:t>
            </a:r>
          </a:p>
          <a:p>
            <a:pPr lvl="2"/>
            <a:r>
              <a:rPr lang="en-AU" dirty="0" smtClean="0"/>
              <a:t>Update the current path of the tree with the simulated result, similar to how the previous slide’s example would accumulate the score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992" y="2183905"/>
            <a:ext cx="4608512" cy="1539973"/>
          </a:xfrm>
          <a:prstGeom prst="rect">
            <a:avLst/>
          </a:prstGeom>
          <a:solidFill>
            <a:schemeClr val="bg1">
              <a:lumMod val="95000"/>
            </a:schemeClr>
          </a:solidFill>
        </p:spPr>
      </p:pic>
      <p:sp>
        <p:nvSpPr>
          <p:cNvPr id="4" name="TextBox 3"/>
          <p:cNvSpPr txBox="1"/>
          <p:nvPr/>
        </p:nvSpPr>
        <p:spPr>
          <a:xfrm>
            <a:off x="5652120" y="3732378"/>
            <a:ext cx="2304256" cy="738664"/>
          </a:xfrm>
          <a:prstGeom prst="rect">
            <a:avLst/>
          </a:prstGeom>
          <a:noFill/>
        </p:spPr>
        <p:txBody>
          <a:bodyPr wrap="square" rtlCol="0">
            <a:spAutoFit/>
          </a:bodyPr>
          <a:lstStyle/>
          <a:p>
            <a:r>
              <a:rPr lang="en-AU" sz="1050" dirty="0" smtClean="0">
                <a:solidFill>
                  <a:schemeClr val="bg1"/>
                </a:solidFill>
              </a:rPr>
              <a:t>In this example scores are kept for each player’s win and propagated back up the tree to constantly keep track at each branch.</a:t>
            </a:r>
            <a:endParaRPr lang="en-AU" sz="1050" dirty="0">
              <a:solidFill>
                <a:schemeClr val="bg1"/>
              </a:solidFill>
            </a:endParaRPr>
          </a:p>
        </p:txBody>
      </p:sp>
    </p:spTree>
    <p:extLst>
      <p:ext uri="{BB962C8B-B14F-4D97-AF65-F5344CB8AC3E}">
        <p14:creationId xmlns:p14="http://schemas.microsoft.com/office/powerpoint/2010/main" val="6906688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Monte Carlo Tree Search</a:t>
            </a:r>
            <a:endParaRPr lang="en-AU" dirty="0"/>
          </a:p>
        </p:txBody>
      </p:sp>
      <p:sp>
        <p:nvSpPr>
          <p:cNvPr id="3" name="Content Placeholder 2"/>
          <p:cNvSpPr>
            <a:spLocks noGrp="1"/>
          </p:cNvSpPr>
          <p:nvPr>
            <p:ph idx="4294967295"/>
          </p:nvPr>
        </p:nvSpPr>
        <p:spPr>
          <a:xfrm>
            <a:off x="323528" y="1200151"/>
            <a:ext cx="8064896" cy="3394472"/>
          </a:xfrm>
          <a:prstGeom prst="rect">
            <a:avLst/>
          </a:prstGeom>
        </p:spPr>
        <p:txBody>
          <a:bodyPr>
            <a:normAutofit fontScale="85000" lnSpcReduction="10000"/>
          </a:bodyPr>
          <a:lstStyle/>
          <a:p>
            <a:r>
              <a:rPr lang="en-AU" dirty="0" smtClean="0"/>
              <a:t>Our earlier example differs from the traditional definition of MCTS in that the current state of the game is the leaf node</a:t>
            </a:r>
          </a:p>
          <a:p>
            <a:pPr lvl="1"/>
            <a:r>
              <a:rPr lang="en-AU" dirty="0" smtClean="0"/>
              <a:t>We simply perform the expansion and simulation on each potential action or move that we could make for the current state</a:t>
            </a:r>
          </a:p>
          <a:p>
            <a:pPr lvl="1"/>
            <a:r>
              <a:rPr lang="en-AU" dirty="0" smtClean="0"/>
              <a:t>Backpropagation simply gives each potential action a score and we choose to perform the action with the highest score</a:t>
            </a:r>
          </a:p>
          <a:p>
            <a:pPr lvl="1"/>
            <a:endParaRPr lang="en-AU" dirty="0"/>
          </a:p>
          <a:p>
            <a:r>
              <a:rPr lang="en-AU" dirty="0" smtClean="0"/>
              <a:t>At its core Monte Carlo techniques can be set up in various ways but still achieve good results based on random sampling to calculate chances of success</a:t>
            </a:r>
            <a:endParaRPr lang="en-AU" dirty="0"/>
          </a:p>
        </p:txBody>
      </p:sp>
    </p:spTree>
    <p:extLst>
      <p:ext uri="{BB962C8B-B14F-4D97-AF65-F5344CB8AC3E}">
        <p14:creationId xmlns:p14="http://schemas.microsoft.com/office/powerpoint/2010/main" val="435800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Monte Carlo Tree Search</a:t>
            </a:r>
            <a:endParaRPr lang="en-AU" dirty="0"/>
          </a:p>
        </p:txBody>
      </p:sp>
      <p:sp>
        <p:nvSpPr>
          <p:cNvPr id="3" name="Content Placeholder 2"/>
          <p:cNvSpPr>
            <a:spLocks noGrp="1"/>
          </p:cNvSpPr>
          <p:nvPr>
            <p:ph idx="4294967295"/>
          </p:nvPr>
        </p:nvSpPr>
        <p:spPr>
          <a:xfrm>
            <a:off x="323528" y="1200151"/>
            <a:ext cx="8064896" cy="3394472"/>
          </a:xfrm>
          <a:prstGeom prst="rect">
            <a:avLst/>
          </a:prstGeom>
        </p:spPr>
        <p:txBody>
          <a:bodyPr>
            <a:normAutofit fontScale="92500" lnSpcReduction="20000"/>
          </a:bodyPr>
          <a:lstStyle/>
          <a:p>
            <a:r>
              <a:rPr lang="en-AU" dirty="0" smtClean="0"/>
              <a:t>The Monte Carlo technique simply performs a random playout for each potential action our A.I. could perform</a:t>
            </a:r>
          </a:p>
          <a:p>
            <a:pPr lvl="1"/>
            <a:r>
              <a:rPr lang="en-AU" dirty="0" smtClean="0"/>
              <a:t>Each simulation and backpropagation is simply a “chance of success” for the action</a:t>
            </a:r>
          </a:p>
          <a:p>
            <a:pPr lvl="1"/>
            <a:r>
              <a:rPr lang="en-AU" dirty="0" smtClean="0"/>
              <a:t>The more simulations we perform on an action the more accurate the “chance of success” is</a:t>
            </a:r>
          </a:p>
          <a:p>
            <a:pPr lvl="1"/>
            <a:endParaRPr lang="en-AU" dirty="0"/>
          </a:p>
          <a:p>
            <a:r>
              <a:rPr lang="en-AU" dirty="0" smtClean="0"/>
              <a:t>MCTS can work for many game types without </a:t>
            </a:r>
            <a:br>
              <a:rPr lang="en-AU" dirty="0" smtClean="0"/>
            </a:br>
            <a:r>
              <a:rPr lang="en-AU" dirty="0" smtClean="0"/>
              <a:t>having to be rewritten</a:t>
            </a:r>
          </a:p>
          <a:p>
            <a:pPr lvl="1"/>
            <a:r>
              <a:rPr lang="en-AU" dirty="0" smtClean="0"/>
              <a:t>Can also be used for other purposes, such as RTS planning</a:t>
            </a:r>
            <a:endParaRPr lang="en-AU" dirty="0"/>
          </a:p>
        </p:txBody>
      </p:sp>
    </p:spTree>
    <p:extLst>
      <p:ext uri="{BB962C8B-B14F-4D97-AF65-F5344CB8AC3E}">
        <p14:creationId xmlns:p14="http://schemas.microsoft.com/office/powerpoint/2010/main" val="1648973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Summary</a:t>
            </a:r>
            <a:endParaRPr lang="en-AU" dirty="0"/>
          </a:p>
        </p:txBody>
      </p:sp>
      <p:sp>
        <p:nvSpPr>
          <p:cNvPr id="5" name="Content Placeholder 4"/>
          <p:cNvSpPr>
            <a:spLocks noGrp="1"/>
          </p:cNvSpPr>
          <p:nvPr>
            <p:ph idx="4294967295"/>
          </p:nvPr>
        </p:nvSpPr>
        <p:spPr>
          <a:xfrm>
            <a:off x="323528" y="1200151"/>
            <a:ext cx="8064896" cy="3394472"/>
          </a:xfrm>
          <a:prstGeom prst="rect">
            <a:avLst/>
          </a:prstGeom>
        </p:spPr>
        <p:txBody>
          <a:bodyPr>
            <a:normAutofit fontScale="70000" lnSpcReduction="20000"/>
          </a:bodyPr>
          <a:lstStyle/>
          <a:p>
            <a:r>
              <a:rPr lang="en-AU" dirty="0" smtClean="0"/>
              <a:t>Many games can be defined by states and actions to transition between the states</a:t>
            </a:r>
          </a:p>
          <a:p>
            <a:pPr lvl="1"/>
            <a:r>
              <a:rPr lang="en-AU" dirty="0" smtClean="0"/>
              <a:t>Board games, puzzles, combative games</a:t>
            </a:r>
          </a:p>
          <a:p>
            <a:pPr lvl="1"/>
            <a:endParaRPr lang="en-AU" dirty="0"/>
          </a:p>
          <a:p>
            <a:r>
              <a:rPr lang="en-AU" dirty="0" smtClean="0"/>
              <a:t>States can be arranged in to Game Trees that allow us to search the tree to find optimal paths to victory</a:t>
            </a:r>
          </a:p>
          <a:p>
            <a:pPr lvl="1"/>
            <a:r>
              <a:rPr lang="en-AU" dirty="0" smtClean="0"/>
              <a:t>Game Trees can be searched just like any graph</a:t>
            </a:r>
          </a:p>
          <a:p>
            <a:pPr lvl="1"/>
            <a:endParaRPr lang="en-AU" dirty="0"/>
          </a:p>
          <a:p>
            <a:r>
              <a:rPr lang="en-AU" dirty="0" smtClean="0"/>
              <a:t>Techniques such as Monte Carlo Tree Search can be employed to </a:t>
            </a:r>
            <a:br>
              <a:rPr lang="en-AU" dirty="0" smtClean="0"/>
            </a:br>
            <a:r>
              <a:rPr lang="en-AU" dirty="0" smtClean="0"/>
              <a:t>make tough, but </a:t>
            </a:r>
            <a:r>
              <a:rPr lang="en-AU" dirty="0" err="1" smtClean="0"/>
              <a:t>tweakable</a:t>
            </a:r>
            <a:r>
              <a:rPr lang="en-AU" dirty="0" smtClean="0"/>
              <a:t>, opponents</a:t>
            </a:r>
          </a:p>
          <a:p>
            <a:pPr lvl="1"/>
            <a:r>
              <a:rPr lang="en-AU" dirty="0" smtClean="0"/>
              <a:t>Techniques can be applied to almost any game type without major changes required to the overall algorithm</a:t>
            </a:r>
            <a:endParaRPr lang="en-AU" dirty="0"/>
          </a:p>
        </p:txBody>
      </p:sp>
    </p:spTree>
    <p:extLst>
      <p:ext uri="{BB962C8B-B14F-4D97-AF65-F5344CB8AC3E}">
        <p14:creationId xmlns:p14="http://schemas.microsoft.com/office/powerpoint/2010/main" val="3054482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Contents</a:t>
            </a:r>
            <a:endParaRPr lang="en-AU" dirty="0"/>
          </a:p>
        </p:txBody>
      </p:sp>
      <p:sp>
        <p:nvSpPr>
          <p:cNvPr id="5" name="Content Placeholder 4"/>
          <p:cNvSpPr>
            <a:spLocks noGrp="1"/>
          </p:cNvSpPr>
          <p:nvPr>
            <p:ph idx="4294967295"/>
          </p:nvPr>
        </p:nvSpPr>
        <p:spPr>
          <a:xfrm>
            <a:off x="323528" y="1200151"/>
            <a:ext cx="8064896" cy="3394472"/>
          </a:xfrm>
          <a:prstGeom prst="rect">
            <a:avLst/>
          </a:prstGeom>
        </p:spPr>
        <p:txBody>
          <a:bodyPr>
            <a:normAutofit fontScale="85000" lnSpcReduction="20000"/>
          </a:bodyPr>
          <a:lstStyle/>
          <a:p>
            <a:r>
              <a:rPr lang="en-AU" dirty="0" smtClean="0"/>
              <a:t>Planning</a:t>
            </a:r>
          </a:p>
          <a:p>
            <a:pPr lvl="1"/>
            <a:r>
              <a:rPr lang="en-AU" dirty="0" smtClean="0"/>
              <a:t>Finding a Plan</a:t>
            </a:r>
          </a:p>
          <a:p>
            <a:pPr lvl="1"/>
            <a:endParaRPr lang="en-AU" dirty="0"/>
          </a:p>
          <a:p>
            <a:r>
              <a:rPr lang="en-AU" dirty="0" smtClean="0"/>
              <a:t>Game States and Transitions</a:t>
            </a:r>
          </a:p>
          <a:p>
            <a:pPr lvl="1"/>
            <a:endParaRPr lang="en-AU" dirty="0"/>
          </a:p>
          <a:p>
            <a:r>
              <a:rPr lang="en-AU" dirty="0" smtClean="0"/>
              <a:t>Game Tree Theory</a:t>
            </a:r>
          </a:p>
          <a:p>
            <a:pPr lvl="1"/>
            <a:endParaRPr lang="en-AU" dirty="0" smtClean="0"/>
          </a:p>
          <a:p>
            <a:r>
              <a:rPr lang="en-AU" dirty="0" smtClean="0"/>
              <a:t>Searching for a Plan</a:t>
            </a:r>
          </a:p>
          <a:p>
            <a:pPr lvl="1"/>
            <a:r>
              <a:rPr lang="en-AU" dirty="0" err="1" smtClean="0"/>
              <a:t>Minimax</a:t>
            </a:r>
            <a:endParaRPr lang="en-AU" dirty="0" smtClean="0"/>
          </a:p>
          <a:p>
            <a:pPr lvl="1"/>
            <a:r>
              <a:rPr lang="en-AU" dirty="0" smtClean="0"/>
              <a:t>Monte Carlo Tree Search</a:t>
            </a:r>
          </a:p>
          <a:p>
            <a:pPr marL="457200" lvl="1" indent="0">
              <a:buNone/>
            </a:pPr>
            <a:endParaRPr lang="en-AU"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8816" y="1275606"/>
            <a:ext cx="3385276" cy="2350399"/>
          </a:xfrm>
          <a:prstGeom prst="rect">
            <a:avLst/>
          </a:prstGeom>
        </p:spPr>
      </p:pic>
    </p:spTree>
    <p:extLst>
      <p:ext uri="{BB962C8B-B14F-4D97-AF65-F5344CB8AC3E}">
        <p14:creationId xmlns:p14="http://schemas.microsoft.com/office/powerpoint/2010/main" val="12632022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5" name="Content Placeholder 4"/>
          <p:cNvSpPr>
            <a:spLocks noGrp="1"/>
          </p:cNvSpPr>
          <p:nvPr>
            <p:ph idx="4294967295"/>
          </p:nvPr>
        </p:nvSpPr>
        <p:spPr>
          <a:xfrm>
            <a:off x="323528" y="1200151"/>
            <a:ext cx="8064896" cy="3394472"/>
          </a:xfrm>
          <a:prstGeom prst="rect">
            <a:avLst/>
          </a:prstGeom>
        </p:spPr>
        <p:txBody>
          <a:bodyPr>
            <a:normAutofit fontScale="77500" lnSpcReduction="20000"/>
          </a:bodyPr>
          <a:lstStyle/>
          <a:p>
            <a:r>
              <a:rPr lang="en-AU" dirty="0" err="1" smtClean="0"/>
              <a:t>Adamchik</a:t>
            </a:r>
            <a:r>
              <a:rPr lang="en-AU" dirty="0" smtClean="0"/>
              <a:t>, V, </a:t>
            </a:r>
            <a:r>
              <a:rPr lang="en-AU" i="1" dirty="0" smtClean="0"/>
              <a:t>Game Trees</a:t>
            </a:r>
            <a:r>
              <a:rPr lang="en-AU" dirty="0" smtClean="0"/>
              <a:t>, Carnegie Mellon University, last viewed 21/04/2015</a:t>
            </a:r>
          </a:p>
          <a:p>
            <a:pPr lvl="1"/>
            <a:r>
              <a:rPr lang="en-AU" dirty="0">
                <a:hlinkClick r:id="rId2"/>
              </a:rPr>
              <a:t>http://www.cs.cmu.edu/~adamchik/15-121/lectures/Game%20Trees/Game%20Trees.html</a:t>
            </a:r>
            <a:endParaRPr lang="en-AU" dirty="0" smtClean="0"/>
          </a:p>
          <a:p>
            <a:pPr lvl="1"/>
            <a:endParaRPr lang="en-AU" dirty="0"/>
          </a:p>
          <a:p>
            <a:r>
              <a:rPr lang="en-AU" dirty="0" smtClean="0"/>
              <a:t>Monte Carlo Tree Search Research Hub, </a:t>
            </a:r>
            <a:r>
              <a:rPr lang="en-AU" dirty="0"/>
              <a:t>l</a:t>
            </a:r>
            <a:r>
              <a:rPr lang="en-AU" dirty="0" smtClean="0"/>
              <a:t>ast viewed 21/04/2015</a:t>
            </a:r>
          </a:p>
          <a:p>
            <a:pPr lvl="1"/>
            <a:r>
              <a:rPr lang="en-AU" dirty="0">
                <a:hlinkClick r:id="rId3"/>
              </a:rPr>
              <a:t>http://mcts.ai</a:t>
            </a:r>
            <a:endParaRPr lang="en-AU" dirty="0" smtClean="0"/>
          </a:p>
          <a:p>
            <a:pPr lvl="1"/>
            <a:endParaRPr lang="en-AU" dirty="0" smtClean="0"/>
          </a:p>
          <a:p>
            <a:r>
              <a:rPr lang="en-AU" dirty="0" err="1" smtClean="0"/>
              <a:t>Champandard</a:t>
            </a:r>
            <a:r>
              <a:rPr lang="en-AU" dirty="0" smtClean="0"/>
              <a:t>, A, </a:t>
            </a:r>
            <a:r>
              <a:rPr lang="en-AU" i="1" dirty="0" smtClean="0"/>
              <a:t>Monte-Carlo Tree Search in TOTAL WAR: ROME II’s Campaign AI</a:t>
            </a:r>
            <a:r>
              <a:rPr lang="en-AU" dirty="0" smtClean="0"/>
              <a:t>, last viewed 22/04/2015</a:t>
            </a:r>
          </a:p>
          <a:p>
            <a:pPr lvl="1"/>
            <a:r>
              <a:rPr lang="en-AU" dirty="0">
                <a:hlinkClick r:id="rId4"/>
              </a:rPr>
              <a:t>http://</a:t>
            </a:r>
            <a:r>
              <a:rPr lang="en-AU" dirty="0" smtClean="0">
                <a:hlinkClick r:id="rId4"/>
              </a:rPr>
              <a:t>aigamedev.com/open/coverage/mcts-rome-ii/</a:t>
            </a:r>
            <a:r>
              <a:rPr lang="en-AU" dirty="0" smtClean="0"/>
              <a:t> </a:t>
            </a:r>
          </a:p>
          <a:p>
            <a:pPr lvl="1"/>
            <a:endParaRPr lang="en-AU" dirty="0"/>
          </a:p>
        </p:txBody>
      </p:sp>
    </p:spTree>
    <p:extLst>
      <p:ext uri="{BB962C8B-B14F-4D97-AF65-F5344CB8AC3E}">
        <p14:creationId xmlns:p14="http://schemas.microsoft.com/office/powerpoint/2010/main" val="2548181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Plans and Goals</a:t>
            </a:r>
            <a:endParaRPr lang="en-AU" dirty="0"/>
          </a:p>
        </p:txBody>
      </p:sp>
      <p:sp>
        <p:nvSpPr>
          <p:cNvPr id="3" name="Content Placeholder 2"/>
          <p:cNvSpPr>
            <a:spLocks noGrp="1"/>
          </p:cNvSpPr>
          <p:nvPr>
            <p:ph idx="4294967295"/>
          </p:nvPr>
        </p:nvSpPr>
        <p:spPr>
          <a:xfrm>
            <a:off x="323528" y="1200151"/>
            <a:ext cx="8064896" cy="3394472"/>
          </a:xfrm>
          <a:prstGeom prst="rect">
            <a:avLst/>
          </a:prstGeom>
        </p:spPr>
        <p:txBody>
          <a:bodyPr>
            <a:normAutofit fontScale="92500" lnSpcReduction="20000"/>
          </a:bodyPr>
          <a:lstStyle/>
          <a:p>
            <a:r>
              <a:rPr lang="en-AU" b="1" dirty="0" smtClean="0"/>
              <a:t>Behaviour Trees </a:t>
            </a:r>
            <a:r>
              <a:rPr lang="en-AU" dirty="0" smtClean="0"/>
              <a:t>and </a:t>
            </a:r>
            <a:r>
              <a:rPr lang="en-AU" b="1" dirty="0" smtClean="0"/>
              <a:t>Finite State Machines </a:t>
            </a:r>
            <a:r>
              <a:rPr lang="en-AU" dirty="0" smtClean="0"/>
              <a:t>attempt to find solutions for “the now”</a:t>
            </a:r>
          </a:p>
          <a:p>
            <a:pPr lvl="1"/>
            <a:r>
              <a:rPr lang="en-AU" dirty="0" smtClean="0"/>
              <a:t>Their goal is to work out what to do this very moment</a:t>
            </a:r>
          </a:p>
          <a:p>
            <a:pPr lvl="1"/>
            <a:r>
              <a:rPr lang="en-AU" dirty="0" smtClean="0"/>
              <a:t>Both are reactive planners</a:t>
            </a:r>
          </a:p>
          <a:p>
            <a:pPr lvl="2"/>
            <a:r>
              <a:rPr lang="en-AU" dirty="0" smtClean="0"/>
              <a:t>Test for current “world states” to derive an outcome for “now”</a:t>
            </a:r>
          </a:p>
          <a:p>
            <a:pPr lvl="2"/>
            <a:endParaRPr lang="en-AU" dirty="0"/>
          </a:p>
          <a:p>
            <a:r>
              <a:rPr lang="en-AU" dirty="0" smtClean="0"/>
              <a:t>In many cases we need to make a plan of steps to </a:t>
            </a:r>
            <a:br>
              <a:rPr lang="en-AU" dirty="0" smtClean="0"/>
            </a:br>
            <a:r>
              <a:rPr lang="en-AU" dirty="0" smtClean="0"/>
              <a:t>take that can achieve a certain goal in the future</a:t>
            </a:r>
          </a:p>
          <a:p>
            <a:pPr lvl="1"/>
            <a:r>
              <a:rPr lang="en-AU" dirty="0" smtClean="0"/>
              <a:t>For example, the steps needed to </a:t>
            </a:r>
            <a:r>
              <a:rPr lang="en-AU" b="1" i="1" dirty="0" smtClean="0"/>
              <a:t>“Win a game </a:t>
            </a:r>
            <a:br>
              <a:rPr lang="en-AU" b="1" i="1" dirty="0" smtClean="0"/>
            </a:br>
            <a:r>
              <a:rPr lang="en-AU" b="1" i="1" dirty="0" smtClean="0"/>
              <a:t>of chess based off the current board pieces”</a:t>
            </a:r>
          </a:p>
        </p:txBody>
      </p:sp>
    </p:spTree>
    <p:extLst>
      <p:ext uri="{BB962C8B-B14F-4D97-AF65-F5344CB8AC3E}">
        <p14:creationId xmlns:p14="http://schemas.microsoft.com/office/powerpoint/2010/main" val="2937208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Finding A Plan</a:t>
            </a:r>
            <a:endParaRPr lang="en-AU" dirty="0"/>
          </a:p>
        </p:txBody>
      </p:sp>
      <p:sp>
        <p:nvSpPr>
          <p:cNvPr id="3" name="Content Placeholder 2"/>
          <p:cNvSpPr>
            <a:spLocks noGrp="1"/>
          </p:cNvSpPr>
          <p:nvPr>
            <p:ph idx="4294967295"/>
          </p:nvPr>
        </p:nvSpPr>
        <p:spPr>
          <a:xfrm>
            <a:off x="323528" y="1200151"/>
            <a:ext cx="8064896" cy="3394472"/>
          </a:xfrm>
          <a:prstGeom prst="rect">
            <a:avLst/>
          </a:prstGeom>
        </p:spPr>
        <p:txBody>
          <a:bodyPr>
            <a:normAutofit fontScale="85000" lnSpcReduction="10000"/>
          </a:bodyPr>
          <a:lstStyle/>
          <a:p>
            <a:r>
              <a:rPr lang="en-AU" dirty="0" smtClean="0"/>
              <a:t>Planning is a field of A.I. relating to techniques that attempt </a:t>
            </a:r>
            <a:br>
              <a:rPr lang="en-AU" dirty="0" smtClean="0"/>
            </a:br>
            <a:r>
              <a:rPr lang="en-AU" dirty="0" smtClean="0"/>
              <a:t>to find a path to a goal state</a:t>
            </a:r>
          </a:p>
          <a:p>
            <a:pPr lvl="1"/>
            <a:r>
              <a:rPr lang="en-AU" dirty="0" smtClean="0"/>
              <a:t>A path could be considered a set of actions that take </a:t>
            </a:r>
            <a:br>
              <a:rPr lang="en-AU" dirty="0" smtClean="0"/>
            </a:br>
            <a:r>
              <a:rPr lang="en-AU" dirty="0" smtClean="0"/>
              <a:t>the A.I. from an Initial state to a Goal state</a:t>
            </a:r>
          </a:p>
          <a:p>
            <a:pPr lvl="2"/>
            <a:r>
              <a:rPr lang="en-AU" b="1" i="1" dirty="0" smtClean="0"/>
              <a:t>The AI might be “hungry”, so a plan must be constructed consisting </a:t>
            </a:r>
            <a:br>
              <a:rPr lang="en-AU" b="1" i="1" dirty="0" smtClean="0"/>
            </a:br>
            <a:r>
              <a:rPr lang="en-AU" b="1" i="1" dirty="0" smtClean="0"/>
              <a:t>of a set of actions that can take the A.I. to the goal state of “not hungry”</a:t>
            </a:r>
            <a:endParaRPr lang="en-AU" b="1" i="1" dirty="0"/>
          </a:p>
          <a:p>
            <a:pPr lvl="1"/>
            <a:endParaRPr lang="en-AU" dirty="0" smtClean="0"/>
          </a:p>
          <a:p>
            <a:r>
              <a:rPr lang="en-AU" dirty="0" smtClean="0"/>
              <a:t>Search is commonly tied to planning</a:t>
            </a:r>
          </a:p>
          <a:p>
            <a:pPr lvl="1"/>
            <a:r>
              <a:rPr lang="en-AU" dirty="0" smtClean="0"/>
              <a:t>Searching for the best set of actions that can get us </a:t>
            </a:r>
            <a:br>
              <a:rPr lang="en-AU" dirty="0" smtClean="0"/>
            </a:br>
            <a:r>
              <a:rPr lang="en-AU" dirty="0" smtClean="0"/>
              <a:t>to the goal state</a:t>
            </a:r>
          </a:p>
        </p:txBody>
      </p:sp>
    </p:spTree>
    <p:extLst>
      <p:ext uri="{BB962C8B-B14F-4D97-AF65-F5344CB8AC3E}">
        <p14:creationId xmlns:p14="http://schemas.microsoft.com/office/powerpoint/2010/main" val="728942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States</a:t>
            </a:r>
            <a:endParaRPr lang="en-AU" dirty="0"/>
          </a:p>
        </p:txBody>
      </p:sp>
      <p:sp>
        <p:nvSpPr>
          <p:cNvPr id="3" name="Content Placeholder 2"/>
          <p:cNvSpPr>
            <a:spLocks noGrp="1"/>
          </p:cNvSpPr>
          <p:nvPr>
            <p:ph idx="4294967295"/>
          </p:nvPr>
        </p:nvSpPr>
        <p:spPr>
          <a:xfrm>
            <a:off x="457200" y="1200151"/>
            <a:ext cx="5554960" cy="3394472"/>
          </a:xfrm>
          <a:prstGeom prst="rect">
            <a:avLst/>
          </a:prstGeom>
        </p:spPr>
        <p:txBody>
          <a:bodyPr>
            <a:normAutofit fontScale="62500" lnSpcReduction="20000"/>
          </a:bodyPr>
          <a:lstStyle/>
          <a:p>
            <a:r>
              <a:rPr lang="en-AU" dirty="0" smtClean="0"/>
              <a:t>A </a:t>
            </a:r>
            <a:r>
              <a:rPr lang="en-AU" b="1" dirty="0" smtClean="0"/>
              <a:t>State</a:t>
            </a:r>
            <a:r>
              <a:rPr lang="en-AU" dirty="0" smtClean="0"/>
              <a:t> is a representation of a moment in time</a:t>
            </a:r>
          </a:p>
          <a:p>
            <a:pPr lvl="1"/>
            <a:r>
              <a:rPr lang="en-AU" dirty="0" smtClean="0"/>
              <a:t>For example, in a game of </a:t>
            </a:r>
            <a:r>
              <a:rPr lang="en-AU" b="1" dirty="0" smtClean="0"/>
              <a:t>tic-tac-toe</a:t>
            </a:r>
            <a:r>
              <a:rPr lang="en-AU" dirty="0" smtClean="0"/>
              <a:t> a state would represent which squares have a cross or a circle</a:t>
            </a:r>
          </a:p>
          <a:p>
            <a:pPr lvl="1"/>
            <a:r>
              <a:rPr lang="en-AU" dirty="0" smtClean="0"/>
              <a:t>A different state would be if another cross was added</a:t>
            </a:r>
          </a:p>
          <a:p>
            <a:pPr lvl="1"/>
            <a:endParaRPr lang="en-AU" dirty="0"/>
          </a:p>
          <a:p>
            <a:r>
              <a:rPr lang="en-AU" b="1" dirty="0" smtClean="0"/>
              <a:t>Actions</a:t>
            </a:r>
            <a:r>
              <a:rPr lang="en-AU" dirty="0" smtClean="0"/>
              <a:t> are changes that can be made to a state to transition it to another state</a:t>
            </a:r>
          </a:p>
          <a:p>
            <a:pPr lvl="1"/>
            <a:r>
              <a:rPr lang="en-AU" dirty="0" smtClean="0"/>
              <a:t>In the above example, adding the cross is an action that transitions the state to a different state that contains the extra cross</a:t>
            </a:r>
          </a:p>
          <a:p>
            <a:pPr lvl="1"/>
            <a:endParaRPr lang="en-AU" dirty="0"/>
          </a:p>
          <a:p>
            <a:r>
              <a:rPr lang="en-AU" dirty="0" smtClean="0"/>
              <a:t>We can easily form a graph of </a:t>
            </a:r>
            <a:r>
              <a:rPr lang="en-AU" b="1" dirty="0" smtClean="0"/>
              <a:t>States</a:t>
            </a:r>
            <a:r>
              <a:rPr lang="en-AU" dirty="0" smtClean="0"/>
              <a:t> connected by their </a:t>
            </a:r>
            <a:r>
              <a:rPr lang="en-AU" b="1" dirty="0" smtClean="0"/>
              <a:t>Actions</a:t>
            </a:r>
          </a:p>
          <a:p>
            <a:pPr lvl="1"/>
            <a:r>
              <a:rPr lang="en-AU" dirty="0" smtClean="0"/>
              <a:t>Actions being the state </a:t>
            </a:r>
            <a:r>
              <a:rPr lang="en-AU" b="1" dirty="0" smtClean="0"/>
              <a:t>Transitions</a:t>
            </a:r>
          </a:p>
        </p:txBody>
      </p:sp>
      <p:graphicFrame>
        <p:nvGraphicFramePr>
          <p:cNvPr id="15" name="Table 14"/>
          <p:cNvGraphicFramePr>
            <a:graphicFrameLocks noGrp="1"/>
          </p:cNvGraphicFramePr>
          <p:nvPr>
            <p:extLst/>
          </p:nvPr>
        </p:nvGraphicFramePr>
        <p:xfrm>
          <a:off x="6012160" y="1635647"/>
          <a:ext cx="2813499" cy="2304255"/>
        </p:xfrm>
        <a:graphic>
          <a:graphicData uri="http://schemas.openxmlformats.org/drawingml/2006/table">
            <a:tbl>
              <a:tblPr firstRow="1" bandRow="1">
                <a:tableStyleId>{5C22544A-7EE6-4342-B048-85BDC9FD1C3A}</a:tableStyleId>
              </a:tblPr>
              <a:tblGrid>
                <a:gridCol w="937833"/>
                <a:gridCol w="937833"/>
                <a:gridCol w="937833"/>
              </a:tblGrid>
              <a:tr h="768085">
                <a:tc>
                  <a:txBody>
                    <a:bodyPr/>
                    <a:lstStyle/>
                    <a:p>
                      <a:endParaRPr lang="en-AU" sz="1400" dirty="0"/>
                    </a:p>
                  </a:txBody>
                  <a:tcPr marL="70989" marR="70989" marT="35494" marB="35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1400" dirty="0"/>
                    </a:p>
                  </a:txBody>
                  <a:tcPr marL="70989" marR="70989" marT="35494" marB="35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1400" dirty="0"/>
                    </a:p>
                  </a:txBody>
                  <a:tcPr marL="70989" marR="70989" marT="35494" marB="35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768085">
                <a:tc>
                  <a:txBody>
                    <a:bodyPr/>
                    <a:lstStyle/>
                    <a:p>
                      <a:endParaRPr lang="en-AU" sz="1400"/>
                    </a:p>
                  </a:txBody>
                  <a:tcPr marL="70989" marR="70989" marT="35494" marB="35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1400" dirty="0"/>
                    </a:p>
                  </a:txBody>
                  <a:tcPr marL="70989" marR="70989" marT="35494" marB="35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1400"/>
                    </a:p>
                  </a:txBody>
                  <a:tcPr marL="70989" marR="70989" marT="35494" marB="35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768085">
                <a:tc>
                  <a:txBody>
                    <a:bodyPr/>
                    <a:lstStyle/>
                    <a:p>
                      <a:endParaRPr lang="en-AU" sz="1400"/>
                    </a:p>
                  </a:txBody>
                  <a:tcPr marL="70989" marR="70989" marT="35494" marB="35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1400"/>
                    </a:p>
                  </a:txBody>
                  <a:tcPr marL="70989" marR="70989" marT="35494" marB="35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1400" dirty="0"/>
                    </a:p>
                  </a:txBody>
                  <a:tcPr marL="70989" marR="70989" marT="35494" marB="35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
        <p:nvSpPr>
          <p:cNvPr id="16" name="Oval 15"/>
          <p:cNvSpPr/>
          <p:nvPr/>
        </p:nvSpPr>
        <p:spPr>
          <a:xfrm>
            <a:off x="6171732" y="1743659"/>
            <a:ext cx="576064" cy="576064"/>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Multiply 16"/>
          <p:cNvSpPr/>
          <p:nvPr/>
        </p:nvSpPr>
        <p:spPr>
          <a:xfrm>
            <a:off x="7020272" y="1635647"/>
            <a:ext cx="792088" cy="792088"/>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Multiply 17"/>
          <p:cNvSpPr/>
          <p:nvPr/>
        </p:nvSpPr>
        <p:spPr>
          <a:xfrm>
            <a:off x="7020272" y="2427735"/>
            <a:ext cx="792088" cy="792088"/>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p:cNvSpPr/>
          <p:nvPr/>
        </p:nvSpPr>
        <p:spPr>
          <a:xfrm>
            <a:off x="8100392" y="3275962"/>
            <a:ext cx="576064" cy="576064"/>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12324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State Example</a:t>
            </a:r>
            <a:endParaRPr lang="en-AU" dirty="0"/>
          </a:p>
        </p:txBody>
      </p:sp>
      <p:graphicFrame>
        <p:nvGraphicFramePr>
          <p:cNvPr id="4" name="Table 3"/>
          <p:cNvGraphicFramePr>
            <a:graphicFrameLocks noGrp="1"/>
          </p:cNvGraphicFramePr>
          <p:nvPr>
            <p:extLst/>
          </p:nvPr>
        </p:nvGraphicFramePr>
        <p:xfrm>
          <a:off x="467544" y="1516402"/>
          <a:ext cx="1728192" cy="1415388"/>
        </p:xfrm>
        <a:graphic>
          <a:graphicData uri="http://schemas.openxmlformats.org/drawingml/2006/table">
            <a:tbl>
              <a:tblPr firstRow="1" bandRow="1">
                <a:tableStyleId>{5C22544A-7EE6-4342-B048-85BDC9FD1C3A}</a:tableStyleId>
              </a:tblPr>
              <a:tblGrid>
                <a:gridCol w="576064"/>
                <a:gridCol w="576064"/>
                <a:gridCol w="576064"/>
              </a:tblGrid>
              <a:tr h="471796">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71796">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71796">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9" name="Table 8"/>
          <p:cNvGraphicFramePr>
            <a:graphicFrameLocks noGrp="1"/>
          </p:cNvGraphicFramePr>
          <p:nvPr>
            <p:extLst/>
          </p:nvPr>
        </p:nvGraphicFramePr>
        <p:xfrm>
          <a:off x="2771800" y="1300378"/>
          <a:ext cx="1728192" cy="1415388"/>
        </p:xfrm>
        <a:graphic>
          <a:graphicData uri="http://schemas.openxmlformats.org/drawingml/2006/table">
            <a:tbl>
              <a:tblPr firstRow="1" bandRow="1">
                <a:tableStyleId>{5C22544A-7EE6-4342-B048-85BDC9FD1C3A}</a:tableStyleId>
              </a:tblPr>
              <a:tblGrid>
                <a:gridCol w="576064"/>
                <a:gridCol w="576064"/>
                <a:gridCol w="576064"/>
              </a:tblGrid>
              <a:tr h="471796">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71796">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71796">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
        <p:nvSpPr>
          <p:cNvPr id="12" name="Multiply 11"/>
          <p:cNvSpPr/>
          <p:nvPr/>
        </p:nvSpPr>
        <p:spPr>
          <a:xfrm>
            <a:off x="3433182" y="1820301"/>
            <a:ext cx="396044" cy="396044"/>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14" name="Table 13"/>
          <p:cNvGraphicFramePr>
            <a:graphicFrameLocks noGrp="1"/>
          </p:cNvGraphicFramePr>
          <p:nvPr>
            <p:extLst/>
          </p:nvPr>
        </p:nvGraphicFramePr>
        <p:xfrm>
          <a:off x="467544" y="3507854"/>
          <a:ext cx="1728192" cy="1415388"/>
        </p:xfrm>
        <a:graphic>
          <a:graphicData uri="http://schemas.openxmlformats.org/drawingml/2006/table">
            <a:tbl>
              <a:tblPr firstRow="1" bandRow="1">
                <a:tableStyleId>{5C22544A-7EE6-4342-B048-85BDC9FD1C3A}</a:tableStyleId>
              </a:tblPr>
              <a:tblGrid>
                <a:gridCol w="576064"/>
                <a:gridCol w="576064"/>
                <a:gridCol w="576064"/>
              </a:tblGrid>
              <a:tr h="471796">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71796">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71796">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
        <p:nvSpPr>
          <p:cNvPr id="16" name="Multiply 15"/>
          <p:cNvSpPr/>
          <p:nvPr/>
        </p:nvSpPr>
        <p:spPr>
          <a:xfrm>
            <a:off x="1100112" y="3561858"/>
            <a:ext cx="396044" cy="396044"/>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19" name="Table 18"/>
          <p:cNvGraphicFramePr>
            <a:graphicFrameLocks noGrp="1"/>
          </p:cNvGraphicFramePr>
          <p:nvPr>
            <p:extLst/>
          </p:nvPr>
        </p:nvGraphicFramePr>
        <p:xfrm>
          <a:off x="2699792" y="3507854"/>
          <a:ext cx="1728192" cy="1415388"/>
        </p:xfrm>
        <a:graphic>
          <a:graphicData uri="http://schemas.openxmlformats.org/drawingml/2006/table">
            <a:tbl>
              <a:tblPr firstRow="1" bandRow="1">
                <a:tableStyleId>{5C22544A-7EE6-4342-B048-85BDC9FD1C3A}</a:tableStyleId>
              </a:tblPr>
              <a:tblGrid>
                <a:gridCol w="576064"/>
                <a:gridCol w="576064"/>
                <a:gridCol w="576064"/>
              </a:tblGrid>
              <a:tr h="471796">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71796">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71796">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
        <p:nvSpPr>
          <p:cNvPr id="20" name="Oval 19"/>
          <p:cNvSpPr/>
          <p:nvPr/>
        </p:nvSpPr>
        <p:spPr>
          <a:xfrm>
            <a:off x="2859363" y="3615864"/>
            <a:ext cx="288032" cy="28803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Multiply 20"/>
          <p:cNvSpPr/>
          <p:nvPr/>
        </p:nvSpPr>
        <p:spPr>
          <a:xfrm>
            <a:off x="3332360" y="3561858"/>
            <a:ext cx="396044" cy="396044"/>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24" name="Table 23"/>
          <p:cNvGraphicFramePr>
            <a:graphicFrameLocks noGrp="1"/>
          </p:cNvGraphicFramePr>
          <p:nvPr>
            <p:extLst/>
          </p:nvPr>
        </p:nvGraphicFramePr>
        <p:xfrm>
          <a:off x="5076056" y="411510"/>
          <a:ext cx="1728192" cy="1415388"/>
        </p:xfrm>
        <a:graphic>
          <a:graphicData uri="http://schemas.openxmlformats.org/drawingml/2006/table">
            <a:tbl>
              <a:tblPr firstRow="1" bandRow="1">
                <a:tableStyleId>{5C22544A-7EE6-4342-B048-85BDC9FD1C3A}</a:tableStyleId>
              </a:tblPr>
              <a:tblGrid>
                <a:gridCol w="576064"/>
                <a:gridCol w="576064"/>
                <a:gridCol w="576064"/>
              </a:tblGrid>
              <a:tr h="471796">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71796">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71796">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
        <p:nvSpPr>
          <p:cNvPr id="27" name="Multiply 26"/>
          <p:cNvSpPr/>
          <p:nvPr/>
        </p:nvSpPr>
        <p:spPr>
          <a:xfrm>
            <a:off x="5737438" y="931433"/>
            <a:ext cx="396044" cy="396044"/>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Oval 27"/>
          <p:cNvSpPr/>
          <p:nvPr/>
        </p:nvSpPr>
        <p:spPr>
          <a:xfrm>
            <a:off x="6372199" y="1435489"/>
            <a:ext cx="288032" cy="28803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29" name="Table 28"/>
          <p:cNvGraphicFramePr>
            <a:graphicFrameLocks noGrp="1"/>
          </p:cNvGraphicFramePr>
          <p:nvPr>
            <p:extLst/>
          </p:nvPr>
        </p:nvGraphicFramePr>
        <p:xfrm>
          <a:off x="5292080" y="3363838"/>
          <a:ext cx="1728192" cy="1415388"/>
        </p:xfrm>
        <a:graphic>
          <a:graphicData uri="http://schemas.openxmlformats.org/drawingml/2006/table">
            <a:tbl>
              <a:tblPr firstRow="1" bandRow="1">
                <a:tableStyleId>{5C22544A-7EE6-4342-B048-85BDC9FD1C3A}</a:tableStyleId>
              </a:tblPr>
              <a:tblGrid>
                <a:gridCol w="576064"/>
                <a:gridCol w="576064"/>
                <a:gridCol w="576064"/>
              </a:tblGrid>
              <a:tr h="471796">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71796">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71796">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
        <p:nvSpPr>
          <p:cNvPr id="30" name="Oval 29"/>
          <p:cNvSpPr/>
          <p:nvPr/>
        </p:nvSpPr>
        <p:spPr>
          <a:xfrm>
            <a:off x="5451651" y="3471848"/>
            <a:ext cx="288032" cy="28803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Multiply 30"/>
          <p:cNvSpPr/>
          <p:nvPr/>
        </p:nvSpPr>
        <p:spPr>
          <a:xfrm>
            <a:off x="5924648" y="3417842"/>
            <a:ext cx="396044" cy="396044"/>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Multiply 31"/>
          <p:cNvSpPr/>
          <p:nvPr/>
        </p:nvSpPr>
        <p:spPr>
          <a:xfrm>
            <a:off x="5953462" y="3883761"/>
            <a:ext cx="396044" cy="396044"/>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Oval 32"/>
          <p:cNvSpPr/>
          <p:nvPr/>
        </p:nvSpPr>
        <p:spPr>
          <a:xfrm>
            <a:off x="6588223" y="4387817"/>
            <a:ext cx="288032" cy="28803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34" name="Table 33"/>
          <p:cNvGraphicFramePr>
            <a:graphicFrameLocks noGrp="1"/>
          </p:cNvGraphicFramePr>
          <p:nvPr>
            <p:extLst/>
          </p:nvPr>
        </p:nvGraphicFramePr>
        <p:xfrm>
          <a:off x="7236296" y="1851670"/>
          <a:ext cx="1728192" cy="1415388"/>
        </p:xfrm>
        <a:graphic>
          <a:graphicData uri="http://schemas.openxmlformats.org/drawingml/2006/table">
            <a:tbl>
              <a:tblPr firstRow="1" bandRow="1">
                <a:tableStyleId>{5C22544A-7EE6-4342-B048-85BDC9FD1C3A}</a:tableStyleId>
              </a:tblPr>
              <a:tblGrid>
                <a:gridCol w="576064"/>
                <a:gridCol w="576064"/>
                <a:gridCol w="576064"/>
              </a:tblGrid>
              <a:tr h="471796">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71796">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71796">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43604" marR="43604" marT="21803" marB="218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
        <p:nvSpPr>
          <p:cNvPr id="35" name="Oval 34"/>
          <p:cNvSpPr/>
          <p:nvPr/>
        </p:nvSpPr>
        <p:spPr>
          <a:xfrm>
            <a:off x="7395867" y="1959680"/>
            <a:ext cx="288032" cy="28803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Multiply 35"/>
          <p:cNvSpPr/>
          <p:nvPr/>
        </p:nvSpPr>
        <p:spPr>
          <a:xfrm>
            <a:off x="7868864" y="1905674"/>
            <a:ext cx="396044" cy="396044"/>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Multiply 36"/>
          <p:cNvSpPr/>
          <p:nvPr/>
        </p:nvSpPr>
        <p:spPr>
          <a:xfrm>
            <a:off x="7897678" y="2371593"/>
            <a:ext cx="396044" cy="396044"/>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Oval 37"/>
          <p:cNvSpPr/>
          <p:nvPr/>
        </p:nvSpPr>
        <p:spPr>
          <a:xfrm>
            <a:off x="8532439" y="2875649"/>
            <a:ext cx="288032" cy="28803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Multiply 38"/>
          <p:cNvSpPr/>
          <p:nvPr/>
        </p:nvSpPr>
        <p:spPr>
          <a:xfrm>
            <a:off x="7897678" y="2821643"/>
            <a:ext cx="396044" cy="396044"/>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 name="Straight Arrow Connector 40"/>
          <p:cNvCxnSpPr>
            <a:stCxn id="4" idx="2"/>
            <a:endCxn id="14" idx="0"/>
          </p:cNvCxnSpPr>
          <p:nvPr/>
        </p:nvCxnSpPr>
        <p:spPr>
          <a:xfrm>
            <a:off x="1331640" y="2931790"/>
            <a:ext cx="0" cy="576064"/>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 idx="3"/>
            <a:endCxn id="9" idx="1"/>
          </p:cNvCxnSpPr>
          <p:nvPr/>
        </p:nvCxnSpPr>
        <p:spPr>
          <a:xfrm flipV="1">
            <a:off x="2195736" y="2008072"/>
            <a:ext cx="576064" cy="216024"/>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3"/>
            <a:endCxn id="19" idx="1"/>
          </p:cNvCxnSpPr>
          <p:nvPr/>
        </p:nvCxnSpPr>
        <p:spPr>
          <a:xfrm>
            <a:off x="2195736" y="4215548"/>
            <a:ext cx="504056"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9" idx="3"/>
            <a:endCxn id="29" idx="1"/>
          </p:cNvCxnSpPr>
          <p:nvPr/>
        </p:nvCxnSpPr>
        <p:spPr>
          <a:xfrm flipV="1">
            <a:off x="4427984" y="4071532"/>
            <a:ext cx="864096" cy="144016"/>
          </a:xfrm>
          <a:prstGeom prst="straightConnector1">
            <a:avLst/>
          </a:prstGeom>
          <a:ln w="3810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9" idx="3"/>
            <a:endCxn id="34" idx="2"/>
          </p:cNvCxnSpPr>
          <p:nvPr/>
        </p:nvCxnSpPr>
        <p:spPr>
          <a:xfrm flipV="1">
            <a:off x="7020272" y="3267058"/>
            <a:ext cx="1080120" cy="804474"/>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9" idx="3"/>
            <a:endCxn id="24" idx="1"/>
          </p:cNvCxnSpPr>
          <p:nvPr/>
        </p:nvCxnSpPr>
        <p:spPr>
          <a:xfrm flipV="1">
            <a:off x="4499992" y="1119204"/>
            <a:ext cx="576064" cy="888868"/>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9" idx="2"/>
            <a:endCxn id="29" idx="1"/>
          </p:cNvCxnSpPr>
          <p:nvPr/>
        </p:nvCxnSpPr>
        <p:spPr>
          <a:xfrm>
            <a:off x="3635896" y="2715766"/>
            <a:ext cx="1656184" cy="1355766"/>
          </a:xfrm>
          <a:prstGeom prst="straightConnector1">
            <a:avLst/>
          </a:prstGeom>
          <a:ln w="3810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9" idx="0"/>
            <a:endCxn id="24" idx="2"/>
          </p:cNvCxnSpPr>
          <p:nvPr/>
        </p:nvCxnSpPr>
        <p:spPr>
          <a:xfrm flipH="1" flipV="1">
            <a:off x="5940152" y="1826898"/>
            <a:ext cx="216024" cy="1536940"/>
          </a:xfrm>
          <a:prstGeom prst="straightConnector1">
            <a:avLst/>
          </a:prstGeom>
          <a:ln w="3810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4" idx="3"/>
            <a:endCxn id="34" idx="0"/>
          </p:cNvCxnSpPr>
          <p:nvPr/>
        </p:nvCxnSpPr>
        <p:spPr>
          <a:xfrm>
            <a:off x="6804248" y="1119204"/>
            <a:ext cx="1296144" cy="732466"/>
          </a:xfrm>
          <a:prstGeom prst="straightConnector1">
            <a:avLst/>
          </a:prstGeom>
          <a:ln w="3810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95536" y="1129455"/>
            <a:ext cx="1241622" cy="369332"/>
          </a:xfrm>
          <a:prstGeom prst="rect">
            <a:avLst/>
          </a:prstGeom>
          <a:noFill/>
        </p:spPr>
        <p:txBody>
          <a:bodyPr wrap="none" rtlCol="0">
            <a:spAutoFit/>
          </a:bodyPr>
          <a:lstStyle/>
          <a:p>
            <a:r>
              <a:rPr lang="en-AU" dirty="0" smtClean="0">
                <a:solidFill>
                  <a:schemeClr val="bg1"/>
                </a:solidFill>
              </a:rPr>
              <a:t>Initial State</a:t>
            </a:r>
            <a:endParaRPr lang="en-AU" dirty="0">
              <a:solidFill>
                <a:schemeClr val="bg1"/>
              </a:solidFill>
            </a:endParaRPr>
          </a:p>
        </p:txBody>
      </p:sp>
      <p:sp>
        <p:nvSpPr>
          <p:cNvPr id="68" name="TextBox 67"/>
          <p:cNvSpPr txBox="1"/>
          <p:nvPr/>
        </p:nvSpPr>
        <p:spPr>
          <a:xfrm>
            <a:off x="6495515" y="2182082"/>
            <a:ext cx="668773" cy="646331"/>
          </a:xfrm>
          <a:prstGeom prst="rect">
            <a:avLst/>
          </a:prstGeom>
          <a:noFill/>
        </p:spPr>
        <p:txBody>
          <a:bodyPr wrap="none" rtlCol="0">
            <a:spAutoFit/>
          </a:bodyPr>
          <a:lstStyle/>
          <a:p>
            <a:pPr algn="r"/>
            <a:r>
              <a:rPr lang="en-AU" dirty="0" smtClean="0">
                <a:solidFill>
                  <a:schemeClr val="bg1"/>
                </a:solidFill>
              </a:rPr>
              <a:t>Goal</a:t>
            </a:r>
            <a:br>
              <a:rPr lang="en-AU" dirty="0" smtClean="0">
                <a:solidFill>
                  <a:schemeClr val="bg1"/>
                </a:solidFill>
              </a:rPr>
            </a:br>
            <a:r>
              <a:rPr lang="en-AU" dirty="0" smtClean="0">
                <a:solidFill>
                  <a:schemeClr val="bg1"/>
                </a:solidFill>
              </a:rPr>
              <a:t>State</a:t>
            </a:r>
            <a:endParaRPr lang="en-AU" dirty="0">
              <a:solidFill>
                <a:schemeClr val="bg1"/>
              </a:solidFill>
            </a:endParaRPr>
          </a:p>
        </p:txBody>
      </p:sp>
    </p:spTree>
    <p:extLst>
      <p:ext uri="{BB962C8B-B14F-4D97-AF65-F5344CB8AC3E}">
        <p14:creationId xmlns:p14="http://schemas.microsoft.com/office/powerpoint/2010/main" val="2186556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Game Tree Theory</a:t>
            </a:r>
            <a:endParaRPr lang="en-AU" dirty="0"/>
          </a:p>
        </p:txBody>
      </p:sp>
      <p:sp>
        <p:nvSpPr>
          <p:cNvPr id="3" name="Content Placeholder 2"/>
          <p:cNvSpPr>
            <a:spLocks noGrp="1"/>
          </p:cNvSpPr>
          <p:nvPr>
            <p:ph idx="4294967295"/>
          </p:nvPr>
        </p:nvSpPr>
        <p:spPr>
          <a:xfrm>
            <a:off x="323527" y="1200151"/>
            <a:ext cx="5045872" cy="3394472"/>
          </a:xfrm>
          <a:prstGeom prst="rect">
            <a:avLst/>
          </a:prstGeom>
        </p:spPr>
        <p:txBody>
          <a:bodyPr>
            <a:normAutofit fontScale="92500"/>
          </a:bodyPr>
          <a:lstStyle/>
          <a:p>
            <a:r>
              <a:rPr lang="en-AU" dirty="0" smtClean="0"/>
              <a:t>The preceding states form a </a:t>
            </a:r>
            <a:r>
              <a:rPr lang="en-AU" b="1" dirty="0" smtClean="0"/>
              <a:t>Directed Graph </a:t>
            </a:r>
            <a:r>
              <a:rPr lang="en-AU" dirty="0" smtClean="0"/>
              <a:t>for a </a:t>
            </a:r>
            <a:r>
              <a:rPr lang="en-AU" b="1" dirty="0" smtClean="0"/>
              <a:t>Tree</a:t>
            </a:r>
          </a:p>
          <a:p>
            <a:pPr lvl="1"/>
            <a:r>
              <a:rPr lang="en-AU" dirty="0" smtClean="0"/>
              <a:t>The initial starting state of </a:t>
            </a:r>
            <a:br>
              <a:rPr lang="en-AU" dirty="0" smtClean="0"/>
            </a:br>
            <a:r>
              <a:rPr lang="en-AU" dirty="0" smtClean="0"/>
              <a:t>the game is the </a:t>
            </a:r>
            <a:r>
              <a:rPr lang="en-AU" b="1" dirty="0" smtClean="0"/>
              <a:t>Root</a:t>
            </a:r>
          </a:p>
          <a:p>
            <a:pPr lvl="1"/>
            <a:r>
              <a:rPr lang="en-AU" dirty="0" smtClean="0"/>
              <a:t>All end states are </a:t>
            </a:r>
            <a:r>
              <a:rPr lang="en-AU" b="1" dirty="0" smtClean="0"/>
              <a:t>Leaves</a:t>
            </a:r>
          </a:p>
          <a:p>
            <a:pPr lvl="1"/>
            <a:r>
              <a:rPr lang="en-AU" dirty="0" smtClean="0"/>
              <a:t>All actions and moves are </a:t>
            </a:r>
            <a:r>
              <a:rPr lang="en-AU" b="1" dirty="0" smtClean="0"/>
              <a:t>Branches</a:t>
            </a:r>
          </a:p>
          <a:p>
            <a:pPr lvl="1"/>
            <a:endParaRPr lang="en-AU" dirty="0"/>
          </a:p>
          <a:p>
            <a:r>
              <a:rPr lang="en-AU" dirty="0" smtClean="0"/>
              <a:t>This is referred to as a </a:t>
            </a:r>
            <a:r>
              <a:rPr lang="en-AU" b="1" dirty="0" smtClean="0"/>
              <a:t>Game Tree</a:t>
            </a:r>
            <a:endParaRPr lang="en-AU" b="1" dirty="0"/>
          </a:p>
        </p:txBody>
      </p:sp>
      <p:sp>
        <p:nvSpPr>
          <p:cNvPr id="4" name="Oval 3"/>
          <p:cNvSpPr/>
          <p:nvPr/>
        </p:nvSpPr>
        <p:spPr>
          <a:xfrm>
            <a:off x="6742097" y="987574"/>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Oval 4"/>
          <p:cNvSpPr/>
          <p:nvPr/>
        </p:nvSpPr>
        <p:spPr>
          <a:xfrm>
            <a:off x="6378988" y="2137878"/>
            <a:ext cx="360040" cy="360040"/>
          </a:xfrm>
          <a:prstGeom prst="ellipse">
            <a:avLst/>
          </a:prstGeom>
          <a:solidFill>
            <a:srgbClr val="FF00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p:cNvSpPr/>
          <p:nvPr/>
        </p:nvSpPr>
        <p:spPr>
          <a:xfrm>
            <a:off x="6003053" y="1444774"/>
            <a:ext cx="360040" cy="360040"/>
          </a:xfrm>
          <a:prstGeom prst="ellipse">
            <a:avLst/>
          </a:prstGeom>
          <a:solidFill>
            <a:srgbClr val="00B05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7550475" y="1444774"/>
            <a:ext cx="360040" cy="360040"/>
          </a:xfrm>
          <a:prstGeom prst="ellipse">
            <a:avLst/>
          </a:prstGeom>
          <a:solidFill>
            <a:srgbClr val="00B05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8187128" y="2137878"/>
            <a:ext cx="360040" cy="360040"/>
          </a:xfrm>
          <a:prstGeom prst="ellipse">
            <a:avLst/>
          </a:prstGeom>
          <a:solidFill>
            <a:srgbClr val="FF00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5878001" y="2815079"/>
            <a:ext cx="360040" cy="360040"/>
          </a:xfrm>
          <a:prstGeom prst="ellipse">
            <a:avLst/>
          </a:prstGeom>
          <a:solidFill>
            <a:srgbClr val="00B05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4932040" y="2815079"/>
            <a:ext cx="360040" cy="360040"/>
          </a:xfrm>
          <a:prstGeom prst="ellipse">
            <a:avLst/>
          </a:prstGeom>
          <a:solidFill>
            <a:srgbClr val="00B05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7216683" y="2137878"/>
            <a:ext cx="360040" cy="360040"/>
          </a:xfrm>
          <a:prstGeom prst="ellipse">
            <a:avLst/>
          </a:prstGeom>
          <a:solidFill>
            <a:srgbClr val="FF00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5314064" y="2137878"/>
            <a:ext cx="360040" cy="360040"/>
          </a:xfrm>
          <a:prstGeom prst="ellipse">
            <a:avLst/>
          </a:prstGeom>
          <a:solidFill>
            <a:srgbClr val="FF00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p:cNvSpPr/>
          <p:nvPr/>
        </p:nvSpPr>
        <p:spPr>
          <a:xfrm>
            <a:off x="7815867" y="2809409"/>
            <a:ext cx="360040" cy="360040"/>
          </a:xfrm>
          <a:prstGeom prst="ellipse">
            <a:avLst/>
          </a:prstGeom>
          <a:solidFill>
            <a:srgbClr val="00B05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p:cNvSpPr/>
          <p:nvPr/>
        </p:nvSpPr>
        <p:spPr>
          <a:xfrm>
            <a:off x="6496603" y="3468202"/>
            <a:ext cx="360040" cy="360040"/>
          </a:xfrm>
          <a:prstGeom prst="ellipse">
            <a:avLst/>
          </a:prstGeom>
          <a:solidFill>
            <a:srgbClr val="FF00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p:cNvSpPr/>
          <p:nvPr/>
        </p:nvSpPr>
        <p:spPr>
          <a:xfrm>
            <a:off x="5431218" y="3468202"/>
            <a:ext cx="360040" cy="360040"/>
          </a:xfrm>
          <a:prstGeom prst="ellipse">
            <a:avLst/>
          </a:prstGeom>
          <a:solidFill>
            <a:srgbClr val="FF00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6922117" y="2815079"/>
            <a:ext cx="360040" cy="360040"/>
          </a:xfrm>
          <a:prstGeom prst="ellipse">
            <a:avLst/>
          </a:prstGeom>
          <a:solidFill>
            <a:srgbClr val="00B05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p:cNvSpPr/>
          <p:nvPr/>
        </p:nvSpPr>
        <p:spPr>
          <a:xfrm>
            <a:off x="7396703" y="3468202"/>
            <a:ext cx="360040" cy="360040"/>
          </a:xfrm>
          <a:prstGeom prst="ellipse">
            <a:avLst/>
          </a:prstGeom>
          <a:solidFill>
            <a:srgbClr val="FF00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1" name="Straight Arrow Connector 20"/>
          <p:cNvCxnSpPr>
            <a:stCxn id="4" idx="3"/>
            <a:endCxn id="6" idx="7"/>
          </p:cNvCxnSpPr>
          <p:nvPr/>
        </p:nvCxnSpPr>
        <p:spPr>
          <a:xfrm flipH="1">
            <a:off x="6310366" y="1294887"/>
            <a:ext cx="484458" cy="202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a:endCxn id="12" idx="7"/>
          </p:cNvCxnSpPr>
          <p:nvPr/>
        </p:nvCxnSpPr>
        <p:spPr>
          <a:xfrm flipH="1">
            <a:off x="5621377" y="1752087"/>
            <a:ext cx="434403" cy="438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3"/>
            <a:endCxn id="10" idx="0"/>
          </p:cNvCxnSpPr>
          <p:nvPr/>
        </p:nvCxnSpPr>
        <p:spPr>
          <a:xfrm flipH="1">
            <a:off x="5112060" y="2445191"/>
            <a:ext cx="254731" cy="369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3"/>
            <a:endCxn id="15" idx="0"/>
          </p:cNvCxnSpPr>
          <p:nvPr/>
        </p:nvCxnSpPr>
        <p:spPr>
          <a:xfrm flipH="1">
            <a:off x="5611238" y="3122392"/>
            <a:ext cx="319490" cy="34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5" idx="5"/>
            <a:endCxn id="16" idx="1"/>
          </p:cNvCxnSpPr>
          <p:nvPr/>
        </p:nvCxnSpPr>
        <p:spPr>
          <a:xfrm>
            <a:off x="6686301" y="2445191"/>
            <a:ext cx="288543" cy="422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5"/>
            <a:endCxn id="5" idx="1"/>
          </p:cNvCxnSpPr>
          <p:nvPr/>
        </p:nvCxnSpPr>
        <p:spPr>
          <a:xfrm>
            <a:off x="6310366" y="1752087"/>
            <a:ext cx="121349" cy="438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3"/>
            <a:endCxn id="11" idx="0"/>
          </p:cNvCxnSpPr>
          <p:nvPr/>
        </p:nvCxnSpPr>
        <p:spPr>
          <a:xfrm flipH="1">
            <a:off x="7396703" y="1752087"/>
            <a:ext cx="206499" cy="385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4" idx="5"/>
            <a:endCxn id="7" idx="1"/>
          </p:cNvCxnSpPr>
          <p:nvPr/>
        </p:nvCxnSpPr>
        <p:spPr>
          <a:xfrm>
            <a:off x="7049410" y="1294887"/>
            <a:ext cx="553792" cy="202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5"/>
            <a:endCxn id="8" idx="1"/>
          </p:cNvCxnSpPr>
          <p:nvPr/>
        </p:nvCxnSpPr>
        <p:spPr>
          <a:xfrm>
            <a:off x="7857788" y="1752087"/>
            <a:ext cx="382067" cy="438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8" idx="3"/>
            <a:endCxn id="13" idx="0"/>
          </p:cNvCxnSpPr>
          <p:nvPr/>
        </p:nvCxnSpPr>
        <p:spPr>
          <a:xfrm flipH="1">
            <a:off x="7995887" y="2445191"/>
            <a:ext cx="243968" cy="364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3"/>
            <a:endCxn id="17" idx="0"/>
          </p:cNvCxnSpPr>
          <p:nvPr/>
        </p:nvCxnSpPr>
        <p:spPr>
          <a:xfrm flipH="1">
            <a:off x="7576723" y="3116722"/>
            <a:ext cx="291871" cy="35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6" idx="3"/>
            <a:endCxn id="14" idx="7"/>
          </p:cNvCxnSpPr>
          <p:nvPr/>
        </p:nvCxnSpPr>
        <p:spPr>
          <a:xfrm flipH="1">
            <a:off x="6803916" y="3122392"/>
            <a:ext cx="170928" cy="398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 idx="3"/>
            <a:endCxn id="9" idx="7"/>
          </p:cNvCxnSpPr>
          <p:nvPr/>
        </p:nvCxnSpPr>
        <p:spPr>
          <a:xfrm flipH="1">
            <a:off x="6185314" y="2445191"/>
            <a:ext cx="246401" cy="422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2" idx="5"/>
            <a:endCxn id="9" idx="1"/>
          </p:cNvCxnSpPr>
          <p:nvPr/>
        </p:nvCxnSpPr>
        <p:spPr>
          <a:xfrm>
            <a:off x="5621377" y="2445191"/>
            <a:ext cx="309351" cy="422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1" idx="3"/>
            <a:endCxn id="16" idx="0"/>
          </p:cNvCxnSpPr>
          <p:nvPr/>
        </p:nvCxnSpPr>
        <p:spPr>
          <a:xfrm flipH="1">
            <a:off x="7102137" y="2445191"/>
            <a:ext cx="167273" cy="369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1" idx="5"/>
            <a:endCxn id="13" idx="1"/>
          </p:cNvCxnSpPr>
          <p:nvPr/>
        </p:nvCxnSpPr>
        <p:spPr>
          <a:xfrm>
            <a:off x="7523996" y="2445191"/>
            <a:ext cx="344598" cy="416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9" idx="5"/>
            <a:endCxn id="14" idx="1"/>
          </p:cNvCxnSpPr>
          <p:nvPr/>
        </p:nvCxnSpPr>
        <p:spPr>
          <a:xfrm>
            <a:off x="6185314" y="3122392"/>
            <a:ext cx="364016" cy="398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6" idx="5"/>
            <a:endCxn id="17" idx="1"/>
          </p:cNvCxnSpPr>
          <p:nvPr/>
        </p:nvCxnSpPr>
        <p:spPr>
          <a:xfrm>
            <a:off x="7229430" y="3122392"/>
            <a:ext cx="220000" cy="398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5948474" y="4140330"/>
            <a:ext cx="360040" cy="360040"/>
          </a:xfrm>
          <a:prstGeom prst="ellipse">
            <a:avLst/>
          </a:prstGeom>
          <a:solidFill>
            <a:srgbClr val="00B05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6" name="Oval 75"/>
          <p:cNvSpPr/>
          <p:nvPr/>
        </p:nvSpPr>
        <p:spPr>
          <a:xfrm>
            <a:off x="6974844" y="4140330"/>
            <a:ext cx="360040" cy="360040"/>
          </a:xfrm>
          <a:prstGeom prst="ellipse">
            <a:avLst/>
          </a:prstGeom>
          <a:solidFill>
            <a:srgbClr val="00B05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7" name="Straight Arrow Connector 76"/>
          <p:cNvCxnSpPr>
            <a:stCxn id="14" idx="3"/>
            <a:endCxn id="75" idx="7"/>
          </p:cNvCxnSpPr>
          <p:nvPr/>
        </p:nvCxnSpPr>
        <p:spPr>
          <a:xfrm flipH="1">
            <a:off x="6255787" y="3775515"/>
            <a:ext cx="293543" cy="417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4" idx="5"/>
            <a:endCxn id="76" idx="0"/>
          </p:cNvCxnSpPr>
          <p:nvPr/>
        </p:nvCxnSpPr>
        <p:spPr>
          <a:xfrm>
            <a:off x="6803916" y="3775515"/>
            <a:ext cx="350948" cy="36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272288" y="1182979"/>
            <a:ext cx="997389" cy="261610"/>
          </a:xfrm>
          <a:prstGeom prst="rect">
            <a:avLst/>
          </a:prstGeom>
          <a:noFill/>
        </p:spPr>
        <p:txBody>
          <a:bodyPr wrap="none" rtlCol="0">
            <a:spAutoFit/>
          </a:bodyPr>
          <a:lstStyle/>
          <a:p>
            <a:r>
              <a:rPr lang="en-AU" sz="1100" dirty="0" smtClean="0">
                <a:solidFill>
                  <a:schemeClr val="bg1"/>
                </a:solidFill>
              </a:rPr>
              <a:t>Player 1 move</a:t>
            </a:r>
            <a:endParaRPr lang="en-AU" sz="1100" dirty="0">
              <a:solidFill>
                <a:schemeClr val="bg1"/>
              </a:solidFill>
            </a:endParaRPr>
          </a:p>
        </p:txBody>
      </p:sp>
      <p:sp>
        <p:nvSpPr>
          <p:cNvPr id="41" name="TextBox 40"/>
          <p:cNvSpPr txBox="1"/>
          <p:nvPr/>
        </p:nvSpPr>
        <p:spPr>
          <a:xfrm>
            <a:off x="4995635" y="1779662"/>
            <a:ext cx="644728" cy="430887"/>
          </a:xfrm>
          <a:prstGeom prst="rect">
            <a:avLst/>
          </a:prstGeom>
          <a:noFill/>
        </p:spPr>
        <p:txBody>
          <a:bodyPr wrap="none" rtlCol="0">
            <a:spAutoFit/>
          </a:bodyPr>
          <a:lstStyle/>
          <a:p>
            <a:r>
              <a:rPr lang="en-AU" sz="1100" dirty="0" smtClean="0">
                <a:solidFill>
                  <a:schemeClr val="bg1"/>
                </a:solidFill>
              </a:rPr>
              <a:t>Player 2</a:t>
            </a:r>
            <a:br>
              <a:rPr lang="en-AU" sz="1100" dirty="0" smtClean="0">
                <a:solidFill>
                  <a:schemeClr val="bg1"/>
                </a:solidFill>
              </a:rPr>
            </a:br>
            <a:r>
              <a:rPr lang="en-AU" sz="1100" dirty="0" smtClean="0">
                <a:solidFill>
                  <a:schemeClr val="bg1"/>
                </a:solidFill>
              </a:rPr>
              <a:t>move</a:t>
            </a:r>
            <a:endParaRPr lang="en-AU" sz="1100" dirty="0">
              <a:solidFill>
                <a:schemeClr val="bg1"/>
              </a:solidFill>
            </a:endParaRPr>
          </a:p>
        </p:txBody>
      </p:sp>
    </p:spTree>
    <p:extLst>
      <p:ext uri="{BB962C8B-B14F-4D97-AF65-F5344CB8AC3E}">
        <p14:creationId xmlns:p14="http://schemas.microsoft.com/office/powerpoint/2010/main" val="3653671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Game Tree Theory</a:t>
            </a:r>
            <a:endParaRPr lang="en-AU" dirty="0"/>
          </a:p>
        </p:txBody>
      </p:sp>
      <p:sp>
        <p:nvSpPr>
          <p:cNvPr id="3" name="Content Placeholder 2"/>
          <p:cNvSpPr>
            <a:spLocks noGrp="1"/>
          </p:cNvSpPr>
          <p:nvPr>
            <p:ph idx="4294967295"/>
          </p:nvPr>
        </p:nvSpPr>
        <p:spPr>
          <a:xfrm>
            <a:off x="323528" y="1200151"/>
            <a:ext cx="8064896" cy="3394472"/>
          </a:xfrm>
          <a:prstGeom prst="rect">
            <a:avLst/>
          </a:prstGeom>
        </p:spPr>
        <p:txBody>
          <a:bodyPr>
            <a:normAutofit fontScale="55000" lnSpcReduction="20000"/>
          </a:bodyPr>
          <a:lstStyle/>
          <a:p>
            <a:r>
              <a:rPr lang="en-AU" dirty="0" smtClean="0"/>
              <a:t>Game Trees allow us to map out all of the possible moves and their </a:t>
            </a:r>
            <a:br>
              <a:rPr lang="en-AU" dirty="0" smtClean="0"/>
            </a:br>
            <a:r>
              <a:rPr lang="en-AU" dirty="0" smtClean="0"/>
              <a:t>resulting states for a game or puzzle</a:t>
            </a:r>
          </a:p>
          <a:p>
            <a:pPr lvl="1"/>
            <a:endParaRPr lang="en-AU" dirty="0"/>
          </a:p>
          <a:p>
            <a:r>
              <a:rPr lang="en-AU" dirty="0" smtClean="0"/>
              <a:t>Game Trees can be quite large</a:t>
            </a:r>
          </a:p>
          <a:p>
            <a:pPr lvl="1"/>
            <a:r>
              <a:rPr lang="en-AU" dirty="0" smtClean="0"/>
              <a:t>If we consider all potential ways that </a:t>
            </a:r>
            <a:r>
              <a:rPr lang="en-AU" b="1" dirty="0" smtClean="0"/>
              <a:t>Tic-tac-toe </a:t>
            </a:r>
            <a:r>
              <a:rPr lang="en-AU" dirty="0" smtClean="0"/>
              <a:t>can be completed then </a:t>
            </a:r>
            <a:br>
              <a:rPr lang="en-AU" dirty="0" smtClean="0"/>
            </a:br>
            <a:r>
              <a:rPr lang="en-AU" dirty="0" smtClean="0"/>
              <a:t>there are </a:t>
            </a:r>
            <a:r>
              <a:rPr lang="en-AU" b="1" dirty="0" smtClean="0"/>
              <a:t>255,168</a:t>
            </a:r>
            <a:r>
              <a:rPr lang="en-AU" dirty="0" smtClean="0"/>
              <a:t> leaf nodes</a:t>
            </a:r>
          </a:p>
          <a:p>
            <a:pPr lvl="1"/>
            <a:endParaRPr lang="en-AU" dirty="0"/>
          </a:p>
          <a:p>
            <a:r>
              <a:rPr lang="en-AU" dirty="0" smtClean="0"/>
              <a:t>Any game that has a finite list of moves and end states can be constructed into a Game Tree</a:t>
            </a:r>
          </a:p>
          <a:p>
            <a:pPr lvl="1"/>
            <a:r>
              <a:rPr lang="en-AU" dirty="0" smtClean="0"/>
              <a:t>Chess, Draughts </a:t>
            </a:r>
            <a:r>
              <a:rPr lang="en-AU" dirty="0" err="1" smtClean="0"/>
              <a:t>etc</a:t>
            </a:r>
            <a:endParaRPr lang="en-AU" dirty="0" smtClean="0"/>
          </a:p>
          <a:p>
            <a:pPr lvl="1"/>
            <a:r>
              <a:rPr lang="en-AU" dirty="0" smtClean="0"/>
              <a:t>Games with many types of moves, like Chess, can have extremely large Game Trees, </a:t>
            </a:r>
            <a:br>
              <a:rPr lang="en-AU" dirty="0" smtClean="0"/>
            </a:br>
            <a:r>
              <a:rPr lang="en-AU" dirty="0" smtClean="0"/>
              <a:t>sometimes too large to fit in to computer memory!</a:t>
            </a:r>
          </a:p>
          <a:p>
            <a:pPr lvl="1"/>
            <a:endParaRPr lang="en-AU" dirty="0"/>
          </a:p>
          <a:p>
            <a:r>
              <a:rPr lang="en-AU" dirty="0" smtClean="0"/>
              <a:t>Games with </a:t>
            </a:r>
            <a:r>
              <a:rPr lang="en-AU" b="1" dirty="0" smtClean="0"/>
              <a:t>Win</a:t>
            </a:r>
            <a:r>
              <a:rPr lang="en-AU" dirty="0" smtClean="0"/>
              <a:t>, </a:t>
            </a:r>
            <a:r>
              <a:rPr lang="en-AU" b="1" dirty="0" smtClean="0"/>
              <a:t>Loss</a:t>
            </a:r>
            <a:r>
              <a:rPr lang="en-AU" dirty="0" smtClean="0"/>
              <a:t> and </a:t>
            </a:r>
            <a:r>
              <a:rPr lang="en-AU" b="1" dirty="0" smtClean="0"/>
              <a:t>Draw</a:t>
            </a:r>
            <a:r>
              <a:rPr lang="en-AU" dirty="0" smtClean="0"/>
              <a:t> states are also known as </a:t>
            </a:r>
            <a:r>
              <a:rPr lang="en-AU" b="1" dirty="0" smtClean="0"/>
              <a:t>Zero-sum games</a:t>
            </a:r>
          </a:p>
          <a:p>
            <a:pPr lvl="1"/>
            <a:r>
              <a:rPr lang="en-AU" dirty="0" smtClean="0"/>
              <a:t>Player 1’s gains are balanced equally with Player 2’s losses</a:t>
            </a:r>
            <a:endParaRPr lang="en-AU" dirty="0"/>
          </a:p>
        </p:txBody>
      </p:sp>
    </p:spTree>
    <p:extLst>
      <p:ext uri="{BB962C8B-B14F-4D97-AF65-F5344CB8AC3E}">
        <p14:creationId xmlns:p14="http://schemas.microsoft.com/office/powerpoint/2010/main" val="4283161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Searching for a Plan</a:t>
            </a:r>
            <a:endParaRPr lang="en-AU" dirty="0"/>
          </a:p>
        </p:txBody>
      </p:sp>
      <p:sp>
        <p:nvSpPr>
          <p:cNvPr id="3" name="Content Placeholder 2"/>
          <p:cNvSpPr>
            <a:spLocks noGrp="1"/>
          </p:cNvSpPr>
          <p:nvPr>
            <p:ph idx="4294967295"/>
          </p:nvPr>
        </p:nvSpPr>
        <p:spPr>
          <a:xfrm>
            <a:off x="323528" y="1200151"/>
            <a:ext cx="8064896" cy="3394472"/>
          </a:xfrm>
          <a:prstGeom prst="rect">
            <a:avLst/>
          </a:prstGeom>
        </p:spPr>
        <p:txBody>
          <a:bodyPr>
            <a:normAutofit fontScale="62500" lnSpcReduction="20000"/>
          </a:bodyPr>
          <a:lstStyle/>
          <a:p>
            <a:r>
              <a:rPr lang="en-AU" dirty="0" smtClean="0"/>
              <a:t>Game Trees allow us to create A.I. opponents that can plan their </a:t>
            </a:r>
            <a:br>
              <a:rPr lang="en-AU" dirty="0" smtClean="0"/>
            </a:br>
            <a:r>
              <a:rPr lang="en-AU" dirty="0" smtClean="0"/>
              <a:t>moves to win at certain games</a:t>
            </a:r>
          </a:p>
          <a:p>
            <a:pPr lvl="1"/>
            <a:endParaRPr lang="en-AU" dirty="0"/>
          </a:p>
          <a:p>
            <a:r>
              <a:rPr lang="en-AU" dirty="0" smtClean="0"/>
              <a:t>To create competitive A.I. we need to find the best possible action to take depending on the current state</a:t>
            </a:r>
          </a:p>
          <a:p>
            <a:pPr lvl="1"/>
            <a:r>
              <a:rPr lang="en-AU" dirty="0" smtClean="0"/>
              <a:t>The best action being based off the best possible outcome for the game, which would be winning</a:t>
            </a:r>
          </a:p>
          <a:p>
            <a:pPr lvl="1"/>
            <a:endParaRPr lang="en-AU" dirty="0"/>
          </a:p>
          <a:p>
            <a:r>
              <a:rPr lang="en-AU" dirty="0" smtClean="0"/>
              <a:t>If we build a Game Tree then we could search the tree to find the best set of actions to take</a:t>
            </a:r>
          </a:p>
          <a:p>
            <a:pPr lvl="1"/>
            <a:r>
              <a:rPr lang="en-AU" dirty="0" smtClean="0"/>
              <a:t>In many cases this would be the shortest number of actions required to win the game</a:t>
            </a:r>
          </a:p>
          <a:p>
            <a:pPr lvl="1"/>
            <a:r>
              <a:rPr lang="en-AU" b="1" dirty="0" err="1" smtClean="0"/>
              <a:t>Dijkstra’s</a:t>
            </a:r>
            <a:r>
              <a:rPr lang="en-AU" dirty="0" smtClean="0"/>
              <a:t> could be used to find the shortest path through the tree</a:t>
            </a:r>
          </a:p>
          <a:p>
            <a:pPr lvl="1"/>
            <a:r>
              <a:rPr lang="en-AU" b="1" dirty="0" smtClean="0"/>
              <a:t>A* </a:t>
            </a:r>
            <a:r>
              <a:rPr lang="en-AU" dirty="0" smtClean="0"/>
              <a:t>could be used if we have a way to give each state a heuristic based on how </a:t>
            </a:r>
            <a:br>
              <a:rPr lang="en-AU" dirty="0" smtClean="0"/>
            </a:br>
            <a:r>
              <a:rPr lang="en-AU" dirty="0" smtClean="0"/>
              <a:t>close it gets us to our goal state</a:t>
            </a:r>
          </a:p>
        </p:txBody>
      </p:sp>
    </p:spTree>
    <p:extLst>
      <p:ext uri="{BB962C8B-B14F-4D97-AF65-F5344CB8AC3E}">
        <p14:creationId xmlns:p14="http://schemas.microsoft.com/office/powerpoint/2010/main" val="12789668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0143&quot;&gt;&lt;object type=&quot;3&quot; unique_id=&quot;10144&quot;&gt;&lt;property id=&quot;20148&quot; value=&quot;5&quot;/&gt;&lt;property id=&quot;20300&quot; value=&quot;Slide 1 - &amp;quot;Game Tree Search&amp;quot;&quot;/&gt;&lt;property id=&quot;20307&quot; value=&quot;263&quot;/&gt;&lt;/object&gt;&lt;object type=&quot;3&quot; unique_id=&quot;10362&quot;&gt;&lt;property id=&quot;20148&quot; value=&quot;5&quot;/&gt;&lt;property id=&quot;20300&quot; value=&quot;Slide 2 - &amp;quot;Contents&amp;quot;&quot;/&gt;&lt;property id=&quot;20307&quot; value=&quot;272&quot;/&gt;&lt;/object&gt;&lt;object type=&quot;3&quot; unique_id=&quot;10363&quot;&gt;&lt;property id=&quot;20148&quot; value=&quot;5&quot;/&gt;&lt;property id=&quot;20300&quot; value=&quot;Slide 3 - &amp;quot;Plans and Goals&amp;quot;&quot;/&gt;&lt;property id=&quot;20307&quot; value=&quot;273&quot;/&gt;&lt;/object&gt;&lt;object type=&quot;3&quot; unique_id=&quot;10364&quot;&gt;&lt;property id=&quot;20148&quot; value=&quot;5&quot;/&gt;&lt;property id=&quot;20300&quot; value=&quot;Slide 4 - &amp;quot;Finding A Plan&amp;quot;&quot;/&gt;&lt;property id=&quot;20307&quot; value=&quot;274&quot;/&gt;&lt;/object&gt;&lt;object type=&quot;3&quot; unique_id=&quot;10365&quot;&gt;&lt;property id=&quot;20148&quot; value=&quot;5&quot;/&gt;&lt;property id=&quot;20300&quot; value=&quot;Slide 5 - &amp;quot;States&amp;quot;&quot;/&gt;&lt;property id=&quot;20307&quot; value=&quot;275&quot;/&gt;&lt;/object&gt;&lt;object type=&quot;3&quot; unique_id=&quot;10366&quot;&gt;&lt;property id=&quot;20148&quot; value=&quot;5&quot;/&gt;&lt;property id=&quot;20300&quot; value=&quot;Slide 6 - &amp;quot;State Example&amp;quot;&quot;/&gt;&lt;property id=&quot;20307&quot; value=&quot;276&quot;/&gt;&lt;/object&gt;&lt;object type=&quot;3&quot; unique_id=&quot;10367&quot;&gt;&lt;property id=&quot;20148&quot; value=&quot;5&quot;/&gt;&lt;property id=&quot;20300&quot; value=&quot;Slide 7 - &amp;quot;Game Tree Theory&amp;quot;&quot;/&gt;&lt;property id=&quot;20307&quot; value=&quot;277&quot;/&gt;&lt;/object&gt;&lt;object type=&quot;3&quot; unique_id=&quot;10368&quot;&gt;&lt;property id=&quot;20148&quot; value=&quot;5&quot;/&gt;&lt;property id=&quot;20300&quot; value=&quot;Slide 8 - &amp;quot;Game Tree Theory&amp;quot;&quot;/&gt;&lt;property id=&quot;20307&quot; value=&quot;278&quot;/&gt;&lt;/object&gt;&lt;object type=&quot;3&quot; unique_id=&quot;10369&quot;&gt;&lt;property id=&quot;20148&quot; value=&quot;5&quot;/&gt;&lt;property id=&quot;20300&quot; value=&quot;Slide 9 - &amp;quot;Searching for a Plan&amp;quot;&quot;/&gt;&lt;property id=&quot;20307&quot; value=&quot;279&quot;/&gt;&lt;/object&gt;&lt;object type=&quot;3&quot; unique_id=&quot;10370&quot;&gt;&lt;property id=&quot;20148&quot; value=&quot;5&quot;/&gt;&lt;property id=&quot;20300&quot; value=&quot;Slide 10 - &amp;quot;Minimax&amp;quot;&quot;/&gt;&lt;property id=&quot;20307&quot; value=&quot;280&quot;/&gt;&lt;/object&gt;&lt;object type=&quot;3&quot; unique_id=&quot;10371&quot;&gt;&lt;property id=&quot;20148&quot; value=&quot;5&quot;/&gt;&lt;property id=&quot;20300&quot; value=&quot;Slide 11 - &amp;quot;Minimax&amp;quot;&quot;/&gt;&lt;property id=&quot;20307&quot; value=&quot;281&quot;/&gt;&lt;/object&gt;&lt;object type=&quot;3&quot; unique_id=&quot;10372&quot;&gt;&lt;property id=&quot;20148&quot; value=&quot;5&quot;/&gt;&lt;property id=&quot;20300&quot; value=&quot;Slide 12 - &amp;quot;Minimax&amp;quot;&quot;/&gt;&lt;property id=&quot;20307&quot; value=&quot;282&quot;/&gt;&lt;/object&gt;&lt;object type=&quot;3&quot; unique_id=&quot;10373&quot;&gt;&lt;property id=&quot;20148&quot; value=&quot;5&quot;/&gt;&lt;property id=&quot;20300&quot; value=&quot;Slide 13 - &amp;quot;Monte Carlo Tree Search&amp;quot;&quot;/&gt;&lt;property id=&quot;20307&quot; value=&quot;283&quot;/&gt;&lt;/object&gt;&lt;object type=&quot;3&quot; unique_id=&quot;10374&quot;&gt;&lt;property id=&quot;20148&quot; value=&quot;5&quot;/&gt;&lt;property id=&quot;20300&quot; value=&quot;Slide 14 - &amp;quot;Monte-Carlo Tree Search&amp;quot;&quot;/&gt;&lt;property id=&quot;20307&quot; value=&quot;284&quot;/&gt;&lt;/object&gt;&lt;object type=&quot;3&quot; unique_id=&quot;10375&quot;&gt;&lt;property id=&quot;20148&quot; value=&quot;5&quot;/&gt;&lt;property id=&quot;20300&quot; value=&quot;Slide 15 - &amp;quot;Monte Carlo Tree Search&amp;quot;&quot;/&gt;&lt;property id=&quot;20307&quot; value=&quot;285&quot;/&gt;&lt;/object&gt;&lt;object type=&quot;3&quot; unique_id=&quot;10376&quot;&gt;&lt;property id=&quot;20148&quot; value=&quot;5&quot;/&gt;&lt;property id=&quot;20300&quot; value=&quot;Slide 16 - &amp;quot;Monte Carlo Tree Search&amp;quot;&quot;/&gt;&lt;property id=&quot;20307&quot; value=&quot;286&quot;/&gt;&lt;/object&gt;&lt;object type=&quot;3&quot; unique_id=&quot;10377&quot;&gt;&lt;property id=&quot;20148&quot; value=&quot;5&quot;/&gt;&lt;property id=&quot;20300&quot; value=&quot;Slide 17 - &amp;quot;Monte Carlo Tree Search&amp;quot;&quot;/&gt;&lt;property id=&quot;20307&quot; value=&quot;287&quot;/&gt;&lt;/object&gt;&lt;object type=&quot;3&quot; unique_id=&quot;10378&quot;&gt;&lt;property id=&quot;20148&quot; value=&quot;5&quot;/&gt;&lt;property id=&quot;20300&quot; value=&quot;Slide 18 - &amp;quot;Monte Carlo Tree Search&amp;quot;&quot;/&gt;&lt;property id=&quot;20307&quot; value=&quot;288&quot;/&gt;&lt;/object&gt;&lt;object type=&quot;3&quot; unique_id=&quot;10379&quot;&gt;&lt;property id=&quot;20148&quot; value=&quot;5&quot;/&gt;&lt;property id=&quot;20300&quot; value=&quot;Slide 19 - &amp;quot;Summary&amp;quot;&quot;/&gt;&lt;property id=&quot;20307&quot; value=&quot;289&quot;/&gt;&lt;/object&gt;&lt;object type=&quot;3&quot; unique_id=&quot;10380&quot;&gt;&lt;property id=&quot;20148&quot; value=&quot;5&quot;/&gt;&lt;property id=&quot;20300&quot; value=&quot;Slide 20 - &amp;quot;References&amp;quot;&quot;/&gt;&lt;property id=&quot;20307&quot; value=&quot;290&quot;/&gt;&lt;/object&gt;&lt;/object&gt;&lt;object type=&quot;8&quot; unique_id=&quot;10161&quot;&gt;&lt;/object&gt;&lt;/object&gt;&lt;/database&gt;"/>
  <p:tag name="SECTOMILLISECCONVERTED" val="1"/>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520</TotalTime>
  <Words>1090</Words>
  <Application>Microsoft Office PowerPoint</Application>
  <PresentationFormat>On-screen Show (16:9)</PresentationFormat>
  <Paragraphs>161</Paragraphs>
  <Slides>20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Game Tree Search</vt:lpstr>
      <vt:lpstr>Contents</vt:lpstr>
      <vt:lpstr>Plans and Goals</vt:lpstr>
      <vt:lpstr>Finding A Plan</vt:lpstr>
      <vt:lpstr>States</vt:lpstr>
      <vt:lpstr>State Example</vt:lpstr>
      <vt:lpstr>Game Tree Theory</vt:lpstr>
      <vt:lpstr>Game Tree Theory</vt:lpstr>
      <vt:lpstr>Searching for a Plan</vt:lpstr>
      <vt:lpstr>Minimax</vt:lpstr>
      <vt:lpstr>Minimax</vt:lpstr>
      <vt:lpstr>Minimax</vt:lpstr>
      <vt:lpstr>Monte Carlo Tree Search</vt:lpstr>
      <vt:lpstr>Monte-Carlo Tree Search</vt:lpstr>
      <vt:lpstr>Monte Carlo Tree Search</vt:lpstr>
      <vt:lpstr>Monte Carlo Tree Search</vt:lpstr>
      <vt:lpstr>Monte Carlo Tree Search</vt:lpstr>
      <vt:lpstr>Monte Carlo Tree Search</vt:lpstr>
      <vt:lpstr>Summary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Sam Cartwright</cp:lastModifiedBy>
  <cp:revision>29</cp:revision>
  <dcterms:created xsi:type="dcterms:W3CDTF">2014-07-14T04:04:52Z</dcterms:created>
  <dcterms:modified xsi:type="dcterms:W3CDTF">2016-02-09T03:52:28Z</dcterms:modified>
</cp:coreProperties>
</file>