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47" autoAdjust="0"/>
    <p:restoredTop sz="82857" autoAdjust="0"/>
  </p:normalViewPr>
  <p:slideViewPr>
    <p:cSldViewPr>
      <p:cViewPr varScale="1">
        <p:scale>
          <a:sx n="269" d="100"/>
          <a:sy n="269" d="100"/>
        </p:scale>
        <p:origin x="2412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CFB02-D893-4603-8457-BECF9AAEC12F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F6AF7-2113-4F8B-B9B7-043FC6BEF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6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0277-39CB-460E-9EAE-55FE40BDF04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68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Dock Worker Robot is the problem of stacked shipping containers that we want to rearrange.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0277-39CB-460E-9EAE-55FE40BDF04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37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 move() is an operator, much like + or /, but is a function that takes in 3 parameters and has some initial conditions that must exist.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0277-39CB-460E-9EAE-55FE40BDF04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41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Dock Worker Robot is the problem of stacked shipping containers that we want </a:t>
            </a:r>
            <a:r>
              <a:rPr lang="en-AU"/>
              <a:t>to rearrange.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0277-39CB-460E-9EAE-55FE40BDF04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128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0277-39CB-460E-9EAE-55FE40BDF040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415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STRIPS was developed by the same guy as A* and for the exact same problem.</a:t>
            </a:r>
            <a:br>
              <a:rPr lang="en-AU" dirty="0"/>
            </a:br>
            <a:br>
              <a:rPr lang="en-AU" dirty="0"/>
            </a:br>
            <a:r>
              <a:rPr lang="en-AU" dirty="0"/>
              <a:t>A* was their way of searching the states and transitions they created with STRIPS.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0277-39CB-460E-9EAE-55FE40BDF04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98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We would make a database of all possible actions that we could perform, and based on the current state pick</a:t>
            </a:r>
            <a:r>
              <a:rPr lang="en-AU" baseline="0" dirty="0"/>
              <a:t> one that is allowed based on its pre-conditions. If we can guide our choice with heuristics then even better!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0277-39CB-460E-9EAE-55FE40BDF040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7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D0277-39CB-460E-9EAE-55FE40BDF040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34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4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17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41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648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62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7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9542"/>
            <a:ext cx="7772400" cy="1102519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23678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4659982"/>
            <a:ext cx="2133600" cy="144016"/>
          </a:xfrm>
          <a:prstGeom prst="rect">
            <a:avLst/>
          </a:prstGeom>
        </p:spPr>
        <p:txBody>
          <a:bodyPr/>
          <a:lstStyle/>
          <a:p>
            <a:fld id="{40BA82B4-8C1A-4843-8379-F257E464DC0A}" type="datetimeFigureOut">
              <a:rPr lang="en-AU" smtClean="0"/>
              <a:t>8/06/2017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4869656"/>
            <a:ext cx="2160240" cy="150366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D950EE-0433-4D12-BB21-6DA917E1D7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173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dcvault.com/play/1022462/Goal-Oriented-Action-Planning-Ten" TargetMode="External"/><Relationship Id="rId2" Type="http://schemas.openxmlformats.org/officeDocument/2006/relationships/hyperlink" Target="http://alumni.media.mit.edu/~jorkin/goa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Planning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Building a plan and executing plans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Last modified 24/05/16 by Conan Bourke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Programming – Artificial Intelligence for Games</a:t>
            </a:r>
          </a:p>
        </p:txBody>
      </p:sp>
    </p:spTree>
    <p:extLst>
      <p:ext uri="{BB962C8B-B14F-4D97-AF65-F5344CB8AC3E}">
        <p14:creationId xmlns:p14="http://schemas.microsoft.com/office/powerpoint/2010/main" val="216197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Graph Search Puzzle Solving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If we were to work out all possible states and all possible transitions then we could build a graph of the entire domain</a:t>
            </a:r>
          </a:p>
          <a:p>
            <a:pPr lvl="1"/>
            <a:r>
              <a:rPr lang="en-AU" dirty="0"/>
              <a:t>The states are arrangements of containers</a:t>
            </a:r>
          </a:p>
          <a:p>
            <a:pPr lvl="1"/>
            <a:r>
              <a:rPr lang="en-AU" dirty="0"/>
              <a:t>The links are the Move() operators</a:t>
            </a:r>
          </a:p>
          <a:p>
            <a:pPr lvl="1"/>
            <a:r>
              <a:rPr lang="en-AU" dirty="0"/>
              <a:t>We could then search the graph for a path to our goal state, which would consist of our plan of actions to perform</a:t>
            </a:r>
          </a:p>
          <a:p>
            <a:pPr lvl="1"/>
            <a:endParaRPr lang="en-AU" dirty="0"/>
          </a:p>
          <a:p>
            <a:r>
              <a:rPr lang="en-AU" dirty="0"/>
              <a:t>Not all domains can have a heuristic easily decided</a:t>
            </a:r>
          </a:p>
          <a:p>
            <a:pPr lvl="1"/>
            <a:r>
              <a:rPr lang="en-AU" dirty="0"/>
              <a:t>A* may not be the best search method in all cases</a:t>
            </a:r>
          </a:p>
          <a:p>
            <a:pPr lvl="1"/>
            <a:r>
              <a:rPr lang="en-AU" dirty="0" err="1"/>
              <a:t>Dijkstra’s</a:t>
            </a:r>
            <a:r>
              <a:rPr lang="en-AU" dirty="0"/>
              <a:t> could be used to find the best plan based </a:t>
            </a:r>
            <a:br>
              <a:rPr lang="en-AU" dirty="0"/>
            </a:br>
            <a:r>
              <a:rPr lang="en-AU" dirty="0"/>
              <a:t>on moves used</a:t>
            </a:r>
          </a:p>
        </p:txBody>
      </p:sp>
    </p:spTree>
    <p:extLst>
      <p:ext uri="{BB962C8B-B14F-4D97-AF65-F5344CB8AC3E}">
        <p14:creationId xmlns:p14="http://schemas.microsoft.com/office/powerpoint/2010/main" val="360177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Planners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The problem we just discussed is a common example of planning and search</a:t>
            </a:r>
          </a:p>
          <a:p>
            <a:pPr lvl="1"/>
            <a:r>
              <a:rPr lang="en-AU" dirty="0"/>
              <a:t>Well known domain</a:t>
            </a:r>
          </a:p>
          <a:p>
            <a:pPr lvl="1"/>
            <a:r>
              <a:rPr lang="en-AU" dirty="0"/>
              <a:t>Easily defined states</a:t>
            </a:r>
          </a:p>
          <a:p>
            <a:pPr lvl="1"/>
            <a:r>
              <a:rPr lang="en-AU" dirty="0"/>
              <a:t>Easily defined operators</a:t>
            </a:r>
          </a:p>
          <a:p>
            <a:pPr lvl="1"/>
            <a:endParaRPr lang="en-AU" dirty="0"/>
          </a:p>
          <a:p>
            <a:r>
              <a:rPr lang="en-AU" dirty="0"/>
              <a:t>Within planning there are a few common ways to express planning / problem solving</a:t>
            </a:r>
          </a:p>
          <a:p>
            <a:pPr lvl="1"/>
            <a:r>
              <a:rPr lang="en-AU" dirty="0"/>
              <a:t>STRIPS</a:t>
            </a:r>
          </a:p>
          <a:p>
            <a:pPr lvl="1"/>
            <a:r>
              <a:rPr lang="en-AU" dirty="0"/>
              <a:t>Hierarchical Task Networks (HTN)</a:t>
            </a:r>
          </a:p>
        </p:txBody>
      </p:sp>
    </p:spTree>
    <p:extLst>
      <p:ext uri="{BB962C8B-B14F-4D97-AF65-F5344CB8AC3E}">
        <p14:creationId xmlns:p14="http://schemas.microsoft.com/office/powerpoint/2010/main" val="82837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STRIPS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STRIPS stands for </a:t>
            </a:r>
            <a:r>
              <a:rPr lang="en-AU" dirty="0" err="1">
                <a:solidFill>
                  <a:srgbClr val="00B0F0"/>
                </a:solidFill>
              </a:rPr>
              <a:t>ST</a:t>
            </a:r>
            <a:r>
              <a:rPr lang="en-AU" dirty="0" err="1"/>
              <a:t>anford</a:t>
            </a:r>
            <a:r>
              <a:rPr lang="en-AU" dirty="0"/>
              <a:t> </a:t>
            </a:r>
            <a:r>
              <a:rPr lang="en-AU" dirty="0">
                <a:solidFill>
                  <a:srgbClr val="00B0F0"/>
                </a:solidFill>
              </a:rPr>
              <a:t>R</a:t>
            </a:r>
            <a:r>
              <a:rPr lang="en-AU" dirty="0"/>
              <a:t>esearch </a:t>
            </a:r>
            <a:r>
              <a:rPr lang="en-AU" dirty="0">
                <a:solidFill>
                  <a:srgbClr val="00B0F0"/>
                </a:solidFill>
              </a:rPr>
              <a:t>I</a:t>
            </a:r>
            <a:r>
              <a:rPr lang="en-AU" dirty="0"/>
              <a:t>nstitute </a:t>
            </a:r>
            <a:r>
              <a:rPr lang="en-AU" dirty="0">
                <a:solidFill>
                  <a:srgbClr val="00B0F0"/>
                </a:solidFill>
              </a:rPr>
              <a:t>P</a:t>
            </a:r>
            <a:r>
              <a:rPr lang="en-AU" dirty="0"/>
              <a:t>roblem </a:t>
            </a:r>
            <a:r>
              <a:rPr lang="en-AU" dirty="0">
                <a:solidFill>
                  <a:srgbClr val="00B0F0"/>
                </a:solidFill>
              </a:rPr>
              <a:t>S</a:t>
            </a:r>
            <a:r>
              <a:rPr lang="en-AU" dirty="0"/>
              <a:t>olver</a:t>
            </a:r>
          </a:p>
          <a:p>
            <a:pPr lvl="1"/>
            <a:endParaRPr lang="en-AU" dirty="0"/>
          </a:p>
          <a:p>
            <a:r>
              <a:rPr lang="en-AU" dirty="0"/>
              <a:t>STRIPS is simply a way of expressing a plan to </a:t>
            </a:r>
            <a:br>
              <a:rPr lang="en-AU" dirty="0"/>
            </a:br>
            <a:r>
              <a:rPr lang="en-AU" dirty="0"/>
              <a:t>solve a problem</a:t>
            </a:r>
          </a:p>
          <a:p>
            <a:pPr lvl="1"/>
            <a:r>
              <a:rPr lang="en-AU" dirty="0"/>
              <a:t>Similar concept to </a:t>
            </a:r>
            <a:r>
              <a:rPr lang="en-AU" dirty="0" err="1"/>
              <a:t>pseudocode</a:t>
            </a:r>
            <a:endParaRPr lang="en-AU" dirty="0"/>
          </a:p>
          <a:p>
            <a:pPr lvl="1"/>
            <a:r>
              <a:rPr lang="en-AU" dirty="0"/>
              <a:t>An initial state is defined, along with a goal state</a:t>
            </a:r>
          </a:p>
          <a:p>
            <a:pPr lvl="1"/>
            <a:r>
              <a:rPr lang="en-AU" dirty="0"/>
              <a:t>A set of operators are defined which have:</a:t>
            </a:r>
          </a:p>
          <a:p>
            <a:pPr lvl="2"/>
            <a:r>
              <a:rPr lang="en-AU" dirty="0"/>
              <a:t>Pre-conditions that must exist before the operator can be applied</a:t>
            </a:r>
          </a:p>
          <a:p>
            <a:pPr lvl="2"/>
            <a:r>
              <a:rPr lang="en-AU" dirty="0"/>
              <a:t>Effects that the operator will perform on the state</a:t>
            </a:r>
          </a:p>
          <a:p>
            <a:pPr lvl="1"/>
            <a:r>
              <a:rPr lang="en-AU" dirty="0"/>
              <a:t>The previous </a:t>
            </a:r>
            <a:r>
              <a:rPr lang="en-AU" dirty="0">
                <a:solidFill>
                  <a:srgbClr val="00B0F0"/>
                </a:solidFill>
              </a:rPr>
              <a:t>Dock Worker Robot </a:t>
            </a:r>
            <a:r>
              <a:rPr lang="en-AU" dirty="0"/>
              <a:t>problem is an </a:t>
            </a:r>
            <a:br>
              <a:rPr lang="en-AU" dirty="0"/>
            </a:br>
            <a:r>
              <a:rPr lang="en-AU" dirty="0"/>
              <a:t>example of STRIPS in action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786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STRIPS and the Dock Worker Robot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The initial state is the starting arrangement of the containers</a:t>
            </a:r>
          </a:p>
          <a:p>
            <a:pPr lvl="1"/>
            <a:r>
              <a:rPr lang="en-AU" dirty="0"/>
              <a:t>The goal state is the desired arrangement</a:t>
            </a:r>
          </a:p>
          <a:p>
            <a:pPr lvl="1"/>
            <a:r>
              <a:rPr lang="en-AU" dirty="0"/>
              <a:t>Starting conditions are:</a:t>
            </a:r>
          </a:p>
          <a:p>
            <a:pPr lvl="2"/>
            <a:r>
              <a:rPr lang="en-AU" dirty="0"/>
              <a:t>Red on 1, Green on 1, Blue on 1, Red is on top</a:t>
            </a:r>
          </a:p>
          <a:p>
            <a:pPr lvl="2"/>
            <a:endParaRPr lang="en-AU" dirty="0"/>
          </a:p>
          <a:p>
            <a:r>
              <a:rPr lang="en-AU" dirty="0"/>
              <a:t>Move is an action, of which many versions of move exist</a:t>
            </a:r>
          </a:p>
          <a:p>
            <a:pPr lvl="1"/>
            <a:r>
              <a:rPr lang="en-AU" dirty="0"/>
              <a:t>i.e. Move Red to 3</a:t>
            </a:r>
          </a:p>
          <a:p>
            <a:pPr lvl="2"/>
            <a:r>
              <a:rPr lang="en-AU" dirty="0"/>
              <a:t>Pre-conditions: </a:t>
            </a:r>
            <a:r>
              <a:rPr lang="en-AU" b="1" dirty="0"/>
              <a:t>Red is on top</a:t>
            </a:r>
          </a:p>
          <a:p>
            <a:pPr lvl="2"/>
            <a:r>
              <a:rPr lang="en-AU" dirty="0"/>
              <a:t>Conditions added: </a:t>
            </a:r>
            <a:r>
              <a:rPr lang="en-AU" b="1" dirty="0"/>
              <a:t>Red on 3</a:t>
            </a:r>
            <a:r>
              <a:rPr lang="en-AU" dirty="0"/>
              <a:t>, </a:t>
            </a:r>
            <a:r>
              <a:rPr lang="en-AU" b="1" dirty="0"/>
              <a:t>Green is on top</a:t>
            </a:r>
          </a:p>
          <a:p>
            <a:pPr lvl="2"/>
            <a:r>
              <a:rPr lang="en-AU" dirty="0"/>
              <a:t>Conditions removed: </a:t>
            </a:r>
            <a:r>
              <a:rPr lang="en-AU" b="1" dirty="0"/>
              <a:t>None</a:t>
            </a:r>
            <a:r>
              <a:rPr lang="en-AU" dirty="0"/>
              <a:t> in this example</a:t>
            </a:r>
          </a:p>
        </p:txBody>
      </p:sp>
    </p:spTree>
    <p:extLst>
      <p:ext uri="{BB962C8B-B14F-4D97-AF65-F5344CB8AC3E}">
        <p14:creationId xmlns:p14="http://schemas.microsoft.com/office/powerpoint/2010/main" val="243292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STRIPS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 dirty="0"/>
              <a:t>STRIPS simply is a way to build the state graph</a:t>
            </a:r>
          </a:p>
          <a:p>
            <a:pPr lvl="1"/>
            <a:r>
              <a:rPr lang="en-AU" dirty="0"/>
              <a:t>We still need to search the graph in some way</a:t>
            </a:r>
          </a:p>
          <a:p>
            <a:pPr lvl="1"/>
            <a:endParaRPr lang="en-AU" dirty="0"/>
          </a:p>
          <a:p>
            <a:r>
              <a:rPr lang="en-AU" dirty="0"/>
              <a:t>The result of the search would be the series of actions that we can perform to achieve our goal state</a:t>
            </a:r>
          </a:p>
        </p:txBody>
      </p:sp>
    </p:spTree>
    <p:extLst>
      <p:ext uri="{BB962C8B-B14F-4D97-AF65-F5344CB8AC3E}">
        <p14:creationId xmlns:p14="http://schemas.microsoft.com/office/powerpoint/2010/main" val="330949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HTN Planners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Another planner used within games is a </a:t>
            </a:r>
            <a:r>
              <a:rPr lang="en-AU" dirty="0">
                <a:solidFill>
                  <a:srgbClr val="00B0F0"/>
                </a:solidFill>
              </a:rPr>
              <a:t>Hierarchical Task Network</a:t>
            </a:r>
          </a:p>
          <a:p>
            <a:pPr lvl="1"/>
            <a:endParaRPr lang="en-AU" dirty="0"/>
          </a:p>
          <a:p>
            <a:r>
              <a:rPr lang="en-AU" dirty="0"/>
              <a:t>Rather than states and state transitions we define the problem as a series of tasks that must be performed to achieve our goal</a:t>
            </a:r>
          </a:p>
          <a:p>
            <a:pPr lvl="1"/>
            <a:r>
              <a:rPr lang="en-AU" dirty="0"/>
              <a:t>Tasks are flagged as either completed or not completed</a:t>
            </a:r>
          </a:p>
          <a:p>
            <a:pPr lvl="1"/>
            <a:r>
              <a:rPr lang="en-AU" dirty="0"/>
              <a:t>Tasks are further broken down into sub-tasks within a tree </a:t>
            </a:r>
            <a:br>
              <a:rPr lang="en-AU" dirty="0"/>
            </a:br>
            <a:r>
              <a:rPr lang="en-AU" dirty="0"/>
              <a:t>structure</a:t>
            </a:r>
          </a:p>
          <a:p>
            <a:pPr lvl="1"/>
            <a:r>
              <a:rPr lang="en-AU" dirty="0"/>
              <a:t>The root node is the goal task and sub-tasks are what it needs to be completed before it is flagged as completed</a:t>
            </a:r>
          </a:p>
          <a:p>
            <a:pPr lvl="1"/>
            <a:r>
              <a:rPr lang="en-AU" dirty="0"/>
              <a:t>HTN’s look very similar to </a:t>
            </a:r>
            <a:r>
              <a:rPr lang="en-AU" dirty="0">
                <a:solidFill>
                  <a:srgbClr val="00B0F0"/>
                </a:solidFill>
              </a:rPr>
              <a:t>Behaviour Trees</a:t>
            </a:r>
            <a:r>
              <a:rPr lang="en-A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0452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HTN Planners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3484888" cy="3384550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Trees are made up of Primitive Tasks, Compound Tasks and Goal Tasks</a:t>
            </a:r>
          </a:p>
          <a:p>
            <a:pPr lvl="1"/>
            <a:r>
              <a:rPr lang="en-AU" dirty="0"/>
              <a:t>Primitive Tasks are the same as STRIPS actions</a:t>
            </a:r>
          </a:p>
          <a:p>
            <a:pPr lvl="1"/>
            <a:r>
              <a:rPr lang="en-AU" dirty="0"/>
              <a:t>Compound Tasks are collections of Primitive Tasks that must be for the task to succeed</a:t>
            </a:r>
          </a:p>
          <a:p>
            <a:pPr lvl="1"/>
            <a:r>
              <a:rPr lang="en-AU" dirty="0"/>
              <a:t>Goal Tasks are simply the goal of the planner, and consist of Compound Tasks</a:t>
            </a:r>
          </a:p>
          <a:p>
            <a:pPr lvl="1"/>
            <a:endParaRPr lang="en-AU" dirty="0"/>
          </a:p>
          <a:p>
            <a:r>
              <a:rPr lang="en-AU" dirty="0"/>
              <a:t>The Goal is considered complete once all child tasks have been completed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3207" y="1275606"/>
            <a:ext cx="1296898" cy="3705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Compound Task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7560" y="483518"/>
            <a:ext cx="172819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Goal Tasks</a:t>
            </a:r>
          </a:p>
        </p:txBody>
      </p:sp>
      <p:sp>
        <p:nvSpPr>
          <p:cNvPr id="7" name="Oval 6"/>
          <p:cNvSpPr/>
          <p:nvPr/>
        </p:nvSpPr>
        <p:spPr>
          <a:xfrm>
            <a:off x="3886915" y="2870940"/>
            <a:ext cx="188454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62879" y="3660170"/>
                <a:ext cx="32403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879" y="3660170"/>
                <a:ext cx="324036" cy="288032"/>
              </a:xfrm>
              <a:prstGeom prst="rect">
                <a:avLst/>
              </a:prstGeom>
              <a:blipFill rotWithShape="0">
                <a:blip r:embed="rId2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965092" y="3660172"/>
            <a:ext cx="864096" cy="288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Pre-</a:t>
            </a:r>
            <a:r>
              <a:rPr lang="en-AU" sz="1400" dirty="0" err="1"/>
              <a:t>cond</a:t>
            </a:r>
            <a:endParaRPr lang="en-AU" sz="1400" dirty="0"/>
          </a:p>
        </p:txBody>
      </p:sp>
      <p:sp>
        <p:nvSpPr>
          <p:cNvPr id="10" name="Rectangle 9"/>
          <p:cNvSpPr/>
          <p:nvPr/>
        </p:nvSpPr>
        <p:spPr>
          <a:xfrm>
            <a:off x="4907365" y="3660171"/>
            <a:ext cx="864096" cy="288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136396" y="3654077"/>
                <a:ext cx="32403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396" y="3654077"/>
                <a:ext cx="324036" cy="288032"/>
              </a:xfrm>
              <a:prstGeom prst="rect">
                <a:avLst/>
              </a:prstGeom>
              <a:blipFill rotWithShape="0">
                <a:blip r:embed="rId3"/>
                <a:stretch>
                  <a:fillRect l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49638" y="3660172"/>
                <a:ext cx="32403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638" y="3660172"/>
                <a:ext cx="324036" cy="288032"/>
              </a:xfrm>
              <a:prstGeom prst="rect">
                <a:avLst/>
              </a:prstGeom>
              <a:blipFill rotWithShape="0">
                <a:blip r:embed="rId4"/>
                <a:stretch>
                  <a:fillRect l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251851" y="3654080"/>
            <a:ext cx="864096" cy="288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Pre-</a:t>
            </a:r>
            <a:r>
              <a:rPr lang="en-AU" sz="1400" dirty="0" err="1"/>
              <a:t>cond</a:t>
            </a:r>
            <a:endParaRPr lang="en-AU" sz="1400" dirty="0"/>
          </a:p>
        </p:txBody>
      </p:sp>
      <p:sp>
        <p:nvSpPr>
          <p:cNvPr id="14" name="Rectangle 13"/>
          <p:cNvSpPr/>
          <p:nvPr/>
        </p:nvSpPr>
        <p:spPr>
          <a:xfrm>
            <a:off x="7194124" y="3660170"/>
            <a:ext cx="864096" cy="288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Effects</a:t>
            </a:r>
          </a:p>
        </p:txBody>
      </p:sp>
      <p:sp>
        <p:nvSpPr>
          <p:cNvPr id="15" name="Oval 14"/>
          <p:cNvSpPr/>
          <p:nvPr/>
        </p:nvSpPr>
        <p:spPr>
          <a:xfrm>
            <a:off x="6173674" y="2870940"/>
            <a:ext cx="188454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operator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5428" y="2355726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Primitive Task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08669" y="2355726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Primitive Task</a:t>
            </a:r>
          </a:p>
        </p:txBody>
      </p:sp>
      <p:cxnSp>
        <p:nvCxnSpPr>
          <p:cNvPr id="20" name="Straight Arrow Connector 19"/>
          <p:cNvCxnSpPr>
            <a:stCxn id="6" idx="2"/>
            <a:endCxn id="4" idx="0"/>
          </p:cNvCxnSpPr>
          <p:nvPr/>
        </p:nvCxnSpPr>
        <p:spPr>
          <a:xfrm>
            <a:off x="6011656" y="915566"/>
            <a:ext cx="0" cy="36004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8" idx="0"/>
          </p:cNvCxnSpPr>
          <p:nvPr/>
        </p:nvCxnSpPr>
        <p:spPr>
          <a:xfrm flipH="1">
            <a:off x="4829188" y="1646149"/>
            <a:ext cx="1182468" cy="7095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16" idx="0"/>
          </p:cNvCxnSpPr>
          <p:nvPr/>
        </p:nvCxnSpPr>
        <p:spPr>
          <a:xfrm>
            <a:off x="6011656" y="1646149"/>
            <a:ext cx="1104291" cy="7095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7" idx="0"/>
          </p:cNvCxnSpPr>
          <p:nvPr/>
        </p:nvCxnSpPr>
        <p:spPr>
          <a:xfrm>
            <a:off x="4829188" y="2648788"/>
            <a:ext cx="0" cy="22215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15" idx="0"/>
          </p:cNvCxnSpPr>
          <p:nvPr/>
        </p:nvCxnSpPr>
        <p:spPr>
          <a:xfrm>
            <a:off x="7115947" y="2648788"/>
            <a:ext cx="0" cy="22215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4"/>
            <a:endCxn id="9" idx="0"/>
          </p:cNvCxnSpPr>
          <p:nvPr/>
        </p:nvCxnSpPr>
        <p:spPr>
          <a:xfrm flipH="1">
            <a:off x="4397140" y="3158972"/>
            <a:ext cx="432048" cy="501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4"/>
            <a:endCxn id="10" idx="0"/>
          </p:cNvCxnSpPr>
          <p:nvPr/>
        </p:nvCxnSpPr>
        <p:spPr>
          <a:xfrm>
            <a:off x="4829188" y="3158972"/>
            <a:ext cx="510225" cy="50119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4"/>
            <a:endCxn id="13" idx="0"/>
          </p:cNvCxnSpPr>
          <p:nvPr/>
        </p:nvCxnSpPr>
        <p:spPr>
          <a:xfrm flipH="1">
            <a:off x="6683899" y="3158972"/>
            <a:ext cx="432048" cy="49510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4"/>
            <a:endCxn id="14" idx="0"/>
          </p:cNvCxnSpPr>
          <p:nvPr/>
        </p:nvCxnSpPr>
        <p:spPr>
          <a:xfrm>
            <a:off x="7115947" y="3158972"/>
            <a:ext cx="510225" cy="50119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29188" y="1856921"/>
            <a:ext cx="2541871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6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HTN Planners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780984" y="987574"/>
            <a:ext cx="1296898" cy="3705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Compound Task</a:t>
            </a:r>
          </a:p>
        </p:txBody>
      </p:sp>
      <p:sp>
        <p:nvSpPr>
          <p:cNvPr id="6" name="Oval 5"/>
          <p:cNvSpPr/>
          <p:nvPr/>
        </p:nvSpPr>
        <p:spPr>
          <a:xfrm>
            <a:off x="2304692" y="2582908"/>
            <a:ext cx="188454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80656" y="3372138"/>
                <a:ext cx="32403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56" y="3372138"/>
                <a:ext cx="324036" cy="288032"/>
              </a:xfrm>
              <a:prstGeom prst="rect">
                <a:avLst/>
              </a:prstGeom>
              <a:blipFill rotWithShape="0">
                <a:blip r:embed="rId2"/>
                <a:stretch>
                  <a:fillRect l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82869" y="3372140"/>
            <a:ext cx="864096" cy="288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Pre-</a:t>
            </a:r>
            <a:r>
              <a:rPr lang="en-AU" sz="1400" dirty="0" err="1"/>
              <a:t>cond</a:t>
            </a:r>
            <a:endParaRPr lang="en-AU" sz="1400" dirty="0"/>
          </a:p>
        </p:txBody>
      </p:sp>
      <p:sp>
        <p:nvSpPr>
          <p:cNvPr id="9" name="Rectangle 8"/>
          <p:cNvSpPr/>
          <p:nvPr/>
        </p:nvSpPr>
        <p:spPr>
          <a:xfrm>
            <a:off x="3325142" y="3372139"/>
            <a:ext cx="864096" cy="288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54173" y="3366045"/>
                <a:ext cx="32403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73" y="3366045"/>
                <a:ext cx="324036" cy="288032"/>
              </a:xfrm>
              <a:prstGeom prst="rect">
                <a:avLst/>
              </a:prstGeom>
              <a:blipFill rotWithShape="0">
                <a:blip r:embed="rId3"/>
                <a:stretch>
                  <a:fillRect l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67415" y="3372140"/>
                <a:ext cx="324036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15" y="3372140"/>
                <a:ext cx="324036" cy="288032"/>
              </a:xfrm>
              <a:prstGeom prst="rect">
                <a:avLst/>
              </a:prstGeom>
              <a:blipFill rotWithShape="0">
                <a:blip r:embed="rId4"/>
                <a:stretch>
                  <a:fillRect l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669628" y="3366048"/>
            <a:ext cx="864096" cy="288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Pre-</a:t>
            </a:r>
            <a:r>
              <a:rPr lang="en-AU" sz="1400" dirty="0" err="1"/>
              <a:t>cond</a:t>
            </a:r>
            <a:endParaRPr lang="en-AU" sz="1400" dirty="0"/>
          </a:p>
        </p:txBody>
      </p:sp>
      <p:sp>
        <p:nvSpPr>
          <p:cNvPr id="13" name="Rectangle 12"/>
          <p:cNvSpPr/>
          <p:nvPr/>
        </p:nvSpPr>
        <p:spPr>
          <a:xfrm>
            <a:off x="5611901" y="3372138"/>
            <a:ext cx="864096" cy="288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Effects</a:t>
            </a:r>
          </a:p>
        </p:txBody>
      </p:sp>
      <p:sp>
        <p:nvSpPr>
          <p:cNvPr id="14" name="Oval 13"/>
          <p:cNvSpPr/>
          <p:nvPr/>
        </p:nvSpPr>
        <p:spPr>
          <a:xfrm>
            <a:off x="4591451" y="2582908"/>
            <a:ext cx="1884546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operator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13205" y="2067694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Primitive Task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26446" y="2067694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Primitive Task</a:t>
            </a:r>
          </a:p>
        </p:txBody>
      </p:sp>
      <p:cxnSp>
        <p:nvCxnSpPr>
          <p:cNvPr id="18" name="Straight Arrow Connector 17"/>
          <p:cNvCxnSpPr>
            <a:stCxn id="4" idx="2"/>
            <a:endCxn id="16" idx="0"/>
          </p:cNvCxnSpPr>
          <p:nvPr/>
        </p:nvCxnSpPr>
        <p:spPr>
          <a:xfrm flipH="1">
            <a:off x="3246965" y="1358117"/>
            <a:ext cx="1182468" cy="7095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15" idx="0"/>
          </p:cNvCxnSpPr>
          <p:nvPr/>
        </p:nvCxnSpPr>
        <p:spPr>
          <a:xfrm>
            <a:off x="4429433" y="1358117"/>
            <a:ext cx="1104291" cy="7095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2"/>
            <a:endCxn id="6" idx="0"/>
          </p:cNvCxnSpPr>
          <p:nvPr/>
        </p:nvCxnSpPr>
        <p:spPr>
          <a:xfrm>
            <a:off x="3246965" y="2360756"/>
            <a:ext cx="0" cy="22215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4" idx="0"/>
          </p:cNvCxnSpPr>
          <p:nvPr/>
        </p:nvCxnSpPr>
        <p:spPr>
          <a:xfrm>
            <a:off x="5533724" y="2360756"/>
            <a:ext cx="0" cy="22215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4"/>
            <a:endCxn id="8" idx="0"/>
          </p:cNvCxnSpPr>
          <p:nvPr/>
        </p:nvCxnSpPr>
        <p:spPr>
          <a:xfrm flipH="1">
            <a:off x="2814917" y="2870940"/>
            <a:ext cx="432048" cy="501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0"/>
          </p:cNvCxnSpPr>
          <p:nvPr/>
        </p:nvCxnSpPr>
        <p:spPr>
          <a:xfrm>
            <a:off x="3246965" y="2870940"/>
            <a:ext cx="510225" cy="50119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12" idx="0"/>
          </p:cNvCxnSpPr>
          <p:nvPr/>
        </p:nvCxnSpPr>
        <p:spPr>
          <a:xfrm flipH="1">
            <a:off x="5101676" y="2870940"/>
            <a:ext cx="432048" cy="49510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4"/>
            <a:endCxn id="13" idx="0"/>
          </p:cNvCxnSpPr>
          <p:nvPr/>
        </p:nvCxnSpPr>
        <p:spPr>
          <a:xfrm>
            <a:off x="5533724" y="2870940"/>
            <a:ext cx="510225" cy="50119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46965" y="1568889"/>
            <a:ext cx="2541871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78652" y="3867894"/>
                <a:ext cx="550157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Primitive Task A’s action transitions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chemeClr val="bg1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chemeClr val="bg1"/>
                    </a:solidFill>
                  </a:rPr>
                  <a:t> and </a:t>
                </a:r>
                <a:br>
                  <a:rPr lang="en-AU" dirty="0">
                    <a:solidFill>
                      <a:schemeClr val="bg1"/>
                    </a:solidFill>
                  </a:rPr>
                </a:br>
                <a:r>
                  <a:rPr lang="en-AU" dirty="0">
                    <a:solidFill>
                      <a:schemeClr val="bg1"/>
                    </a:solidFill>
                  </a:rPr>
                  <a:t>Task B transitions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chemeClr val="bg1"/>
                    </a:solidFill>
                  </a:rPr>
                  <a:t> to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AU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chemeClr val="bg1"/>
                    </a:solidFill>
                  </a:rPr>
                  <a:t>.</a:t>
                </a:r>
                <a:br>
                  <a:rPr lang="en-AU" dirty="0">
                    <a:solidFill>
                      <a:schemeClr val="bg1"/>
                    </a:solidFill>
                  </a:rPr>
                </a:br>
                <a:r>
                  <a:rPr lang="en-AU" dirty="0">
                    <a:solidFill>
                      <a:schemeClr val="bg1"/>
                    </a:solidFill>
                  </a:rPr>
                  <a:t>Once both are complete the Compound Task is complete.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652" y="3867894"/>
                <a:ext cx="5501571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997" t="-3289" r="-1107"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95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HTN Planners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0"/>
              </p:nvPr>
            </p:nvSpPr>
            <p:spPr>
              <a:xfrm>
                <a:off x="323850" y="1203325"/>
                <a:ext cx="7777163" cy="33845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AU" dirty="0"/>
                  <a:t>A Primitive Task is considered complete once its effect has been applied, transitioning from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AU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Its pre-conditions must be met before it can apply its effects</a:t>
                </a:r>
              </a:p>
              <a:p>
                <a:pPr lvl="1"/>
                <a:endParaRPr lang="en-AU" dirty="0"/>
              </a:p>
              <a:p>
                <a:r>
                  <a:rPr lang="en-AU" dirty="0"/>
                  <a:t>A Compound Task is completed once it’s child </a:t>
                </a:r>
                <a:br>
                  <a:rPr lang="en-AU" dirty="0"/>
                </a:br>
                <a:r>
                  <a:rPr lang="en-AU" dirty="0"/>
                  <a:t>tasks have been completed</a:t>
                </a:r>
              </a:p>
              <a:p>
                <a:pPr lvl="1"/>
                <a:r>
                  <a:rPr lang="en-AU" dirty="0"/>
                  <a:t>Usually in order, much like a Behaviour Tree Sequence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23850" y="1203325"/>
                <a:ext cx="7777163" cy="3384550"/>
              </a:xfrm>
              <a:blipFill rotWithShape="0">
                <a:blip r:embed="rId2"/>
                <a:stretch>
                  <a:fillRect l="-1176" t="-1439" r="-19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00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HTN Planners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404952" y="2924724"/>
            <a:ext cx="1296898" cy="3705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Go To Shop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32882" y="4004844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Drive To Shop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5533" y="4004844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Get In Car</a:t>
            </a:r>
          </a:p>
        </p:txBody>
      </p:sp>
      <p:cxnSp>
        <p:nvCxnSpPr>
          <p:cNvPr id="16" name="Straight Arrow Connector 15"/>
          <p:cNvCxnSpPr>
            <a:stCxn id="4" idx="2"/>
            <a:endCxn id="15" idx="0"/>
          </p:cNvCxnSpPr>
          <p:nvPr/>
        </p:nvCxnSpPr>
        <p:spPr>
          <a:xfrm flipH="1">
            <a:off x="756052" y="3295267"/>
            <a:ext cx="1297349" cy="7095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4" idx="0"/>
          </p:cNvCxnSpPr>
          <p:nvPr/>
        </p:nvCxnSpPr>
        <p:spPr>
          <a:xfrm>
            <a:off x="2053401" y="3295267"/>
            <a:ext cx="0" cy="7095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6052" y="3506039"/>
            <a:ext cx="2541871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30231" y="4004844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Get out Of Car</a:t>
            </a:r>
          </a:p>
        </p:txBody>
      </p:sp>
      <p:cxnSp>
        <p:nvCxnSpPr>
          <p:cNvPr id="28" name="Straight Arrow Connector 27"/>
          <p:cNvCxnSpPr>
            <a:stCxn id="4" idx="2"/>
            <a:endCxn id="25" idx="0"/>
          </p:cNvCxnSpPr>
          <p:nvPr/>
        </p:nvCxnSpPr>
        <p:spPr>
          <a:xfrm>
            <a:off x="2053401" y="3295267"/>
            <a:ext cx="1297349" cy="7095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44208" y="2554181"/>
            <a:ext cx="1296898" cy="3705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Go Home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72138" y="3634301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Drive Home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74789" y="3634301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Get In Car</a:t>
            </a:r>
          </a:p>
        </p:txBody>
      </p:sp>
      <p:cxnSp>
        <p:nvCxnSpPr>
          <p:cNvPr id="34" name="Straight Arrow Connector 33"/>
          <p:cNvCxnSpPr>
            <a:stCxn id="31" idx="2"/>
            <a:endCxn id="33" idx="0"/>
          </p:cNvCxnSpPr>
          <p:nvPr/>
        </p:nvCxnSpPr>
        <p:spPr>
          <a:xfrm flipH="1">
            <a:off x="5795308" y="2924724"/>
            <a:ext cx="1297349" cy="7095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2"/>
            <a:endCxn id="32" idx="0"/>
          </p:cNvCxnSpPr>
          <p:nvPr/>
        </p:nvCxnSpPr>
        <p:spPr>
          <a:xfrm>
            <a:off x="7092657" y="2924724"/>
            <a:ext cx="0" cy="7095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5308" y="3135496"/>
            <a:ext cx="2541871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769487" y="3634301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Get out Of Car</a:t>
            </a:r>
          </a:p>
        </p:txBody>
      </p:sp>
      <p:cxnSp>
        <p:nvCxnSpPr>
          <p:cNvPr id="38" name="Straight Arrow Connector 37"/>
          <p:cNvCxnSpPr>
            <a:stCxn id="31" idx="2"/>
            <a:endCxn id="37" idx="0"/>
          </p:cNvCxnSpPr>
          <p:nvPr/>
        </p:nvCxnSpPr>
        <p:spPr>
          <a:xfrm>
            <a:off x="7092657" y="2924724"/>
            <a:ext cx="1297349" cy="70957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45426" y="1918648"/>
            <a:ext cx="1296898" cy="3705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Buy Eggs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11082" y="2782744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Purchase Eggs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13733" y="2782744"/>
            <a:ext cx="1241038" cy="293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Find Eggs</a:t>
            </a:r>
          </a:p>
        </p:txBody>
      </p:sp>
      <p:cxnSp>
        <p:nvCxnSpPr>
          <p:cNvPr id="43" name="Straight Arrow Connector 42"/>
          <p:cNvCxnSpPr>
            <a:stCxn id="40" idx="2"/>
            <a:endCxn id="42" idx="0"/>
          </p:cNvCxnSpPr>
          <p:nvPr/>
        </p:nvCxnSpPr>
        <p:spPr>
          <a:xfrm flipH="1">
            <a:off x="3734252" y="2289191"/>
            <a:ext cx="659623" cy="49355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2"/>
            <a:endCxn id="41" idx="0"/>
          </p:cNvCxnSpPr>
          <p:nvPr/>
        </p:nvCxnSpPr>
        <p:spPr>
          <a:xfrm>
            <a:off x="4393875" y="2289191"/>
            <a:ext cx="637726" cy="493553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41802" y="2494712"/>
            <a:ext cx="198485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669432" y="555526"/>
            <a:ext cx="1296898" cy="3705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Go Get Eggs</a:t>
            </a:r>
          </a:p>
        </p:txBody>
      </p:sp>
      <p:cxnSp>
        <p:nvCxnSpPr>
          <p:cNvPr id="54" name="Straight Arrow Connector 53"/>
          <p:cNvCxnSpPr>
            <a:stCxn id="51" idx="2"/>
            <a:endCxn id="4" idx="0"/>
          </p:cNvCxnSpPr>
          <p:nvPr/>
        </p:nvCxnSpPr>
        <p:spPr>
          <a:xfrm flipH="1">
            <a:off x="2053401" y="926069"/>
            <a:ext cx="2264480" cy="199865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2"/>
            <a:endCxn id="31" idx="0"/>
          </p:cNvCxnSpPr>
          <p:nvPr/>
        </p:nvCxnSpPr>
        <p:spPr>
          <a:xfrm>
            <a:off x="4317881" y="926069"/>
            <a:ext cx="2774776" cy="162811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65808" y="1131590"/>
            <a:ext cx="1984852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2"/>
            <a:endCxn id="40" idx="0"/>
          </p:cNvCxnSpPr>
          <p:nvPr/>
        </p:nvCxnSpPr>
        <p:spPr>
          <a:xfrm>
            <a:off x="4317881" y="926069"/>
            <a:ext cx="75994" cy="992579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8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616302" cy="3384649"/>
          </a:xfrm>
        </p:spPr>
        <p:txBody>
          <a:bodyPr>
            <a:normAutofit/>
          </a:bodyPr>
          <a:lstStyle/>
          <a:p>
            <a:r>
              <a:rPr lang="en-AU" dirty="0"/>
              <a:t>Planning and Goals</a:t>
            </a:r>
          </a:p>
          <a:p>
            <a:pPr lvl="1"/>
            <a:endParaRPr lang="en-AU" dirty="0"/>
          </a:p>
          <a:p>
            <a:r>
              <a:rPr lang="en-AU" dirty="0"/>
              <a:t>Stanford Research Institute Problem Solver</a:t>
            </a:r>
          </a:p>
          <a:p>
            <a:pPr lvl="1"/>
            <a:r>
              <a:rPr lang="en-AU" dirty="0"/>
              <a:t>STRIPS</a:t>
            </a:r>
          </a:p>
          <a:p>
            <a:pPr lvl="1"/>
            <a:endParaRPr lang="en-AU" dirty="0"/>
          </a:p>
          <a:p>
            <a:r>
              <a:rPr lang="en-AU" dirty="0"/>
              <a:t>Hierarchical Task Networks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923678"/>
            <a:ext cx="33147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7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Planning can be an integral part of some games</a:t>
            </a:r>
          </a:p>
          <a:p>
            <a:pPr lvl="1"/>
            <a:r>
              <a:rPr lang="en-AU" dirty="0"/>
              <a:t>AI for an RTS/TBS game trying to plan out its world domination</a:t>
            </a:r>
          </a:p>
          <a:p>
            <a:pPr lvl="1"/>
            <a:endParaRPr lang="en-AU" dirty="0"/>
          </a:p>
          <a:p>
            <a:r>
              <a:rPr lang="en-AU" dirty="0"/>
              <a:t>Knowing the entire domain is important for long-term planners</a:t>
            </a:r>
          </a:p>
          <a:p>
            <a:pPr lvl="1"/>
            <a:r>
              <a:rPr lang="en-AU" dirty="0"/>
              <a:t>Some methods can be adaptive / reactive</a:t>
            </a:r>
          </a:p>
          <a:p>
            <a:pPr lvl="1"/>
            <a:r>
              <a:rPr lang="en-AU" dirty="0"/>
              <a:t>Can’t be properly searched if the domain is unknown</a:t>
            </a:r>
          </a:p>
          <a:p>
            <a:pPr lvl="1"/>
            <a:endParaRPr lang="en-AU" dirty="0"/>
          </a:p>
          <a:p>
            <a:r>
              <a:rPr lang="en-AU" dirty="0"/>
              <a:t>Simply having a way to define a state and actions that can be performed with various pre-conditions and outcomes can be enough</a:t>
            </a:r>
          </a:p>
          <a:p>
            <a:pPr lvl="1"/>
            <a:r>
              <a:rPr lang="en-AU" dirty="0"/>
              <a:t>Some goals are short-term</a:t>
            </a:r>
          </a:p>
        </p:txBody>
      </p:sp>
    </p:spTree>
    <p:extLst>
      <p:ext uri="{BB962C8B-B14F-4D97-AF65-F5344CB8AC3E}">
        <p14:creationId xmlns:p14="http://schemas.microsoft.com/office/powerpoint/2010/main" val="133223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/>
              <a:t>Orkin</a:t>
            </a:r>
            <a:r>
              <a:rPr lang="en-AU" dirty="0"/>
              <a:t>, J, </a:t>
            </a:r>
            <a:r>
              <a:rPr lang="en-AU" i="1" dirty="0"/>
              <a:t>Goal-Oriented Action Planning (GOAP)</a:t>
            </a:r>
            <a:r>
              <a:rPr lang="en-AU" dirty="0"/>
              <a:t>, </a:t>
            </a:r>
            <a:r>
              <a:rPr lang="en-AU" dirty="0">
                <a:hlinkClick r:id="rId2"/>
              </a:rPr>
              <a:t>http://alumni.media.mit.edu/~jorkin/goap.html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Conway, C, </a:t>
            </a:r>
            <a:r>
              <a:rPr lang="en-AU" dirty="0" err="1"/>
              <a:t>Higley</a:t>
            </a:r>
            <a:r>
              <a:rPr lang="en-AU" dirty="0"/>
              <a:t>, P, </a:t>
            </a:r>
            <a:r>
              <a:rPr lang="en-AU" dirty="0" err="1"/>
              <a:t>Jacopin</a:t>
            </a:r>
            <a:r>
              <a:rPr lang="en-AU" dirty="0"/>
              <a:t>, E, </a:t>
            </a:r>
            <a:r>
              <a:rPr lang="en-AU" i="1" dirty="0"/>
              <a:t>Goal-Oriented Action Planning: Ten Years Old and No Fear!</a:t>
            </a:r>
            <a:r>
              <a:rPr lang="en-AU" dirty="0"/>
              <a:t>, GDC2015 AI Summit Proceedings, </a:t>
            </a:r>
            <a:r>
              <a:rPr lang="en-AU" dirty="0">
                <a:hlinkClick r:id="rId3"/>
              </a:rPr>
              <a:t>http://www.gdcvault.com/play/1022462/Goal-Oriented-Action-Planning-Ten</a:t>
            </a:r>
            <a:endParaRPr lang="en-AU" dirty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719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Planning and 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7500" lnSpcReduction="20000"/>
          </a:bodyPr>
          <a:lstStyle/>
          <a:p>
            <a:r>
              <a:rPr lang="en-AU" dirty="0">
                <a:solidFill>
                  <a:srgbClr val="00B0F0"/>
                </a:solidFill>
              </a:rPr>
              <a:t>Behaviour Trees </a:t>
            </a:r>
            <a:r>
              <a:rPr lang="en-AU" dirty="0"/>
              <a:t>and </a:t>
            </a:r>
            <a:r>
              <a:rPr lang="en-AU" dirty="0">
                <a:solidFill>
                  <a:srgbClr val="00B0F0"/>
                </a:solidFill>
              </a:rPr>
              <a:t>Finite State Machines </a:t>
            </a:r>
            <a:r>
              <a:rPr lang="en-AU" dirty="0"/>
              <a:t>attempt to find solutions for “the now”</a:t>
            </a:r>
          </a:p>
          <a:p>
            <a:pPr lvl="1"/>
            <a:r>
              <a:rPr lang="en-AU" dirty="0"/>
              <a:t>Their goal is to work out what to do this very moment</a:t>
            </a:r>
          </a:p>
          <a:p>
            <a:pPr lvl="1"/>
            <a:r>
              <a:rPr lang="en-AU" dirty="0"/>
              <a:t>Reactive Planners</a:t>
            </a:r>
          </a:p>
          <a:p>
            <a:pPr lvl="2"/>
            <a:r>
              <a:rPr lang="en-AU" dirty="0"/>
              <a:t>Both test for current states to derive an outcome</a:t>
            </a:r>
          </a:p>
          <a:p>
            <a:pPr lvl="3"/>
            <a:r>
              <a:rPr lang="en-AU" i="1" dirty="0"/>
              <a:t>I’ve been shot, so I must fall down!</a:t>
            </a:r>
          </a:p>
          <a:p>
            <a:pPr lvl="2"/>
            <a:endParaRPr lang="en-AU" dirty="0"/>
          </a:p>
          <a:p>
            <a:r>
              <a:rPr lang="en-AU" dirty="0"/>
              <a:t>In many cases we need to make a plan that our AI agents must implement to achieve a certain goal</a:t>
            </a:r>
          </a:p>
          <a:p>
            <a:pPr lvl="1"/>
            <a:r>
              <a:rPr lang="en-AU" dirty="0"/>
              <a:t>We know our current state and the goal state, but how do we get there?</a:t>
            </a:r>
          </a:p>
          <a:p>
            <a:pPr lvl="1"/>
            <a:r>
              <a:rPr lang="en-AU" dirty="0"/>
              <a:t>Reactive planning wouldn’t achieve this</a:t>
            </a:r>
          </a:p>
        </p:txBody>
      </p:sp>
    </p:spTree>
    <p:extLst>
      <p:ext uri="{BB962C8B-B14F-4D97-AF65-F5344CB8AC3E}">
        <p14:creationId xmlns:p14="http://schemas.microsoft.com/office/powerpoint/2010/main" val="133755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Planning and 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Planning is a field of AI relating to techniques that attempt to find a path from the current state to a goal state</a:t>
            </a:r>
          </a:p>
          <a:p>
            <a:pPr lvl="1"/>
            <a:r>
              <a:rPr lang="en-AU" dirty="0"/>
              <a:t>A path could be considered a set of actions that take </a:t>
            </a:r>
            <a:br>
              <a:rPr lang="en-AU" dirty="0"/>
            </a:br>
            <a:r>
              <a:rPr lang="en-AU" dirty="0"/>
              <a:t>the AI from an current state to a goal state</a:t>
            </a:r>
          </a:p>
          <a:p>
            <a:pPr lvl="2"/>
            <a:r>
              <a:rPr lang="en-AU" i="1" dirty="0"/>
              <a:t>The AI might be “hungry”, so a plan must constructed consisting </a:t>
            </a:r>
            <a:br>
              <a:rPr lang="en-AU" i="1" dirty="0"/>
            </a:br>
            <a:r>
              <a:rPr lang="en-AU" i="1" dirty="0"/>
              <a:t>of a set of actions that can take the AI to the goal state of “not hungry”</a:t>
            </a:r>
          </a:p>
          <a:p>
            <a:pPr lvl="1"/>
            <a:endParaRPr lang="en-AU" dirty="0"/>
          </a:p>
          <a:p>
            <a:r>
              <a:rPr lang="en-AU" dirty="0"/>
              <a:t>Search is commonly tied to planning</a:t>
            </a:r>
          </a:p>
          <a:p>
            <a:pPr lvl="1"/>
            <a:r>
              <a:rPr lang="en-AU" dirty="0"/>
              <a:t>Searching for the best set of states that can get us </a:t>
            </a:r>
            <a:br>
              <a:rPr lang="en-AU" dirty="0"/>
            </a:br>
            <a:r>
              <a:rPr lang="en-AU" dirty="0"/>
              <a:t>to the goal state, using </a:t>
            </a:r>
            <a:r>
              <a:rPr lang="en-AU" dirty="0" err="1"/>
              <a:t>Dijkstra’s</a:t>
            </a:r>
            <a:r>
              <a:rPr lang="en-AU" dirty="0"/>
              <a:t> or A* for example</a:t>
            </a:r>
          </a:p>
        </p:txBody>
      </p:sp>
    </p:spTree>
    <p:extLst>
      <p:ext uri="{BB962C8B-B14F-4D97-AF65-F5344CB8AC3E}">
        <p14:creationId xmlns:p14="http://schemas.microsoft.com/office/powerpoint/2010/main" val="349131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Before we discuss search in regards to plans we must discuss states</a:t>
            </a:r>
          </a:p>
          <a:p>
            <a:pPr lvl="1"/>
            <a:endParaRPr lang="en-AU" dirty="0"/>
          </a:p>
          <a:p>
            <a:r>
              <a:rPr lang="en-AU" dirty="0"/>
              <a:t>A </a:t>
            </a:r>
            <a:r>
              <a:rPr lang="en-AU" dirty="0">
                <a:solidFill>
                  <a:srgbClr val="00B0F0"/>
                </a:solidFill>
              </a:rPr>
              <a:t>State</a:t>
            </a:r>
            <a:r>
              <a:rPr lang="en-AU" dirty="0"/>
              <a:t> is a representation of a moment within our </a:t>
            </a:r>
            <a:r>
              <a:rPr lang="en-AU" dirty="0">
                <a:solidFill>
                  <a:srgbClr val="00B0F0"/>
                </a:solidFill>
              </a:rPr>
              <a:t>Domain</a:t>
            </a:r>
          </a:p>
          <a:p>
            <a:pPr lvl="1"/>
            <a:r>
              <a:rPr lang="en-AU" dirty="0"/>
              <a:t>A </a:t>
            </a:r>
            <a:r>
              <a:rPr lang="en-AU" dirty="0">
                <a:solidFill>
                  <a:srgbClr val="00B0F0"/>
                </a:solidFill>
              </a:rPr>
              <a:t>Domain</a:t>
            </a:r>
            <a:r>
              <a:rPr lang="en-AU" dirty="0"/>
              <a:t> is the entirety of the problem we are trying to solve, including all variables and input / output</a:t>
            </a:r>
          </a:p>
          <a:p>
            <a:pPr lvl="2"/>
            <a:r>
              <a:rPr lang="en-AU" dirty="0"/>
              <a:t>The location of Agents, entities, open-doors, switches turned on, </a:t>
            </a:r>
            <a:r>
              <a:rPr lang="en-AU" dirty="0" err="1"/>
              <a:t>etc</a:t>
            </a:r>
            <a:endParaRPr lang="en-AU" dirty="0"/>
          </a:p>
          <a:p>
            <a:pPr lvl="1"/>
            <a:r>
              <a:rPr lang="en-AU" dirty="0"/>
              <a:t>The </a:t>
            </a:r>
            <a:r>
              <a:rPr lang="en-AU" dirty="0">
                <a:solidFill>
                  <a:srgbClr val="00B0F0"/>
                </a:solidFill>
              </a:rPr>
              <a:t>Initial State </a:t>
            </a:r>
            <a:r>
              <a:rPr lang="en-AU" dirty="0"/>
              <a:t>is the representation of the current Domain</a:t>
            </a:r>
          </a:p>
          <a:p>
            <a:pPr lvl="1"/>
            <a:r>
              <a:rPr lang="en-AU" dirty="0"/>
              <a:t>The </a:t>
            </a:r>
            <a:r>
              <a:rPr lang="en-AU" dirty="0">
                <a:solidFill>
                  <a:srgbClr val="00B0F0"/>
                </a:solidFill>
              </a:rPr>
              <a:t>Goal State </a:t>
            </a:r>
            <a:r>
              <a:rPr lang="en-AU" dirty="0"/>
              <a:t>is the representation we wish to achieve after applying </a:t>
            </a:r>
            <a:br>
              <a:rPr lang="en-AU" dirty="0"/>
            </a:br>
            <a:r>
              <a:rPr lang="en-AU" dirty="0"/>
              <a:t>certain </a:t>
            </a:r>
            <a:r>
              <a:rPr lang="en-AU" dirty="0">
                <a:solidFill>
                  <a:srgbClr val="00B0F0"/>
                </a:solidFill>
              </a:rPr>
              <a:t>Actions</a:t>
            </a:r>
          </a:p>
          <a:p>
            <a:pPr lvl="1"/>
            <a:endParaRPr lang="en-AU" dirty="0"/>
          </a:p>
          <a:p>
            <a:r>
              <a:rPr lang="en-AU" dirty="0"/>
              <a:t>Actions are a representation of things we could do to the </a:t>
            </a:r>
            <a:br>
              <a:rPr lang="en-AU" dirty="0"/>
            </a:br>
            <a:r>
              <a:rPr lang="en-AU" dirty="0"/>
              <a:t>current state to transition it to a new state</a:t>
            </a:r>
          </a:p>
          <a:p>
            <a:pPr lvl="1"/>
            <a:r>
              <a:rPr lang="en-AU" dirty="0"/>
              <a:t>Actions are also referred to as </a:t>
            </a:r>
            <a:r>
              <a:rPr lang="en-AU" dirty="0">
                <a:solidFill>
                  <a:srgbClr val="00B0F0"/>
                </a:solidFill>
              </a:rPr>
              <a:t>Operators</a:t>
            </a:r>
            <a:r>
              <a:rPr lang="en-AU" dirty="0"/>
              <a:t>, or </a:t>
            </a:r>
            <a:r>
              <a:rPr lang="en-AU" dirty="0">
                <a:solidFill>
                  <a:srgbClr val="00B0F0"/>
                </a:solidFill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381307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State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1" y="1203325"/>
            <a:ext cx="5328270" cy="3384550"/>
          </a:xfrm>
        </p:spPr>
        <p:txBody>
          <a:bodyPr>
            <a:normAutofit fontScale="92500"/>
          </a:bodyPr>
          <a:lstStyle/>
          <a:p>
            <a:r>
              <a:rPr lang="en-AU" dirty="0"/>
              <a:t>States can easily be expressed as a graph, as you would be well aware</a:t>
            </a:r>
          </a:p>
          <a:p>
            <a:pPr lvl="1"/>
            <a:r>
              <a:rPr lang="en-AU" dirty="0"/>
              <a:t>States are the nodes within the graph, expressing a representation of the Domain</a:t>
            </a:r>
          </a:p>
          <a:p>
            <a:pPr lvl="1"/>
            <a:r>
              <a:rPr lang="en-AU" dirty="0"/>
              <a:t>Actions are the links between the nodes, consisting of operations that can be applied to a state to transition to another state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37374" r="12081"/>
          <a:stretch/>
        </p:blipFill>
        <p:spPr>
          <a:xfrm>
            <a:off x="5652121" y="1803326"/>
            <a:ext cx="3193113" cy="218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3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Graph Search Puzzle Solving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6264373" cy="2010767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As an example, consider the following problem, the </a:t>
            </a:r>
            <a:r>
              <a:rPr lang="en-AU" dirty="0">
                <a:solidFill>
                  <a:srgbClr val="00B0F0"/>
                </a:solidFill>
              </a:rPr>
              <a:t>Dock Worker Robot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In this example the coloured boxes are shipping containers sitting on the floor</a:t>
            </a:r>
          </a:p>
          <a:p>
            <a:pPr lvl="1"/>
            <a:r>
              <a:rPr lang="en-AU" dirty="0"/>
              <a:t>Three locations exist on the floor that we can move containers to, but we can only move a container if it is on top of the column</a:t>
            </a:r>
          </a:p>
          <a:p>
            <a:pPr lvl="1"/>
            <a:r>
              <a:rPr lang="en-AU" dirty="0"/>
              <a:t>What actions could be performed to achieve the goal state?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9210" y="3219822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0484" y="3651870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0484" y="4083918"/>
            <a:ext cx="432048" cy="432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835696" y="4515966"/>
            <a:ext cx="17281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86868" y="4083918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4932040" y="4083918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486868" y="3646140"/>
            <a:ext cx="432048" cy="432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83968" y="4520253"/>
            <a:ext cx="17281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78981" y="4650690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Initial State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4541" y="4650690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Goal State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1800" y="417287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 = Floor</a:t>
            </a:r>
          </a:p>
        </p:txBody>
      </p:sp>
      <p:pic>
        <p:nvPicPr>
          <p:cNvPr id="1026" name="Picture 2" descr="Image result for dock worker crane">
            <a:extLst>
              <a:ext uri="{FF2B5EF4-FFF2-40B4-BE49-F238E27FC236}">
                <a16:creationId xmlns:a16="http://schemas.microsoft.com/office/drawing/2014/main" id="{DF593902-824E-45F7-97EA-DC49229F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557237"/>
            <a:ext cx="2307804" cy="231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22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Graph Search Puzzle Solving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6893751" cy="3384550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Let’s define an action called Move that takes 2 parameters:</a:t>
            </a:r>
          </a:p>
          <a:p>
            <a:pPr lvl="1"/>
            <a:r>
              <a:rPr lang="en-AU" dirty="0"/>
              <a:t>Move( X, Y )</a:t>
            </a:r>
          </a:p>
          <a:p>
            <a:pPr lvl="2"/>
            <a:r>
              <a:rPr lang="en-AU" dirty="0"/>
              <a:t>Move object X to Y</a:t>
            </a:r>
          </a:p>
          <a:p>
            <a:pPr lvl="2"/>
            <a:r>
              <a:rPr lang="en-AU" dirty="0"/>
              <a:t>Move Red container to column 3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The operator would have pre-conditions before </a:t>
            </a:r>
            <a:br>
              <a:rPr lang="en-AU" dirty="0"/>
            </a:br>
            <a:r>
              <a:rPr lang="en-AU" dirty="0"/>
              <a:t>it could be executed:</a:t>
            </a:r>
          </a:p>
          <a:p>
            <a:pPr lvl="2"/>
            <a:r>
              <a:rPr lang="en-AU" dirty="0"/>
              <a:t>X must have nothing above it</a:t>
            </a:r>
          </a:p>
          <a:p>
            <a:pPr lvl="2"/>
            <a:r>
              <a:rPr lang="en-AU" dirty="0"/>
              <a:t>This is the initial State that must exist before the Action </a:t>
            </a:r>
            <a:br>
              <a:rPr lang="en-AU" dirty="0"/>
            </a:br>
            <a:r>
              <a:rPr lang="en-AU" dirty="0"/>
              <a:t>could be performed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Each state could have 1 or more Move actions that could </a:t>
            </a:r>
            <a:br>
              <a:rPr lang="en-AU" dirty="0"/>
            </a:br>
            <a:r>
              <a:rPr lang="en-AU" dirty="0"/>
              <a:t>be performed</a:t>
            </a:r>
          </a:p>
          <a:p>
            <a:pPr lvl="2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997762" y="1347614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6999036" y="177966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999036" y="2211710"/>
            <a:ext cx="432048" cy="432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6804248" y="2643758"/>
            <a:ext cx="17281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10089" y="3867894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355261" y="3867894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7910089" y="3430116"/>
            <a:ext cx="432048" cy="432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07189" y="4304229"/>
            <a:ext cx="17281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47533" y="2778482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Initial State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97762" y="4434666"/>
            <a:ext cx="1147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19916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Graph Search Puzzle Solving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23850" y="1203325"/>
            <a:ext cx="7777163" cy="3384550"/>
          </a:xfrm>
        </p:spPr>
        <p:txBody>
          <a:bodyPr/>
          <a:lstStyle/>
          <a:p>
            <a:r>
              <a:rPr lang="en-AU"/>
              <a:t>Example:</a:t>
            </a:r>
          </a:p>
          <a:p>
            <a:pPr lvl="2"/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683568" y="2139702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684842" y="2571750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684842" y="3003798"/>
            <a:ext cx="432048" cy="432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490054" y="3435846"/>
            <a:ext cx="17281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3114" y="3003798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038596" y="2571750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038596" y="3003798"/>
            <a:ext cx="432048" cy="432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2843808" y="3435846"/>
            <a:ext cx="17281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43479" y="51470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943479" y="483518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5943479" y="915566"/>
            <a:ext cx="432048" cy="432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48691" y="1347614"/>
            <a:ext cx="17281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20272" y="2336131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6481875" y="233343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5943479" y="2333432"/>
            <a:ext cx="432048" cy="432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5748691" y="2765480"/>
            <a:ext cx="17281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44835" y="3795886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7044835" y="3363838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/>
          <p:cNvSpPr/>
          <p:nvPr/>
        </p:nvSpPr>
        <p:spPr>
          <a:xfrm>
            <a:off x="5968042" y="3795886"/>
            <a:ext cx="432048" cy="4320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/>
          <p:cNvCxnSpPr/>
          <p:nvPr/>
        </p:nvCxnSpPr>
        <p:spPr>
          <a:xfrm>
            <a:off x="5773254" y="4227934"/>
            <a:ext cx="17281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339752" y="2934002"/>
            <a:ext cx="4320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644008" y="1203598"/>
            <a:ext cx="864096" cy="15143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44008" y="2717978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30886" y="2720677"/>
            <a:ext cx="949226" cy="12294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812360" y="3699372"/>
            <a:ext cx="115212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812360" y="2403228"/>
            <a:ext cx="10081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96336" y="668142"/>
            <a:ext cx="1368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25510" y="3580797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Move( R, 3 )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4956" y="2854416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Move( G, 2 )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30324" y="1395116"/>
            <a:ext cx="131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Move( R, 1 )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54956" y="4347444"/>
            <a:ext cx="13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Move( G, 3 )</a:t>
            </a:r>
          </a:p>
        </p:txBody>
      </p:sp>
    </p:spTree>
    <p:extLst>
      <p:ext uri="{BB962C8B-B14F-4D97-AF65-F5344CB8AC3E}">
        <p14:creationId xmlns:p14="http://schemas.microsoft.com/office/powerpoint/2010/main" val="1816237443"/>
      </p:ext>
    </p:extLst>
  </p:cSld>
  <p:clrMapOvr>
    <a:masterClrMapping/>
  </p:clrMapOvr>
</p:sld>
</file>

<file path=ppt/theme/theme1.xml><?xml version="1.0" encoding="utf-8"?>
<a:theme xmlns:a="http://schemas.openxmlformats.org/drawingml/2006/main" name="AIEPresentation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EPresentationTheme" id="{D36CB43B-4377-4E6F-95D0-896E6736B902}" vid="{ADDEFB37-A0B7-4F13-A96F-304C5C20D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AIEPresentationTheme</Template>
  <TotalTime>8565</TotalTime>
  <Words>1245</Words>
  <Application>Microsoft Office PowerPoint</Application>
  <PresentationFormat>On-screen Show (16:9)</PresentationFormat>
  <Paragraphs>205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AIEPresentationTheme</vt:lpstr>
      <vt:lpstr>Planning</vt:lpstr>
      <vt:lpstr>Contents</vt:lpstr>
      <vt:lpstr>Planning and Goals</vt:lpstr>
      <vt:lpstr>Planning and Search</vt:lpstr>
      <vt:lpstr>States</vt:lpstr>
      <vt:lpstr>State Graphs</vt:lpstr>
      <vt:lpstr>Graph Search Puzzle Solving</vt:lpstr>
      <vt:lpstr>Graph Search Puzzle Solving</vt:lpstr>
      <vt:lpstr>Graph Search Puzzle Solving</vt:lpstr>
      <vt:lpstr>Graph Search Puzzle Solving</vt:lpstr>
      <vt:lpstr>Planners</vt:lpstr>
      <vt:lpstr>STRIPS</vt:lpstr>
      <vt:lpstr>STRIPS and the Dock Worker Robot</vt:lpstr>
      <vt:lpstr>STRIPS</vt:lpstr>
      <vt:lpstr>HTN Planners</vt:lpstr>
      <vt:lpstr>HTN Planners</vt:lpstr>
      <vt:lpstr>HTN Planners</vt:lpstr>
      <vt:lpstr>HTN Planners</vt:lpstr>
      <vt:lpstr>HTN Planners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AIE Slide Template with CIT logo</dc:title>
  <dc:creator>Ramsen</dc:creator>
  <cp:lastModifiedBy>Conan Bourke</cp:lastModifiedBy>
  <cp:revision>243</cp:revision>
  <dcterms:created xsi:type="dcterms:W3CDTF">2012-12-11T22:20:00Z</dcterms:created>
  <dcterms:modified xsi:type="dcterms:W3CDTF">2017-06-08T06:25:15Z</dcterms:modified>
</cp:coreProperties>
</file>