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87" r:id="rId3"/>
    <p:sldId id="299" r:id="rId4"/>
    <p:sldId id="293" r:id="rId5"/>
    <p:sldId id="294" r:id="rId6"/>
    <p:sldId id="295" r:id="rId7"/>
    <p:sldId id="296" r:id="rId8"/>
    <p:sldId id="300" r:id="rId9"/>
    <p:sldId id="297" r:id="rId10"/>
    <p:sldId id="301" r:id="rId11"/>
    <p:sldId id="298" r:id="rId12"/>
    <p:sldId id="303" r:id="rId13"/>
    <p:sldId id="302" r:id="rId14"/>
    <p:sldId id="285" r:id="rId15"/>
    <p:sldId id="292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32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24/05/2017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NOTES</a:t>
            </a:r>
          </a:p>
          <a:p>
            <a:pPr lvl="0"/>
            <a:r>
              <a:rPr lang="en-US" dirty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-process_commun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Inter-process Communication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Applications communicating with each other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/>
              <a:t>Programming – Code Design &amp;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744094" cy="338464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Named Pipes </a:t>
            </a:r>
            <a:r>
              <a:rPr lang="en-US" dirty="0"/>
              <a:t>are a way of creating a virtual “pipe” between two processes</a:t>
            </a:r>
          </a:p>
          <a:p>
            <a:pPr lvl="1"/>
            <a:r>
              <a:rPr lang="en-US" dirty="0"/>
              <a:t>Like the old Pneumatic Tubes, processes can send messages back and forth along the pipe</a:t>
            </a:r>
          </a:p>
          <a:p>
            <a:pPr lvl="1"/>
            <a:endParaRPr lang="en-US" dirty="0"/>
          </a:p>
          <a:p>
            <a:r>
              <a:rPr lang="en-US" dirty="0"/>
              <a:t>One application creates the pipe while others can connect to it by name</a:t>
            </a:r>
          </a:p>
          <a:p>
            <a:pPr lvl="1"/>
            <a:r>
              <a:rPr lang="en-US" dirty="0"/>
              <a:t>Each application needs to know the name of the pipe</a:t>
            </a:r>
          </a:p>
          <a:p>
            <a:pPr lvl="1"/>
            <a:endParaRPr lang="en-US" dirty="0"/>
          </a:p>
        </p:txBody>
      </p:sp>
      <p:pic>
        <p:nvPicPr>
          <p:cNvPr id="3074" name="Picture 2" descr="Image result for pneumatic 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30" y="339502"/>
            <a:ext cx="2098576" cy="271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i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43758"/>
            <a:ext cx="2920293" cy="229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4283968" y="792232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7" name="Pentagon 6"/>
          <p:cNvSpPr/>
          <p:nvPr/>
        </p:nvSpPr>
        <p:spPr>
          <a:xfrm>
            <a:off x="7956376" y="2931790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8" name="Arrow: Right 7"/>
          <p:cNvSpPr/>
          <p:nvPr/>
        </p:nvSpPr>
        <p:spPr>
          <a:xfrm rot="5400000">
            <a:off x="4469169" y="2206901"/>
            <a:ext cx="757135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>
            <a:off x="7311556" y="3521570"/>
            <a:ext cx="716828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Image result for mai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4629605" y="2030607"/>
            <a:ext cx="472042" cy="4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mai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7397946" y="3415849"/>
            <a:ext cx="472042" cy="4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83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and Networking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392166" cy="3384649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Sockets</a:t>
            </a:r>
            <a:r>
              <a:rPr lang="en-US" dirty="0"/>
              <a:t> are a concept used in computer networking </a:t>
            </a:r>
          </a:p>
          <a:p>
            <a:pPr lvl="1"/>
            <a:r>
              <a:rPr lang="en-US" dirty="0"/>
              <a:t>They refer to a point of communication between one application and another across a network</a:t>
            </a:r>
          </a:p>
          <a:p>
            <a:pPr lvl="1"/>
            <a:r>
              <a:rPr lang="en-US" dirty="0"/>
              <a:t>Can also be used to communicate with the same computer that is running both applications</a:t>
            </a:r>
          </a:p>
          <a:p>
            <a:pPr lvl="1"/>
            <a:endParaRPr lang="en-US" dirty="0"/>
          </a:p>
          <a:p>
            <a:r>
              <a:rPr lang="en-US" dirty="0"/>
              <a:t>Just like Named Pipes, Sockets are used to send messages between the processes</a:t>
            </a:r>
          </a:p>
        </p:txBody>
      </p:sp>
      <p:pic>
        <p:nvPicPr>
          <p:cNvPr id="5124" name="Picture 4" descr="Image result for networ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699542"/>
            <a:ext cx="3060850" cy="20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world wide w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404" y="3579862"/>
            <a:ext cx="1309688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4499992" y="2855865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8" name="Pentagon 7"/>
          <p:cNvSpPr/>
          <p:nvPr/>
        </p:nvSpPr>
        <p:spPr>
          <a:xfrm>
            <a:off x="7956376" y="2931790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9" name="Arrow: Right 8"/>
          <p:cNvSpPr/>
          <p:nvPr/>
        </p:nvSpPr>
        <p:spPr>
          <a:xfrm rot="1464212">
            <a:off x="5552414" y="3684501"/>
            <a:ext cx="757135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9978254">
            <a:off x="7404536" y="3728509"/>
            <a:ext cx="716828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Image result for mai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5631357" y="3557603"/>
            <a:ext cx="472042" cy="4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mail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7486640" y="3631513"/>
            <a:ext cx="472042" cy="4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40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and Networking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040238" cy="338464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Applications open a socket on a particular </a:t>
            </a:r>
            <a:r>
              <a:rPr lang="en-US" i="1" dirty="0">
                <a:solidFill>
                  <a:srgbClr val="00B0F0"/>
                </a:solidFill>
              </a:rPr>
              <a:t>port</a:t>
            </a:r>
          </a:p>
          <a:p>
            <a:pPr lvl="1"/>
            <a:r>
              <a:rPr lang="en-US" dirty="0"/>
              <a:t>Ports are a way of directing received messages to certain locations where specific applications can read them</a:t>
            </a:r>
          </a:p>
          <a:p>
            <a:pPr lvl="1"/>
            <a:r>
              <a:rPr lang="en-US" dirty="0"/>
              <a:t>Think of it like a collection of Post Office boxes, with specific people waiting to receive their packages from senders</a:t>
            </a:r>
          </a:p>
          <a:p>
            <a:pPr lvl="1"/>
            <a:endParaRPr lang="en-US" dirty="0"/>
          </a:p>
          <a:p>
            <a:r>
              <a:rPr lang="en-US" dirty="0"/>
              <a:t>An address for the computer, and an open port, must be known ahead of time</a:t>
            </a:r>
          </a:p>
          <a:p>
            <a:pPr lvl="1"/>
            <a:r>
              <a:rPr lang="en-US" dirty="0"/>
              <a:t>For example, </a:t>
            </a:r>
            <a:r>
              <a:rPr lang="en-US" b="1" dirty="0">
                <a:solidFill>
                  <a:srgbClr val="00B0F0"/>
                </a:solidFill>
              </a:rPr>
              <a:t>127.0.0.1</a:t>
            </a:r>
            <a:r>
              <a:rPr lang="en-US" b="1" dirty="0"/>
              <a:t>:</a:t>
            </a:r>
            <a:r>
              <a:rPr lang="en-US" b="1" dirty="0">
                <a:solidFill>
                  <a:srgbClr val="00B0F0"/>
                </a:solidFill>
              </a:rPr>
              <a:t>0080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127.0.0.1</a:t>
            </a:r>
            <a:r>
              <a:rPr lang="en-US" dirty="0"/>
              <a:t> is the address of the computer, an I.P. address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0080</a:t>
            </a:r>
            <a:r>
              <a:rPr lang="en-US" dirty="0"/>
              <a:t> is the port on the destination computer that is open</a:t>
            </a:r>
          </a:p>
          <a:p>
            <a:pPr lvl="1"/>
            <a:endParaRPr lang="en-US" dirty="0"/>
          </a:p>
          <a:p>
            <a:r>
              <a:rPr lang="en-US" dirty="0"/>
              <a:t>The application then waits until a message arrives in their port, and they send messages to ports in other applications and computers</a:t>
            </a:r>
          </a:p>
        </p:txBody>
      </p:sp>
      <p:pic>
        <p:nvPicPr>
          <p:cNvPr id="4098" name="Picture 2" descr="Image result for po 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024" y="879425"/>
            <a:ext cx="2952328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twork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30082"/>
            <a:ext cx="2956240" cy="18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57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5112246" cy="33846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 what types of data can we send via messages with Named Pipes or Sockets?</a:t>
            </a:r>
          </a:p>
          <a:p>
            <a:pPr lvl="1"/>
            <a:r>
              <a:rPr lang="en-US" dirty="0"/>
              <a:t>Anything that is “data”!</a:t>
            </a:r>
          </a:p>
          <a:p>
            <a:pPr lvl="1"/>
            <a:r>
              <a:rPr lang="en-US" dirty="0"/>
              <a:t>We can’t send “</a:t>
            </a:r>
            <a:r>
              <a:rPr lang="en-US" dirty="0" err="1"/>
              <a:t>behaviour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For example, we can send a class’ variables, but not its functions</a:t>
            </a:r>
          </a:p>
          <a:p>
            <a:pPr lvl="1"/>
            <a:r>
              <a:rPr lang="en-US" dirty="0"/>
              <a:t>We can’t send pointers!</a:t>
            </a:r>
          </a:p>
          <a:p>
            <a:pPr lvl="2"/>
            <a:r>
              <a:rPr lang="en-US" dirty="0"/>
              <a:t>A pointer is just a memory address, which we can send, but the target application / process won’t be able to access the location the pointer refers to</a:t>
            </a:r>
          </a:p>
          <a:p>
            <a:pPr lvl="2"/>
            <a:r>
              <a:rPr lang="en-US" dirty="0"/>
              <a:t>If we send a pointer it doesn’t mean we have sent the object the pointer points at!</a:t>
            </a:r>
          </a:p>
        </p:txBody>
      </p:sp>
      <p:pic>
        <p:nvPicPr>
          <p:cNvPr id="6146" name="Picture 2" descr="Image result for se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75606"/>
            <a:ext cx="2762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242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00B0F0"/>
                </a:solidFill>
              </a:rPr>
              <a:t>Process</a:t>
            </a:r>
            <a:r>
              <a:rPr lang="en-US" dirty="0"/>
              <a:t> is a running application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B0F0"/>
                </a:solidFill>
              </a:rPr>
              <a:t>Inter-process Communication </a:t>
            </a:r>
            <a:r>
              <a:rPr lang="en-US" dirty="0"/>
              <a:t>are techniques for processes to share data between each other</a:t>
            </a:r>
          </a:p>
          <a:p>
            <a:pPr lvl="1"/>
            <a:endParaRPr lang="en-US" dirty="0"/>
          </a:p>
          <a:p>
            <a:r>
              <a:rPr lang="en-US" dirty="0"/>
              <a:t>Various methods exist, operating system </a:t>
            </a:r>
            <a:br>
              <a:rPr lang="en-US" dirty="0"/>
            </a:br>
            <a:r>
              <a:rPr lang="en-US" dirty="0"/>
              <a:t>dependent, and some include:</a:t>
            </a:r>
          </a:p>
          <a:p>
            <a:pPr lvl="1"/>
            <a:r>
              <a:rPr lang="en-US" dirty="0"/>
              <a:t>File Sharing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Named Pipes</a:t>
            </a:r>
          </a:p>
          <a:p>
            <a:pPr lvl="1"/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1339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Further Reading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Wikipedia, </a:t>
            </a:r>
            <a:r>
              <a:rPr lang="en-US" i="1" dirty="0"/>
              <a:t>Inter-process Communication</a:t>
            </a:r>
            <a:r>
              <a:rPr lang="en-US" dirty="0"/>
              <a:t>, Wikimedia Foundation</a:t>
            </a:r>
          </a:p>
          <a:p>
            <a:pPr lvl="1"/>
            <a:r>
              <a:rPr lang="en-US">
                <a:hlinkClick r:id="rId2"/>
              </a:rPr>
              <a:t>https://en.wikipedia.org/wiki/Inter-process_communication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Contents</a:t>
            </a: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Process</a:t>
            </a:r>
          </a:p>
          <a:p>
            <a:pPr lvl="1"/>
            <a:endParaRPr lang="en-US" dirty="0"/>
          </a:p>
          <a:p>
            <a:r>
              <a:rPr lang="en-US" dirty="0"/>
              <a:t>What is Inter-process Communication</a:t>
            </a:r>
          </a:p>
          <a:p>
            <a:pPr lvl="1"/>
            <a:endParaRPr lang="en-US" dirty="0"/>
          </a:p>
          <a:p>
            <a:r>
              <a:rPr lang="en-US" dirty="0"/>
              <a:t>Types of Inter-process Communication</a:t>
            </a:r>
          </a:p>
          <a:p>
            <a:pPr lvl="1"/>
            <a:r>
              <a:rPr lang="en-US" dirty="0"/>
              <a:t>Sharing Techniques</a:t>
            </a:r>
          </a:p>
          <a:p>
            <a:pPr lvl="1"/>
            <a:r>
              <a:rPr lang="en-US" dirty="0"/>
              <a:t>Data Sending Techniques</a:t>
            </a:r>
          </a:p>
          <a:p>
            <a:pPr lvl="1"/>
            <a:r>
              <a:rPr lang="en-US" dirty="0"/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53216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4752206" cy="338464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A </a:t>
            </a:r>
            <a:r>
              <a:rPr lang="en-AU" i="1" dirty="0">
                <a:solidFill>
                  <a:srgbClr val="00B0F0"/>
                </a:solidFill>
              </a:rPr>
              <a:t>Process</a:t>
            </a:r>
            <a:r>
              <a:rPr lang="en-AU" dirty="0"/>
              <a:t> is an instance of a program being executed</a:t>
            </a:r>
          </a:p>
          <a:p>
            <a:pPr lvl="1"/>
            <a:r>
              <a:rPr lang="en-AU" dirty="0"/>
              <a:t>This presentation is running in a process!</a:t>
            </a:r>
          </a:p>
          <a:p>
            <a:pPr lvl="1"/>
            <a:endParaRPr lang="en-AU" dirty="0"/>
          </a:p>
          <a:p>
            <a:r>
              <a:rPr lang="en-AU" i="1" dirty="0">
                <a:solidFill>
                  <a:srgbClr val="00B0F0"/>
                </a:solidFill>
              </a:rPr>
              <a:t>Multitasking</a:t>
            </a:r>
            <a:r>
              <a:rPr lang="en-AU" dirty="0"/>
              <a:t> is the term given when an </a:t>
            </a:r>
            <a:r>
              <a:rPr lang="en-AU" i="1" dirty="0">
                <a:solidFill>
                  <a:srgbClr val="00B0F0"/>
                </a:solidFill>
              </a:rPr>
              <a:t>Operating System </a:t>
            </a:r>
            <a:r>
              <a:rPr lang="en-AU" dirty="0"/>
              <a:t>(OS) is able to run multiple Processes at once</a:t>
            </a:r>
          </a:p>
          <a:p>
            <a:pPr lvl="1"/>
            <a:r>
              <a:rPr lang="en-AU" dirty="0"/>
              <a:t>The OS will attempt to run each Process on separate hardware cores, but if it has too many processes it will use time-sharing to switch rapidly between which process is currently executing</a:t>
            </a:r>
          </a:p>
        </p:txBody>
      </p:sp>
      <p:sp>
        <p:nvSpPr>
          <p:cNvPr id="4" name="Oval 3"/>
          <p:cNvSpPr/>
          <p:nvPr/>
        </p:nvSpPr>
        <p:spPr>
          <a:xfrm>
            <a:off x="5076056" y="1635646"/>
            <a:ext cx="3816424" cy="5760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OS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5076056" y="2139702"/>
            <a:ext cx="1226706" cy="684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Process</a:t>
            </a:r>
          </a:p>
          <a:p>
            <a:pPr algn="ctr"/>
            <a:r>
              <a:rPr lang="en-AU" sz="1100" dirty="0"/>
              <a:t>1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7665774" y="2139702"/>
            <a:ext cx="1226706" cy="684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Process</a:t>
            </a:r>
          </a:p>
          <a:p>
            <a:pPr algn="ctr"/>
            <a:r>
              <a:rPr lang="en-AU" sz="1100" dirty="0"/>
              <a:t>3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6370915" y="2139702"/>
            <a:ext cx="1226706" cy="684214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dirty="0"/>
              <a:t>Process</a:t>
            </a:r>
          </a:p>
          <a:p>
            <a:pPr algn="ctr"/>
            <a:r>
              <a:rPr lang="en-AU" sz="11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076056" y="2823916"/>
            <a:ext cx="122670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2170" y="2823916"/>
            <a:ext cx="122670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65774" y="2826074"/>
            <a:ext cx="1226706" cy="7200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3</a:t>
            </a:r>
          </a:p>
        </p:txBody>
      </p:sp>
    </p:spTree>
    <p:extLst>
      <p:ext uri="{BB962C8B-B14F-4D97-AF65-F5344CB8AC3E}">
        <p14:creationId xmlns:p14="http://schemas.microsoft.com/office/powerpoint/2010/main" val="305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Inter-process Communication?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Inter-process Communication </a:t>
            </a:r>
            <a:r>
              <a:rPr lang="en-US" dirty="0"/>
              <a:t>(IPC) is a set of techniques for allowing multiple running processes to communicate with each other</a:t>
            </a:r>
          </a:p>
          <a:p>
            <a:pPr lvl="1"/>
            <a:endParaRPr lang="en-US" dirty="0"/>
          </a:p>
          <a:p>
            <a:r>
              <a:rPr lang="en-US" dirty="0"/>
              <a:t>There are various </a:t>
            </a:r>
            <a:br>
              <a:rPr lang="en-US" dirty="0"/>
            </a:br>
            <a:r>
              <a:rPr lang="en-US" dirty="0"/>
              <a:t>techniques that allow </a:t>
            </a:r>
            <a:br>
              <a:rPr lang="en-US" dirty="0"/>
            </a:br>
            <a:r>
              <a:rPr lang="en-US" dirty="0"/>
              <a:t>us to pass data </a:t>
            </a:r>
            <a:br>
              <a:rPr lang="en-US" dirty="0"/>
            </a:br>
            <a:r>
              <a:rPr lang="en-US" dirty="0"/>
              <a:t>between these 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4" name="Pentagon 3"/>
          <p:cNvSpPr/>
          <p:nvPr/>
        </p:nvSpPr>
        <p:spPr>
          <a:xfrm>
            <a:off x="4067944" y="2770629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5" name="Pentagon 4"/>
          <p:cNvSpPr/>
          <p:nvPr/>
        </p:nvSpPr>
        <p:spPr>
          <a:xfrm>
            <a:off x="6387879" y="2770629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6" name="Arrow: Right 5"/>
          <p:cNvSpPr/>
          <p:nvPr/>
        </p:nvSpPr>
        <p:spPr>
          <a:xfrm>
            <a:off x="5335923" y="3130669"/>
            <a:ext cx="936104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/>
          <p:cNvSpPr/>
          <p:nvPr/>
        </p:nvSpPr>
        <p:spPr>
          <a:xfrm rot="10800000">
            <a:off x="5335923" y="3506378"/>
            <a:ext cx="936104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Inter-process Communication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technique you use depends on what type of </a:t>
            </a:r>
            <a:br>
              <a:rPr lang="en-US" dirty="0"/>
            </a:br>
            <a:r>
              <a:rPr lang="en-US" dirty="0"/>
              <a:t>communication you want</a:t>
            </a:r>
          </a:p>
          <a:p>
            <a:pPr lvl="1"/>
            <a:r>
              <a:rPr lang="en-US" dirty="0"/>
              <a:t>Do you want the processes to </a:t>
            </a:r>
            <a:r>
              <a:rPr lang="en-US" i="1" dirty="0">
                <a:solidFill>
                  <a:srgbClr val="00B0F0"/>
                </a:solidFill>
              </a:rPr>
              <a:t>share</a:t>
            </a:r>
            <a:r>
              <a:rPr lang="en-US" dirty="0"/>
              <a:t> data?</a:t>
            </a:r>
          </a:p>
          <a:p>
            <a:pPr lvl="1"/>
            <a:r>
              <a:rPr lang="en-US" dirty="0"/>
              <a:t>Do you want the processes to </a:t>
            </a:r>
            <a:r>
              <a:rPr lang="en-US" i="1" dirty="0">
                <a:solidFill>
                  <a:srgbClr val="00B0F0"/>
                </a:solidFill>
              </a:rPr>
              <a:t>send</a:t>
            </a:r>
            <a:r>
              <a:rPr lang="en-US" dirty="0"/>
              <a:t> data to each other?</a:t>
            </a:r>
          </a:p>
          <a:p>
            <a:pPr lvl="1"/>
            <a:endParaRPr lang="en-US" dirty="0"/>
          </a:p>
          <a:p>
            <a:r>
              <a:rPr lang="en-US" dirty="0"/>
              <a:t>Sharing can be achieved in various ways, such as:</a:t>
            </a:r>
          </a:p>
          <a:p>
            <a:pPr lvl="1"/>
            <a:r>
              <a:rPr lang="en-US" dirty="0"/>
              <a:t>Both processes read and write to the same file on disk</a:t>
            </a:r>
          </a:p>
          <a:p>
            <a:pPr lvl="1"/>
            <a:r>
              <a:rPr lang="en-US" dirty="0"/>
              <a:t>Both processes share memory</a:t>
            </a:r>
          </a:p>
          <a:p>
            <a:pPr lvl="1"/>
            <a:endParaRPr lang="en-US" dirty="0"/>
          </a:p>
          <a:p>
            <a:r>
              <a:rPr lang="en-US" dirty="0"/>
              <a:t>There are also multiple ways to send data, including:</a:t>
            </a:r>
          </a:p>
          <a:p>
            <a:pPr lvl="1"/>
            <a:r>
              <a:rPr lang="en-US" dirty="0"/>
              <a:t>Named Pipes</a:t>
            </a:r>
          </a:p>
          <a:p>
            <a:pPr lvl="1"/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74974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Files on Disk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possible for multiple applications to </a:t>
            </a:r>
            <a:br>
              <a:rPr lang="en-US" dirty="0"/>
            </a:br>
            <a:r>
              <a:rPr lang="en-US" dirty="0"/>
              <a:t>share data by utilizing the same file on disk</a:t>
            </a:r>
          </a:p>
          <a:p>
            <a:pPr lvl="1"/>
            <a:r>
              <a:rPr lang="en-US" dirty="0"/>
              <a:t>An application can write data to the file that another running application reads, and vice versa</a:t>
            </a:r>
          </a:p>
          <a:p>
            <a:pPr lvl="1"/>
            <a:endParaRPr lang="en-US" dirty="0"/>
          </a:p>
          <a:p>
            <a:r>
              <a:rPr lang="en-US" dirty="0"/>
              <a:t>Various issues exist</a:t>
            </a:r>
          </a:p>
          <a:p>
            <a:pPr lvl="1"/>
            <a:r>
              <a:rPr lang="en-US" dirty="0"/>
              <a:t>Issues opening a file if </a:t>
            </a:r>
            <a:br>
              <a:rPr lang="en-US" dirty="0"/>
            </a:br>
            <a:r>
              <a:rPr lang="en-US" dirty="0"/>
              <a:t>another process has it open</a:t>
            </a:r>
          </a:p>
          <a:p>
            <a:pPr lvl="1"/>
            <a:r>
              <a:rPr lang="en-US" dirty="0"/>
              <a:t>Issues reading from a file if </a:t>
            </a:r>
            <a:br>
              <a:rPr lang="en-US" dirty="0"/>
            </a:br>
            <a:r>
              <a:rPr lang="en-US" dirty="0"/>
              <a:t>another process is writing to it</a:t>
            </a:r>
          </a:p>
        </p:txBody>
      </p:sp>
      <p:pic>
        <p:nvPicPr>
          <p:cNvPr id="1030" name="Picture 6" descr="Image result for file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51870"/>
            <a:ext cx="1489348" cy="115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entagon 6"/>
          <p:cNvSpPr/>
          <p:nvPr/>
        </p:nvSpPr>
        <p:spPr>
          <a:xfrm>
            <a:off x="4860032" y="2715766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8" name="Pentagon 7"/>
          <p:cNvSpPr/>
          <p:nvPr/>
        </p:nvSpPr>
        <p:spPr>
          <a:xfrm>
            <a:off x="7740352" y="2715766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sp>
        <p:nvSpPr>
          <p:cNvPr id="11" name="Arrow: Right 10"/>
          <p:cNvSpPr/>
          <p:nvPr/>
        </p:nvSpPr>
        <p:spPr>
          <a:xfrm rot="2036942">
            <a:off x="6042521" y="3521570"/>
            <a:ext cx="497533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/>
          <p:cNvSpPr/>
          <p:nvPr/>
        </p:nvSpPr>
        <p:spPr>
          <a:xfrm rot="19190815">
            <a:off x="7245282" y="3521570"/>
            <a:ext cx="497533" cy="260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 is also possible for two applications to share memory</a:t>
            </a:r>
          </a:p>
          <a:p>
            <a:pPr lvl="1"/>
            <a:r>
              <a:rPr lang="en-US" dirty="0"/>
              <a:t>We just need a way to identify blocks of memory</a:t>
            </a:r>
          </a:p>
          <a:p>
            <a:pPr lvl="1"/>
            <a:endParaRPr lang="en-US" dirty="0"/>
          </a:p>
          <a:p>
            <a:r>
              <a:rPr lang="en-US" dirty="0"/>
              <a:t>It is usually very hard to identify which piece of memory is </a:t>
            </a:r>
            <a:br>
              <a:rPr lang="en-US" dirty="0"/>
            </a:br>
            <a:r>
              <a:rPr lang="en-US" dirty="0"/>
              <a:t>used where and for what between different processes</a:t>
            </a:r>
          </a:p>
          <a:p>
            <a:pPr lvl="1"/>
            <a:r>
              <a:rPr lang="en-US" dirty="0"/>
              <a:t>Operating systems may also have systems in place to </a:t>
            </a:r>
            <a:br>
              <a:rPr lang="en-US" dirty="0"/>
            </a:br>
            <a:r>
              <a:rPr lang="en-US" dirty="0"/>
              <a:t>prevent sharing unknown memory blocks</a:t>
            </a:r>
          </a:p>
          <a:p>
            <a:pPr lvl="1"/>
            <a:endParaRPr lang="en-US" dirty="0"/>
          </a:p>
          <a:p>
            <a:r>
              <a:rPr lang="en-US" dirty="0"/>
              <a:t>However, some operating systems include a method for naming shared blocks of memory that can be used by multiple applications</a:t>
            </a:r>
          </a:p>
          <a:p>
            <a:pPr lvl="1"/>
            <a:r>
              <a:rPr lang="en-US" dirty="0"/>
              <a:t>This is called </a:t>
            </a:r>
            <a:r>
              <a:rPr lang="en-US" i="1" dirty="0">
                <a:solidFill>
                  <a:srgbClr val="00B0F0"/>
                </a:solidFill>
              </a:rPr>
              <a:t>Named Shared Memory</a:t>
            </a:r>
          </a:p>
        </p:txBody>
      </p:sp>
    </p:spTree>
    <p:extLst>
      <p:ext uri="{BB962C8B-B14F-4D97-AF65-F5344CB8AC3E}">
        <p14:creationId xmlns:p14="http://schemas.microsoft.com/office/powerpoint/2010/main" val="237944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Shared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850" y="1203325"/>
            <a:ext cx="3816102" cy="338464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With </a:t>
            </a:r>
            <a:r>
              <a:rPr lang="en-US" i="1" dirty="0">
                <a:solidFill>
                  <a:srgbClr val="00B0F0"/>
                </a:solidFill>
              </a:rPr>
              <a:t>Named Shared Memory </a:t>
            </a:r>
            <a:r>
              <a:rPr lang="en-US" dirty="0"/>
              <a:t>we have one process create the named block of memory, while others can access it with the same name</a:t>
            </a:r>
          </a:p>
          <a:p>
            <a:pPr lvl="1"/>
            <a:r>
              <a:rPr lang="en-US" dirty="0"/>
              <a:t>The name needs to be known by both applications</a:t>
            </a:r>
          </a:p>
          <a:p>
            <a:pPr lvl="1"/>
            <a:endParaRPr lang="en-US" dirty="0"/>
          </a:p>
          <a:p>
            <a:r>
              <a:rPr lang="en-US" dirty="0"/>
              <a:t>Care must be taken!</a:t>
            </a:r>
          </a:p>
          <a:p>
            <a:pPr lvl="1"/>
            <a:r>
              <a:rPr lang="en-US" dirty="0"/>
              <a:t>It is very possible for one process to try to read from the memory while another is writing to it</a:t>
            </a:r>
          </a:p>
          <a:p>
            <a:pPr lvl="1"/>
            <a:r>
              <a:rPr lang="en-US" dirty="0"/>
              <a:t>Best to share small pieces of memory that aren’t performance critical</a:t>
            </a:r>
          </a:p>
        </p:txBody>
      </p:sp>
      <p:sp>
        <p:nvSpPr>
          <p:cNvPr id="4" name="Pentagon 3"/>
          <p:cNvSpPr/>
          <p:nvPr/>
        </p:nvSpPr>
        <p:spPr>
          <a:xfrm>
            <a:off x="3923928" y="1851670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1</a:t>
            </a:r>
          </a:p>
        </p:txBody>
      </p:sp>
      <p:sp>
        <p:nvSpPr>
          <p:cNvPr id="5" name="Pentagon 4"/>
          <p:cNvSpPr/>
          <p:nvPr/>
        </p:nvSpPr>
        <p:spPr>
          <a:xfrm>
            <a:off x="7534672" y="3219822"/>
            <a:ext cx="1152128" cy="1097265"/>
          </a:xfrm>
          <a:prstGeom prst="pent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2</a:t>
            </a:r>
          </a:p>
        </p:txBody>
      </p:sp>
      <p:pic>
        <p:nvPicPr>
          <p:cNvPr id="2050" name="Picture 2" descr="http://icons.iconarchive.com/icons/harwen/pleasant/256/Ram-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96" y="1063229"/>
            <a:ext cx="1723256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urved Down 5"/>
          <p:cNvSpPr/>
          <p:nvPr/>
        </p:nvSpPr>
        <p:spPr>
          <a:xfrm rot="20964403">
            <a:off x="4499154" y="1255791"/>
            <a:ext cx="1863068" cy="36004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urved Down 7"/>
          <p:cNvSpPr/>
          <p:nvPr/>
        </p:nvSpPr>
        <p:spPr>
          <a:xfrm rot="10182382">
            <a:off x="4876490" y="2828613"/>
            <a:ext cx="1952138" cy="36004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Down 8"/>
          <p:cNvSpPr/>
          <p:nvPr/>
        </p:nvSpPr>
        <p:spPr>
          <a:xfrm rot="3708848">
            <a:off x="7421117" y="2361730"/>
            <a:ext cx="1863068" cy="36004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Down 9"/>
          <p:cNvSpPr/>
          <p:nvPr/>
        </p:nvSpPr>
        <p:spPr>
          <a:xfrm rot="14881662">
            <a:off x="6285847" y="3140568"/>
            <a:ext cx="1573282" cy="360040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/>
          <p:cNvSpPr/>
          <p:nvPr/>
        </p:nvSpPr>
        <p:spPr>
          <a:xfrm rot="20983804">
            <a:off x="4934910" y="1710793"/>
            <a:ext cx="1085056" cy="4281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</a:t>
            </a:r>
          </a:p>
        </p:txBody>
      </p:sp>
      <p:sp>
        <p:nvSpPr>
          <p:cNvPr id="11" name="Arrow: Down 10"/>
          <p:cNvSpPr/>
          <p:nvPr/>
        </p:nvSpPr>
        <p:spPr>
          <a:xfrm rot="19677151">
            <a:off x="7669924" y="2092486"/>
            <a:ext cx="386643" cy="1230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Close</a:t>
            </a:r>
          </a:p>
        </p:txBody>
      </p:sp>
      <p:sp>
        <p:nvSpPr>
          <p:cNvPr id="16" name="Arrow: Left 15"/>
          <p:cNvSpPr/>
          <p:nvPr/>
        </p:nvSpPr>
        <p:spPr>
          <a:xfrm rot="20946028">
            <a:off x="5059241" y="2385319"/>
            <a:ext cx="1194719" cy="42237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Destroy</a:t>
            </a:r>
          </a:p>
        </p:txBody>
      </p:sp>
      <p:sp>
        <p:nvSpPr>
          <p:cNvPr id="17" name="Arrow: Up 16"/>
          <p:cNvSpPr/>
          <p:nvPr/>
        </p:nvSpPr>
        <p:spPr>
          <a:xfrm rot="20113808">
            <a:off x="7183996" y="2465294"/>
            <a:ext cx="377115" cy="1008112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Open</a:t>
            </a:r>
          </a:p>
        </p:txBody>
      </p:sp>
      <p:sp>
        <p:nvSpPr>
          <p:cNvPr id="18" name="TextBox 17"/>
          <p:cNvSpPr txBox="1"/>
          <p:nvPr/>
        </p:nvSpPr>
        <p:spPr>
          <a:xfrm rot="20803574">
            <a:off x="4880465" y="981586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20" name="TextBox 19"/>
          <p:cNvSpPr txBox="1"/>
          <p:nvPr/>
        </p:nvSpPr>
        <p:spPr>
          <a:xfrm rot="20921192">
            <a:off x="5739512" y="311072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21" name="TextBox 20"/>
          <p:cNvSpPr txBox="1"/>
          <p:nvPr/>
        </p:nvSpPr>
        <p:spPr>
          <a:xfrm rot="3523221">
            <a:off x="8241525" y="2068205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Read</a:t>
            </a:r>
          </a:p>
        </p:txBody>
      </p:sp>
      <p:sp>
        <p:nvSpPr>
          <p:cNvPr id="22" name="TextBox 21"/>
          <p:cNvSpPr txBox="1"/>
          <p:nvPr/>
        </p:nvSpPr>
        <p:spPr>
          <a:xfrm rot="14675149">
            <a:off x="6477715" y="3380840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5837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between Processes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Sharing can have problems</a:t>
            </a:r>
          </a:p>
          <a:p>
            <a:pPr lvl="1"/>
            <a:r>
              <a:rPr lang="en-US" dirty="0"/>
              <a:t>Reading and writing to the same memory at the same time can have disastrous effects</a:t>
            </a:r>
          </a:p>
          <a:p>
            <a:pPr lvl="1"/>
            <a:endParaRPr lang="en-US" dirty="0"/>
          </a:p>
          <a:p>
            <a:r>
              <a:rPr lang="en-US" dirty="0"/>
              <a:t>It may be better to instead use a system where processes </a:t>
            </a:r>
            <a:br>
              <a:rPr lang="en-US" dirty="0"/>
            </a:br>
            <a:r>
              <a:rPr lang="en-US" dirty="0"/>
              <a:t>can send the data between each other</a:t>
            </a:r>
          </a:p>
          <a:p>
            <a:pPr lvl="1"/>
            <a:r>
              <a:rPr lang="en-US" dirty="0"/>
              <a:t>Data sent by one process can only be read once it is received by the other process, it can’t be read at the same time as it’s being written</a:t>
            </a:r>
          </a:p>
          <a:p>
            <a:pPr lvl="1"/>
            <a:endParaRPr lang="en-US" dirty="0"/>
          </a:p>
          <a:p>
            <a:r>
              <a:rPr lang="en-US" dirty="0"/>
              <a:t>There are multiple ways we can implement sending, including:</a:t>
            </a:r>
          </a:p>
          <a:p>
            <a:pPr lvl="1"/>
            <a:r>
              <a:rPr lang="en-US" dirty="0"/>
              <a:t>Named Pipes</a:t>
            </a:r>
          </a:p>
          <a:p>
            <a:pPr lvl="1"/>
            <a:r>
              <a:rPr lang="en-US" dirty="0"/>
              <a:t>Sockets and Networking</a:t>
            </a:r>
          </a:p>
        </p:txBody>
      </p:sp>
    </p:spTree>
    <p:extLst>
      <p:ext uri="{BB962C8B-B14F-4D97-AF65-F5344CB8AC3E}">
        <p14:creationId xmlns:p14="http://schemas.microsoft.com/office/powerpoint/2010/main" val="307514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2438</TotalTime>
  <Words>715</Words>
  <Application>Microsoft Office PowerPoint</Application>
  <PresentationFormat>On-screen Show (16:9)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Inter-process Communication</vt:lpstr>
      <vt:lpstr>Contents</vt:lpstr>
      <vt:lpstr>What is a Process?</vt:lpstr>
      <vt:lpstr>What is Inter-process Communication?</vt:lpstr>
      <vt:lpstr>Types of Inter-process Communication</vt:lpstr>
      <vt:lpstr>Sharing Files on Disk</vt:lpstr>
      <vt:lpstr>Sharing Memory</vt:lpstr>
      <vt:lpstr>Named Shared Memory</vt:lpstr>
      <vt:lpstr>Sending Data between Processes</vt:lpstr>
      <vt:lpstr>Named Pipes</vt:lpstr>
      <vt:lpstr>Sockets and Networking</vt:lpstr>
      <vt:lpstr>Sockets and Networking</vt:lpstr>
      <vt:lpstr>Messages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Conan Bourke</cp:lastModifiedBy>
  <cp:revision>93</cp:revision>
  <dcterms:created xsi:type="dcterms:W3CDTF">2014-07-14T04:04:52Z</dcterms:created>
  <dcterms:modified xsi:type="dcterms:W3CDTF">2017-05-24T06:11:14Z</dcterms:modified>
</cp:coreProperties>
</file>