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3" r:id="rId2"/>
    <p:sldId id="265" r:id="rId3"/>
    <p:sldId id="266" r:id="rId4"/>
    <p:sldId id="272" r:id="rId5"/>
    <p:sldId id="273" r:id="rId6"/>
    <p:sldId id="276" r:id="rId7"/>
    <p:sldId id="274" r:id="rId8"/>
    <p:sldId id="275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7" r:id="rId19"/>
    <p:sldId id="286" r:id="rId20"/>
    <p:sldId id="270" r:id="rId21"/>
    <p:sldId id="288" r:id="rId22"/>
    <p:sldId id="271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10" autoAdjust="0"/>
  </p:normalViewPr>
  <p:slideViewPr>
    <p:cSldViewPr>
      <p:cViewPr varScale="1">
        <p:scale>
          <a:sx n="107" d="100"/>
          <a:sy n="107" d="100"/>
        </p:scale>
        <p:origin x="109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Languages which</a:t>
            </a:r>
            <a:r>
              <a:rPr lang="en-US" baseline="0" dirty="0" smtClean="0"/>
              <a:t> support lambdas:</a:t>
            </a:r>
          </a:p>
          <a:p>
            <a:r>
              <a:rPr lang="en-US" dirty="0" smtClean="0"/>
              <a:t>https://en.wikipedia.org/wiki/Anonymous_function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1121-D736-4287-BB14-2A76EC012B8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233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rogramming.com/c++11/c++11-lambda-closures.html" TargetMode="External"/><Relationship Id="rId2" Type="http://schemas.openxmlformats.org/officeDocument/2006/relationships/hyperlink" Target="https://en.wikipedia.org/wiki/Anonymous_fun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AU/library/dd293608.aspx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martbear.com/c-plus-plus/c11-tutorial-lambda-expressions-the-nuts-and-bolts-of-functional-programming/" TargetMode="External"/><Relationship Id="rId2" Type="http://schemas.openxmlformats.org/officeDocument/2006/relationships/hyperlink" Target="https://blog.feabhas.com/2014/03/demystifying-c-lambda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C++ Lambda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571750"/>
            <a:ext cx="7632848" cy="1152128"/>
          </a:xfrm>
        </p:spPr>
        <p:txBody>
          <a:bodyPr>
            <a:normAutofit/>
          </a:bodyPr>
          <a:lstStyle/>
          <a:p>
            <a:r>
              <a:rPr lang="en-US" sz="2000" dirty="0"/>
              <a:t>Is now  valid syntax!</a:t>
            </a:r>
            <a:endParaRPr lang="en-GB" sz="2000" dirty="0"/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[](){}();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[]{}();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05/06/16 by Aaron Cox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Introduction to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</a:t>
            </a:r>
            <a:r>
              <a:rPr lang="en-US" dirty="0" smtClean="0"/>
              <a:t>scenes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9095" y="1249044"/>
            <a:ext cx="3775393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LambdaXXX</a:t>
            </a:r>
            <a:endParaRPr lang="en-US" sz="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constructor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LambdaXXX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800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a_argc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 &amp;</a:t>
            </a:r>
            <a:r>
              <a:rPr lang="en-US" sz="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a_argv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800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a_myVariable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a_argc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a_argv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myVariable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a_myVariable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 ()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myVariable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myVariable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5;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captured variables will be stored as members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&amp;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  &amp;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&amp;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myVariable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</a:t>
            </a:r>
            <a:r>
              <a:rPr lang="en-US" sz="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myVariable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LambdaXXX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myLambdaFunc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myVariable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myLambdaFunc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myVariable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356795" y="1923678"/>
            <a:ext cx="35283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myVariable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  <a:endParaRPr lang="en-US" sz="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myLambdaFunc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[&amp;]()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myVariable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myVariable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sz="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myLambdaFunc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myVariable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5004048" y="1347614"/>
            <a:ext cx="216023" cy="1944216"/>
          </a:xfrm>
          <a:prstGeom prst="leftBrace">
            <a:avLst>
              <a:gd name="adj1" fmla="val 8333"/>
              <a:gd name="adj2" fmla="val 58977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70615" y="2128781"/>
            <a:ext cx="2012782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Our lambda converts to a class!</a:t>
            </a:r>
          </a:p>
          <a:p>
            <a:r>
              <a:rPr lang="en-US" sz="1000" dirty="0" smtClean="0"/>
              <a:t>Notice the member variables are all references and Initialized by the constructor</a:t>
            </a:r>
            <a:endParaRPr lang="en-US" sz="1000" dirty="0"/>
          </a:p>
        </p:txBody>
      </p:sp>
      <p:sp>
        <p:nvSpPr>
          <p:cNvPr id="8" name="Left Brace 7"/>
          <p:cNvSpPr/>
          <p:nvPr/>
        </p:nvSpPr>
        <p:spPr>
          <a:xfrm flipH="1">
            <a:off x="2775979" y="2166264"/>
            <a:ext cx="178164" cy="500776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06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by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6768430" cy="338464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= character between square brackets means the lambda function will copy locally accessible variables. </a:t>
            </a:r>
          </a:p>
          <a:p>
            <a:endParaRPr lang="en-US" sz="1600" dirty="0"/>
          </a:p>
          <a:p>
            <a:r>
              <a:rPr lang="en-US" sz="1600" dirty="0" smtClean="0"/>
              <a:t>These variables are constant, and cannot be modified (read-only)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This allows lambdas to store state, we can return a lambda from a function and access any of the local variables that may have fallen out of scope.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542694"/>
            <a:ext cx="432048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myVariable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  <a:endParaRPr lang="en-US" sz="10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myLambdaFunc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[=]()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myVariable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myVariable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 must have modifiable lhs value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myLambdaFunc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myVariable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0072" y="3705468"/>
            <a:ext cx="3312368" cy="11695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Program output</a:t>
            </a:r>
          </a:p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---------------------------------------------------------</a:t>
            </a:r>
          </a:p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Press any key to continue…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11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</a:t>
            </a:r>
            <a:r>
              <a:rPr lang="en-US" dirty="0" smtClean="0"/>
              <a:t>scenes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3525" y="1249044"/>
            <a:ext cx="3831498" cy="36625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LambdaXXX</a:t>
            </a:r>
            <a:endParaRPr lang="en-US" sz="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constructor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LambdaXXX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a_argc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 </a:t>
            </a:r>
            <a:r>
              <a:rPr lang="en-US" sz="800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a_argv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a_myVariable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a_argc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a_argv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myVariable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a_myVariable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 ()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myVariable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myVariable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5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ERROR must have modifiable lhs value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captured variables will be stored as members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char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myVariable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</a:t>
            </a:r>
            <a:r>
              <a:rPr lang="en-US" sz="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myVariable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LambdaXXX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myLambdaFunc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myVariable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myLambdaFunc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myVariable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356795" y="1249044"/>
            <a:ext cx="35283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myVariable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  <a:endParaRPr lang="en-US" sz="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myLambdaFunc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[=]()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myVariable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myVariable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 </a:t>
            </a:r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ERROR must have modifiable lhs value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sz="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myLambdaFunc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myVariable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3848478" y="2859782"/>
            <a:ext cx="288032" cy="432048"/>
          </a:xfrm>
          <a:prstGeom prst="leftBrace">
            <a:avLst>
              <a:gd name="adj1" fmla="val 0"/>
              <a:gd name="adj2" fmla="val 47179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35696" y="2859782"/>
            <a:ext cx="2012782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When we capture by value, we create a constant copy.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343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ambda return type – trailing return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C++ can automatically calculate the appropriate return type.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We can also explicitly specify the return type using “trailing return” syntax</a:t>
            </a:r>
          </a:p>
          <a:p>
            <a:pPr marL="0" indent="0">
              <a:buNone/>
            </a:pPr>
            <a:r>
              <a:rPr lang="en-US" sz="1600" dirty="0" smtClean="0"/>
              <a:t>With the introduction of auto, this trailing return is also valid for normal functions as well.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30316" y="1563638"/>
            <a:ext cx="3852337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lambdaAdd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[](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lambdaAdd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(10, 20)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30316" y="3075806"/>
            <a:ext cx="3570208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lambdaDivide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[](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lambdaDivide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(10, 20)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142925" y="3084328"/>
            <a:ext cx="4063933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endParaRPr lang="en-US" sz="1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Bar() -&gt; </a:t>
            </a:r>
            <a:r>
              <a:rPr lang="en-US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endParaRPr lang="en-US" sz="1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std::cout </a:t>
            </a:r>
            <a:r>
              <a:rPr lang="en-US" sz="100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"im a real function"</a:t>
            </a:r>
            <a:r>
              <a:rPr lang="en-US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std::endl;</a:t>
            </a:r>
          </a:p>
          <a:p>
            <a:r>
              <a:rPr lang="en-US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4013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 lambda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256262" cy="3384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If we want to pass a lambda to a function or have a lambda returned from a function, than some common signature needs to be accepted by the sender / receiver of the lambda.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This is required so that the sender and receiver knows how to use the lambda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#include &lt; </a:t>
            </a:r>
            <a:r>
              <a:rPr lang="en-US" sz="1600" dirty="0">
                <a:solidFill>
                  <a:srgbClr val="FFFF00"/>
                </a:solidFill>
              </a:rPr>
              <a:t>functional </a:t>
            </a:r>
            <a:r>
              <a:rPr lang="en-US" sz="1600" dirty="0" smtClean="0">
                <a:solidFill>
                  <a:srgbClr val="FFFF0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sz="1600" dirty="0" smtClean="0"/>
              <a:t>Provides a means for us to use a strong type for our lambda, which can describe the arguments and return type accepted.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828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 lambda with </a:t>
            </a:r>
            <a:r>
              <a:rPr lang="en-US" dirty="0" err="1" smtClean="0"/>
              <a:t>std</a:t>
            </a:r>
            <a:r>
              <a:rPr lang="en-US" dirty="0" smtClean="0"/>
              <a:t>::function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2952006" cy="3384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A contrived example: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100" dirty="0" smtClean="0"/>
              <a:t>The </a:t>
            </a:r>
            <a:r>
              <a:rPr lang="en-US" sz="1100" dirty="0" err="1" smtClean="0"/>
              <a:t>PrintMathFunc</a:t>
            </a:r>
            <a:r>
              <a:rPr lang="en-US" sz="1100" dirty="0" smtClean="0"/>
              <a:t> returns a lambda function.</a:t>
            </a:r>
            <a:br>
              <a:rPr lang="en-US" sz="1100" dirty="0" smtClean="0"/>
            </a:br>
            <a:endParaRPr lang="en-US" sz="1100" dirty="0" smtClean="0"/>
          </a:p>
          <a:p>
            <a:r>
              <a:rPr lang="en-US" sz="1100" dirty="0" smtClean="0"/>
              <a:t>All 3 lambda functions need to match a set function signature</a:t>
            </a:r>
            <a:br>
              <a:rPr lang="en-US" sz="1100" dirty="0" smtClean="0"/>
            </a:br>
            <a:r>
              <a:rPr lang="en-US" sz="1100" dirty="0" err="1" smtClean="0">
                <a:solidFill>
                  <a:srgbClr val="FFFF00"/>
                </a:solidFill>
              </a:rPr>
              <a:t>std</a:t>
            </a:r>
            <a:r>
              <a:rPr lang="en-US" sz="1100" dirty="0" smtClean="0">
                <a:solidFill>
                  <a:srgbClr val="FFFF00"/>
                </a:solidFill>
              </a:rPr>
              <a:t>::function&lt;void(</a:t>
            </a:r>
            <a:r>
              <a:rPr lang="en-US" sz="1100" dirty="0" err="1" smtClean="0">
                <a:solidFill>
                  <a:srgbClr val="FFFF00"/>
                </a:solidFill>
              </a:rPr>
              <a:t>int</a:t>
            </a:r>
            <a:r>
              <a:rPr lang="en-US" sz="1100" dirty="0" smtClean="0">
                <a:solidFill>
                  <a:srgbClr val="FFFF00"/>
                </a:solidFill>
              </a:rPr>
              <a:t>, </a:t>
            </a:r>
            <a:r>
              <a:rPr lang="en-US" sz="1100" dirty="0" err="1" smtClean="0">
                <a:solidFill>
                  <a:srgbClr val="FFFF00"/>
                </a:solidFill>
              </a:rPr>
              <a:t>int</a:t>
            </a:r>
            <a:r>
              <a:rPr lang="en-US" sz="1100" dirty="0" smtClean="0">
                <a:solidFill>
                  <a:srgbClr val="FFFF00"/>
                </a:solidFill>
              </a:rPr>
              <a:t>)&gt; </a:t>
            </a:r>
            <a:br>
              <a:rPr lang="en-US" sz="1100" dirty="0" smtClean="0">
                <a:solidFill>
                  <a:srgbClr val="FFFF00"/>
                </a:solidFill>
              </a:rPr>
            </a:br>
            <a:endParaRPr lang="en-US" sz="1100" dirty="0" smtClean="0">
              <a:solidFill>
                <a:srgbClr val="FFFF00"/>
              </a:solidFill>
            </a:endParaRPr>
          </a:p>
          <a:p>
            <a:r>
              <a:rPr lang="en-US" sz="1100" dirty="0"/>
              <a:t>L</a:t>
            </a:r>
            <a:r>
              <a:rPr lang="en-US" sz="1100" dirty="0" smtClean="0"/>
              <a:t>ambdas are catching by value using </a:t>
            </a:r>
            <a:r>
              <a:rPr lang="en-US" sz="1100" dirty="0" smtClean="0">
                <a:solidFill>
                  <a:srgbClr val="FFFF00"/>
                </a:solidFill>
              </a:rPr>
              <a:t>[=]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/>
          </a:p>
          <a:p>
            <a:r>
              <a:rPr lang="en-US" sz="1200" dirty="0" smtClean="0">
                <a:solidFill>
                  <a:srgbClr val="FFC000"/>
                </a:solidFill>
              </a:rPr>
              <a:t>If we captured by reference, undefined behavior would occur! Can you guess why?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/>
          </a:p>
          <a:p>
            <a:endParaRPr 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1203325"/>
            <a:ext cx="568863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EAction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PLUS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MINUS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NUM_ACTIONS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)&gt;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PrintMathFunc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EAction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modifier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PLUS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[=](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modifier </a:t>
            </a:r>
            <a:r>
              <a:rPr lang="en-US" sz="800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MINUS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[=](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modifier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  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[=](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 operation"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800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</a:t>
            </a:r>
            <a:r>
              <a:rPr lang="en-US" sz="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EAction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NUM_ACTIONS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mathFunc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PrintMathFunc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EAction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mathFunc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10, 10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56766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note on Debugging Lambdas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760318" cy="338464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By hovering over a lambda, you can see what values have been captured by hovering over the variable, or by looking in the watch / autos debugging window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11710"/>
            <a:ext cx="7242991" cy="15253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47452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392166" cy="3384649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C++ 11 allows a function signature to be passed as a template argument.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void(</a:t>
            </a:r>
            <a:r>
              <a:rPr lang="en-US" sz="1600" dirty="0" err="1" smtClean="0"/>
              <a:t>int,int</a:t>
            </a:r>
            <a:r>
              <a:rPr lang="en-US" sz="1600" dirty="0" smtClean="0"/>
              <a:t>) is a function signature that returns void and accepts 2 integers.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Instead of using auto, we can define a variable using an </a:t>
            </a:r>
            <a:r>
              <a:rPr lang="en-US" sz="1600" dirty="0" err="1" smtClean="0"/>
              <a:t>std</a:t>
            </a:r>
            <a:r>
              <a:rPr lang="en-US" sz="1600" dirty="0" smtClean="0"/>
              <a:t>::function and assign it to the lambda. </a:t>
            </a:r>
            <a:r>
              <a:rPr lang="en-US" sz="1100" dirty="0" smtClean="0"/>
              <a:t>(first code block)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err="1" smtClean="0"/>
              <a:t>std</a:t>
            </a:r>
            <a:r>
              <a:rPr lang="en-US" sz="1600" dirty="0" smtClean="0"/>
              <a:t>::function can also accept our “Behinds the Scenes” code representing what a lambda looks like. </a:t>
            </a:r>
            <a:r>
              <a:rPr lang="en-US" sz="1100" dirty="0" smtClean="0"/>
              <a:t>(second code block)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307280" y="2211710"/>
            <a:ext cx="3270447" cy="218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LambdaXXX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endParaRPr lang="en-US" sz="8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 ()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std::cout </a:t>
            </a:r>
            <a:r>
              <a:rPr lang="en-US" sz="80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std::endl;</a:t>
            </a:r>
          </a:p>
          <a:p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sz="8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8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LambdaXXX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myLambdaFunc;</a:t>
            </a:r>
          </a:p>
          <a:p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sz="8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)&gt; myFunc = myLambdaFunc;</a:t>
            </a:r>
          </a:p>
          <a:p>
            <a:endParaRPr lang="en-US" sz="8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myFunc</a:t>
            </a:r>
            <a:r>
              <a:rPr lang="en-US" sz="80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10, 10</a:t>
            </a:r>
            <a:r>
              <a:rPr lang="en-US" sz="80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myLambdaFunc</a:t>
            </a:r>
            <a:r>
              <a:rPr lang="en-US" sz="80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10, 10</a:t>
            </a:r>
            <a:r>
              <a:rPr lang="en-US" sz="80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8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5292079" y="1184110"/>
            <a:ext cx="327044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8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)&gt; func = [](</a:t>
            </a:r>
            <a:r>
              <a:rPr lang="en-US" sz="8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</a:p>
          <a:p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std::cout </a:t>
            </a:r>
            <a:r>
              <a:rPr lang="en-US" sz="80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std::endl;</a:t>
            </a:r>
          </a:p>
          <a:p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sz="8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80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10, 10</a:t>
            </a:r>
            <a:r>
              <a:rPr lang="en-US" sz="80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04639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176142" cy="3384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We can even pass lambdas into a function.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Here’s a template function example, which invokes the passed in lambda for each item in an array.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Notice we can even place the lambda directly as a function parameter, instead of storing it as a variable first.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1275606"/>
            <a:ext cx="4055919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ForAll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&amp;)&gt; </a:t>
            </a:r>
            <a:r>
              <a:rPr lang="en-US" sz="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=0; </a:t>
            </a:r>
            <a:r>
              <a:rPr lang="en-US" sz="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&lt;length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pData</a:t>
            </a:r>
            <a:r>
              <a:rPr lang="en-US" sz="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</a:t>
            </a:r>
            <a:r>
              <a:rPr lang="en-US" sz="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NUM_ITEMS = 5;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myArray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[NUM_ITEMS] {1, 2, 3, 4, 5};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 = [](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add100 = [](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100; };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ForAll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myArray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NUM_ITEMS, print);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ForAll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myArray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NUM_ITEMS, add100);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ForAll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myArray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NUM_ITEMS, print);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47530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6624414" cy="3672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With lambdas, we can do many things, here are only a few examples: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Create simple event callbacks, such as when a button is pressed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Construct a simple Publisher/Subscriber system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Start to program in a </a:t>
            </a:r>
            <a:r>
              <a:rPr lang="en-US" sz="1600" dirty="0" smtClean="0"/>
              <a:t>Functional </a:t>
            </a:r>
            <a:r>
              <a:rPr lang="en-US" sz="1600" dirty="0" smtClean="0"/>
              <a:t>programming </a:t>
            </a:r>
            <a:r>
              <a:rPr lang="en-US" sz="1600" dirty="0" smtClean="0"/>
              <a:t>mindset.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There </a:t>
            </a:r>
            <a:r>
              <a:rPr lang="en-US" sz="1600" dirty="0" smtClean="0"/>
              <a:t>are a lot of </a:t>
            </a:r>
            <a:r>
              <a:rPr lang="en-US" sz="1600" dirty="0" err="1" smtClean="0"/>
              <a:t>std</a:t>
            </a:r>
            <a:r>
              <a:rPr lang="en-US" sz="1600" dirty="0" smtClean="0"/>
              <a:t>::algorithms which are simplified by using lambdas.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355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AU" sz="1600" dirty="0" smtClean="0"/>
              <a:t>What is a lambda</a:t>
            </a:r>
          </a:p>
          <a:p>
            <a:r>
              <a:rPr lang="en-AU" sz="1600" dirty="0" smtClean="0"/>
              <a:t>Our First Lambda</a:t>
            </a:r>
          </a:p>
          <a:p>
            <a:r>
              <a:rPr lang="en-AU" sz="1600" dirty="0" smtClean="0"/>
              <a:t>How the Compiler transforms a lambda</a:t>
            </a:r>
          </a:p>
          <a:p>
            <a:r>
              <a:rPr lang="en-AU" sz="1600" dirty="0" smtClean="0"/>
              <a:t>Capturing values</a:t>
            </a:r>
          </a:p>
          <a:p>
            <a:r>
              <a:rPr lang="en-US" sz="1600" dirty="0"/>
              <a:t>Lambda return type – trailing </a:t>
            </a:r>
            <a:r>
              <a:rPr lang="en-US" sz="1600" dirty="0" smtClean="0"/>
              <a:t>return</a:t>
            </a:r>
          </a:p>
          <a:p>
            <a:r>
              <a:rPr lang="en-US" sz="1600" dirty="0" smtClean="0"/>
              <a:t>Returning Lambdas</a:t>
            </a:r>
          </a:p>
          <a:p>
            <a:r>
              <a:rPr lang="en-US" sz="1600" dirty="0" smtClean="0"/>
              <a:t>Passing Lambdas</a:t>
            </a:r>
          </a:p>
          <a:p>
            <a:r>
              <a:rPr lang="en-US" sz="1600" dirty="0" smtClean="0"/>
              <a:t>Debugging Lambdas</a:t>
            </a:r>
            <a:endParaRPr lang="en-AU" sz="1600" dirty="0" smtClean="0"/>
          </a:p>
          <a:p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4608512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1600" dirty="0" smtClean="0"/>
              <a:t>We have just looked at some basic lambda syntax and how they are treated behind the scenes.</a:t>
            </a:r>
            <a:br>
              <a:rPr lang="en-AU" sz="1600" dirty="0" smtClean="0"/>
            </a:br>
            <a:endParaRPr lang="en-AU" sz="1600" dirty="0" smtClean="0"/>
          </a:p>
          <a:p>
            <a:r>
              <a:rPr lang="en-AU" sz="1600" dirty="0" smtClean="0"/>
              <a:t>There is a lot that is made possible with lambdas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27650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Anonymous Functions:</a:t>
            </a:r>
            <a:br>
              <a:rPr lang="en-US" sz="1600" dirty="0" smtClean="0"/>
            </a:b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en.wikipedia.org/wiki/Anonymous_function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Lambda Functions in C++ 11 – The </a:t>
            </a:r>
            <a:r>
              <a:rPr lang="en-US" sz="1600" dirty="0"/>
              <a:t>Definitive Guide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http://www.cprogramming.com/c++11/c++</a:t>
            </a:r>
            <a:r>
              <a:rPr lang="en-US" sz="1600" dirty="0" smtClean="0">
                <a:hlinkClick r:id="rId3"/>
              </a:rPr>
              <a:t>11-lambda-closures.html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/>
              <a:t>Lambda Expressions in C++</a:t>
            </a:r>
            <a:br>
              <a:rPr lang="en-US" sz="1600" dirty="0"/>
            </a:b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msdn.microsoft.com/en-AU/library/dd293608.aspx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7215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848550" cy="3384550"/>
          </a:xfrm>
        </p:spPr>
        <p:txBody>
          <a:bodyPr>
            <a:normAutofit/>
          </a:bodyPr>
          <a:lstStyle/>
          <a:p>
            <a:r>
              <a:rPr lang="en-US" sz="1600" dirty="0" err="1"/>
              <a:t>Glennan</a:t>
            </a:r>
            <a:r>
              <a:rPr lang="en-US" sz="1600" dirty="0"/>
              <a:t> Carnie, March 7 2014, Demystifying C++ Lambdas [ONLINE]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https://blog.feabhas.com/2014/03/demystifying-c-lambdas/</a:t>
            </a:r>
            <a:r>
              <a:rPr lang="en-US" sz="1600" dirty="0"/>
              <a:t> [Accessed 13 April 2016]</a:t>
            </a:r>
            <a:endParaRPr lang="en-AU" sz="1600" dirty="0"/>
          </a:p>
          <a:p>
            <a:endParaRPr lang="en-US" sz="1600" dirty="0" smtClean="0"/>
          </a:p>
          <a:p>
            <a:r>
              <a:rPr lang="en-US" sz="1600" dirty="0" smtClean="0"/>
              <a:t>David </a:t>
            </a:r>
            <a:r>
              <a:rPr lang="en-US" sz="1600" dirty="0" err="1" smtClean="0"/>
              <a:t>Kalev</a:t>
            </a:r>
            <a:r>
              <a:rPr lang="en-US" sz="1600" dirty="0" smtClean="0"/>
              <a:t>, November 2012,</a:t>
            </a:r>
            <a:br>
              <a:rPr lang="en-US" sz="1600" dirty="0" smtClean="0"/>
            </a:br>
            <a:r>
              <a:rPr lang="en-US" sz="1600" dirty="0" smtClean="0"/>
              <a:t>Lambda </a:t>
            </a:r>
            <a:r>
              <a:rPr lang="en-US" sz="1600" dirty="0"/>
              <a:t>Expressions — The Nuts and Bolts of Functional </a:t>
            </a:r>
            <a:r>
              <a:rPr lang="en-US" sz="1600" dirty="0" smtClean="0"/>
              <a:t>Programming [ONLINE] Available at: </a:t>
            </a:r>
            <a:r>
              <a:rPr lang="en-US" sz="1600" dirty="0" smtClean="0">
                <a:hlinkClick r:id="rId3"/>
              </a:rPr>
              <a:t>blog.smartbear.com/c-plus-plus/c11-tutorial-lambda-expressions-the-nuts-and-bolts-of-functional-programming</a:t>
            </a:r>
            <a:r>
              <a:rPr lang="en-US" sz="1600" dirty="0" smtClean="0"/>
              <a:t> [Accessed 15 April 2016].</a:t>
            </a:r>
            <a:br>
              <a:rPr lang="en-US" sz="1600" dirty="0" smtClean="0"/>
            </a:br>
            <a:endParaRPr lang="en-US" sz="1600" dirty="0" smtClean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a Lambda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6048672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1600" dirty="0" smtClean="0"/>
              <a:t>Lambdas are not a new concept, they have been available in many programming languages before C++ </a:t>
            </a:r>
            <a:r>
              <a:rPr lang="en-AU" sz="1600" dirty="0" smtClean="0"/>
              <a:t>11</a:t>
            </a:r>
            <a:r>
              <a:rPr lang="en-AU" sz="1600" dirty="0" smtClean="0"/>
              <a:t/>
            </a:r>
            <a:br>
              <a:rPr lang="en-AU" sz="1600" dirty="0" smtClean="0"/>
            </a:br>
            <a:endParaRPr lang="en-AU" sz="1600" dirty="0" smtClean="0"/>
          </a:p>
          <a:p>
            <a:r>
              <a:rPr lang="en-AU" sz="1600" dirty="0" smtClean="0"/>
              <a:t>A lambda is basically a function that can be invoked like any other function.</a:t>
            </a:r>
            <a:br>
              <a:rPr lang="en-AU" sz="1600" dirty="0" smtClean="0"/>
            </a:br>
            <a:endParaRPr lang="en-AU" sz="1600" dirty="0" smtClean="0"/>
          </a:p>
          <a:p>
            <a:r>
              <a:rPr lang="en-AU" sz="1600" dirty="0" smtClean="0"/>
              <a:t>However, the usage patterns for lambdas and they way they are defined is very different compared to “normal functions”</a:t>
            </a:r>
          </a:p>
          <a:p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556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a Lambda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6192366" cy="3384649"/>
          </a:xfrm>
        </p:spPr>
        <p:txBody>
          <a:bodyPr>
            <a:normAutofit/>
          </a:bodyPr>
          <a:lstStyle/>
          <a:p>
            <a:r>
              <a:rPr lang="en-AU" sz="1600" dirty="0"/>
              <a:t>Behind the scenes a lambda is a method wrapped within a class, meaning it can be assigned to a variable and passed around</a:t>
            </a:r>
            <a:r>
              <a:rPr lang="en-AU" sz="1600" dirty="0" smtClean="0"/>
              <a:t>.</a:t>
            </a:r>
            <a:br>
              <a:rPr lang="en-AU" sz="1600" dirty="0" smtClean="0"/>
            </a:br>
            <a:endParaRPr lang="en-AU" sz="1600" dirty="0" smtClean="0"/>
          </a:p>
          <a:p>
            <a:r>
              <a:rPr lang="en-AU" sz="1600" dirty="0" smtClean="0"/>
              <a:t>When defining a lambda, we can </a:t>
            </a:r>
            <a:r>
              <a:rPr lang="en-AU" sz="1600" dirty="0" smtClean="0">
                <a:solidFill>
                  <a:srgbClr val="FFFF00"/>
                </a:solidFill>
              </a:rPr>
              <a:t>capture</a:t>
            </a:r>
            <a:r>
              <a:rPr lang="en-AU" sz="1600" dirty="0" smtClean="0"/>
              <a:t> variables that are available when the lambda method is being defined.</a:t>
            </a:r>
          </a:p>
          <a:p>
            <a:endParaRPr lang="en-AU" sz="1600" dirty="0"/>
          </a:p>
          <a:p>
            <a:r>
              <a:rPr lang="en-AU" sz="1600" dirty="0" smtClean="0"/>
              <a:t>Variables can be captured in varying ways, so we will discuss this later in the lecture.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53036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our first lambda!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2787774"/>
            <a:ext cx="640839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Our First Example:</a:t>
            </a:r>
          </a:p>
          <a:p>
            <a:r>
              <a:rPr lang="en-US" sz="1600" dirty="0" smtClean="0"/>
              <a:t>Notice how the lambda function is stored as a variable.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Lambdas can be created inside other functions, and can capture values that are in scope when the lambda is created. But we’re not capturing any values yet!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95536" y="1063229"/>
            <a:ext cx="3744416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myLambdaFunc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[]()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Lambda"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myLambdaFunc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8465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702364" y="1707654"/>
            <a:ext cx="2398028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our first lambda!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3501051"/>
            <a:ext cx="7704534" cy="144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When a lambda is defined, the C++ compiler will generate an anonymous class, and create an instance of that class. The use of auto is necessary as we do not have an explicitly defined class available.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100" dirty="0" smtClean="0"/>
              <a:t>Side Note: lambdas can also be stored in an </a:t>
            </a:r>
            <a:r>
              <a:rPr lang="en-US" sz="1100" dirty="0" err="1" smtClean="0"/>
              <a:t>std</a:t>
            </a:r>
            <a:r>
              <a:rPr lang="en-US" sz="1100" dirty="0" smtClean="0"/>
              <a:t>::function&lt;…&gt; object (more on this later)</a:t>
            </a:r>
            <a:endParaRPr lang="en-US" sz="11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23528" y="1064302"/>
            <a:ext cx="5621952" cy="2176075"/>
            <a:chOff x="2478440" y="1458238"/>
            <a:chExt cx="5621952" cy="2176075"/>
          </a:xfrm>
        </p:grpSpPr>
        <p:sp>
          <p:nvSpPr>
            <p:cNvPr id="4" name="TextBox 3"/>
            <p:cNvSpPr txBox="1"/>
            <p:nvPr/>
          </p:nvSpPr>
          <p:spPr>
            <a:xfrm>
              <a:off x="4716016" y="2464762"/>
              <a:ext cx="3384376" cy="11695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auto</a:t>
              </a:r>
              <a:r>
                <a:rPr lang="en-US" sz="1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myLambdaFunc</a:t>
              </a:r>
              <a:r>
                <a:rPr lang="en-US" sz="1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en-US" sz="1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[]() {</a:t>
              </a:r>
              <a:endPara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std</a:t>
              </a:r>
              <a:r>
                <a:rPr lang="en-US" sz="1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::</a:t>
              </a:r>
              <a:r>
                <a:rPr lang="en-US" sz="1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cout</a:t>
              </a:r>
              <a:r>
                <a:rPr lang="en-US" sz="1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0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&lt;&lt;</a:t>
              </a:r>
              <a:r>
                <a:rPr lang="en-US" sz="1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"Hello Lambda"</a:t>
              </a:r>
              <a:r>
                <a:rPr lang="en-US" sz="1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0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&lt;&lt;</a:t>
              </a:r>
              <a:r>
                <a:rPr lang="en-US" sz="1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std</a:t>
              </a:r>
              <a:r>
                <a:rPr lang="en-US" sz="1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::</a:t>
              </a:r>
              <a:r>
                <a:rPr lang="en-US" sz="1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endl</a:t>
              </a:r>
              <a:r>
                <a:rPr lang="en-US" sz="1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};</a:t>
              </a:r>
            </a:p>
            <a:p>
              <a:endPara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endPara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myLambdaFunc</a:t>
              </a:r>
              <a:r>
                <a:rPr lang="en-US" sz="1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();</a:t>
              </a:r>
            </a:p>
            <a:p>
              <a:endPara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6273100" y="2166124"/>
              <a:ext cx="0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716016" y="1458238"/>
              <a:ext cx="1584176" cy="8617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Square Brackets:</a:t>
              </a:r>
            </a:p>
            <a:p>
              <a:r>
                <a:rPr lang="en-US" sz="1000" dirty="0" smtClean="0"/>
                <a:t>[ ] this defines our capture, which is empty, Our lambda has not captured any variables.</a:t>
              </a:r>
              <a:endParaRPr lang="en-US" sz="10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6410447" y="2166124"/>
              <a:ext cx="0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372200" y="1458238"/>
              <a:ext cx="1728192" cy="7078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Parenthesis</a:t>
              </a:r>
              <a:r>
                <a:rPr lang="en-US" sz="1000" b="1" dirty="0"/>
                <a:t>:</a:t>
              </a:r>
              <a:endParaRPr lang="en-US" sz="1000" b="1" dirty="0" smtClean="0"/>
            </a:p>
            <a:p>
              <a:r>
                <a:rPr lang="en-US" sz="1000" dirty="0" smtClean="0"/>
                <a:t>( ) Here we can type our function arguments, just as we would for any function </a:t>
              </a:r>
              <a:endParaRPr lang="en-US" sz="1000" dirty="0"/>
            </a:p>
          </p:txBody>
        </p:sp>
        <p:sp>
          <p:nvSpPr>
            <p:cNvPr id="10" name="Right Brace 9"/>
            <p:cNvSpPr/>
            <p:nvPr/>
          </p:nvSpPr>
          <p:spPr>
            <a:xfrm>
              <a:off x="4644008" y="2583580"/>
              <a:ext cx="117727" cy="360040"/>
            </a:xfrm>
            <a:prstGeom prst="righ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78440" y="2461630"/>
              <a:ext cx="2177216" cy="55399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Function Body:</a:t>
              </a:r>
            </a:p>
            <a:p>
              <a:r>
                <a:rPr lang="en-US" sz="1000" dirty="0" smtClean="0"/>
                <a:t>The body for the function. Code is executed when the lambda is invoked.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245535" y="3352818"/>
              <a:ext cx="542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483768" y="3075837"/>
              <a:ext cx="2177216" cy="55399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Invoke our Lambda:</a:t>
              </a:r>
              <a:br>
                <a:rPr lang="en-US" sz="1000" b="1" dirty="0" smtClean="0"/>
              </a:br>
              <a:r>
                <a:rPr lang="en-US" sz="1000" dirty="0" smtClean="0"/>
                <a:t>our lambda takes no parameters and does not return anything</a:t>
              </a:r>
              <a:endParaRPr lang="en-US" sz="10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27206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176142" cy="338464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C++ will generate a class and overload the parenthesis operator.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The overload return type will match the return type for the lambda.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Values captured will be stored as member variables.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Our lambda has not captured any values.</a:t>
            </a:r>
            <a:br>
              <a:rPr lang="en-US" sz="1600" dirty="0" smtClean="0"/>
            </a:br>
            <a:endParaRPr lang="en-US" sz="1600" dirty="0" smtClean="0"/>
          </a:p>
          <a:p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1203325"/>
            <a:ext cx="3781805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name would be generated by the compiler!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LambdaXXX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 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Lambda"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captured variables will be stored as members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LambdaXXX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myLambdaFunc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myLambdaFunc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142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Inside the [ ] brackets we can either: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600" dirty="0" smtClean="0"/>
              <a:t>Create a reference to all variables in scope via </a:t>
            </a:r>
            <a:r>
              <a:rPr lang="en-US" sz="1600" dirty="0" smtClean="0">
                <a:solidFill>
                  <a:srgbClr val="FFFF00"/>
                </a:solidFill>
              </a:rPr>
              <a:t>&amp;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FFFF00"/>
                </a:solidFill>
              </a:rPr>
              <a:t>capture by reference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Create a copy to all variables in scope via </a:t>
            </a:r>
            <a:r>
              <a:rPr lang="en-US" sz="1600" dirty="0" smtClean="0">
                <a:solidFill>
                  <a:srgbClr val="FFFF00"/>
                </a:solidFill>
              </a:rPr>
              <a:t>=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FFFF00"/>
                </a:solidFill>
              </a:rPr>
              <a:t>capture by value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Create </a:t>
            </a:r>
            <a:r>
              <a:rPr lang="en-US" sz="1600" dirty="0"/>
              <a:t>a </a:t>
            </a:r>
            <a:r>
              <a:rPr lang="en-US" sz="1600" dirty="0" smtClean="0"/>
              <a:t>reference to member variables of a class via </a:t>
            </a:r>
            <a:r>
              <a:rPr lang="en-US" sz="1600" dirty="0" smtClean="0">
                <a:solidFill>
                  <a:srgbClr val="FFFF00"/>
                </a:solidFill>
              </a:rPr>
              <a:t>this</a:t>
            </a:r>
            <a:br>
              <a:rPr lang="en-US" sz="1600" dirty="0" smtClean="0">
                <a:solidFill>
                  <a:srgbClr val="FFFF00"/>
                </a:solidFill>
              </a:rPr>
            </a:br>
            <a:r>
              <a:rPr lang="en-US" sz="1600" dirty="0" smtClean="0"/>
              <a:t>can be used within member functions only (</a:t>
            </a:r>
            <a:r>
              <a:rPr lang="en-US" sz="1600" dirty="0" smtClean="0">
                <a:solidFill>
                  <a:srgbClr val="FFFF00"/>
                </a:solidFill>
              </a:rPr>
              <a:t>capture </a:t>
            </a:r>
            <a:r>
              <a:rPr lang="en-US" sz="1600" dirty="0">
                <a:solidFill>
                  <a:srgbClr val="FFFF00"/>
                </a:solidFill>
              </a:rPr>
              <a:t>by </a:t>
            </a:r>
            <a:r>
              <a:rPr lang="en-US" sz="1600" dirty="0" smtClean="0">
                <a:solidFill>
                  <a:srgbClr val="FFFF00"/>
                </a:solidFill>
              </a:rPr>
              <a:t>class</a:t>
            </a:r>
            <a:r>
              <a:rPr lang="en-US" sz="1600" dirty="0" smtClean="0"/>
              <a:t>)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Explicitly capture some variables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838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by reference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344494" cy="338464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&amp; character between square brackets means the lambda function will capture locally accessible variables by reference.</a:t>
            </a:r>
          </a:p>
          <a:p>
            <a:endParaRPr lang="en-US" sz="1600" dirty="0"/>
          </a:p>
          <a:p>
            <a:r>
              <a:rPr lang="en-US" sz="1600" dirty="0" smtClean="0"/>
              <a:t>As it is captured by reference, the lambda can modify the captured value.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As lambdas can be passed around </a:t>
            </a:r>
            <a:r>
              <a:rPr lang="en-US" sz="1200" dirty="0" smtClean="0"/>
              <a:t>(</a:t>
            </a:r>
            <a:r>
              <a:rPr lang="en-US" sz="1200" dirty="0" err="1" smtClean="0"/>
              <a:t>Eg</a:t>
            </a:r>
            <a:r>
              <a:rPr lang="en-US" sz="1200" dirty="0" smtClean="0"/>
              <a:t>: returned from a function). </a:t>
            </a:r>
            <a:r>
              <a:rPr lang="en-US" sz="1600" dirty="0" smtClean="0"/>
              <a:t>Its important to ensure that referenced variables are still in scope when the lambda function is invoked! 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312736"/>
            <a:ext cx="352839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myVariable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  <a:endParaRPr lang="en-US" sz="10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myLambdaFunc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[&amp;]()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myVariable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myVariable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myLambdaFunc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myVariable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3435846"/>
            <a:ext cx="3312368" cy="11695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Program output</a:t>
            </a:r>
          </a:p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---------------------------------------------------------</a:t>
            </a:r>
          </a:p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Press any key to continue…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28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2357</TotalTime>
  <Words>1796</Words>
  <Application>Microsoft Office PowerPoint</Application>
  <PresentationFormat>On-screen Show (16:9)</PresentationFormat>
  <Paragraphs>357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Consolas</vt:lpstr>
      <vt:lpstr>Office Theme</vt:lpstr>
      <vt:lpstr>C++ Lambda</vt:lpstr>
      <vt:lpstr>Contents</vt:lpstr>
      <vt:lpstr>What is a Lambda</vt:lpstr>
      <vt:lpstr>What is a Lambda</vt:lpstr>
      <vt:lpstr>Defining our first lambda!</vt:lpstr>
      <vt:lpstr>Defining our first lambda!</vt:lpstr>
      <vt:lpstr>Behind the Scenes</vt:lpstr>
      <vt:lpstr>Capturing values</vt:lpstr>
      <vt:lpstr>Capturing by reference</vt:lpstr>
      <vt:lpstr>Behind the scenes</vt:lpstr>
      <vt:lpstr>Capturing by value</vt:lpstr>
      <vt:lpstr>Behind the scenes</vt:lpstr>
      <vt:lpstr>Lambda return type – trailing return</vt:lpstr>
      <vt:lpstr>Passing a lambda</vt:lpstr>
      <vt:lpstr>Returning a lambda with std::function</vt:lpstr>
      <vt:lpstr>Quick note on Debugging Lambdas</vt:lpstr>
      <vt:lpstr>std::function</vt:lpstr>
      <vt:lpstr>Passing Arguments</vt:lpstr>
      <vt:lpstr>The Power</vt:lpstr>
      <vt:lpstr>Summary</vt:lpstr>
      <vt:lpstr>Extra Reading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Aaron Cox</cp:lastModifiedBy>
  <cp:revision>69</cp:revision>
  <dcterms:created xsi:type="dcterms:W3CDTF">2014-07-14T04:04:52Z</dcterms:created>
  <dcterms:modified xsi:type="dcterms:W3CDTF">2016-05-13T05:30:23Z</dcterms:modified>
</cp:coreProperties>
</file>