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302" r:id="rId31"/>
    <p:sldId id="303" r:id="rId32"/>
    <p:sldId id="301" r:id="rId33"/>
    <p:sldId id="270" r:id="rId34"/>
    <p:sldId id="271" r:id="rId35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32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Finite State Machines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Defining A.I. with state graphs and transitions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Artificial Intelligence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look at a simple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763688" y="163564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Patrolling</a:t>
            </a:r>
          </a:p>
        </p:txBody>
      </p:sp>
      <p:sp>
        <p:nvSpPr>
          <p:cNvPr id="5" name="Oval 4"/>
          <p:cNvSpPr/>
          <p:nvPr/>
        </p:nvSpPr>
        <p:spPr>
          <a:xfrm>
            <a:off x="4499992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Chase Player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059832" y="2283718"/>
            <a:ext cx="144016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622642">
            <a:off x="3218198" y="21782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 See Player</a:t>
            </a:r>
          </a:p>
        </p:txBody>
      </p:sp>
      <p:sp>
        <p:nvSpPr>
          <p:cNvPr id="7" name="Oval 6"/>
          <p:cNvSpPr/>
          <p:nvPr/>
        </p:nvSpPr>
        <p:spPr>
          <a:xfrm>
            <a:off x="3168030" y="3810050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Search For Player</a:t>
            </a:r>
          </a:p>
        </p:txBody>
      </p:sp>
      <p:cxnSp>
        <p:nvCxnSpPr>
          <p:cNvPr id="9" name="Straight Arrow Connector 8"/>
          <p:cNvCxnSpPr>
            <a:stCxn id="5" idx="4"/>
            <a:endCxn id="7" idx="7"/>
          </p:cNvCxnSpPr>
          <p:nvPr/>
        </p:nvCxnSpPr>
        <p:spPr>
          <a:xfrm flipH="1">
            <a:off x="4089970" y="3093808"/>
            <a:ext cx="950082" cy="87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047625">
            <a:off x="3823833" y="3289709"/>
            <a:ext cx="12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Can’t See Player</a:t>
            </a:r>
          </a:p>
        </p:txBody>
      </p:sp>
      <p:cxnSp>
        <p:nvCxnSpPr>
          <p:cNvPr id="11" name="Straight Arrow Connector 10"/>
          <p:cNvCxnSpPr>
            <a:stCxn id="7" idx="1"/>
            <a:endCxn id="4" idx="4"/>
          </p:cNvCxnSpPr>
          <p:nvPr/>
        </p:nvCxnSpPr>
        <p:spPr>
          <a:xfrm flipH="1" flipV="1">
            <a:off x="2411760" y="2931790"/>
            <a:ext cx="914450" cy="103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881729">
            <a:off x="2221188" y="3219177"/>
            <a:ext cx="129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Searching more than 15 seconds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Attack Player</a:t>
            </a:r>
          </a:p>
        </p:txBody>
      </p:sp>
      <p:cxnSp>
        <p:nvCxnSpPr>
          <p:cNvPr id="14" name="Straight Arrow Connector 13"/>
          <p:cNvCxnSpPr>
            <a:stCxn id="5" idx="7"/>
            <a:endCxn id="13" idx="1"/>
          </p:cNvCxnSpPr>
          <p:nvPr/>
        </p:nvCxnSpPr>
        <p:spPr>
          <a:xfrm>
            <a:off x="5421932" y="2171868"/>
            <a:ext cx="1612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3545" y="1923678"/>
            <a:ext cx="129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Close enough to player</a:t>
            </a:r>
          </a:p>
        </p:txBody>
      </p:sp>
    </p:spTree>
    <p:extLst>
      <p:ext uri="{BB962C8B-B14F-4D97-AF65-F5344CB8AC3E}">
        <p14:creationId xmlns:p14="http://schemas.microsoft.com/office/powerpoint/2010/main" val="14370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look at a simple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763688" y="163564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Patrolling</a:t>
            </a:r>
          </a:p>
        </p:txBody>
      </p:sp>
      <p:sp>
        <p:nvSpPr>
          <p:cNvPr id="5" name="Oval 4"/>
          <p:cNvSpPr/>
          <p:nvPr/>
        </p:nvSpPr>
        <p:spPr>
          <a:xfrm>
            <a:off x="4499992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Chase Player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059832" y="2283718"/>
            <a:ext cx="144016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622642">
            <a:off x="3218198" y="21782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 See Player</a:t>
            </a:r>
          </a:p>
        </p:txBody>
      </p:sp>
      <p:sp>
        <p:nvSpPr>
          <p:cNvPr id="7" name="Oval 6"/>
          <p:cNvSpPr/>
          <p:nvPr/>
        </p:nvSpPr>
        <p:spPr>
          <a:xfrm>
            <a:off x="3168030" y="3810050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Search For Player</a:t>
            </a:r>
          </a:p>
        </p:txBody>
      </p:sp>
      <p:cxnSp>
        <p:nvCxnSpPr>
          <p:cNvPr id="9" name="Straight Arrow Connector 8"/>
          <p:cNvCxnSpPr>
            <a:stCxn id="5" idx="4"/>
            <a:endCxn id="7" idx="7"/>
          </p:cNvCxnSpPr>
          <p:nvPr/>
        </p:nvCxnSpPr>
        <p:spPr>
          <a:xfrm flipH="1">
            <a:off x="4089970" y="3093808"/>
            <a:ext cx="950082" cy="87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047625">
            <a:off x="3823833" y="3289709"/>
            <a:ext cx="12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Can’t See Player</a:t>
            </a:r>
          </a:p>
        </p:txBody>
      </p:sp>
      <p:cxnSp>
        <p:nvCxnSpPr>
          <p:cNvPr id="11" name="Straight Arrow Connector 10"/>
          <p:cNvCxnSpPr>
            <a:stCxn id="7" idx="1"/>
            <a:endCxn id="4" idx="4"/>
          </p:cNvCxnSpPr>
          <p:nvPr/>
        </p:nvCxnSpPr>
        <p:spPr>
          <a:xfrm flipH="1" flipV="1">
            <a:off x="2411760" y="2931790"/>
            <a:ext cx="914450" cy="103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881729">
            <a:off x="2221188" y="3219177"/>
            <a:ext cx="129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Searching more than 15 seconds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Attack Player</a:t>
            </a:r>
          </a:p>
        </p:txBody>
      </p:sp>
      <p:cxnSp>
        <p:nvCxnSpPr>
          <p:cNvPr id="14" name="Straight Arrow Connector 13"/>
          <p:cNvCxnSpPr>
            <a:stCxn id="5" idx="7"/>
            <a:endCxn id="13" idx="1"/>
          </p:cNvCxnSpPr>
          <p:nvPr/>
        </p:nvCxnSpPr>
        <p:spPr>
          <a:xfrm>
            <a:off x="5421932" y="2171868"/>
            <a:ext cx="1612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3545" y="1923678"/>
            <a:ext cx="129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Close enough to player</a:t>
            </a:r>
          </a:p>
        </p:txBody>
      </p:sp>
      <p:cxnSp>
        <p:nvCxnSpPr>
          <p:cNvPr id="16" name="Straight Arrow Connector 15"/>
          <p:cNvCxnSpPr>
            <a:stCxn id="13" idx="3"/>
            <a:endCxn id="5" idx="5"/>
          </p:cNvCxnSpPr>
          <p:nvPr/>
        </p:nvCxnSpPr>
        <p:spPr>
          <a:xfrm flipH="1">
            <a:off x="5421932" y="2935628"/>
            <a:ext cx="1612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21653" y="2704795"/>
            <a:ext cx="129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Too far from player</a:t>
            </a:r>
          </a:p>
        </p:txBody>
      </p:sp>
    </p:spTree>
    <p:extLst>
      <p:ext uri="{BB962C8B-B14F-4D97-AF65-F5344CB8AC3E}">
        <p14:creationId xmlns:p14="http://schemas.microsoft.com/office/powerpoint/2010/main" val="257691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look at a simple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763688" y="163564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Patrolling</a:t>
            </a:r>
          </a:p>
        </p:txBody>
      </p:sp>
      <p:sp>
        <p:nvSpPr>
          <p:cNvPr id="5" name="Oval 4"/>
          <p:cNvSpPr/>
          <p:nvPr/>
        </p:nvSpPr>
        <p:spPr>
          <a:xfrm>
            <a:off x="4499992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Chase Player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059832" y="2283718"/>
            <a:ext cx="144016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622642">
            <a:off x="3218198" y="21782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 See Player</a:t>
            </a:r>
          </a:p>
        </p:txBody>
      </p:sp>
      <p:sp>
        <p:nvSpPr>
          <p:cNvPr id="7" name="Oval 6"/>
          <p:cNvSpPr/>
          <p:nvPr/>
        </p:nvSpPr>
        <p:spPr>
          <a:xfrm>
            <a:off x="3168030" y="3810050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Search For Player</a:t>
            </a:r>
          </a:p>
        </p:txBody>
      </p:sp>
      <p:cxnSp>
        <p:nvCxnSpPr>
          <p:cNvPr id="9" name="Straight Arrow Connector 8"/>
          <p:cNvCxnSpPr>
            <a:stCxn id="5" idx="4"/>
            <a:endCxn id="7" idx="7"/>
          </p:cNvCxnSpPr>
          <p:nvPr/>
        </p:nvCxnSpPr>
        <p:spPr>
          <a:xfrm flipH="1">
            <a:off x="4089970" y="3093808"/>
            <a:ext cx="950082" cy="87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047625">
            <a:off x="3823833" y="3289709"/>
            <a:ext cx="12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Can’t See Player</a:t>
            </a:r>
          </a:p>
        </p:txBody>
      </p:sp>
      <p:cxnSp>
        <p:nvCxnSpPr>
          <p:cNvPr id="11" name="Straight Arrow Connector 10"/>
          <p:cNvCxnSpPr>
            <a:stCxn id="7" idx="1"/>
            <a:endCxn id="4" idx="4"/>
          </p:cNvCxnSpPr>
          <p:nvPr/>
        </p:nvCxnSpPr>
        <p:spPr>
          <a:xfrm flipH="1" flipV="1">
            <a:off x="2411760" y="2931790"/>
            <a:ext cx="914450" cy="103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881729">
            <a:off x="2221188" y="3219177"/>
            <a:ext cx="129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Searching more than 15 seconds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Attack Player</a:t>
            </a:r>
          </a:p>
        </p:txBody>
      </p:sp>
      <p:cxnSp>
        <p:nvCxnSpPr>
          <p:cNvPr id="14" name="Straight Arrow Connector 13"/>
          <p:cNvCxnSpPr>
            <a:stCxn id="5" idx="7"/>
            <a:endCxn id="13" idx="1"/>
          </p:cNvCxnSpPr>
          <p:nvPr/>
        </p:nvCxnSpPr>
        <p:spPr>
          <a:xfrm>
            <a:off x="5421932" y="2171868"/>
            <a:ext cx="1612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3545" y="1923678"/>
            <a:ext cx="129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Close enough to player</a:t>
            </a:r>
          </a:p>
        </p:txBody>
      </p:sp>
      <p:cxnSp>
        <p:nvCxnSpPr>
          <p:cNvPr id="16" name="Straight Arrow Connector 15"/>
          <p:cNvCxnSpPr>
            <a:stCxn id="13" idx="3"/>
            <a:endCxn id="5" idx="5"/>
          </p:cNvCxnSpPr>
          <p:nvPr/>
        </p:nvCxnSpPr>
        <p:spPr>
          <a:xfrm flipH="1">
            <a:off x="5421932" y="2935628"/>
            <a:ext cx="1612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21653" y="2704795"/>
            <a:ext cx="129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Too far from player</a:t>
            </a:r>
          </a:p>
        </p:txBody>
      </p:sp>
      <p:cxnSp>
        <p:nvCxnSpPr>
          <p:cNvPr id="18" name="Straight Arrow Connector 17"/>
          <p:cNvCxnSpPr>
            <a:stCxn id="7" idx="0"/>
            <a:endCxn id="5" idx="3"/>
          </p:cNvCxnSpPr>
          <p:nvPr/>
        </p:nvCxnSpPr>
        <p:spPr>
          <a:xfrm flipV="1">
            <a:off x="3708090" y="2935628"/>
            <a:ext cx="950082" cy="87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047625">
            <a:off x="3600354" y="3027960"/>
            <a:ext cx="12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Sees Player</a:t>
            </a:r>
          </a:p>
        </p:txBody>
      </p:sp>
    </p:spTree>
    <p:extLst>
      <p:ext uri="{BB962C8B-B14F-4D97-AF65-F5344CB8AC3E}">
        <p14:creationId xmlns:p14="http://schemas.microsoft.com/office/powerpoint/2010/main" val="359118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Implementation – Switch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/>
              <a:t>This is all well and good, but how do we actually implement this?</a:t>
            </a:r>
          </a:p>
          <a:p>
            <a:pPr lvl="1"/>
            <a:endParaRPr lang="en-AU" dirty="0"/>
          </a:p>
          <a:p>
            <a:r>
              <a:rPr lang="en-AU" dirty="0"/>
              <a:t>The simplest way is just with a switch statement!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383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Implementation – Switch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We first create an </a:t>
            </a:r>
            <a:r>
              <a:rPr lang="en-AU" dirty="0" err="1"/>
              <a:t>enum</a:t>
            </a:r>
            <a:r>
              <a:rPr lang="en-AU" dirty="0"/>
              <a:t> with all the different states our agent can be in</a:t>
            </a:r>
          </a:p>
          <a:p>
            <a:endParaRPr lang="en-AU" dirty="0"/>
          </a:p>
          <a:p>
            <a:r>
              <a:rPr lang="en-AU" dirty="0"/>
              <a:t>Each agent has an instance of the </a:t>
            </a:r>
            <a:r>
              <a:rPr lang="en-AU" dirty="0" err="1"/>
              <a:t>enum</a:t>
            </a:r>
            <a:r>
              <a:rPr lang="en-AU" dirty="0"/>
              <a:t> that has its current state</a:t>
            </a:r>
          </a:p>
          <a:p>
            <a:endParaRPr lang="en-AU" dirty="0"/>
          </a:p>
          <a:p>
            <a:r>
              <a:rPr lang="en-AU" dirty="0"/>
              <a:t>In its update function, we just have a switch statement that calls a different function depending on what the current state is</a:t>
            </a:r>
          </a:p>
          <a:p>
            <a:endParaRPr lang="en-AU" dirty="0"/>
          </a:p>
          <a:p>
            <a:r>
              <a:rPr lang="en-AU" dirty="0"/>
              <a:t>In each state function we just run the commands for that state and then check each condition to see if we need to make a transition.</a:t>
            </a:r>
          </a:p>
          <a:p>
            <a:pPr lvl="1"/>
            <a:r>
              <a:rPr lang="en-AU" dirty="0"/>
              <a:t>If we do, we just change the value of the </a:t>
            </a:r>
            <a:r>
              <a:rPr lang="en-AU" dirty="0" err="1"/>
              <a:t>enum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335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– Switch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63638"/>
            <a:ext cx="5328592" cy="264072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6666FF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update( </a:t>
            </a:r>
            <a:r>
              <a:rPr kumimoji="0" lang="en-AU" sz="90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GameObject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* agent ) {</a:t>
            </a: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 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6666FF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switch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 agent-&gt;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state ) {</a:t>
            </a:r>
          </a:p>
          <a:p>
            <a:pPr marL="0" marR="0" lvl="0" indent="0" defTabSz="91440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6666FF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case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PATROLLING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:	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// AI</a:t>
            </a:r>
            <a:r>
              <a:rPr kumimoji="0" lang="en-AU" sz="90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follows its pre-defined patrol</a:t>
            </a:r>
            <a:endParaRPr kumimoji="0" lang="en-AU" sz="9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nsolas" pitchFamily="49" charset="0"/>
              <a:ea typeface="Calibri"/>
              <a:cs typeface="Consolas" pitchFamily="49" charset="0"/>
            </a:endParaRP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     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p</a:t>
            </a:r>
            <a:r>
              <a:rPr kumimoji="0" lang="en-AU" sz="9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atrol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( 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agent 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6666FF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6666FF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case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CHASE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:	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// Chase the player</a:t>
            </a: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      chase( 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agent 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6666FF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AU" sz="900" kern="0" dirty="0">
                <a:solidFill>
                  <a:srgbClr val="6666FF">
                    <a:lumMod val="75000"/>
                  </a:srgbClr>
                </a:solidFill>
                <a:latin typeface="Consolas" pitchFamily="49" charset="0"/>
                <a:ea typeface="Calibri"/>
                <a:cs typeface="Consolas" pitchFamily="49" charset="0"/>
              </a:rPr>
              <a:t>case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AU" sz="900" kern="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Calibri"/>
                <a:cs typeface="Consolas" pitchFamily="49" charset="0"/>
              </a:rPr>
              <a:t>ATTACK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	</a:t>
            </a:r>
            <a:r>
              <a:rPr lang="en-AU" sz="900" kern="0" dirty="0">
                <a:solidFill>
                  <a:srgbClr val="006600"/>
                </a:solidFill>
                <a:latin typeface="Consolas" pitchFamily="49" charset="0"/>
                <a:ea typeface="Calibri"/>
                <a:cs typeface="Consolas" pitchFamily="49" charset="0"/>
              </a:rPr>
              <a:t>// Attack the player</a:t>
            </a: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      attack( agent );</a:t>
            </a: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AU" sz="900" kern="0" dirty="0">
                <a:solidFill>
                  <a:srgbClr val="6666FF">
                    <a:lumMod val="75000"/>
                  </a:srgbClr>
                </a:solidFill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AU" sz="900" kern="0" dirty="0">
                <a:solidFill>
                  <a:srgbClr val="6666FF">
                    <a:lumMod val="75000"/>
                  </a:srgbClr>
                </a:solidFill>
                <a:latin typeface="Consolas" pitchFamily="49" charset="0"/>
                <a:ea typeface="Calibri"/>
                <a:cs typeface="Consolas" pitchFamily="49" charset="0"/>
              </a:rPr>
              <a:t>case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AU" sz="900" kern="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ea typeface="Calibri"/>
                <a:cs typeface="Consolas" pitchFamily="49" charset="0"/>
              </a:rPr>
              <a:t>SEARCH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	</a:t>
            </a:r>
            <a:r>
              <a:rPr lang="en-AU" sz="900" kern="0" dirty="0">
                <a:solidFill>
                  <a:srgbClr val="006600"/>
                </a:solidFill>
                <a:latin typeface="Consolas" pitchFamily="49" charset="0"/>
                <a:ea typeface="Calibri"/>
                <a:cs typeface="Consolas" pitchFamily="49" charset="0"/>
              </a:rPr>
              <a:t>// Search for the player</a:t>
            </a: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      search( agent );</a:t>
            </a: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AU" sz="900" kern="0" dirty="0">
                <a:solidFill>
                  <a:srgbClr val="6666FF">
                    <a:lumMod val="75000"/>
                  </a:srgbClr>
                </a:solidFill>
                <a:latin typeface="Consolas" pitchFamily="49" charset="0"/>
                <a:ea typeface="Calibri"/>
                <a:cs typeface="Consolas" pitchFamily="49" charset="0"/>
              </a:rPr>
              <a:t>break</a:t>
            </a:r>
            <a:r>
              <a:rPr lang="en-AU" sz="900" kern="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lvl="0" fontAlgn="base">
              <a:lnSpc>
                <a:spcPct val="115000"/>
              </a:lnSpc>
              <a:spcBef>
                <a:spcPct val="0"/>
              </a:spcBef>
              <a:defRPr/>
            </a:pP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   }</a:t>
            </a:r>
          </a:p>
          <a:p>
            <a:pPr marL="0" marR="0" lvl="0" indent="0" defTabSz="91440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46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Implementation – Switch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You’ve already used this kind of FSM in your assessments for handling your game-states</a:t>
            </a:r>
          </a:p>
          <a:p>
            <a:pPr lvl="1"/>
            <a:endParaRPr lang="en-AU" dirty="0"/>
          </a:p>
          <a:p>
            <a:r>
              <a:rPr lang="en-AU" dirty="0"/>
              <a:t>Advantages:</a:t>
            </a:r>
          </a:p>
          <a:p>
            <a:pPr lvl="1"/>
            <a:r>
              <a:rPr lang="en-AU" dirty="0"/>
              <a:t>Easy to implement and understand</a:t>
            </a:r>
          </a:p>
          <a:p>
            <a:pPr lvl="1"/>
            <a:endParaRPr lang="en-AU" dirty="0"/>
          </a:p>
          <a:p>
            <a:r>
              <a:rPr lang="en-AU" dirty="0"/>
              <a:t>Disadvantages</a:t>
            </a:r>
          </a:p>
          <a:p>
            <a:pPr lvl="1"/>
            <a:r>
              <a:rPr lang="en-AU" dirty="0"/>
              <a:t>Doesn’t scale well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417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Doing more with State Machines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/>
              <a:t>Lets look back at our enemy from before</a:t>
            </a:r>
          </a:p>
        </p:txBody>
      </p:sp>
    </p:spTree>
    <p:extLst>
      <p:ext uri="{BB962C8B-B14F-4D97-AF65-F5344CB8AC3E}">
        <p14:creationId xmlns:p14="http://schemas.microsoft.com/office/powerpoint/2010/main" val="98726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Doing more with State Machines</a:t>
            </a:r>
          </a:p>
        </p:txBody>
      </p:sp>
      <p:sp>
        <p:nvSpPr>
          <p:cNvPr id="4" name="Oval 3"/>
          <p:cNvSpPr/>
          <p:nvPr/>
        </p:nvSpPr>
        <p:spPr>
          <a:xfrm>
            <a:off x="1763688" y="163564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Patrolling</a:t>
            </a:r>
          </a:p>
        </p:txBody>
      </p:sp>
      <p:sp>
        <p:nvSpPr>
          <p:cNvPr id="5" name="Oval 4"/>
          <p:cNvSpPr/>
          <p:nvPr/>
        </p:nvSpPr>
        <p:spPr>
          <a:xfrm>
            <a:off x="4499992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Chase Player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059832" y="2283718"/>
            <a:ext cx="144016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622642">
            <a:off x="3218198" y="21782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 See Player</a:t>
            </a:r>
          </a:p>
        </p:txBody>
      </p:sp>
      <p:sp>
        <p:nvSpPr>
          <p:cNvPr id="7" name="Oval 6"/>
          <p:cNvSpPr/>
          <p:nvPr/>
        </p:nvSpPr>
        <p:spPr>
          <a:xfrm>
            <a:off x="3168030" y="3810050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Search For Player</a:t>
            </a:r>
          </a:p>
        </p:txBody>
      </p:sp>
      <p:cxnSp>
        <p:nvCxnSpPr>
          <p:cNvPr id="9" name="Straight Arrow Connector 8"/>
          <p:cNvCxnSpPr>
            <a:stCxn id="5" idx="4"/>
            <a:endCxn id="7" idx="7"/>
          </p:cNvCxnSpPr>
          <p:nvPr/>
        </p:nvCxnSpPr>
        <p:spPr>
          <a:xfrm flipH="1">
            <a:off x="4089970" y="3093808"/>
            <a:ext cx="950082" cy="87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047625">
            <a:off x="3823833" y="3289709"/>
            <a:ext cx="12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Can’t See Player</a:t>
            </a:r>
          </a:p>
        </p:txBody>
      </p:sp>
      <p:cxnSp>
        <p:nvCxnSpPr>
          <p:cNvPr id="11" name="Straight Arrow Connector 10"/>
          <p:cNvCxnSpPr>
            <a:stCxn id="7" idx="1"/>
            <a:endCxn id="4" idx="4"/>
          </p:cNvCxnSpPr>
          <p:nvPr/>
        </p:nvCxnSpPr>
        <p:spPr>
          <a:xfrm flipH="1" flipV="1">
            <a:off x="2411760" y="2931790"/>
            <a:ext cx="914450" cy="103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881729">
            <a:off x="2221188" y="3219177"/>
            <a:ext cx="129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Searching more than 15 seconds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Attack Player</a:t>
            </a:r>
          </a:p>
        </p:txBody>
      </p:sp>
      <p:cxnSp>
        <p:nvCxnSpPr>
          <p:cNvPr id="14" name="Straight Arrow Connector 13"/>
          <p:cNvCxnSpPr>
            <a:stCxn id="5" idx="7"/>
            <a:endCxn id="13" idx="1"/>
          </p:cNvCxnSpPr>
          <p:nvPr/>
        </p:nvCxnSpPr>
        <p:spPr>
          <a:xfrm>
            <a:off x="5421932" y="2171868"/>
            <a:ext cx="1612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3545" y="1923678"/>
            <a:ext cx="129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Close enough to player</a:t>
            </a:r>
          </a:p>
        </p:txBody>
      </p:sp>
      <p:cxnSp>
        <p:nvCxnSpPr>
          <p:cNvPr id="16" name="Straight Arrow Connector 15"/>
          <p:cNvCxnSpPr>
            <a:stCxn id="13" idx="3"/>
            <a:endCxn id="5" idx="5"/>
          </p:cNvCxnSpPr>
          <p:nvPr/>
        </p:nvCxnSpPr>
        <p:spPr>
          <a:xfrm flipH="1">
            <a:off x="5421932" y="2935628"/>
            <a:ext cx="1612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21653" y="2704795"/>
            <a:ext cx="129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Too far from player</a:t>
            </a:r>
          </a:p>
        </p:txBody>
      </p:sp>
      <p:cxnSp>
        <p:nvCxnSpPr>
          <p:cNvPr id="18" name="Straight Arrow Connector 17"/>
          <p:cNvCxnSpPr>
            <a:stCxn id="7" idx="0"/>
            <a:endCxn id="5" idx="3"/>
          </p:cNvCxnSpPr>
          <p:nvPr/>
        </p:nvCxnSpPr>
        <p:spPr>
          <a:xfrm flipV="1">
            <a:off x="3708090" y="2935628"/>
            <a:ext cx="950082" cy="87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047625">
            <a:off x="3600354" y="3027960"/>
            <a:ext cx="12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Sees Player</a:t>
            </a:r>
          </a:p>
        </p:txBody>
      </p:sp>
    </p:spTree>
    <p:extLst>
      <p:ext uri="{BB962C8B-B14F-4D97-AF65-F5344CB8AC3E}">
        <p14:creationId xmlns:p14="http://schemas.microsoft.com/office/powerpoint/2010/main" val="221312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Doing more with State Machines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/>
              <a:t>Say we wanted our agent to go find and pick up a health pack if he goes below a certain health level, regardless of existing state</a:t>
            </a:r>
          </a:p>
          <a:p>
            <a:pPr lvl="1"/>
            <a:endParaRPr lang="en-AU" dirty="0"/>
          </a:p>
          <a:p>
            <a:r>
              <a:rPr lang="en-AU" dirty="0"/>
              <a:t>Once he’s picked up a health pack, we want him to go back to what he was doing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7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Decision Making</a:t>
            </a:r>
          </a:p>
          <a:p>
            <a:pPr lvl="1"/>
            <a:endParaRPr lang="en-AU" dirty="0"/>
          </a:p>
          <a:p>
            <a:r>
              <a:rPr lang="en-AU" dirty="0"/>
              <a:t>What is a Finite State Machine?</a:t>
            </a:r>
          </a:p>
          <a:p>
            <a:pPr lvl="1"/>
            <a:r>
              <a:rPr lang="en-AU" dirty="0"/>
              <a:t>States</a:t>
            </a:r>
          </a:p>
          <a:p>
            <a:pPr lvl="1"/>
            <a:r>
              <a:rPr lang="en-AU" dirty="0"/>
              <a:t>Transitions</a:t>
            </a:r>
          </a:p>
          <a:p>
            <a:pPr lvl="1"/>
            <a:endParaRPr lang="en-AU" dirty="0"/>
          </a:p>
          <a:p>
            <a:r>
              <a:rPr lang="en-AU" dirty="0"/>
              <a:t>Implementation – Switch statement</a:t>
            </a:r>
          </a:p>
          <a:p>
            <a:pPr lvl="1"/>
            <a:endParaRPr lang="en-AU" dirty="0"/>
          </a:p>
          <a:p>
            <a:r>
              <a:rPr lang="en-AU" dirty="0"/>
              <a:t>More advanced ideas</a:t>
            </a:r>
          </a:p>
          <a:p>
            <a:pPr lvl="1"/>
            <a:r>
              <a:rPr lang="en-AU" dirty="0"/>
              <a:t>Global states and Transitions</a:t>
            </a:r>
          </a:p>
          <a:p>
            <a:pPr lvl="1"/>
            <a:r>
              <a:rPr lang="en-AU" dirty="0"/>
              <a:t>Persistent Information</a:t>
            </a:r>
          </a:p>
          <a:p>
            <a:pPr lvl="1"/>
            <a:endParaRPr lang="en-AU" dirty="0"/>
          </a:p>
          <a:p>
            <a:r>
              <a:rPr lang="en-AU" dirty="0"/>
              <a:t>Implementation –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Doing more with State Machines</a:t>
            </a:r>
          </a:p>
        </p:txBody>
      </p:sp>
      <p:sp>
        <p:nvSpPr>
          <p:cNvPr id="4" name="Oval 3"/>
          <p:cNvSpPr/>
          <p:nvPr/>
        </p:nvSpPr>
        <p:spPr>
          <a:xfrm>
            <a:off x="1763688" y="163564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Patrolling</a:t>
            </a:r>
          </a:p>
        </p:txBody>
      </p:sp>
      <p:sp>
        <p:nvSpPr>
          <p:cNvPr id="5" name="Oval 4"/>
          <p:cNvSpPr/>
          <p:nvPr/>
        </p:nvSpPr>
        <p:spPr>
          <a:xfrm>
            <a:off x="4499992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Chase Player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059832" y="2283718"/>
            <a:ext cx="144016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622642">
            <a:off x="3218198" y="21782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 See Player</a:t>
            </a:r>
          </a:p>
        </p:txBody>
      </p:sp>
      <p:sp>
        <p:nvSpPr>
          <p:cNvPr id="7" name="Oval 6"/>
          <p:cNvSpPr/>
          <p:nvPr/>
        </p:nvSpPr>
        <p:spPr>
          <a:xfrm>
            <a:off x="3168030" y="3810050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Search For Player</a:t>
            </a:r>
          </a:p>
        </p:txBody>
      </p:sp>
      <p:cxnSp>
        <p:nvCxnSpPr>
          <p:cNvPr id="9" name="Straight Arrow Connector 8"/>
          <p:cNvCxnSpPr>
            <a:stCxn id="5" idx="4"/>
            <a:endCxn id="7" idx="7"/>
          </p:cNvCxnSpPr>
          <p:nvPr/>
        </p:nvCxnSpPr>
        <p:spPr>
          <a:xfrm flipH="1">
            <a:off x="4089970" y="3093808"/>
            <a:ext cx="950082" cy="87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047625">
            <a:off x="3823833" y="3289709"/>
            <a:ext cx="12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Can’t See Player</a:t>
            </a:r>
          </a:p>
        </p:txBody>
      </p:sp>
      <p:cxnSp>
        <p:nvCxnSpPr>
          <p:cNvPr id="11" name="Straight Arrow Connector 10"/>
          <p:cNvCxnSpPr>
            <a:stCxn id="7" idx="1"/>
            <a:endCxn id="4" idx="4"/>
          </p:cNvCxnSpPr>
          <p:nvPr/>
        </p:nvCxnSpPr>
        <p:spPr>
          <a:xfrm flipH="1" flipV="1">
            <a:off x="2411760" y="2931790"/>
            <a:ext cx="914450" cy="103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881729">
            <a:off x="2221188" y="3219177"/>
            <a:ext cx="129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Searching more than 15 seconds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Attack Player</a:t>
            </a:r>
          </a:p>
        </p:txBody>
      </p:sp>
      <p:cxnSp>
        <p:nvCxnSpPr>
          <p:cNvPr id="14" name="Straight Arrow Connector 13"/>
          <p:cNvCxnSpPr>
            <a:stCxn id="5" idx="7"/>
            <a:endCxn id="13" idx="1"/>
          </p:cNvCxnSpPr>
          <p:nvPr/>
        </p:nvCxnSpPr>
        <p:spPr>
          <a:xfrm>
            <a:off x="5421932" y="2171868"/>
            <a:ext cx="1612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3545" y="1923678"/>
            <a:ext cx="129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Close enough to player</a:t>
            </a:r>
          </a:p>
        </p:txBody>
      </p:sp>
      <p:cxnSp>
        <p:nvCxnSpPr>
          <p:cNvPr id="16" name="Straight Arrow Connector 15"/>
          <p:cNvCxnSpPr>
            <a:stCxn id="13" idx="3"/>
            <a:endCxn id="5" idx="5"/>
          </p:cNvCxnSpPr>
          <p:nvPr/>
        </p:nvCxnSpPr>
        <p:spPr>
          <a:xfrm flipH="1">
            <a:off x="5421932" y="2935628"/>
            <a:ext cx="1612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21653" y="2704795"/>
            <a:ext cx="129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chemeClr val="bg1"/>
                </a:solidFill>
              </a:rPr>
              <a:t>Too far from player</a:t>
            </a:r>
          </a:p>
        </p:txBody>
      </p:sp>
      <p:cxnSp>
        <p:nvCxnSpPr>
          <p:cNvPr id="18" name="Straight Arrow Connector 17"/>
          <p:cNvCxnSpPr>
            <a:stCxn id="7" idx="0"/>
            <a:endCxn id="5" idx="3"/>
          </p:cNvCxnSpPr>
          <p:nvPr/>
        </p:nvCxnSpPr>
        <p:spPr>
          <a:xfrm flipV="1">
            <a:off x="3708090" y="2935628"/>
            <a:ext cx="950082" cy="87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047625">
            <a:off x="3600354" y="3027960"/>
            <a:ext cx="12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Sees Player</a:t>
            </a:r>
          </a:p>
        </p:txBody>
      </p:sp>
      <p:sp>
        <p:nvSpPr>
          <p:cNvPr id="20" name="Oval 19"/>
          <p:cNvSpPr/>
          <p:nvPr/>
        </p:nvSpPr>
        <p:spPr>
          <a:xfrm>
            <a:off x="603103" y="3066448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Get Health Kit</a:t>
            </a:r>
          </a:p>
        </p:txBody>
      </p:sp>
      <p:cxnSp>
        <p:nvCxnSpPr>
          <p:cNvPr id="21" name="Straight Arrow Connector 20"/>
          <p:cNvCxnSpPr>
            <a:stCxn id="20" idx="0"/>
            <a:endCxn id="4" idx="2"/>
          </p:cNvCxnSpPr>
          <p:nvPr/>
        </p:nvCxnSpPr>
        <p:spPr>
          <a:xfrm flipV="1">
            <a:off x="1251175" y="2283718"/>
            <a:ext cx="512513" cy="7827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7"/>
            <a:endCxn id="5" idx="1"/>
          </p:cNvCxnSpPr>
          <p:nvPr/>
        </p:nvCxnSpPr>
        <p:spPr>
          <a:xfrm flipV="1">
            <a:off x="1709431" y="2171868"/>
            <a:ext cx="2948741" cy="10843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6"/>
            <a:endCxn id="13" idx="2"/>
          </p:cNvCxnSpPr>
          <p:nvPr/>
        </p:nvCxnSpPr>
        <p:spPr>
          <a:xfrm flipV="1">
            <a:off x="1899247" y="2553748"/>
            <a:ext cx="4977009" cy="11607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5"/>
            <a:endCxn id="7" idx="2"/>
          </p:cNvCxnSpPr>
          <p:nvPr/>
        </p:nvCxnSpPr>
        <p:spPr>
          <a:xfrm>
            <a:off x="1709431" y="4172776"/>
            <a:ext cx="1458599" cy="1773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7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Doing more with State Machines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The problems with this should be immediately apparent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We’re going to add a lot transitions</a:t>
            </a:r>
          </a:p>
          <a:p>
            <a:pPr lvl="2"/>
            <a:r>
              <a:rPr lang="en-AU" dirty="0"/>
              <a:t>It could be really easy to forget to add a transition to the </a:t>
            </a:r>
            <a:r>
              <a:rPr lang="en-AU" dirty="0" err="1"/>
              <a:t>getHealthKit</a:t>
            </a:r>
            <a:r>
              <a:rPr lang="en-AU" dirty="0"/>
              <a:t> state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How do we know what state we came from to transition back?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491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Doing more with State Machines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/>
              <a:t>The solutions to these problems are actually quite simple</a:t>
            </a:r>
          </a:p>
          <a:p>
            <a:pPr lvl="1"/>
            <a:r>
              <a:rPr lang="en-AU" dirty="0"/>
              <a:t>Have some transitions global, so they are checked regardless of the current state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Keep track of not only the current state, but also the previous state</a:t>
            </a:r>
          </a:p>
        </p:txBody>
      </p:sp>
    </p:spTree>
    <p:extLst>
      <p:ext uri="{BB962C8B-B14F-4D97-AF65-F5344CB8AC3E}">
        <p14:creationId xmlns:p14="http://schemas.microsoft.com/office/powerpoint/2010/main" val="390618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Doing more with State Machines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/>
              <a:t>We could just add these to our switch statement system, but it would start to get very messy very quickly</a:t>
            </a:r>
          </a:p>
          <a:p>
            <a:pPr lvl="1"/>
            <a:endParaRPr lang="en-AU" dirty="0"/>
          </a:p>
          <a:p>
            <a:r>
              <a:rPr lang="en-AU" dirty="0"/>
              <a:t>We need a better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8587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Implementation – State Machine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/>
              <a:t>A better way to implement State is with a Graph</a:t>
            </a:r>
          </a:p>
          <a:p>
            <a:pPr lvl="1"/>
            <a:r>
              <a:rPr lang="en-AU" dirty="0"/>
              <a:t>States become a Node or Vertex within the Graph</a:t>
            </a:r>
          </a:p>
          <a:p>
            <a:pPr lvl="1"/>
            <a:r>
              <a:rPr lang="en-AU" dirty="0"/>
              <a:t>Transitions link States together</a:t>
            </a:r>
          </a:p>
          <a:p>
            <a:pPr lvl="1"/>
            <a:endParaRPr lang="en-AU" dirty="0"/>
          </a:p>
          <a:p>
            <a:r>
              <a:rPr lang="en-AU" dirty="0"/>
              <a:t>This way we can create modular classes that can be reused whenever we need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168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State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5184254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Our state class is an abstract base class that represents any state</a:t>
            </a:r>
          </a:p>
          <a:p>
            <a:pPr lvl="1"/>
            <a:endParaRPr lang="en-AU" dirty="0"/>
          </a:p>
          <a:p>
            <a:r>
              <a:rPr lang="en-AU" dirty="0"/>
              <a:t>The data for a state is the instructions for the AI to perform</a:t>
            </a:r>
          </a:p>
          <a:p>
            <a:pPr lvl="1"/>
            <a:endParaRPr lang="en-AU" dirty="0"/>
          </a:p>
          <a:p>
            <a:r>
              <a:rPr lang="en-AU" dirty="0"/>
              <a:t>So instead of having variables, our state class will have 3 pure virtual functions</a:t>
            </a:r>
          </a:p>
          <a:p>
            <a:pPr lvl="1"/>
            <a:r>
              <a:rPr lang="en-AU" dirty="0" err="1"/>
              <a:t>Init</a:t>
            </a:r>
            <a:endParaRPr lang="en-AU" dirty="0"/>
          </a:p>
          <a:p>
            <a:pPr lvl="1"/>
            <a:r>
              <a:rPr lang="en-AU" dirty="0"/>
              <a:t>Update</a:t>
            </a:r>
          </a:p>
          <a:p>
            <a:pPr lvl="1"/>
            <a:r>
              <a:rPr lang="en-AU" dirty="0"/>
              <a:t>Exit</a:t>
            </a:r>
          </a:p>
          <a:p>
            <a:pPr lvl="1"/>
            <a:endParaRPr lang="en-AU" dirty="0"/>
          </a:p>
          <a:p>
            <a:r>
              <a:rPr lang="en-AU" dirty="0"/>
              <a:t>This gives us more freedom than the switch</a:t>
            </a:r>
          </a:p>
          <a:p>
            <a:pPr lvl="1"/>
            <a:r>
              <a:rPr lang="en-AU" dirty="0"/>
              <a:t>We now have self contained functions for what to do when we enter, exit and update a state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3412" y="1635646"/>
            <a:ext cx="3024336" cy="792088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State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update(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 = 0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 = 0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exit(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 = 0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91786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StateMachine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5328270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The state machine class is how we manage our current state and traverse the graph</a:t>
            </a:r>
          </a:p>
          <a:p>
            <a:pPr lvl="1"/>
            <a:endParaRPr lang="en-AU" dirty="0"/>
          </a:p>
          <a:p>
            <a:r>
              <a:rPr lang="en-AU" dirty="0"/>
              <a:t>The state machine needs to hold two State pointers</a:t>
            </a:r>
          </a:p>
          <a:p>
            <a:pPr lvl="1"/>
            <a:r>
              <a:rPr lang="en-AU" dirty="0"/>
              <a:t>One for the current state</a:t>
            </a:r>
          </a:p>
          <a:p>
            <a:pPr lvl="1"/>
            <a:r>
              <a:rPr lang="en-AU" dirty="0"/>
              <a:t>One for the previous state</a:t>
            </a:r>
          </a:p>
          <a:p>
            <a:pPr lvl="1"/>
            <a:r>
              <a:rPr lang="en-AU" dirty="0"/>
              <a:t>One for storing a state we want to change to</a:t>
            </a:r>
          </a:p>
          <a:p>
            <a:pPr lvl="1"/>
            <a:endParaRPr lang="en-AU" dirty="0"/>
          </a:p>
          <a:p>
            <a:r>
              <a:rPr lang="en-AU" dirty="0"/>
              <a:t>Now each of our agents would have an instance of the state machine inside them</a:t>
            </a:r>
          </a:p>
          <a:p>
            <a:pPr lvl="1"/>
            <a:r>
              <a:rPr lang="en-AU" dirty="0"/>
              <a:t>We have the agent pass itself into the Update function, which in turn passes it into the state update function</a:t>
            </a:r>
          </a:p>
          <a:p>
            <a:pPr lvl="1"/>
            <a:r>
              <a:rPr lang="en-AU" dirty="0"/>
              <a:t>The state needs the agent so it can tell the agent what to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987574"/>
            <a:ext cx="3384376" cy="1656184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update(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requestStateChange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agent,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	 State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getCurrentState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getPrevState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State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currentState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State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prevState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</a:rPr>
              <a:t>   State </a:t>
            </a:r>
            <a:r>
              <a:rPr lang="en-AU" sz="1000" dirty="0" err="1">
                <a:latin typeface="Consolas" panose="020B0609020204030204" pitchFamily="49" charset="0"/>
              </a:rPr>
              <a:t>nextState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364938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5050904" cy="339447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AU" dirty="0"/>
              <a:t>Looking back at our state class, remember we want our State functions to have control over changing to different states</a:t>
            </a:r>
          </a:p>
          <a:p>
            <a:pPr lvl="1"/>
            <a:endParaRPr lang="en-AU" dirty="0"/>
          </a:p>
          <a:p>
            <a:r>
              <a:rPr lang="en-AU" dirty="0"/>
              <a:t>However, our </a:t>
            </a:r>
            <a:r>
              <a:rPr lang="en-AU" dirty="0" err="1"/>
              <a:t>StateMachine</a:t>
            </a:r>
            <a:r>
              <a:rPr lang="en-AU" dirty="0"/>
              <a:t> contains this information, not State</a:t>
            </a:r>
          </a:p>
          <a:p>
            <a:pPr lvl="1"/>
            <a:r>
              <a:rPr lang="en-AU" dirty="0"/>
              <a:t>The solution is simple – have our state take in a reference to the state machine as well as our agent during 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C1E59-B00C-4A3F-A245-0E4CCB911B42}"/>
              </a:ext>
            </a:extLst>
          </p:cNvPr>
          <p:cNvSpPr txBox="1"/>
          <p:nvPr/>
        </p:nvSpPr>
        <p:spPr>
          <a:xfrm>
            <a:off x="5148064" y="1779662"/>
            <a:ext cx="3888432" cy="792088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State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update(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agent,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) = 0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 = 0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exit(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 = 0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98391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StateMachine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4608190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The update function updates the current state for the agent, and changes state if a request was made to change</a:t>
            </a:r>
          </a:p>
          <a:p>
            <a:pPr lvl="1"/>
            <a:r>
              <a:rPr lang="en-AU" dirty="0"/>
              <a:t>It must exit the current state</a:t>
            </a:r>
          </a:p>
          <a:p>
            <a:pPr lvl="1"/>
            <a:r>
              <a:rPr lang="en-AU" dirty="0"/>
              <a:t>Initialize the new state</a:t>
            </a:r>
          </a:p>
          <a:p>
            <a:pPr lvl="1"/>
            <a:r>
              <a:rPr lang="en-AU" dirty="0"/>
              <a:t>Move the current state into previous state</a:t>
            </a:r>
          </a:p>
          <a:p>
            <a:pPr lvl="1"/>
            <a:r>
              <a:rPr lang="en-AU" dirty="0"/>
              <a:t>Set current state to the new state</a:t>
            </a:r>
          </a:p>
          <a:p>
            <a:pPr lvl="1"/>
            <a:endParaRPr lang="en-AU" dirty="0"/>
          </a:p>
          <a:p>
            <a:r>
              <a:rPr lang="en-AU" dirty="0"/>
              <a:t>The </a:t>
            </a:r>
            <a:r>
              <a:rPr lang="en-AU" i="1" dirty="0">
                <a:solidFill>
                  <a:srgbClr val="00B0F0"/>
                </a:solidFill>
              </a:rPr>
              <a:t>get</a:t>
            </a:r>
            <a:r>
              <a:rPr lang="en-AU" dirty="0"/>
              <a:t> functions are trivial as they just return their respective variables</a:t>
            </a:r>
          </a:p>
          <a:p>
            <a:pPr lvl="1"/>
            <a:endParaRPr lang="en-AU" dirty="0"/>
          </a:p>
          <a:p>
            <a:r>
              <a:rPr lang="en-AU" dirty="0"/>
              <a:t>The </a:t>
            </a:r>
            <a:r>
              <a:rPr lang="en-AU" i="1" dirty="0" err="1">
                <a:solidFill>
                  <a:srgbClr val="00B0F0"/>
                </a:solidFill>
              </a:rPr>
              <a:t>requestStateChange</a:t>
            </a:r>
            <a:r>
              <a:rPr lang="en-AU" dirty="0"/>
              <a:t> function stores a state we want to change to at the end of next update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1203598"/>
            <a:ext cx="3888432" cy="2664296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::update(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currentState.update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 agent )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!= null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currentState.exit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 agent 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nextState.init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 agent 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prevState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currentState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requestStateChange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(State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newState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64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Example State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3744094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So lets make an example of a state from our agent</a:t>
            </a:r>
          </a:p>
          <a:p>
            <a:pPr lvl="1"/>
            <a:endParaRPr lang="en-AU" dirty="0"/>
          </a:p>
          <a:p>
            <a:r>
              <a:rPr lang="en-AU" dirty="0"/>
              <a:t>Here we’re implementing the </a:t>
            </a:r>
            <a:r>
              <a:rPr lang="en-AU" i="1" dirty="0" err="1">
                <a:solidFill>
                  <a:srgbClr val="00B0F0"/>
                </a:solidFill>
              </a:rPr>
              <a:t>ChasePlayer</a:t>
            </a:r>
            <a:r>
              <a:rPr lang="en-AU" dirty="0"/>
              <a:t> state</a:t>
            </a:r>
          </a:p>
          <a:p>
            <a:pPr lvl="1"/>
            <a:r>
              <a:rPr lang="en-AU" dirty="0"/>
              <a:t>The goal of this state was to just seek towards the player</a:t>
            </a:r>
          </a:p>
          <a:p>
            <a:pPr lvl="1"/>
            <a:r>
              <a:rPr lang="en-AU" dirty="0"/>
              <a:t>If we can’t see the player we change to searching for it</a:t>
            </a:r>
          </a:p>
          <a:p>
            <a:pPr lvl="1"/>
            <a:r>
              <a:rPr lang="en-AU" dirty="0"/>
              <a:t>If we get close to the player, we attack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1347614"/>
            <a:ext cx="4824536" cy="2808312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ChasePlayerState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: State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update(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agent,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agent.seekToTarget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if ( !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rayCast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(agent,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agent.seekTarget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sm.requestStateChange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SearchForPlayer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if (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agent.position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agent.seekTarget.position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) &lt; 5 )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sm.requestStateChange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AttackPlayer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(Agent agent)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agent.seekTarget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= player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exit(Agent agent)</a:t>
            </a:r>
          </a:p>
        </p:txBody>
      </p:sp>
    </p:spTree>
    <p:extLst>
      <p:ext uri="{BB962C8B-B14F-4D97-AF65-F5344CB8AC3E}">
        <p14:creationId xmlns:p14="http://schemas.microsoft.com/office/powerpoint/2010/main" val="12727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Decisions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Decision making is perhaps the biggest aspect of AI in games</a:t>
            </a:r>
          </a:p>
          <a:p>
            <a:pPr lvl="1"/>
            <a:r>
              <a:rPr lang="en-AU" dirty="0"/>
              <a:t>Steering and Pathfinding control the motions, but decisions control when/where/how to perform those motions</a:t>
            </a:r>
          </a:p>
          <a:p>
            <a:pPr lvl="1"/>
            <a:endParaRPr lang="en-AU" dirty="0"/>
          </a:p>
          <a:p>
            <a:r>
              <a:rPr lang="en-AU" dirty="0"/>
              <a:t>There are many tools available to programmers for making decisions</a:t>
            </a:r>
          </a:p>
          <a:p>
            <a:pPr lvl="1"/>
            <a:r>
              <a:rPr lang="en-AU" dirty="0"/>
              <a:t>Finite State Machines</a:t>
            </a:r>
          </a:p>
          <a:p>
            <a:pPr lvl="1"/>
            <a:r>
              <a:rPr lang="en-AU" dirty="0"/>
              <a:t>Decision Trees</a:t>
            </a:r>
          </a:p>
          <a:p>
            <a:pPr lvl="1"/>
            <a:r>
              <a:rPr lang="en-AU" dirty="0"/>
              <a:t>Behaviour Trees</a:t>
            </a:r>
          </a:p>
          <a:p>
            <a:pPr lvl="1"/>
            <a:r>
              <a:rPr lang="en-AU" dirty="0"/>
              <a:t>Utility Systems</a:t>
            </a:r>
          </a:p>
          <a:p>
            <a:pPr lvl="1"/>
            <a:r>
              <a:rPr lang="en-AU" dirty="0"/>
              <a:t>Planners</a:t>
            </a:r>
          </a:p>
          <a:p>
            <a:pPr lvl="1"/>
            <a:r>
              <a:rPr lang="en-AU" dirty="0"/>
              <a:t>Blackboards</a:t>
            </a:r>
          </a:p>
          <a:p>
            <a:pPr lvl="1"/>
            <a:r>
              <a:rPr lang="en-AU" dirty="0"/>
              <a:t>Fuzzy Logic</a:t>
            </a:r>
          </a:p>
          <a:p>
            <a:pPr lvl="1"/>
            <a:r>
              <a:rPr lang="en-AU" dirty="0"/>
              <a:t>Neural Networks and Genetic Algorithms</a:t>
            </a:r>
          </a:p>
          <a:p>
            <a:pPr lvl="1"/>
            <a:r>
              <a:rPr lang="en-AU" dirty="0"/>
              <a:t>Many more!</a:t>
            </a:r>
          </a:p>
        </p:txBody>
      </p:sp>
      <p:pic>
        <p:nvPicPr>
          <p:cNvPr id="2050" name="Picture 2" descr="C:\Users\Conan\Desktop\thinking-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27" y="2499742"/>
            <a:ext cx="160141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5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8568-7868-47DD-9C4F-40D4C729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B76D-88EA-4BB3-8DE6-DFD3D77B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Embedded decisions to change state, within another state’s update, can sometimes link states together too much</a:t>
            </a:r>
          </a:p>
          <a:p>
            <a:pPr lvl="1"/>
            <a:r>
              <a:rPr lang="en-US" dirty="0"/>
              <a:t>We wouldn’t be able to reuse a state in a different state machine that transitions to different states</a:t>
            </a:r>
          </a:p>
          <a:p>
            <a:pPr lvl="1"/>
            <a:endParaRPr lang="en-US" dirty="0"/>
          </a:p>
          <a:p>
            <a:r>
              <a:rPr lang="en-US" dirty="0"/>
              <a:t>Instead we could add </a:t>
            </a:r>
            <a:r>
              <a:rPr lang="en-US" i="1" dirty="0">
                <a:solidFill>
                  <a:srgbClr val="00B0F0"/>
                </a:solidFill>
              </a:rPr>
              <a:t>Transition</a:t>
            </a:r>
            <a:r>
              <a:rPr lang="en-US" dirty="0"/>
              <a:t> classes to our FSM</a:t>
            </a:r>
          </a:p>
          <a:p>
            <a:pPr lvl="1"/>
            <a:r>
              <a:rPr lang="en-US" dirty="0"/>
              <a:t>A Transition simply stores a </a:t>
            </a:r>
            <a:r>
              <a:rPr lang="en-US" i="1" dirty="0">
                <a:solidFill>
                  <a:srgbClr val="00B0F0"/>
                </a:solidFill>
              </a:rPr>
              <a:t>target</a:t>
            </a:r>
            <a:r>
              <a:rPr lang="en-US" dirty="0"/>
              <a:t> </a:t>
            </a:r>
            <a:r>
              <a:rPr lang="en-US" i="1" dirty="0">
                <a:solidFill>
                  <a:srgbClr val="00B0F0"/>
                </a:solidFill>
              </a:rPr>
              <a:t>state</a:t>
            </a:r>
            <a:r>
              <a:rPr lang="en-US" dirty="0"/>
              <a:t> and tests for a </a:t>
            </a:r>
            <a:r>
              <a:rPr lang="en-US" i="1" dirty="0">
                <a:solidFill>
                  <a:srgbClr val="00B0F0"/>
                </a:solidFill>
              </a:rPr>
              <a:t>condition</a:t>
            </a:r>
          </a:p>
          <a:p>
            <a:pPr lvl="1"/>
            <a:r>
              <a:rPr lang="en-US" dirty="0"/>
              <a:t>When the condition is met it then requests a change to the target state</a:t>
            </a:r>
          </a:p>
          <a:p>
            <a:pPr lvl="1"/>
            <a:endParaRPr lang="en-US" dirty="0"/>
          </a:p>
          <a:p>
            <a:r>
              <a:rPr lang="en-US" dirty="0"/>
              <a:t>Then we can:</a:t>
            </a:r>
          </a:p>
          <a:p>
            <a:pPr lvl="1"/>
            <a:r>
              <a:rPr lang="en-US" dirty="0"/>
              <a:t>Remove all state change request logic from a State’s update</a:t>
            </a:r>
          </a:p>
          <a:p>
            <a:pPr lvl="1"/>
            <a:r>
              <a:rPr lang="en-US" dirty="0"/>
              <a:t>Add a collection of Transitions to our State class</a:t>
            </a:r>
          </a:p>
          <a:p>
            <a:pPr lvl="1"/>
            <a:r>
              <a:rPr lang="en-US" dirty="0"/>
              <a:t>Before updating the current state, the </a:t>
            </a:r>
            <a:r>
              <a:rPr lang="en-US" dirty="0" err="1"/>
              <a:t>StateMachine</a:t>
            </a:r>
            <a:r>
              <a:rPr lang="en-US" dirty="0"/>
              <a:t> first queries the current state’s Transitions, changing to the target state of the first Transition to have its conditions met</a:t>
            </a:r>
          </a:p>
        </p:txBody>
      </p:sp>
    </p:spTree>
    <p:extLst>
      <p:ext uri="{BB962C8B-B14F-4D97-AF65-F5344CB8AC3E}">
        <p14:creationId xmlns:p14="http://schemas.microsoft.com/office/powerpoint/2010/main" val="2611200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8568-7868-47DD-9C4F-40D4C729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B76D-88EA-4BB3-8DE6-DFD3D77B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92166" cy="194448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StateMachine</a:t>
            </a:r>
            <a:r>
              <a:rPr lang="en-US" dirty="0"/>
              <a:t> would no longer need a </a:t>
            </a:r>
            <a:r>
              <a:rPr lang="en-US" i="1" dirty="0" err="1">
                <a:solidFill>
                  <a:srgbClr val="00B0F0"/>
                </a:solidFill>
              </a:rPr>
              <a:t>requestStateChange</a:t>
            </a:r>
            <a:r>
              <a:rPr lang="en-US" i="1" dirty="0">
                <a:solidFill>
                  <a:srgbClr val="00B0F0"/>
                </a:solidFill>
              </a:rPr>
              <a:t>() </a:t>
            </a:r>
            <a:r>
              <a:rPr lang="en-US" dirty="0"/>
              <a:t>method</a:t>
            </a:r>
          </a:p>
          <a:p>
            <a:pPr lvl="1"/>
            <a:endParaRPr lang="en-US" dirty="0"/>
          </a:p>
          <a:p>
            <a:r>
              <a:rPr lang="en-US" dirty="0"/>
              <a:t>We derive Transition to check for different conditions</a:t>
            </a:r>
          </a:p>
          <a:p>
            <a:pPr lvl="1"/>
            <a:r>
              <a:rPr lang="en-US" dirty="0"/>
              <a:t>Such as if dead, if we have a target, if within range of a checkpoint,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B59E4-B9CC-43CC-AF84-8ED08DE76731}"/>
              </a:ext>
            </a:extLst>
          </p:cNvPr>
          <p:cNvSpPr txBox="1"/>
          <p:nvPr/>
        </p:nvSpPr>
        <p:spPr>
          <a:xfrm>
            <a:off x="4716016" y="1059583"/>
            <a:ext cx="3888432" cy="1512168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Transition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conditionMet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 = 0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State target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State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update(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agent,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) = 0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 = 0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exit(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 = 0</a:t>
            </a:r>
          </a:p>
          <a:p>
            <a:r>
              <a:rPr lang="en-AU" sz="1000" dirty="0">
                <a:latin typeface="Consolas" panose="020B0609020204030204" pitchFamily="49" charset="0"/>
              </a:rPr>
              <a:t>   list&lt;Transition&gt; transitions</a:t>
            </a:r>
            <a:endParaRPr lang="en-AU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BAF2E-258B-463D-B78E-E9B7CCC42C1E}"/>
              </a:ext>
            </a:extLst>
          </p:cNvPr>
          <p:cNvSpPr txBox="1"/>
          <p:nvPr/>
        </p:nvSpPr>
        <p:spPr>
          <a:xfrm>
            <a:off x="4716016" y="2784127"/>
            <a:ext cx="3888432" cy="1875855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StateMachine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::update(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for each transition in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currentState.transitions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if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transition.conditionMet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 agent 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currentState.exit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 agent 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transition.target.init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 agent 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prevState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currentState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currentState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transition.target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break loop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currentState.update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 agent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C8173-C993-4107-8CDB-6F656A2FFC58}"/>
              </a:ext>
            </a:extLst>
          </p:cNvPr>
          <p:cNvSpPr txBox="1"/>
          <p:nvPr/>
        </p:nvSpPr>
        <p:spPr>
          <a:xfrm>
            <a:off x="616732" y="3075806"/>
            <a:ext cx="3888432" cy="1800200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DeadTransition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: Transition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conditionMet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 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agent.health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&lt;= 0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WithinRangeTransition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: Transition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targetObject</a:t>
            </a:r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float range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conditionMet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agent)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return distance(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agent.position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AU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targetObject.position</a:t>
            </a:r>
            <a:r>
              <a:rPr lang="en-AU" sz="1000" dirty="0">
                <a:latin typeface="Consolas" panose="020B0609020204030204" pitchFamily="49" charset="0"/>
                <a:cs typeface="Consolas" panose="020B0609020204030204" pitchFamily="49" charset="0"/>
              </a:rPr>
              <a:t>) &lt;= range</a:t>
            </a:r>
          </a:p>
          <a:p>
            <a:endParaRPr lang="en-A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07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FSM drawbacks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FSM’s are great for small systems</a:t>
            </a:r>
          </a:p>
          <a:p>
            <a:pPr lvl="1"/>
            <a:r>
              <a:rPr lang="en-AU" dirty="0"/>
              <a:t>However, as they get bigger and more complex, FSMs become difficult to manage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Its easy to not have transitions set up correctly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Agents can get stuck in loops where there’s no way to get out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We’ll soon look at some decision making structures that solve these problems, such as:</a:t>
            </a:r>
          </a:p>
          <a:p>
            <a:pPr lvl="2"/>
            <a:r>
              <a:rPr lang="en-AU" dirty="0"/>
              <a:t>Behaviour Trees</a:t>
            </a:r>
          </a:p>
          <a:p>
            <a:pPr lvl="2"/>
            <a:r>
              <a:rPr lang="en-AU" dirty="0"/>
              <a:t>Decision Trees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0207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An FSM is a way to split up what an agent can do into discreet, manageable chunks</a:t>
            </a:r>
          </a:p>
          <a:p>
            <a:pPr lvl="1"/>
            <a:endParaRPr lang="en-AU" dirty="0"/>
          </a:p>
          <a:p>
            <a:r>
              <a:rPr lang="en-US" dirty="0"/>
              <a:t>Each node is a specific behavior for the agent to perform</a:t>
            </a:r>
          </a:p>
          <a:p>
            <a:pPr lvl="1"/>
            <a:endParaRPr lang="en-US" dirty="0"/>
          </a:p>
          <a:p>
            <a:r>
              <a:rPr lang="en-US" dirty="0"/>
              <a:t>Transitions between states are governed by conditions</a:t>
            </a:r>
          </a:p>
          <a:p>
            <a:pPr lvl="1"/>
            <a:endParaRPr lang="en-US" dirty="0"/>
          </a:p>
          <a:p>
            <a:r>
              <a:rPr lang="en-US" dirty="0"/>
              <a:t>The simplest way to implement is using a switch statement</a:t>
            </a:r>
          </a:p>
          <a:p>
            <a:pPr lvl="1"/>
            <a:r>
              <a:rPr lang="en-US" dirty="0"/>
              <a:t>This won’t scale well</a:t>
            </a:r>
          </a:p>
          <a:p>
            <a:pPr lvl="1"/>
            <a:endParaRPr lang="en-US" dirty="0"/>
          </a:p>
          <a:p>
            <a:r>
              <a:rPr lang="en-US" dirty="0"/>
              <a:t>A better way is to use a graph and encapsulate each state in it’s own class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Millington, I, 2009, </a:t>
            </a:r>
            <a:r>
              <a:rPr lang="en-AU" i="1" dirty="0"/>
              <a:t>Artificial Intelligence for Games</a:t>
            </a:r>
            <a:r>
              <a:rPr lang="en-AU" dirty="0"/>
              <a:t>, 2nd Edition, CRC Press</a:t>
            </a:r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What is a Finite State Machine?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A finite state machine is a way to split up what an agent can </a:t>
            </a:r>
            <a:br>
              <a:rPr lang="en-AU" dirty="0"/>
            </a:br>
            <a:r>
              <a:rPr lang="en-AU" dirty="0"/>
              <a:t>do into discrete chunks that a computer can understand</a:t>
            </a:r>
          </a:p>
          <a:p>
            <a:pPr lvl="1"/>
            <a:endParaRPr lang="en-AU" dirty="0"/>
          </a:p>
          <a:p>
            <a:r>
              <a:rPr lang="en-AU" dirty="0"/>
              <a:t>It is a graph, where each node is a specific behaviour for the agent to perform</a:t>
            </a:r>
          </a:p>
          <a:p>
            <a:pPr lvl="1"/>
            <a:r>
              <a:rPr lang="en-AU" dirty="0"/>
              <a:t>Chase player</a:t>
            </a:r>
          </a:p>
          <a:p>
            <a:pPr lvl="1"/>
            <a:r>
              <a:rPr lang="en-AU" dirty="0"/>
              <a:t>Follow patrol path</a:t>
            </a:r>
          </a:p>
          <a:p>
            <a:pPr lvl="1"/>
            <a:r>
              <a:rPr lang="en-AU" dirty="0"/>
              <a:t>Take cover</a:t>
            </a:r>
          </a:p>
          <a:p>
            <a:pPr lvl="1"/>
            <a:r>
              <a:rPr lang="en-AU" dirty="0"/>
              <a:t>Run away</a:t>
            </a:r>
          </a:p>
          <a:p>
            <a:pPr lvl="1"/>
            <a:endParaRPr lang="en-AU" dirty="0"/>
          </a:p>
          <a:p>
            <a:r>
              <a:rPr lang="en-AU" dirty="0"/>
              <a:t>The edges are the transitions between states governed by conditions</a:t>
            </a:r>
          </a:p>
          <a:p>
            <a:pPr lvl="1"/>
            <a:r>
              <a:rPr lang="en-AU" dirty="0"/>
              <a:t>Can I see the player?</a:t>
            </a:r>
          </a:p>
          <a:p>
            <a:pPr lvl="1"/>
            <a:r>
              <a:rPr lang="en-AU" dirty="0"/>
              <a:t>Do I have more than 50 health?</a:t>
            </a:r>
          </a:p>
          <a:p>
            <a:pPr lvl="1"/>
            <a:r>
              <a:rPr lang="en-AU" dirty="0"/>
              <a:t>Are my shields empty?</a:t>
            </a:r>
          </a:p>
          <a:p>
            <a:pPr lvl="1"/>
            <a:r>
              <a:rPr lang="en-AU" dirty="0"/>
              <a:t>Do I have any Ammo?</a:t>
            </a:r>
          </a:p>
        </p:txBody>
      </p:sp>
    </p:spTree>
    <p:extLst>
      <p:ext uri="{BB962C8B-B14F-4D97-AF65-F5344CB8AC3E}">
        <p14:creationId xmlns:p14="http://schemas.microsoft.com/office/powerpoint/2010/main" val="19544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Lets look at a simple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We have a simple agent for a stealth game</a:t>
            </a:r>
          </a:p>
          <a:p>
            <a:pPr lvl="1"/>
            <a:endParaRPr lang="en-AU" dirty="0"/>
          </a:p>
          <a:p>
            <a:r>
              <a:rPr lang="en-AU" dirty="0"/>
              <a:t>A general description of what we want it to do might look like:</a:t>
            </a:r>
          </a:p>
          <a:p>
            <a:pPr lvl="1"/>
            <a:r>
              <a:rPr lang="en-AU" dirty="0"/>
              <a:t>Walk along its current patrol</a:t>
            </a:r>
          </a:p>
          <a:p>
            <a:pPr lvl="1"/>
            <a:r>
              <a:rPr lang="en-AU" dirty="0"/>
              <a:t>If it can see the player – chase the player</a:t>
            </a:r>
          </a:p>
          <a:p>
            <a:pPr lvl="1"/>
            <a:r>
              <a:rPr lang="en-AU" dirty="0"/>
              <a:t>If its chasing the player and can’t see the player – search for the player</a:t>
            </a:r>
          </a:p>
          <a:p>
            <a:pPr lvl="1"/>
            <a:r>
              <a:rPr lang="en-AU" dirty="0"/>
              <a:t>If it can’t find the player in 15 seconds, go back to patrolling</a:t>
            </a:r>
          </a:p>
          <a:p>
            <a:pPr lvl="1"/>
            <a:r>
              <a:rPr lang="en-AU" dirty="0"/>
              <a:t>If it finds the player while searching start chasing it again</a:t>
            </a:r>
          </a:p>
          <a:p>
            <a:pPr lvl="1"/>
            <a:r>
              <a:rPr lang="en-AU" dirty="0"/>
              <a:t>If its chasing the player and its less that 5 units away, attack the player</a:t>
            </a:r>
          </a:p>
          <a:p>
            <a:pPr lvl="1"/>
            <a:r>
              <a:rPr lang="en-AU" dirty="0"/>
              <a:t>If attacking and the player is more than 5 units away, go back to chasing</a:t>
            </a:r>
          </a:p>
          <a:p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552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look at a simple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763688" y="163564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Patrolling</a:t>
            </a:r>
          </a:p>
        </p:txBody>
      </p:sp>
    </p:spTree>
    <p:extLst>
      <p:ext uri="{BB962C8B-B14F-4D97-AF65-F5344CB8AC3E}">
        <p14:creationId xmlns:p14="http://schemas.microsoft.com/office/powerpoint/2010/main" val="214559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look at a simple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763688" y="163564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Patrolling</a:t>
            </a:r>
          </a:p>
        </p:txBody>
      </p:sp>
      <p:sp>
        <p:nvSpPr>
          <p:cNvPr id="5" name="Oval 4"/>
          <p:cNvSpPr/>
          <p:nvPr/>
        </p:nvSpPr>
        <p:spPr>
          <a:xfrm>
            <a:off x="4499992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Chase Player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059832" y="2283718"/>
            <a:ext cx="144016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622642">
            <a:off x="3218198" y="21782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 See Player</a:t>
            </a:r>
          </a:p>
        </p:txBody>
      </p:sp>
    </p:spTree>
    <p:extLst>
      <p:ext uri="{BB962C8B-B14F-4D97-AF65-F5344CB8AC3E}">
        <p14:creationId xmlns:p14="http://schemas.microsoft.com/office/powerpoint/2010/main" val="349473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look at a simple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763688" y="163564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Patrolling</a:t>
            </a:r>
          </a:p>
        </p:txBody>
      </p:sp>
      <p:sp>
        <p:nvSpPr>
          <p:cNvPr id="5" name="Oval 4"/>
          <p:cNvSpPr/>
          <p:nvPr/>
        </p:nvSpPr>
        <p:spPr>
          <a:xfrm>
            <a:off x="4499992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Chase Player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059832" y="2283718"/>
            <a:ext cx="144016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622642">
            <a:off x="3218198" y="21782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 See Player</a:t>
            </a:r>
          </a:p>
        </p:txBody>
      </p:sp>
      <p:sp>
        <p:nvSpPr>
          <p:cNvPr id="7" name="Oval 6"/>
          <p:cNvSpPr/>
          <p:nvPr/>
        </p:nvSpPr>
        <p:spPr>
          <a:xfrm>
            <a:off x="3168030" y="3810050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Search For Player</a:t>
            </a:r>
          </a:p>
        </p:txBody>
      </p:sp>
      <p:cxnSp>
        <p:nvCxnSpPr>
          <p:cNvPr id="9" name="Straight Arrow Connector 8"/>
          <p:cNvCxnSpPr>
            <a:stCxn id="5" idx="4"/>
            <a:endCxn id="7" idx="7"/>
          </p:cNvCxnSpPr>
          <p:nvPr/>
        </p:nvCxnSpPr>
        <p:spPr>
          <a:xfrm flipH="1">
            <a:off x="4089970" y="3093808"/>
            <a:ext cx="950082" cy="87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047625">
            <a:off x="3823833" y="3289709"/>
            <a:ext cx="12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Can’t See Player</a:t>
            </a:r>
          </a:p>
        </p:txBody>
      </p:sp>
    </p:spTree>
    <p:extLst>
      <p:ext uri="{BB962C8B-B14F-4D97-AF65-F5344CB8AC3E}">
        <p14:creationId xmlns:p14="http://schemas.microsoft.com/office/powerpoint/2010/main" val="155249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look at a simple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763688" y="1635646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Patrolling</a:t>
            </a:r>
          </a:p>
        </p:txBody>
      </p:sp>
      <p:sp>
        <p:nvSpPr>
          <p:cNvPr id="5" name="Oval 4"/>
          <p:cNvSpPr/>
          <p:nvPr/>
        </p:nvSpPr>
        <p:spPr>
          <a:xfrm>
            <a:off x="4499992" y="20136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Chase Player</a:t>
            </a:r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3059832" y="2283718"/>
            <a:ext cx="1440160" cy="27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622642">
            <a:off x="3218198" y="21782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 See Player</a:t>
            </a:r>
          </a:p>
        </p:txBody>
      </p:sp>
      <p:sp>
        <p:nvSpPr>
          <p:cNvPr id="7" name="Oval 6"/>
          <p:cNvSpPr/>
          <p:nvPr/>
        </p:nvSpPr>
        <p:spPr>
          <a:xfrm>
            <a:off x="3168030" y="3810050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Search For Player</a:t>
            </a:r>
          </a:p>
        </p:txBody>
      </p:sp>
      <p:cxnSp>
        <p:nvCxnSpPr>
          <p:cNvPr id="9" name="Straight Arrow Connector 8"/>
          <p:cNvCxnSpPr>
            <a:stCxn id="5" idx="4"/>
            <a:endCxn id="7" idx="7"/>
          </p:cNvCxnSpPr>
          <p:nvPr/>
        </p:nvCxnSpPr>
        <p:spPr>
          <a:xfrm flipH="1">
            <a:off x="4089970" y="3093808"/>
            <a:ext cx="950082" cy="87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047625">
            <a:off x="3823833" y="3289709"/>
            <a:ext cx="12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Can’t See Player</a:t>
            </a:r>
          </a:p>
        </p:txBody>
      </p:sp>
      <p:cxnSp>
        <p:nvCxnSpPr>
          <p:cNvPr id="11" name="Straight Arrow Connector 10"/>
          <p:cNvCxnSpPr>
            <a:stCxn id="7" idx="1"/>
            <a:endCxn id="4" idx="4"/>
          </p:cNvCxnSpPr>
          <p:nvPr/>
        </p:nvCxnSpPr>
        <p:spPr>
          <a:xfrm flipH="1" flipV="1">
            <a:off x="2411760" y="2931790"/>
            <a:ext cx="914450" cy="103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881729">
            <a:off x="2221188" y="3219177"/>
            <a:ext cx="129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Searching more than 15 seconds</a:t>
            </a:r>
          </a:p>
        </p:txBody>
      </p:sp>
    </p:spTree>
    <p:extLst>
      <p:ext uri="{BB962C8B-B14F-4D97-AF65-F5344CB8AC3E}">
        <p14:creationId xmlns:p14="http://schemas.microsoft.com/office/powerpoint/2010/main" val="3977440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Finite State Machine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32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33 - &amp;quot;References&amp;quot;&quot;/&gt;&lt;property id=&quot;20307&quot; value=&quot;271&quot;/&gt;&lt;/object&gt;&lt;object type=&quot;3&quot; unique_id=&quot;10630&quot;&gt;&lt;property id=&quot;20148&quot; value=&quot;5&quot;/&gt;&lt;property id=&quot;20300&quot; value=&quot;Slide 3 - &amp;quot;Decisions&amp;quot;&quot;/&gt;&lt;property id=&quot;20307&quot; value=&quot;273&quot;/&gt;&lt;/object&gt;&lt;object type=&quot;3&quot; unique_id=&quot;10631&quot;&gt;&lt;property id=&quot;20148&quot; value=&quot;5&quot;/&gt;&lt;property id=&quot;20300&quot; value=&quot;Slide 4 - &amp;quot;What is a Finite State Machine?&amp;quot;&quot;/&gt;&lt;property id=&quot;20307&quot; value=&quot;274&quot;/&gt;&lt;/object&gt;&lt;object type=&quot;3&quot; unique_id=&quot;10632&quot;&gt;&lt;property id=&quot;20148&quot; value=&quot;5&quot;/&gt;&lt;property id=&quot;20300&quot; value=&quot;Slide 5 - &amp;quot;Lets look at a simple example&amp;quot;&quot;/&gt;&lt;property id=&quot;20307&quot; value=&quot;275&quot;/&gt;&lt;/object&gt;&lt;object type=&quot;3&quot; unique_id=&quot;10633&quot;&gt;&lt;property id=&quot;20148&quot; value=&quot;5&quot;/&gt;&lt;property id=&quot;20300&quot; value=&quot;Slide 6 - &amp;quot;Lets look at a simple example&amp;quot;&quot;/&gt;&lt;property id=&quot;20307&quot; value=&quot;276&quot;/&gt;&lt;/object&gt;&lt;object type=&quot;3&quot; unique_id=&quot;10634&quot;&gt;&lt;property id=&quot;20148&quot; value=&quot;5&quot;/&gt;&lt;property id=&quot;20300&quot; value=&quot;Slide 7 - &amp;quot;Lets look at a simple example&amp;quot;&quot;/&gt;&lt;property id=&quot;20307&quot; value=&quot;277&quot;/&gt;&lt;/object&gt;&lt;object type=&quot;3&quot; unique_id=&quot;10635&quot;&gt;&lt;property id=&quot;20148&quot; value=&quot;5&quot;/&gt;&lt;property id=&quot;20300&quot; value=&quot;Slide 8 - &amp;quot;Lets look at a simple example&amp;quot;&quot;/&gt;&lt;property id=&quot;20307&quot; value=&quot;278&quot;/&gt;&lt;/object&gt;&lt;object type=&quot;3&quot; unique_id=&quot;10636&quot;&gt;&lt;property id=&quot;20148&quot; value=&quot;5&quot;/&gt;&lt;property id=&quot;20300&quot; value=&quot;Slide 9 - &amp;quot;Lets look at a simple example&amp;quot;&quot;/&gt;&lt;property id=&quot;20307&quot; value=&quot;279&quot;/&gt;&lt;/object&gt;&lt;object type=&quot;3&quot; unique_id=&quot;10637&quot;&gt;&lt;property id=&quot;20148&quot; value=&quot;5&quot;/&gt;&lt;property id=&quot;20300&quot; value=&quot;Slide 10 - &amp;quot;Lets look at a simple example&amp;quot;&quot;/&gt;&lt;property id=&quot;20307&quot; value=&quot;280&quot;/&gt;&lt;/object&gt;&lt;object type=&quot;3&quot; unique_id=&quot;10638&quot;&gt;&lt;property id=&quot;20148&quot; value=&quot;5&quot;/&gt;&lt;property id=&quot;20300&quot; value=&quot;Slide 11 - &amp;quot;Lets look at a simple example&amp;quot;&quot;/&gt;&lt;property id=&quot;20307&quot; value=&quot;281&quot;/&gt;&lt;/object&gt;&lt;object type=&quot;3&quot; unique_id=&quot;10639&quot;&gt;&lt;property id=&quot;20148&quot; value=&quot;5&quot;/&gt;&lt;property id=&quot;20300&quot; value=&quot;Slide 12 - &amp;quot;Lets look at a simple example&amp;quot;&quot;/&gt;&lt;property id=&quot;20307&quot; value=&quot;282&quot;/&gt;&lt;/object&gt;&lt;object type=&quot;3&quot; unique_id=&quot;10640&quot;&gt;&lt;property id=&quot;20148&quot; value=&quot;5&quot;/&gt;&lt;property id=&quot;20300&quot; value=&quot;Slide 13 - &amp;quot;Implementation – Switch Statement&amp;quot;&quot;/&gt;&lt;property id=&quot;20307&quot; value=&quot;283&quot;/&gt;&lt;/object&gt;&lt;object type=&quot;3&quot; unique_id=&quot;10641&quot;&gt;&lt;property id=&quot;20148&quot; value=&quot;5&quot;/&gt;&lt;property id=&quot;20300&quot; value=&quot;Slide 14 - &amp;quot;Implementation – Switch Statement&amp;quot;&quot;/&gt;&lt;property id=&quot;20307&quot; value=&quot;284&quot;/&gt;&lt;/object&gt;&lt;object type=&quot;3&quot; unique_id=&quot;10642&quot;&gt;&lt;property id=&quot;20148&quot; value=&quot;5&quot;/&gt;&lt;property id=&quot;20300&quot; value=&quot;Slide 15 - &amp;quot;Implementation – Switch Statement&amp;quot;&quot;/&gt;&lt;property id=&quot;20307&quot; value=&quot;285&quot;/&gt;&lt;/object&gt;&lt;object type=&quot;3&quot; unique_id=&quot;10643&quot;&gt;&lt;property id=&quot;20148&quot; value=&quot;5&quot;/&gt;&lt;property id=&quot;20300&quot; value=&quot;Slide 16 - &amp;quot;Implementation – Switch Statement&amp;quot;&quot;/&gt;&lt;property id=&quot;20307&quot; value=&quot;286&quot;/&gt;&lt;/object&gt;&lt;object type=&quot;3&quot; unique_id=&quot;10644&quot;&gt;&lt;property id=&quot;20148&quot; value=&quot;5&quot;/&gt;&lt;property id=&quot;20300&quot; value=&quot;Slide 17 - &amp;quot;Doing more with State Machines&amp;quot;&quot;/&gt;&lt;property id=&quot;20307&quot; value=&quot;287&quot;/&gt;&lt;/object&gt;&lt;object type=&quot;3&quot; unique_id=&quot;10645&quot;&gt;&lt;property id=&quot;20148&quot; value=&quot;5&quot;/&gt;&lt;property id=&quot;20300&quot; value=&quot;Slide 18 - &amp;quot;Doing more with State Machines&amp;quot;&quot;/&gt;&lt;property id=&quot;20307&quot; value=&quot;288&quot;/&gt;&lt;/object&gt;&lt;object type=&quot;3&quot; unique_id=&quot;10646&quot;&gt;&lt;property id=&quot;20148&quot; value=&quot;5&quot;/&gt;&lt;property id=&quot;20300&quot; value=&quot;Slide 19 - &amp;quot;Doing more with State Machines&amp;quot;&quot;/&gt;&lt;property id=&quot;20307&quot; value=&quot;289&quot;/&gt;&lt;/object&gt;&lt;object type=&quot;3&quot; unique_id=&quot;10647&quot;&gt;&lt;property id=&quot;20148&quot; value=&quot;5&quot;/&gt;&lt;property id=&quot;20300&quot; value=&quot;Slide 20 - &amp;quot;Doing more with State Machines&amp;quot;&quot;/&gt;&lt;property id=&quot;20307&quot; value=&quot;290&quot;/&gt;&lt;/object&gt;&lt;object type=&quot;3&quot; unique_id=&quot;10648&quot;&gt;&lt;property id=&quot;20148&quot; value=&quot;5&quot;/&gt;&lt;property id=&quot;20300&quot; value=&quot;Slide 21 - &amp;quot;Doing more with State Machines&amp;quot;&quot;/&gt;&lt;property id=&quot;20307&quot; value=&quot;291&quot;/&gt;&lt;/object&gt;&lt;object type=&quot;3&quot; unique_id=&quot;10649&quot;&gt;&lt;property id=&quot;20148&quot; value=&quot;5&quot;/&gt;&lt;property id=&quot;20300&quot; value=&quot;Slide 22 - &amp;quot;Doing more with State Machines&amp;quot;&quot;/&gt;&lt;property id=&quot;20307&quot; value=&quot;292&quot;/&gt;&lt;/object&gt;&lt;object type=&quot;3&quot; unique_id=&quot;10650&quot;&gt;&lt;property id=&quot;20148&quot; value=&quot;5&quot;/&gt;&lt;property id=&quot;20300&quot; value=&quot;Slide 23 - &amp;quot;Doing more with State Machines&amp;quot;&quot;/&gt;&lt;property id=&quot;20307&quot; value=&quot;293&quot;/&gt;&lt;/object&gt;&lt;object type=&quot;3&quot; unique_id=&quot;10651&quot;&gt;&lt;property id=&quot;20148&quot; value=&quot;5&quot;/&gt;&lt;property id=&quot;20300&quot; value=&quot;Slide 24 - &amp;quot;Implementation – State Machine&amp;quot;&quot;/&gt;&lt;property id=&quot;20307&quot; value=&quot;294&quot;/&gt;&lt;/object&gt;&lt;object type=&quot;3&quot; unique_id=&quot;10652&quot;&gt;&lt;property id=&quot;20148&quot; value=&quot;5&quot;/&gt;&lt;property id=&quot;20300&quot; value=&quot;Slide 25 - &amp;quot;State Class&amp;quot;&quot;/&gt;&lt;property id=&quot;20307&quot; value=&quot;295&quot;/&gt;&lt;/object&gt;&lt;object type=&quot;3&quot; unique_id=&quot;10653&quot;&gt;&lt;property id=&quot;20148&quot; value=&quot;5&quot;/&gt;&lt;property id=&quot;20300&quot; value=&quot;Slide 26 - &amp;quot;StateMachine class&amp;quot;&quot;/&gt;&lt;property id=&quot;20307&quot; value=&quot;296&quot;/&gt;&lt;/object&gt;&lt;object type=&quot;3&quot; unique_id=&quot;10654&quot;&gt;&lt;property id=&quot;20148&quot; value=&quot;5&quot;/&gt;&lt;property id=&quot;20300&quot; value=&quot;Slide 27 - &amp;quot;State Class&amp;quot;&quot;/&gt;&lt;property id=&quot;20307&quot; value=&quot;297&quot;/&gt;&lt;/object&gt;&lt;object type=&quot;3&quot; unique_id=&quot;10655&quot;&gt;&lt;property id=&quot;20148&quot; value=&quot;5&quot;/&gt;&lt;property id=&quot;20300&quot; value=&quot;Slide 28 - &amp;quot;State Class&amp;quot;&quot;/&gt;&lt;property id=&quot;20307&quot; value=&quot;298&quot;/&gt;&lt;/object&gt;&lt;object type=&quot;3&quot; unique_id=&quot;10656&quot;&gt;&lt;property id=&quot;20148&quot; value=&quot;5&quot;/&gt;&lt;property id=&quot;20300&quot; value=&quot;Slide 29 - &amp;quot;StateMachine class&amp;quot;&quot;/&gt;&lt;property id=&quot;20307&quot; value=&quot;299&quot;/&gt;&lt;/object&gt;&lt;object type=&quot;3&quot; unique_id=&quot;10657&quot;&gt;&lt;property id=&quot;20148&quot; value=&quot;5&quot;/&gt;&lt;property id=&quot;20300&quot; value=&quot;Slide 30 - &amp;quot;Example State&amp;quot;&quot;/&gt;&lt;property id=&quot;20307&quot; value=&quot;300&quot;/&gt;&lt;/object&gt;&lt;object type=&quot;3&quot; unique_id=&quot;10658&quot;&gt;&lt;property id=&quot;20148&quot; value=&quot;5&quot;/&gt;&lt;property id=&quot;20300&quot; value=&quot;Slide 31 - &amp;quot;FSM drawbacks&amp;quot;&quot;/&gt;&lt;property id=&quot;20307&quot; value=&quot;301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1930</Words>
  <Application>Microsoft Office PowerPoint</Application>
  <PresentationFormat>On-screen Show (16:9)</PresentationFormat>
  <Paragraphs>363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Office Theme</vt:lpstr>
      <vt:lpstr>Finite State Machines</vt:lpstr>
      <vt:lpstr>Contents</vt:lpstr>
      <vt:lpstr>Decisions</vt:lpstr>
      <vt:lpstr>What is a Finite State Machine?</vt:lpstr>
      <vt:lpstr>Lets look at a simple example</vt:lpstr>
      <vt:lpstr>Lets look at a simple example</vt:lpstr>
      <vt:lpstr>Lets look at a simple example</vt:lpstr>
      <vt:lpstr>Lets look at a simple example</vt:lpstr>
      <vt:lpstr>Lets look at a simple example</vt:lpstr>
      <vt:lpstr>Lets look at a simple example</vt:lpstr>
      <vt:lpstr>Lets look at a simple example</vt:lpstr>
      <vt:lpstr>Lets look at a simple example</vt:lpstr>
      <vt:lpstr>Implementation – Switch Statement</vt:lpstr>
      <vt:lpstr>Implementation – Switch Statement</vt:lpstr>
      <vt:lpstr>Implementation – Switch Statement</vt:lpstr>
      <vt:lpstr>Implementation – Switch Statement</vt:lpstr>
      <vt:lpstr>Doing more with State Machines</vt:lpstr>
      <vt:lpstr>Doing more with State Machines</vt:lpstr>
      <vt:lpstr>Doing more with State Machines</vt:lpstr>
      <vt:lpstr>Doing more with State Machines</vt:lpstr>
      <vt:lpstr>Doing more with State Machines</vt:lpstr>
      <vt:lpstr>Doing more with State Machines</vt:lpstr>
      <vt:lpstr>Doing more with State Machines</vt:lpstr>
      <vt:lpstr>Implementation – State Machine</vt:lpstr>
      <vt:lpstr>State Class</vt:lpstr>
      <vt:lpstr>StateMachine class</vt:lpstr>
      <vt:lpstr>State Class</vt:lpstr>
      <vt:lpstr>StateMachine class</vt:lpstr>
      <vt:lpstr>Example State</vt:lpstr>
      <vt:lpstr>State Transitions</vt:lpstr>
      <vt:lpstr>State Transitions Example</vt:lpstr>
      <vt:lpstr>FSM drawbacks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35</cp:revision>
  <dcterms:created xsi:type="dcterms:W3CDTF">2014-07-14T04:04:52Z</dcterms:created>
  <dcterms:modified xsi:type="dcterms:W3CDTF">2017-06-16T05:52:32Z</dcterms:modified>
</cp:coreProperties>
</file>