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1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https://www.youtube.com/watch?v=T-DW2cwAiyQ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FF4C-2E85-46A8-9851-CD68174B0DA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45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https://www.youtube.com/watch?v=RB_QI5D6YlA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FF4C-2E85-46A8-9851-CD68174B0DA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63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https://www.youtube.com/watch?v=1wfgPCMdW2U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FF4C-2E85-46A8-9851-CD68174B0DA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09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FF4C-2E85-46A8-9851-CD68174B0DA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55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Steering Behaviours part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Seeking, Fleeing and Wandering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09</a:t>
            </a:r>
            <a:r>
              <a:rPr lang="en-AU" dirty="0" smtClean="0"/>
              <a:t>/02/16 </a:t>
            </a:r>
            <a:r>
              <a:rPr lang="en-AU" dirty="0" smtClean="0"/>
              <a:t>by </a:t>
            </a:r>
            <a:r>
              <a:rPr lang="en-AU" dirty="0" smtClean="0"/>
              <a:t>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</a:t>
            </a:r>
            <a:r>
              <a:rPr lang="en-AU" dirty="0" smtClean="0"/>
              <a:t>AI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Wander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5050904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 process is:</a:t>
            </a:r>
          </a:p>
          <a:p>
            <a:pPr lvl="1"/>
            <a:r>
              <a:rPr lang="en-AU" dirty="0" smtClean="0"/>
              <a:t>Start with a random </a:t>
            </a:r>
            <a:r>
              <a:rPr lang="en-AU" b="1" dirty="0" smtClean="0"/>
              <a:t>target</a:t>
            </a:r>
            <a:r>
              <a:rPr lang="en-AU" dirty="0" smtClean="0"/>
              <a:t> on the edge of the sphere with a set </a:t>
            </a:r>
            <a:r>
              <a:rPr lang="en-AU" b="1" dirty="0" smtClean="0"/>
              <a:t>radius</a:t>
            </a:r>
            <a:r>
              <a:rPr lang="en-AU" dirty="0" smtClean="0"/>
              <a:t> around the agent</a:t>
            </a:r>
          </a:p>
          <a:p>
            <a:pPr lvl="1"/>
            <a:r>
              <a:rPr lang="en-AU" dirty="0" smtClean="0"/>
              <a:t>Add a randomised vector to the target, with a magnitude specified by a </a:t>
            </a:r>
            <a:r>
              <a:rPr lang="en-AU" b="1" dirty="0" smtClean="0"/>
              <a:t>jitter</a:t>
            </a:r>
            <a:r>
              <a:rPr lang="en-AU" dirty="0" smtClean="0"/>
              <a:t> amount</a:t>
            </a:r>
          </a:p>
          <a:p>
            <a:pPr lvl="1"/>
            <a:r>
              <a:rPr lang="en-AU" dirty="0" smtClean="0"/>
              <a:t>Bring the target back to the radius of the sphere by normalising it and scaling by the radius</a:t>
            </a:r>
          </a:p>
          <a:p>
            <a:pPr lvl="1"/>
            <a:r>
              <a:rPr lang="en-AU" dirty="0" smtClean="0"/>
              <a:t>Add the agent’s heading, multiplied by an </a:t>
            </a:r>
            <a:r>
              <a:rPr lang="en-AU" b="1" dirty="0" smtClean="0"/>
              <a:t>distance</a:t>
            </a:r>
            <a:r>
              <a:rPr lang="en-AU" dirty="0" smtClean="0"/>
              <a:t>, to the target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then simply use the target for a Seek behaviour</a:t>
            </a:r>
            <a:endParaRPr lang="en-AU" dirty="0"/>
          </a:p>
        </p:txBody>
      </p:sp>
      <p:grpSp>
        <p:nvGrpSpPr>
          <p:cNvPr id="34" name="Group 33"/>
          <p:cNvGrpSpPr/>
          <p:nvPr/>
        </p:nvGrpSpPr>
        <p:grpSpPr>
          <a:xfrm>
            <a:off x="7047185" y="69152"/>
            <a:ext cx="1407094" cy="2403785"/>
            <a:chOff x="4355976" y="1995686"/>
            <a:chExt cx="1728193" cy="2952328"/>
          </a:xfrm>
        </p:grpSpPr>
        <p:grpSp>
          <p:nvGrpSpPr>
            <p:cNvPr id="25" name="Group 24"/>
            <p:cNvGrpSpPr/>
            <p:nvPr/>
          </p:nvGrpSpPr>
          <p:grpSpPr>
            <a:xfrm>
              <a:off x="4355976" y="1995686"/>
              <a:ext cx="1728193" cy="2952328"/>
              <a:chOff x="5868143" y="1635646"/>
              <a:chExt cx="1728193" cy="29523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868143" y="1635646"/>
                <a:ext cx="1728193" cy="2952328"/>
                <a:chOff x="1562776" y="2347797"/>
                <a:chExt cx="1728193" cy="2952328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562776" y="2347797"/>
                  <a:ext cx="1728193" cy="29523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>
                  <a:off x="2311304" y="3760018"/>
                  <a:ext cx="216024" cy="360041"/>
                </a:xfrm>
                <a:prstGeom prst="triangl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6184623" y="2744813"/>
                <a:ext cx="1080120" cy="108012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9" name="Straight Arrow Connector 28"/>
              <p:cNvCxnSpPr>
                <a:endCxn id="27" idx="1"/>
              </p:cNvCxnSpPr>
              <p:nvPr/>
            </p:nvCxnSpPr>
            <p:spPr>
              <a:xfrm flipH="1" flipV="1">
                <a:off x="6342803" y="2902993"/>
                <a:ext cx="381881" cy="38188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>
              <a:stCxn id="27" idx="1"/>
            </p:cNvCxnSpPr>
            <p:nvPr/>
          </p:nvCxnSpPr>
          <p:spPr>
            <a:xfrm flipV="1">
              <a:off x="4830636" y="3011006"/>
              <a:ext cx="101404" cy="25202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7053338" y="2571750"/>
            <a:ext cx="1407094" cy="2403785"/>
            <a:chOff x="5652120" y="1887674"/>
            <a:chExt cx="1728193" cy="2952328"/>
          </a:xfrm>
        </p:grpSpPr>
        <p:grpSp>
          <p:nvGrpSpPr>
            <p:cNvPr id="35" name="Group 34"/>
            <p:cNvGrpSpPr/>
            <p:nvPr/>
          </p:nvGrpSpPr>
          <p:grpSpPr>
            <a:xfrm>
              <a:off x="5652120" y="1887674"/>
              <a:ext cx="1728193" cy="2952328"/>
              <a:chOff x="4355976" y="1995686"/>
              <a:chExt cx="1728193" cy="295232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355976" y="1995686"/>
                <a:ext cx="1728193" cy="2952328"/>
                <a:chOff x="5868143" y="1635646"/>
                <a:chExt cx="1728193" cy="295232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868143" y="1635646"/>
                  <a:ext cx="1728193" cy="2952328"/>
                  <a:chOff x="1562776" y="2347797"/>
                  <a:chExt cx="1728193" cy="2952328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1562776" y="2347797"/>
                    <a:ext cx="1728193" cy="29523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43" name="Isosceles Triangle 42"/>
                  <p:cNvSpPr/>
                  <p:nvPr/>
                </p:nvSpPr>
                <p:spPr>
                  <a:xfrm>
                    <a:off x="2311304" y="4773451"/>
                    <a:ext cx="216024" cy="360040"/>
                  </a:xfrm>
                  <a:prstGeom prst="triangle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39" name="Oval 38"/>
                <p:cNvSpPr/>
                <p:nvPr/>
              </p:nvSpPr>
              <p:spPr>
                <a:xfrm>
                  <a:off x="6184623" y="2283718"/>
                  <a:ext cx="1080120" cy="1080120"/>
                </a:xfrm>
                <a:prstGeom prst="ellips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0" name="Straight Arrow Connector 39"/>
                <p:cNvCxnSpPr>
                  <a:stCxn id="43" idx="0"/>
                </p:cNvCxnSpPr>
                <p:nvPr/>
              </p:nvCxnSpPr>
              <p:spPr>
                <a:xfrm flipV="1">
                  <a:off x="6724683" y="2823778"/>
                  <a:ext cx="7556" cy="1237522"/>
                </a:xfrm>
                <a:prstGeom prst="straightConnector1">
                  <a:avLst/>
                </a:prstGeom>
                <a:ln w="254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H="1" flipV="1">
                  <a:off x="6523771" y="2319722"/>
                  <a:ext cx="208468" cy="50789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Arrow Connector 36"/>
              <p:cNvCxnSpPr>
                <a:stCxn id="39" idx="1"/>
              </p:cNvCxnSpPr>
              <p:nvPr/>
            </p:nvCxnSpPr>
            <p:spPr>
              <a:xfrm flipV="1">
                <a:off x="4830636" y="2549910"/>
                <a:ext cx="101404" cy="252028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6228184" y="2441898"/>
              <a:ext cx="79564" cy="129852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508259" y="69152"/>
            <a:ext cx="1407094" cy="2403785"/>
            <a:chOff x="5868143" y="1635646"/>
            <a:chExt cx="1728193" cy="2952328"/>
          </a:xfrm>
        </p:grpSpPr>
        <p:grpSp>
          <p:nvGrpSpPr>
            <p:cNvPr id="52" name="Group 51"/>
            <p:cNvGrpSpPr/>
            <p:nvPr/>
          </p:nvGrpSpPr>
          <p:grpSpPr>
            <a:xfrm>
              <a:off x="5868143" y="1635646"/>
              <a:ext cx="1728193" cy="2952328"/>
              <a:chOff x="1562776" y="2347797"/>
              <a:chExt cx="1728193" cy="295232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562776" y="2347797"/>
                <a:ext cx="1728193" cy="29523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>
                <a:off x="2311304" y="3760018"/>
                <a:ext cx="216024" cy="360041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6184623" y="2744813"/>
              <a:ext cx="1080120" cy="108012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/>
            <p:cNvCxnSpPr>
              <a:endCxn id="53" idx="1"/>
            </p:cNvCxnSpPr>
            <p:nvPr/>
          </p:nvCxnSpPr>
          <p:spPr>
            <a:xfrm flipH="1" flipV="1">
              <a:off x="6342803" y="2902993"/>
              <a:ext cx="381881" cy="381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502106" y="2571749"/>
            <a:ext cx="1407094" cy="2403785"/>
            <a:chOff x="5652120" y="1887674"/>
            <a:chExt cx="1728193" cy="2952328"/>
          </a:xfrm>
        </p:grpSpPr>
        <p:grpSp>
          <p:nvGrpSpPr>
            <p:cNvPr id="45" name="Group 44"/>
            <p:cNvGrpSpPr/>
            <p:nvPr/>
          </p:nvGrpSpPr>
          <p:grpSpPr>
            <a:xfrm>
              <a:off x="5652120" y="1887674"/>
              <a:ext cx="1728193" cy="2952328"/>
              <a:chOff x="4355976" y="1995686"/>
              <a:chExt cx="1728193" cy="295232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355976" y="1995686"/>
                <a:ext cx="1728193" cy="2952328"/>
                <a:chOff x="5868143" y="1635646"/>
                <a:chExt cx="1728193" cy="2952328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868143" y="1635646"/>
                  <a:ext cx="1728193" cy="2952328"/>
                  <a:chOff x="1562776" y="2347797"/>
                  <a:chExt cx="1728193" cy="2952328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1562776" y="2347797"/>
                    <a:ext cx="1728193" cy="29523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2" name="Isosceles Triangle 61"/>
                  <p:cNvSpPr/>
                  <p:nvPr/>
                </p:nvSpPr>
                <p:spPr>
                  <a:xfrm>
                    <a:off x="2326417" y="3730898"/>
                    <a:ext cx="216024" cy="360041"/>
                  </a:xfrm>
                  <a:prstGeom prst="triangle">
                    <a:avLst/>
                  </a:prstGeom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58" name="Oval 57"/>
                <p:cNvSpPr/>
                <p:nvPr/>
              </p:nvSpPr>
              <p:spPr>
                <a:xfrm>
                  <a:off x="6184623" y="2678092"/>
                  <a:ext cx="1080120" cy="108012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6523771" y="2714096"/>
                  <a:ext cx="208469" cy="507894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Arrow Connector 47"/>
              <p:cNvCxnSpPr>
                <a:stCxn id="58" idx="1"/>
              </p:cNvCxnSpPr>
              <p:nvPr/>
            </p:nvCxnSpPr>
            <p:spPr>
              <a:xfrm flipV="1">
                <a:off x="4830636" y="2944284"/>
                <a:ext cx="101404" cy="252028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6228184" y="2836272"/>
              <a:ext cx="79564" cy="12985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3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Wander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 result of the wander behaviour is that the agent seeks to a constantly moving target in front of it</a:t>
            </a:r>
          </a:p>
          <a:p>
            <a:pPr lvl="1"/>
            <a:r>
              <a:rPr lang="en-AU" dirty="0" smtClean="0"/>
              <a:t>The bigger the sphere’s radius / closer it is to the agent, the more the agent turns</a:t>
            </a:r>
          </a:p>
          <a:p>
            <a:pPr lvl="1"/>
            <a:r>
              <a:rPr lang="en-AU" dirty="0" smtClean="0"/>
              <a:t>The smaller the sphere / further in front of the agent, </a:t>
            </a:r>
            <a:br>
              <a:rPr lang="en-AU" dirty="0" smtClean="0"/>
            </a:br>
            <a:r>
              <a:rPr lang="en-AU" dirty="0" smtClean="0"/>
              <a:t>the less the agent turns</a:t>
            </a:r>
          </a:p>
          <a:p>
            <a:pPr lvl="1"/>
            <a:r>
              <a:rPr lang="en-AU" dirty="0" smtClean="0"/>
              <a:t>The larger the jitter amount the more </a:t>
            </a:r>
            <a:br>
              <a:rPr lang="en-AU" dirty="0" smtClean="0"/>
            </a:br>
            <a:r>
              <a:rPr lang="en-AU" dirty="0" smtClean="0"/>
              <a:t>erratic the agent turns</a:t>
            </a:r>
          </a:p>
          <a:p>
            <a:pPr lvl="1"/>
            <a:endParaRPr lang="en-AU" dirty="0"/>
          </a:p>
          <a:p>
            <a:r>
              <a:rPr lang="en-AU" dirty="0" smtClean="0"/>
              <a:t>With lots of Wandering agents it can look like </a:t>
            </a:r>
            <a:br>
              <a:rPr lang="en-AU" dirty="0" smtClean="0"/>
            </a:br>
            <a:r>
              <a:rPr lang="en-AU" dirty="0" smtClean="0"/>
              <a:t>a crowd of people moving about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9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Steering Behaviours are a way to give autonomous agents locomotion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Behaviours can </a:t>
            </a:r>
            <a:r>
              <a:rPr lang="en-AU" smtClean="0"/>
              <a:t>be turned on </a:t>
            </a:r>
            <a:r>
              <a:rPr lang="en-AU" dirty="0" smtClean="0"/>
              <a:t>and off</a:t>
            </a:r>
          </a:p>
          <a:p>
            <a:pPr lvl="1"/>
            <a:r>
              <a:rPr lang="en-AU" dirty="0" smtClean="0"/>
              <a:t>Agent Wanders</a:t>
            </a:r>
          </a:p>
          <a:p>
            <a:pPr lvl="1"/>
            <a:r>
              <a:rPr lang="en-AU" dirty="0" smtClean="0"/>
              <a:t>If agent close to enemy then Flee</a:t>
            </a:r>
          </a:p>
          <a:p>
            <a:pPr lvl="1"/>
            <a:r>
              <a:rPr lang="en-AU" dirty="0" smtClean="0"/>
              <a:t>If agent close to food then Seek</a:t>
            </a:r>
          </a:p>
          <a:p>
            <a:pPr lvl="1"/>
            <a:endParaRPr lang="en-AU" dirty="0"/>
          </a:p>
          <a:p>
            <a:r>
              <a:rPr lang="en-AU" dirty="0" smtClean="0"/>
              <a:t>In the next topic we will look at more behaviours</a:t>
            </a:r>
          </a:p>
          <a:p>
            <a:pPr lvl="1"/>
            <a:r>
              <a:rPr lang="en-AU" dirty="0" smtClean="0"/>
              <a:t>We will also look at ways to combine behaviours to </a:t>
            </a:r>
            <a:br>
              <a:rPr lang="en-AU" dirty="0" smtClean="0"/>
            </a:br>
            <a:r>
              <a:rPr lang="en-AU" dirty="0" smtClean="0"/>
              <a:t>run simultaneously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99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Ian Millington, 2009. Artificial Intelligence for Games. 2 Edition. CRC Press.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What are Steering Behaviours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Behaviours</a:t>
            </a:r>
            <a:endParaRPr lang="en-US" dirty="0" smtClean="0"/>
          </a:p>
          <a:p>
            <a:pPr lvl="1"/>
            <a:r>
              <a:rPr lang="en-US" dirty="0" smtClean="0"/>
              <a:t>Seek</a:t>
            </a:r>
          </a:p>
          <a:p>
            <a:pPr lvl="1"/>
            <a:r>
              <a:rPr lang="en-US" dirty="0" smtClean="0"/>
              <a:t>Flee</a:t>
            </a:r>
          </a:p>
          <a:p>
            <a:pPr lvl="1"/>
            <a:r>
              <a:rPr lang="en-US" dirty="0" smtClean="0"/>
              <a:t>Wander</a:t>
            </a:r>
          </a:p>
          <a:p>
            <a:pPr lvl="1"/>
            <a:endParaRPr lang="en-US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Steering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Steering Behaviours are a well known method of locomotion for artificial autonomous agents</a:t>
            </a:r>
          </a:p>
          <a:p>
            <a:pPr lvl="1"/>
            <a:r>
              <a:rPr lang="en-AU" dirty="0" smtClean="0"/>
              <a:t>Modular, simple and reactive</a:t>
            </a:r>
          </a:p>
          <a:p>
            <a:pPr lvl="1"/>
            <a:endParaRPr lang="en-AU" dirty="0"/>
          </a:p>
          <a:p>
            <a:r>
              <a:rPr lang="en-AU" dirty="0" smtClean="0"/>
              <a:t>First proposed by Craig Reynolds</a:t>
            </a:r>
          </a:p>
          <a:p>
            <a:pPr lvl="1"/>
            <a:r>
              <a:rPr lang="en-AU" i="1" dirty="0" smtClean="0"/>
              <a:t>“Flocks, herds and schools: A distributed </a:t>
            </a:r>
            <a:br>
              <a:rPr lang="en-AU" i="1" dirty="0" smtClean="0"/>
            </a:br>
            <a:r>
              <a:rPr lang="en-AU" i="1" dirty="0" err="1" smtClean="0"/>
              <a:t>behavioral</a:t>
            </a:r>
            <a:r>
              <a:rPr lang="en-AU" i="1" dirty="0" smtClean="0"/>
              <a:t> model” (SIGGRAPH 1987)</a:t>
            </a:r>
          </a:p>
          <a:p>
            <a:pPr lvl="1"/>
            <a:r>
              <a:rPr lang="en-AU" dirty="0" smtClean="0"/>
              <a:t>Used in games, film and simulation</a:t>
            </a:r>
            <a:endParaRPr lang="en-AU" dirty="0"/>
          </a:p>
        </p:txBody>
      </p:sp>
      <p:pic>
        <p:nvPicPr>
          <p:cNvPr id="1026" name="Picture 2" descr="C:\Users\Conan\Desktop\Craig_Facebook_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437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Steering Behaviours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Autonomous Agents for games purposes are A.I. entities that:</a:t>
            </a:r>
          </a:p>
          <a:p>
            <a:pPr lvl="1"/>
            <a:r>
              <a:rPr lang="en-AU" dirty="0" smtClean="0"/>
              <a:t>Have a position, velocity and heading</a:t>
            </a:r>
          </a:p>
          <a:p>
            <a:pPr lvl="1"/>
            <a:r>
              <a:rPr lang="en-AU" dirty="0" smtClean="0"/>
              <a:t>Can sense the environment around them</a:t>
            </a:r>
          </a:p>
          <a:p>
            <a:pPr lvl="3"/>
            <a:endParaRPr lang="en-AU" dirty="0"/>
          </a:p>
          <a:p>
            <a:r>
              <a:rPr lang="en-AU" dirty="0" smtClean="0"/>
              <a:t>Steering Behaviours are a way of calculating a force to apply </a:t>
            </a:r>
            <a:br>
              <a:rPr lang="en-AU" dirty="0" smtClean="0"/>
            </a:br>
            <a:r>
              <a:rPr lang="en-AU" dirty="0" smtClean="0"/>
              <a:t>to the agent’s velocity</a:t>
            </a:r>
          </a:p>
          <a:p>
            <a:pPr lvl="1"/>
            <a:r>
              <a:rPr lang="en-AU" dirty="0" smtClean="0"/>
              <a:t>There are many different behaviours that each apply a force </a:t>
            </a:r>
            <a:br>
              <a:rPr lang="en-AU" dirty="0" smtClean="0"/>
            </a:br>
            <a:r>
              <a:rPr lang="en-AU" dirty="0" smtClean="0"/>
              <a:t>in different ways:</a:t>
            </a:r>
          </a:p>
          <a:p>
            <a:pPr lvl="2"/>
            <a:r>
              <a:rPr lang="en-AU" dirty="0" smtClean="0"/>
              <a:t>Seek, Flee, Pursue, Evade, Arrive, Wander, Avoid and many more</a:t>
            </a:r>
          </a:p>
          <a:p>
            <a:pPr lvl="2"/>
            <a:endParaRPr lang="en-AU" dirty="0"/>
          </a:p>
          <a:p>
            <a:r>
              <a:rPr lang="en-AU" dirty="0" smtClean="0"/>
              <a:t>We will spend time investigating the </a:t>
            </a:r>
            <a:br>
              <a:rPr lang="en-AU" dirty="0" smtClean="0"/>
            </a:br>
            <a:r>
              <a:rPr lang="en-AU" dirty="0" smtClean="0"/>
              <a:t>common behaviours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5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Seek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Perhaps the simplest behaviour, Seek calculates a force to drive an autonomous agent towards a target</a:t>
            </a:r>
          </a:p>
          <a:p>
            <a:pPr lvl="1"/>
            <a:r>
              <a:rPr lang="en-AU" dirty="0" smtClean="0"/>
              <a:t>We calculate a vector from the agent to its target</a:t>
            </a:r>
          </a:p>
          <a:p>
            <a:pPr lvl="1"/>
            <a:r>
              <a:rPr lang="en-AU" dirty="0" smtClean="0"/>
              <a:t>We then scale the vector by our maximum velocity (scalar)</a:t>
            </a:r>
          </a:p>
          <a:p>
            <a:pPr lvl="1"/>
            <a:r>
              <a:rPr lang="en-AU" dirty="0" smtClean="0"/>
              <a:t>Finally we subtract the agent’s current velocity (vector) from the vector to obtain the force require to change the agent’s direction towards its target</a:t>
            </a:r>
          </a:p>
          <a:p>
            <a:pPr lvl="1"/>
            <a:endParaRPr lang="en-AU" dirty="0"/>
          </a:p>
          <a:p>
            <a:r>
              <a:rPr lang="en-AU" dirty="0" smtClean="0"/>
              <a:t>Example:</a:t>
            </a:r>
          </a:p>
          <a:p>
            <a:pPr marL="457200" lvl="1" indent="0">
              <a:buNone/>
            </a:pPr>
            <a:r>
              <a:rPr lang="en-AU" dirty="0" smtClean="0"/>
              <a:t>V = normalise(P2 – P1) x </a:t>
            </a:r>
            <a:r>
              <a:rPr lang="en-AU" i="1" dirty="0" err="1" smtClean="0"/>
              <a:t>maxVelocity</a:t>
            </a:r>
            <a:endParaRPr lang="en-AU" i="1" dirty="0" smtClean="0"/>
          </a:p>
          <a:p>
            <a:pPr marL="457200" lvl="1" indent="0">
              <a:buNone/>
            </a:pPr>
            <a:r>
              <a:rPr lang="en-AU" dirty="0" smtClean="0"/>
              <a:t>Force = V – </a:t>
            </a:r>
            <a:r>
              <a:rPr lang="en-AU" dirty="0" err="1" smtClean="0"/>
              <a:t>CurrentVelocity</a:t>
            </a:r>
            <a:endParaRPr lang="en-AU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05891" y="3147814"/>
            <a:ext cx="2580208" cy="1512168"/>
            <a:chOff x="1703760" y="3427917"/>
            <a:chExt cx="2580208" cy="1512168"/>
          </a:xfrm>
        </p:grpSpPr>
        <p:sp>
          <p:nvSpPr>
            <p:cNvPr id="21" name="Rectangle 20"/>
            <p:cNvSpPr/>
            <p:nvPr/>
          </p:nvSpPr>
          <p:spPr>
            <a:xfrm>
              <a:off x="1703760" y="3427917"/>
              <a:ext cx="2580208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79712" y="3585756"/>
              <a:ext cx="2117041" cy="1074226"/>
              <a:chOff x="1979712" y="3585756"/>
              <a:chExt cx="2117041" cy="1074226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1979712" y="4299942"/>
                <a:ext cx="216024" cy="360040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3895456">
                <a:off x="3808721" y="3579864"/>
                <a:ext cx="216024" cy="360040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/>
              <p:cNvCxnSpPr>
                <a:stCxn id="4" idx="0"/>
              </p:cNvCxnSpPr>
              <p:nvPr/>
            </p:nvCxnSpPr>
            <p:spPr>
              <a:xfrm flipV="1">
                <a:off x="2087724" y="3585756"/>
                <a:ext cx="0" cy="714186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4" idx="0"/>
                <a:endCxn id="6" idx="3"/>
              </p:cNvCxnSpPr>
              <p:nvPr/>
            </p:nvCxnSpPr>
            <p:spPr>
              <a:xfrm flipV="1">
                <a:off x="2087724" y="3836179"/>
                <a:ext cx="1665956" cy="463763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4" idx="0"/>
              </p:cNvCxnSpPr>
              <p:nvPr/>
            </p:nvCxnSpPr>
            <p:spPr>
              <a:xfrm flipV="1">
                <a:off x="2087724" y="4068060"/>
                <a:ext cx="832978" cy="2318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7724" y="3585756"/>
                <a:ext cx="768164" cy="48230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6618059" y="3719232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Target (P2)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5631298" y="4240964"/>
            <a:ext cx="11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Agent (P1)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5727398" y="31867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75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Seek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19476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Once we have calculated the Force for the Steering Behaviours we simply apply that Force to the agent’s velocity and update the agent’s position with this new velocity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		Velocity += Force * </a:t>
            </a:r>
            <a:r>
              <a:rPr lang="en-AU" dirty="0" err="1" smtClean="0"/>
              <a:t>deltaTime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		Position += Velocity * </a:t>
            </a:r>
            <a:r>
              <a:rPr lang="en-AU" dirty="0" err="1" smtClean="0"/>
              <a:t>deltaTime</a:t>
            </a:r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			Heading = normalise( Velocity )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611560" y="3271767"/>
            <a:ext cx="2580208" cy="1512168"/>
            <a:chOff x="1703760" y="3427917"/>
            <a:chExt cx="2580208" cy="1512168"/>
          </a:xfrm>
        </p:grpSpPr>
        <p:sp>
          <p:nvSpPr>
            <p:cNvPr id="5" name="Rectangle 4"/>
            <p:cNvSpPr/>
            <p:nvPr/>
          </p:nvSpPr>
          <p:spPr>
            <a:xfrm>
              <a:off x="1703760" y="3427917"/>
              <a:ext cx="2580208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979712" y="3585756"/>
              <a:ext cx="2117041" cy="1074226"/>
              <a:chOff x="1979712" y="3585756"/>
              <a:chExt cx="2117041" cy="1074226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1979712" y="4299942"/>
                <a:ext cx="216024" cy="360040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3895456">
                <a:off x="3808721" y="3579864"/>
                <a:ext cx="216024" cy="360040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V="1">
                <a:off x="2087724" y="3585756"/>
                <a:ext cx="0" cy="714186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0"/>
                <a:endCxn id="8" idx="3"/>
              </p:cNvCxnSpPr>
              <p:nvPr/>
            </p:nvCxnSpPr>
            <p:spPr>
              <a:xfrm flipV="1">
                <a:off x="2087724" y="3836179"/>
                <a:ext cx="1665956" cy="463763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0"/>
              </p:cNvCxnSpPr>
              <p:nvPr/>
            </p:nvCxnSpPr>
            <p:spPr>
              <a:xfrm flipV="1">
                <a:off x="2087724" y="4068060"/>
                <a:ext cx="832978" cy="2318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087724" y="3585756"/>
                <a:ext cx="768164" cy="48230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/>
          <p:cNvSpPr txBox="1"/>
          <p:nvPr/>
        </p:nvSpPr>
        <p:spPr>
          <a:xfrm>
            <a:off x="2442184" y="3843185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Target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136967" y="4364917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Agent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233067" y="3310697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Force</a:t>
            </a:r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27339" y="3271767"/>
            <a:ext cx="2580208" cy="1512168"/>
            <a:chOff x="1703760" y="3427917"/>
            <a:chExt cx="2580208" cy="1512168"/>
          </a:xfrm>
        </p:grpSpPr>
        <p:sp>
          <p:nvSpPr>
            <p:cNvPr id="17" name="Rectangle 16"/>
            <p:cNvSpPr/>
            <p:nvPr/>
          </p:nvSpPr>
          <p:spPr>
            <a:xfrm>
              <a:off x="1703760" y="3427917"/>
              <a:ext cx="2580208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48457" y="3427917"/>
              <a:ext cx="1948296" cy="686115"/>
              <a:chOff x="2148457" y="3427917"/>
              <a:chExt cx="1948296" cy="686115"/>
            </a:xfrm>
          </p:grpSpPr>
          <p:sp>
            <p:nvSpPr>
              <p:cNvPr id="19" name="Isosceles Triangle 18"/>
              <p:cNvSpPr/>
              <p:nvPr/>
            </p:nvSpPr>
            <p:spPr>
              <a:xfrm rot="1717980">
                <a:off x="2148457" y="3753992"/>
                <a:ext cx="216024" cy="360040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3895456">
                <a:off x="3808721" y="3579864"/>
                <a:ext cx="216024" cy="360040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" name="Straight Arrow Connector 20"/>
              <p:cNvCxnSpPr>
                <a:stCxn id="19" idx="0"/>
              </p:cNvCxnSpPr>
              <p:nvPr/>
            </p:nvCxnSpPr>
            <p:spPr>
              <a:xfrm flipV="1">
                <a:off x="2342734" y="3427917"/>
                <a:ext cx="254867" cy="348090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9" idx="0"/>
                <a:endCxn id="20" idx="3"/>
              </p:cNvCxnSpPr>
              <p:nvPr/>
            </p:nvCxnSpPr>
            <p:spPr>
              <a:xfrm>
                <a:off x="2342734" y="3776007"/>
                <a:ext cx="1410946" cy="60172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9" idx="0"/>
              </p:cNvCxnSpPr>
              <p:nvPr/>
            </p:nvCxnSpPr>
            <p:spPr>
              <a:xfrm>
                <a:off x="2342734" y="3776007"/>
                <a:ext cx="681635" cy="300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597601" y="3466847"/>
                <a:ext cx="426768" cy="3392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5157963" y="3843185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Target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3820166" y="4027851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Agent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4557034" y="3265568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Force</a:t>
            </a:r>
            <a:endParaRPr lang="en-AU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64168" y="3276811"/>
            <a:ext cx="2580208" cy="1512168"/>
            <a:chOff x="1703760" y="3427917"/>
            <a:chExt cx="2580208" cy="1512168"/>
          </a:xfrm>
        </p:grpSpPr>
        <p:sp>
          <p:nvSpPr>
            <p:cNvPr id="29" name="Rectangle 28"/>
            <p:cNvSpPr/>
            <p:nvPr/>
          </p:nvSpPr>
          <p:spPr>
            <a:xfrm>
              <a:off x="1703760" y="3427917"/>
              <a:ext cx="2580208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813843" y="3651872"/>
              <a:ext cx="1282910" cy="216154"/>
              <a:chOff x="2813843" y="3651872"/>
              <a:chExt cx="1282910" cy="216154"/>
            </a:xfrm>
          </p:grpSpPr>
          <p:sp>
            <p:nvSpPr>
              <p:cNvPr id="31" name="Isosceles Triangle 30"/>
              <p:cNvSpPr/>
              <p:nvPr/>
            </p:nvSpPr>
            <p:spPr>
              <a:xfrm rot="5808426">
                <a:off x="2885851" y="3579994"/>
                <a:ext cx="216024" cy="360040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3895456">
                <a:off x="3808721" y="3579864"/>
                <a:ext cx="216024" cy="360040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/>
              <p:cNvCxnSpPr>
                <a:stCxn id="31" idx="0"/>
              </p:cNvCxnSpPr>
              <p:nvPr/>
            </p:nvCxnSpPr>
            <p:spPr>
              <a:xfrm>
                <a:off x="3172614" y="3781351"/>
                <a:ext cx="361770" cy="40513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1" idx="0"/>
                <a:endCxn id="32" idx="3"/>
              </p:cNvCxnSpPr>
              <p:nvPr/>
            </p:nvCxnSpPr>
            <p:spPr>
              <a:xfrm>
                <a:off x="3172614" y="3781351"/>
                <a:ext cx="581066" cy="54828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1" idx="0"/>
              </p:cNvCxnSpPr>
              <p:nvPr/>
            </p:nvCxnSpPr>
            <p:spPr>
              <a:xfrm>
                <a:off x="3172614" y="3781351"/>
                <a:ext cx="361770" cy="4051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7894792" y="384822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Target</a:t>
            </a:r>
            <a:endParaRPr lang="en-AU" dirty="0"/>
          </a:p>
        </p:txBody>
      </p:sp>
      <p:sp>
        <p:nvSpPr>
          <p:cNvPr id="38" name="TextBox 37"/>
          <p:cNvSpPr txBox="1"/>
          <p:nvPr/>
        </p:nvSpPr>
        <p:spPr>
          <a:xfrm>
            <a:off x="6589575" y="3632276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Agent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50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Flee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Flee is the exact opposite to Seek</a:t>
            </a:r>
          </a:p>
          <a:p>
            <a:pPr lvl="1"/>
            <a:r>
              <a:rPr lang="en-AU" dirty="0" smtClean="0"/>
              <a:t>Instead of a vector towards the target we calculate a vector away from the target</a:t>
            </a:r>
          </a:p>
          <a:p>
            <a:pPr lvl="1"/>
            <a:endParaRPr lang="en-AU" dirty="0"/>
          </a:p>
          <a:p>
            <a:r>
              <a:rPr lang="en-AU" dirty="0" smtClean="0"/>
              <a:t>Example:</a:t>
            </a:r>
          </a:p>
          <a:p>
            <a:pPr marL="457200" lvl="1" indent="0">
              <a:buNone/>
            </a:pPr>
            <a:r>
              <a:rPr lang="en-AU" dirty="0" smtClean="0"/>
              <a:t>V = normalise(P1 – P2) 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x </a:t>
            </a:r>
            <a:r>
              <a:rPr lang="en-AU" i="1" dirty="0" err="1" smtClean="0"/>
              <a:t>maxVelocity</a:t>
            </a:r>
            <a:endParaRPr lang="en-AU" i="1" dirty="0" smtClean="0"/>
          </a:p>
          <a:p>
            <a:pPr marL="457200" lvl="1" indent="0">
              <a:buNone/>
            </a:pPr>
            <a:r>
              <a:rPr lang="en-AU" dirty="0" smtClean="0"/>
              <a:t>Force = V – </a:t>
            </a:r>
            <a:r>
              <a:rPr lang="en-AU" dirty="0" err="1" smtClean="0"/>
              <a:t>CurrentVelocity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4788024" y="2643758"/>
            <a:ext cx="3945327" cy="1872208"/>
            <a:chOff x="338641" y="3427917"/>
            <a:chExt cx="3945327" cy="1872208"/>
          </a:xfrm>
        </p:grpSpPr>
        <p:sp>
          <p:nvSpPr>
            <p:cNvPr id="5" name="Rectangle 4"/>
            <p:cNvSpPr/>
            <p:nvPr/>
          </p:nvSpPr>
          <p:spPr>
            <a:xfrm>
              <a:off x="338641" y="3427917"/>
              <a:ext cx="3945327" cy="1872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6673" y="3585756"/>
              <a:ext cx="3470080" cy="1210313"/>
              <a:chOff x="626673" y="3585756"/>
              <a:chExt cx="3470080" cy="1210313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1979712" y="4299942"/>
                <a:ext cx="216024" cy="360040"/>
              </a:xfrm>
              <a:prstGeom prst="triangl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3895456">
                <a:off x="3808721" y="3579864"/>
                <a:ext cx="216024" cy="360040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V="1">
                <a:off x="2087724" y="3585756"/>
                <a:ext cx="0" cy="714186"/>
              </a:xfrm>
              <a:prstGeom prst="straightConnector1">
                <a:avLst/>
              </a:prstGeom>
              <a:ln w="254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0"/>
              </p:cNvCxnSpPr>
              <p:nvPr/>
            </p:nvCxnSpPr>
            <p:spPr>
              <a:xfrm flipH="1">
                <a:off x="626673" y="4299942"/>
                <a:ext cx="1461051" cy="496127"/>
              </a:xfrm>
              <a:prstGeom prst="straightConnector1">
                <a:avLst/>
              </a:prstGeom>
              <a:ln w="254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0"/>
              </p:cNvCxnSpPr>
              <p:nvPr/>
            </p:nvCxnSpPr>
            <p:spPr>
              <a:xfrm flipH="1">
                <a:off x="1357198" y="4299942"/>
                <a:ext cx="730526" cy="2480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1418761" y="3585756"/>
                <a:ext cx="668965" cy="89420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/>
          <p:cNvSpPr txBox="1"/>
          <p:nvPr/>
        </p:nvSpPr>
        <p:spPr>
          <a:xfrm>
            <a:off x="7596336" y="3147814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Target (P2)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678550" y="3736908"/>
            <a:ext cx="116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Agent (P1)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5457030" y="2965187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16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Untargeted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Seek and Flee are great behaviours that can be used </a:t>
            </a:r>
            <a:br>
              <a:rPr lang="en-AU" dirty="0" smtClean="0"/>
            </a:br>
            <a:r>
              <a:rPr lang="en-AU" dirty="0" smtClean="0"/>
              <a:t>for various situations</a:t>
            </a:r>
          </a:p>
          <a:p>
            <a:pPr lvl="1"/>
            <a:r>
              <a:rPr lang="en-AU" dirty="0" smtClean="0"/>
              <a:t>Fish fleeing a Shark</a:t>
            </a:r>
          </a:p>
          <a:p>
            <a:pPr lvl="1"/>
            <a:r>
              <a:rPr lang="en-AU" dirty="0" smtClean="0"/>
              <a:t>A soccer player seeking the ball</a:t>
            </a:r>
          </a:p>
          <a:p>
            <a:pPr lvl="1"/>
            <a:endParaRPr lang="en-AU" dirty="0"/>
          </a:p>
          <a:p>
            <a:r>
              <a:rPr lang="en-AU" dirty="0" smtClean="0"/>
              <a:t>But not all behaviours need to have a </a:t>
            </a:r>
            <a:br>
              <a:rPr lang="en-AU" dirty="0" smtClean="0"/>
            </a:br>
            <a:r>
              <a:rPr lang="en-AU" dirty="0" smtClean="0"/>
              <a:t>specified target</a:t>
            </a:r>
          </a:p>
          <a:p>
            <a:pPr lvl="1"/>
            <a:r>
              <a:rPr lang="en-AU" dirty="0" smtClean="0"/>
              <a:t>Fish aren’t always fleeing a shark!</a:t>
            </a:r>
          </a:p>
          <a:p>
            <a:pPr lvl="1"/>
            <a:r>
              <a:rPr lang="en-AU" dirty="0" smtClean="0"/>
              <a:t>People may wander aimlessly through </a:t>
            </a:r>
            <a:br>
              <a:rPr lang="en-AU" dirty="0" smtClean="0"/>
            </a:br>
            <a:r>
              <a:rPr lang="en-AU" dirty="0" smtClean="0"/>
              <a:t>a shopping mall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9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Wander Behaviour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Wander is a behaviour that tries to mimic random movement</a:t>
            </a:r>
          </a:p>
          <a:p>
            <a:pPr lvl="1"/>
            <a:r>
              <a:rPr lang="en-AU" dirty="0" smtClean="0"/>
              <a:t>Such as a fish swimming in a tank, or an ant walking</a:t>
            </a:r>
          </a:p>
          <a:p>
            <a:pPr lvl="1"/>
            <a:endParaRPr lang="en-AU" dirty="0"/>
          </a:p>
          <a:p>
            <a:r>
              <a:rPr lang="en-AU" dirty="0" smtClean="0"/>
              <a:t>Wander works by seeking towards a randomised target </a:t>
            </a:r>
            <a:br>
              <a:rPr lang="en-AU" dirty="0" smtClean="0"/>
            </a:br>
            <a:r>
              <a:rPr lang="en-AU" dirty="0" smtClean="0"/>
              <a:t>on the edge of a sphere located in front of the agent</a:t>
            </a:r>
          </a:p>
          <a:p>
            <a:pPr lvl="1"/>
            <a:r>
              <a:rPr lang="en-AU" dirty="0" smtClean="0"/>
              <a:t>We need four variables:</a:t>
            </a:r>
          </a:p>
          <a:p>
            <a:pPr lvl="2"/>
            <a:r>
              <a:rPr lang="en-AU" dirty="0" smtClean="0"/>
              <a:t>Wander Radius of the sphere</a:t>
            </a:r>
          </a:p>
          <a:p>
            <a:pPr lvl="2"/>
            <a:r>
              <a:rPr lang="en-AU" dirty="0" smtClean="0"/>
              <a:t>Wander Distance of the sphere in front of the agent</a:t>
            </a:r>
          </a:p>
          <a:p>
            <a:pPr lvl="2"/>
            <a:r>
              <a:rPr lang="en-AU" dirty="0" smtClean="0"/>
              <a:t>A Wander Jitter amount used to randomise the target</a:t>
            </a:r>
          </a:p>
          <a:p>
            <a:pPr lvl="2"/>
            <a:r>
              <a:rPr lang="en-AU" dirty="0" smtClean="0"/>
              <a:t>The previous frame’s Wander Target to start with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17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teering Behaviours part 1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10&quot;&gt;&lt;property id=&quot;20148&quot; value=&quot;5&quot;/&gt;&lt;property id=&quot;20300&quot; value=&quot;Slide 13 - &amp;quot;References&amp;quot;&quot;/&gt;&lt;property id=&quot;20307&quot; value=&quot;271&quot;/&gt;&lt;/object&gt;&lt;object type=&quot;3&quot; unique_id=&quot;10231&quot;&gt;&lt;property id=&quot;20148&quot; value=&quot;5&quot;/&gt;&lt;property id=&quot;20300&quot; value=&quot;Slide 3 - &amp;quot;Steering Behaviours&amp;quot;&quot;/&gt;&lt;property id=&quot;20307&quot; value=&quot;272&quot;/&gt;&lt;/object&gt;&lt;object type=&quot;3&quot; unique_id=&quot;10232&quot;&gt;&lt;property id=&quot;20148&quot; value=&quot;5&quot;/&gt;&lt;property id=&quot;20300&quot; value=&quot;Slide 4 - &amp;quot;Steering Behaviours&amp;quot;&quot;/&gt;&lt;property id=&quot;20307&quot; value=&quot;273&quot;/&gt;&lt;/object&gt;&lt;object type=&quot;3&quot; unique_id=&quot;10233&quot;&gt;&lt;property id=&quot;20148&quot; value=&quot;5&quot;/&gt;&lt;property id=&quot;20300&quot; value=&quot;Slide 5 - &amp;quot;Seek Behaviour&amp;quot;&quot;/&gt;&lt;property id=&quot;20307&quot; value=&quot;274&quot;/&gt;&lt;/object&gt;&lt;object type=&quot;3&quot; unique_id=&quot;10234&quot;&gt;&lt;property id=&quot;20148&quot; value=&quot;5&quot;/&gt;&lt;property id=&quot;20300&quot; value=&quot;Slide 6 - &amp;quot;Seek Behaviour&amp;quot;&quot;/&gt;&lt;property id=&quot;20307&quot; value=&quot;275&quot;/&gt;&lt;/object&gt;&lt;object type=&quot;3&quot; unique_id=&quot;10235&quot;&gt;&lt;property id=&quot;20148&quot; value=&quot;5&quot;/&gt;&lt;property id=&quot;20300&quot; value=&quot;Slide 7 - &amp;quot;Flee Behaviour&amp;quot;&quot;/&gt;&lt;property id=&quot;20307&quot; value=&quot;276&quot;/&gt;&lt;/object&gt;&lt;object type=&quot;3&quot; unique_id=&quot;10236&quot;&gt;&lt;property id=&quot;20148&quot; value=&quot;5&quot;/&gt;&lt;property id=&quot;20300&quot; value=&quot;Slide 8 - &amp;quot;Untargeted Motion&amp;quot;&quot;/&gt;&lt;property id=&quot;20307&quot; value=&quot;277&quot;/&gt;&lt;/object&gt;&lt;object type=&quot;3&quot; unique_id=&quot;10237&quot;&gt;&lt;property id=&quot;20148&quot; value=&quot;5&quot;/&gt;&lt;property id=&quot;20300&quot; value=&quot;Slide 9 - &amp;quot;Wander Behaviour&amp;quot;&quot;/&gt;&lt;property id=&quot;20307&quot; value=&quot;278&quot;/&gt;&lt;/object&gt;&lt;object type=&quot;3&quot; unique_id=&quot;10238&quot;&gt;&lt;property id=&quot;20148&quot; value=&quot;5&quot;/&gt;&lt;property id=&quot;20300&quot; value=&quot;Slide 10 - &amp;quot;Wander Behaviour&amp;quot;&quot;/&gt;&lt;property id=&quot;20307&quot; value=&quot;279&quot;/&gt;&lt;/object&gt;&lt;object type=&quot;3&quot; unique_id=&quot;10239&quot;&gt;&lt;property id=&quot;20148&quot; value=&quot;5&quot;/&gt;&lt;property id=&quot;20300&quot; value=&quot;Slide 11 - &amp;quot;Wander Behaviour&amp;quot;&quot;/&gt;&lt;property id=&quot;20307&quot; value=&quot;280&quot;/&gt;&lt;/object&gt;&lt;object type=&quot;3&quot; unique_id=&quot;10240&quot;&gt;&lt;property id=&quot;20148&quot; value=&quot;5&quot;/&gt;&lt;property id=&quot;20300&quot; value=&quot;Slide 12 - &amp;quot;Summary&amp;quot;&quot;/&gt;&lt;property id=&quot;20307&quot; value=&quot;281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533</Words>
  <Application>Microsoft Office PowerPoint</Application>
  <PresentationFormat>On-screen Show (16:9)</PresentationFormat>
  <Paragraphs>116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Steering Behaviours part 1</vt:lpstr>
      <vt:lpstr>Contents</vt:lpstr>
      <vt:lpstr>Steering Behaviours</vt:lpstr>
      <vt:lpstr>Steering Behaviours</vt:lpstr>
      <vt:lpstr>Seek Behaviour</vt:lpstr>
      <vt:lpstr>Seek Behaviour</vt:lpstr>
      <vt:lpstr>Flee Behaviour</vt:lpstr>
      <vt:lpstr>Untargeted Motion</vt:lpstr>
      <vt:lpstr>Wander Behaviour</vt:lpstr>
      <vt:lpstr>Wander Behaviour</vt:lpstr>
      <vt:lpstr>Wander Behaviour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 Cartwright</cp:lastModifiedBy>
  <cp:revision>29</cp:revision>
  <dcterms:created xsi:type="dcterms:W3CDTF">2014-07-14T04:04:52Z</dcterms:created>
  <dcterms:modified xsi:type="dcterms:W3CDTF">2016-02-09T06:00:48Z</dcterms:modified>
</cp:coreProperties>
</file>