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3" r:id="rId2"/>
    <p:sldId id="265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71" r:id="rId18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3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09/02/2016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https://www.youtube.com/watch?v=9JtJixwi140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2DAEF-390C-4A55-A0DE-3E4D23D6F96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979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http://notmagi.me/steering-behaviors-seek-flee-and-arrival/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2DAEF-390C-4A55-A0DE-3E4D23D6F96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5902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http://www.red3d.com/cwr/steer/Obstacle.html</a:t>
            </a:r>
          </a:p>
          <a:p>
            <a:r>
              <a:rPr lang="en-AU" dirty="0" smtClean="0"/>
              <a:t>http://www.openprocessing.org/sketch/16479</a:t>
            </a:r>
          </a:p>
          <a:p>
            <a:r>
              <a:rPr lang="en-AU" dirty="0" smtClean="0"/>
              <a:t>https://www.youtube.com/watch?v=9oGsqDo6wVI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2DAEF-390C-4A55-A0DE-3E4D23D6F96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719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Steering </a:t>
            </a:r>
            <a:r>
              <a:rPr lang="en-AU" dirty="0" smtClean="0"/>
              <a:t>Behaviours part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Pursue, Evade, Arrive and Avoid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</a:t>
            </a:r>
            <a:r>
              <a:rPr lang="en-AU" dirty="0" smtClean="0"/>
              <a:t>09</a:t>
            </a:r>
            <a:r>
              <a:rPr lang="en-AU" dirty="0" smtClean="0"/>
              <a:t>/02/16 </a:t>
            </a:r>
            <a:r>
              <a:rPr lang="en-AU" dirty="0" smtClean="0"/>
              <a:t>by </a:t>
            </a:r>
            <a:r>
              <a:rPr lang="en-AU" dirty="0" smtClean="0"/>
              <a:t>Sam Cartwright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</a:t>
            </a:r>
            <a:r>
              <a:rPr lang="en-AU" dirty="0" smtClean="0"/>
              <a:t>AI for Games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Avoiding Obstacles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4114800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So far all of our behaviours have dealt with single targets</a:t>
            </a:r>
          </a:p>
          <a:p>
            <a:pPr lvl="1"/>
            <a:r>
              <a:rPr lang="en-AU" dirty="0" smtClean="0"/>
              <a:t>Seek towards a target</a:t>
            </a:r>
          </a:p>
          <a:p>
            <a:pPr lvl="1"/>
            <a:r>
              <a:rPr lang="en-AU" dirty="0" smtClean="0"/>
              <a:t>Flee from a target</a:t>
            </a:r>
          </a:p>
          <a:p>
            <a:pPr lvl="1"/>
            <a:endParaRPr lang="en-AU" dirty="0"/>
          </a:p>
          <a:p>
            <a:r>
              <a:rPr lang="en-AU" dirty="0" smtClean="0"/>
              <a:t>None of these behaviours take the surrounding environment in to account</a:t>
            </a:r>
          </a:p>
          <a:p>
            <a:pPr lvl="1"/>
            <a:r>
              <a:rPr lang="en-AU" dirty="0" smtClean="0"/>
              <a:t>The seeking agent may walk straight in to a wall or off a cliff</a:t>
            </a:r>
            <a:endParaRPr lang="en-AU" dirty="0"/>
          </a:p>
        </p:txBody>
      </p:sp>
      <p:grpSp>
        <p:nvGrpSpPr>
          <p:cNvPr id="5" name="Group 4"/>
          <p:cNvGrpSpPr/>
          <p:nvPr/>
        </p:nvGrpSpPr>
        <p:grpSpPr>
          <a:xfrm>
            <a:off x="4865340" y="494842"/>
            <a:ext cx="3830809" cy="3949116"/>
            <a:chOff x="-266921" y="2548288"/>
            <a:chExt cx="3830809" cy="3949116"/>
          </a:xfrm>
        </p:grpSpPr>
        <p:sp>
          <p:nvSpPr>
            <p:cNvPr id="7" name="Rectangle 6"/>
            <p:cNvSpPr/>
            <p:nvPr/>
          </p:nvSpPr>
          <p:spPr>
            <a:xfrm>
              <a:off x="-266921" y="2548288"/>
              <a:ext cx="3830809" cy="3949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" name="Isosceles Triangle 7"/>
            <p:cNvSpPr/>
            <p:nvPr/>
          </p:nvSpPr>
          <p:spPr>
            <a:xfrm rot="7014136">
              <a:off x="250205" y="3025659"/>
              <a:ext cx="144469" cy="291409"/>
            </a:xfrm>
            <a:prstGeom prst="triangl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Isosceles Triangle 8"/>
            <p:cNvSpPr/>
            <p:nvPr/>
          </p:nvSpPr>
          <p:spPr>
            <a:xfrm rot="8888420">
              <a:off x="2821214" y="5942601"/>
              <a:ext cx="185059" cy="366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" name="Curved Connector 9"/>
            <p:cNvCxnSpPr>
              <a:stCxn id="8" idx="0"/>
              <a:endCxn id="9" idx="3"/>
            </p:cNvCxnSpPr>
            <p:nvPr/>
          </p:nvCxnSpPr>
          <p:spPr>
            <a:xfrm>
              <a:off x="452376" y="3237291"/>
              <a:ext cx="2364739" cy="2732890"/>
            </a:xfrm>
            <a:prstGeom prst="curvedConnector2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6231202" y="1419622"/>
            <a:ext cx="1618942" cy="432048"/>
          </a:xfrm>
          <a:prstGeom prst="rect">
            <a:avLst/>
          </a:prstGeom>
          <a:pattFill prst="openDmnd">
            <a:fgClr>
              <a:schemeClr val="tx1">
                <a:lumMod val="95000"/>
                <a:lumOff val="5000"/>
              </a:schemeClr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5964682" y="2268021"/>
            <a:ext cx="786240" cy="786240"/>
          </a:xfrm>
          <a:prstGeom prst="ellipse">
            <a:avLst/>
          </a:prstGeom>
          <a:pattFill prst="openDmnd">
            <a:fgClr>
              <a:schemeClr val="tx1">
                <a:lumMod val="95000"/>
                <a:lumOff val="5000"/>
              </a:schemeClr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/>
          <p:cNvSpPr/>
          <p:nvPr/>
        </p:nvSpPr>
        <p:spPr>
          <a:xfrm>
            <a:off x="7438929" y="2380943"/>
            <a:ext cx="822430" cy="822430"/>
          </a:xfrm>
          <a:prstGeom prst="ellipse">
            <a:avLst/>
          </a:prstGeom>
          <a:pattFill prst="openDmnd">
            <a:fgClr>
              <a:schemeClr val="tx1">
                <a:lumMod val="95000"/>
                <a:lumOff val="5000"/>
              </a:schemeClr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 rot="5400000">
            <a:off x="4559142" y="2445117"/>
            <a:ext cx="1618942" cy="432048"/>
          </a:xfrm>
          <a:prstGeom prst="rect">
            <a:avLst/>
          </a:prstGeom>
          <a:pattFill prst="openDmnd">
            <a:fgClr>
              <a:schemeClr val="tx1">
                <a:lumMod val="95000"/>
                <a:lumOff val="5000"/>
              </a:schemeClr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 rot="5400000">
            <a:off x="6400164" y="3724832"/>
            <a:ext cx="940488" cy="432048"/>
          </a:xfrm>
          <a:prstGeom prst="rect">
            <a:avLst/>
          </a:prstGeom>
          <a:pattFill prst="openDmnd">
            <a:fgClr>
              <a:schemeClr val="tx1">
                <a:lumMod val="95000"/>
                <a:lumOff val="5000"/>
              </a:schemeClr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0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Obstacle Avoidance Behaviour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4114800" cy="339447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Obstacle Avoidance is a behaviour that detects oncoming collisions and applies a steering force away from the object</a:t>
            </a:r>
          </a:p>
          <a:p>
            <a:pPr lvl="1"/>
            <a:r>
              <a:rPr lang="en-AU" dirty="0" smtClean="0"/>
              <a:t>Detecting the collisions usually consists of a box-vs-shape test, or multiple ray tests against surrounding obstacles</a:t>
            </a:r>
          </a:p>
          <a:p>
            <a:pPr lvl="1"/>
            <a:r>
              <a:rPr lang="en-AU" dirty="0" smtClean="0"/>
              <a:t>This behaviour is typically combined with other behaviours, which we will talk about shortly</a:t>
            </a:r>
            <a:endParaRPr lang="en-AU" dirty="0"/>
          </a:p>
        </p:txBody>
      </p:sp>
      <p:grpSp>
        <p:nvGrpSpPr>
          <p:cNvPr id="46" name="Group 45"/>
          <p:cNvGrpSpPr/>
          <p:nvPr/>
        </p:nvGrpSpPr>
        <p:grpSpPr>
          <a:xfrm>
            <a:off x="4865340" y="1070906"/>
            <a:ext cx="3830809" cy="1428836"/>
            <a:chOff x="4865340" y="1070906"/>
            <a:chExt cx="3830809" cy="1428836"/>
          </a:xfrm>
        </p:grpSpPr>
        <p:grpSp>
          <p:nvGrpSpPr>
            <p:cNvPr id="4" name="Group 3"/>
            <p:cNvGrpSpPr/>
            <p:nvPr/>
          </p:nvGrpSpPr>
          <p:grpSpPr>
            <a:xfrm>
              <a:off x="4865340" y="1070906"/>
              <a:ext cx="3830809" cy="1428836"/>
              <a:chOff x="-266921" y="2548288"/>
              <a:chExt cx="3830809" cy="142883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-266921" y="2548288"/>
                <a:ext cx="3830809" cy="14288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 rot="5400000">
                <a:off x="227122" y="3056979"/>
                <a:ext cx="180355" cy="363795"/>
              </a:xfrm>
              <a:prstGeom prst="triangle">
                <a:avLst/>
              </a:prstGeom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6156176" y="1131590"/>
              <a:ext cx="653734" cy="653734"/>
            </a:xfrm>
            <a:prstGeom prst="ellipse">
              <a:avLst/>
            </a:prstGeom>
            <a:pattFill prst="openDmnd">
              <a:fgClr>
                <a:schemeClr val="tx1">
                  <a:lumMod val="95000"/>
                  <a:lumOff val="5000"/>
                </a:schemeClr>
              </a:fgClr>
              <a:bgClr>
                <a:srgbClr val="FF0000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/>
            <p:cNvSpPr/>
            <p:nvPr/>
          </p:nvSpPr>
          <p:spPr>
            <a:xfrm>
              <a:off x="7380312" y="1434627"/>
              <a:ext cx="653734" cy="653734"/>
            </a:xfrm>
            <a:prstGeom prst="ellipse">
              <a:avLst/>
            </a:prstGeom>
            <a:pattFill prst="openDmnd">
              <a:fgClr>
                <a:schemeClr val="tx1">
                  <a:lumMod val="95000"/>
                  <a:lumOff val="5000"/>
                </a:schemeClr>
              </a:fgClr>
              <a:bgClr>
                <a:srgbClr val="FF0000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/>
            <p:cNvSpPr/>
            <p:nvPr/>
          </p:nvSpPr>
          <p:spPr>
            <a:xfrm>
              <a:off x="6588224" y="2064531"/>
              <a:ext cx="326867" cy="326867"/>
            </a:xfrm>
            <a:prstGeom prst="ellipse">
              <a:avLst/>
            </a:prstGeom>
            <a:pattFill prst="openDmnd">
              <a:fgClr>
                <a:schemeClr val="tx1">
                  <a:lumMod val="95000"/>
                  <a:lumOff val="5000"/>
                </a:schemeClr>
              </a:fgClr>
              <a:bgClr>
                <a:srgbClr val="FF0000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08105" y="1671317"/>
              <a:ext cx="1272640" cy="180355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Explosion 2 16"/>
            <p:cNvSpPr/>
            <p:nvPr/>
          </p:nvSpPr>
          <p:spPr>
            <a:xfrm>
              <a:off x="6293314" y="1493584"/>
              <a:ext cx="379457" cy="324369"/>
            </a:xfrm>
            <a:prstGeom prst="irregularSeal2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836252" y="2854095"/>
            <a:ext cx="3830809" cy="1428836"/>
            <a:chOff x="4865340" y="3447170"/>
            <a:chExt cx="3830809" cy="1428836"/>
          </a:xfrm>
        </p:grpSpPr>
        <p:grpSp>
          <p:nvGrpSpPr>
            <p:cNvPr id="45" name="Group 44"/>
            <p:cNvGrpSpPr/>
            <p:nvPr/>
          </p:nvGrpSpPr>
          <p:grpSpPr>
            <a:xfrm>
              <a:off x="4865340" y="3447170"/>
              <a:ext cx="3830809" cy="1428836"/>
              <a:chOff x="4865340" y="2715766"/>
              <a:chExt cx="3830809" cy="1428836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865340" y="2715766"/>
                <a:ext cx="3830809" cy="1428836"/>
                <a:chOff x="4865340" y="1070906"/>
                <a:chExt cx="3830809" cy="1428836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4865340" y="1070906"/>
                  <a:ext cx="3830809" cy="1428836"/>
                  <a:chOff x="-266921" y="2548288"/>
                  <a:chExt cx="3830809" cy="1428836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-266921" y="2548288"/>
                    <a:ext cx="3830809" cy="142883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27" name="Isosceles Triangle 26"/>
                  <p:cNvSpPr/>
                  <p:nvPr/>
                </p:nvSpPr>
                <p:spPr>
                  <a:xfrm rot="5400000">
                    <a:off x="227122" y="3056979"/>
                    <a:ext cx="180355" cy="363795"/>
                  </a:xfrm>
                  <a:prstGeom prst="triangle">
                    <a:avLst/>
                  </a:prstGeom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21" name="Oval 20"/>
                <p:cNvSpPr/>
                <p:nvPr/>
              </p:nvSpPr>
              <p:spPr>
                <a:xfrm>
                  <a:off x="6156176" y="1131590"/>
                  <a:ext cx="653734" cy="653734"/>
                </a:xfrm>
                <a:prstGeom prst="ellipse">
                  <a:avLst/>
                </a:prstGeom>
                <a:pattFill prst="openDmnd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rgbClr val="FF00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380312" y="1434627"/>
                  <a:ext cx="653734" cy="653734"/>
                </a:xfrm>
                <a:prstGeom prst="ellipse">
                  <a:avLst/>
                </a:prstGeom>
                <a:pattFill prst="openDmnd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rgbClr val="FF00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6588224" y="2064531"/>
                  <a:ext cx="326867" cy="326867"/>
                </a:xfrm>
                <a:prstGeom prst="ellipse">
                  <a:avLst/>
                </a:prstGeom>
                <a:pattFill prst="openDmnd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rgbClr val="FF00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29" name="Straight Connector 28"/>
              <p:cNvCxnSpPr>
                <a:stCxn id="27" idx="0"/>
              </p:cNvCxnSpPr>
              <p:nvPr/>
            </p:nvCxnSpPr>
            <p:spPr>
              <a:xfrm flipV="1">
                <a:off x="5631458" y="3406354"/>
                <a:ext cx="1178452" cy="1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7" idx="0"/>
              </p:cNvCxnSpPr>
              <p:nvPr/>
            </p:nvCxnSpPr>
            <p:spPr>
              <a:xfrm>
                <a:off x="5631458" y="3406355"/>
                <a:ext cx="740742" cy="245515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5631458" y="3147814"/>
                <a:ext cx="740742" cy="258542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xplosion 2 35"/>
              <p:cNvSpPr/>
              <p:nvPr/>
            </p:nvSpPr>
            <p:spPr>
              <a:xfrm>
                <a:off x="6102079" y="3079487"/>
                <a:ext cx="266738" cy="228014"/>
              </a:xfrm>
              <a:prstGeom prst="irregularSeal2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4" name="Explosion 2 43"/>
            <p:cNvSpPr/>
            <p:nvPr/>
          </p:nvSpPr>
          <p:spPr>
            <a:xfrm>
              <a:off x="6304028" y="3975573"/>
              <a:ext cx="379457" cy="324369"/>
            </a:xfrm>
            <a:prstGeom prst="irregularSeal2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7751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Obstacle Avoidance Behaviour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5338936" cy="2072542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In the case of the Ray version:</a:t>
            </a:r>
          </a:p>
          <a:p>
            <a:pPr lvl="1"/>
            <a:r>
              <a:rPr lang="en-AU" dirty="0" smtClean="0"/>
              <a:t>Multiple rays are cast in front of the agent at various angles</a:t>
            </a:r>
          </a:p>
          <a:p>
            <a:pPr lvl="1"/>
            <a:r>
              <a:rPr lang="en-AU" dirty="0" smtClean="0"/>
              <a:t>If a ray intersects with an object then a force away from the object is calculated and applied to the agent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For the Box version:</a:t>
            </a:r>
          </a:p>
          <a:p>
            <a:pPr lvl="1"/>
            <a:r>
              <a:rPr lang="en-AU" dirty="0" smtClean="0"/>
              <a:t>Much like the ray version, if an intersection occurs then a force away from the object is calculated</a:t>
            </a:r>
          </a:p>
          <a:p>
            <a:pPr lvl="1"/>
            <a:endParaRPr lang="en-AU" dirty="0"/>
          </a:p>
        </p:txBody>
      </p:sp>
      <p:grpSp>
        <p:nvGrpSpPr>
          <p:cNvPr id="46" name="Group 45"/>
          <p:cNvGrpSpPr/>
          <p:nvPr/>
        </p:nvGrpSpPr>
        <p:grpSpPr>
          <a:xfrm>
            <a:off x="6118528" y="1048562"/>
            <a:ext cx="2434968" cy="1307164"/>
            <a:chOff x="5313135" y="987574"/>
            <a:chExt cx="3240361" cy="1739523"/>
          </a:xfrm>
        </p:grpSpPr>
        <p:grpSp>
          <p:nvGrpSpPr>
            <p:cNvPr id="5" name="Group 4"/>
            <p:cNvGrpSpPr/>
            <p:nvPr/>
          </p:nvGrpSpPr>
          <p:grpSpPr>
            <a:xfrm>
              <a:off x="5313135" y="987574"/>
              <a:ext cx="3240361" cy="1739523"/>
              <a:chOff x="5105143" y="2715766"/>
              <a:chExt cx="2016225" cy="108237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105143" y="2715766"/>
                <a:ext cx="2016225" cy="1082370"/>
                <a:chOff x="5105143" y="1070906"/>
                <a:chExt cx="2016225" cy="108237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5105143" y="1070906"/>
                  <a:ext cx="2016225" cy="1082370"/>
                  <a:chOff x="-27118" y="2548288"/>
                  <a:chExt cx="2016225" cy="108237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-27118" y="2548288"/>
                    <a:ext cx="2016225" cy="108237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17" name="Isosceles Triangle 16"/>
                  <p:cNvSpPr/>
                  <p:nvPr/>
                </p:nvSpPr>
                <p:spPr>
                  <a:xfrm rot="5400000">
                    <a:off x="227122" y="3056979"/>
                    <a:ext cx="180355" cy="363795"/>
                  </a:xfrm>
                  <a:prstGeom prst="triangle">
                    <a:avLst/>
                  </a:prstGeom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13" name="Oval 12"/>
                <p:cNvSpPr/>
                <p:nvPr/>
              </p:nvSpPr>
              <p:spPr>
                <a:xfrm>
                  <a:off x="6156176" y="1131590"/>
                  <a:ext cx="653734" cy="653734"/>
                </a:xfrm>
                <a:prstGeom prst="ellipse">
                  <a:avLst/>
                </a:prstGeom>
                <a:pattFill prst="openDmnd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rgbClr val="FF00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8" name="Straight Connector 7"/>
              <p:cNvCxnSpPr>
                <a:stCxn id="17" idx="0"/>
              </p:cNvCxnSpPr>
              <p:nvPr/>
            </p:nvCxnSpPr>
            <p:spPr>
              <a:xfrm flipV="1">
                <a:off x="5631458" y="3406354"/>
                <a:ext cx="1178452" cy="1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17" idx="0"/>
              </p:cNvCxnSpPr>
              <p:nvPr/>
            </p:nvCxnSpPr>
            <p:spPr>
              <a:xfrm>
                <a:off x="5631458" y="3406355"/>
                <a:ext cx="740742" cy="245515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5631458" y="3147814"/>
                <a:ext cx="740742" cy="258542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endCxn id="13" idx="4"/>
            </p:cNvCxnSpPr>
            <p:nvPr/>
          </p:nvCxnSpPr>
          <p:spPr>
            <a:xfrm>
              <a:off x="7527617" y="1610424"/>
              <a:ext cx="0" cy="5253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6118528" y="2751640"/>
            <a:ext cx="2434968" cy="1307164"/>
            <a:chOff x="1835695" y="3264536"/>
            <a:chExt cx="3240361" cy="1739523"/>
          </a:xfrm>
        </p:grpSpPr>
        <p:grpSp>
          <p:nvGrpSpPr>
            <p:cNvPr id="32" name="Group 31"/>
            <p:cNvGrpSpPr/>
            <p:nvPr/>
          </p:nvGrpSpPr>
          <p:grpSpPr>
            <a:xfrm>
              <a:off x="1835695" y="3264536"/>
              <a:ext cx="3240361" cy="1739523"/>
              <a:chOff x="1835695" y="3264536"/>
              <a:chExt cx="3240361" cy="1739523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35695" y="3264536"/>
                <a:ext cx="3240361" cy="1739523"/>
                <a:chOff x="-2190858" y="2787868"/>
                <a:chExt cx="2016225" cy="108237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-2190858" y="2787868"/>
                  <a:ext cx="2016225" cy="10823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30" name="Isosceles Triangle 29"/>
                <p:cNvSpPr/>
                <p:nvPr/>
              </p:nvSpPr>
              <p:spPr>
                <a:xfrm rot="5400000">
                  <a:off x="-1830308" y="3269917"/>
                  <a:ext cx="180355" cy="363795"/>
                </a:xfrm>
                <a:prstGeom prst="triangl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1" name="Rectangle 30"/>
              <p:cNvSpPr/>
              <p:nvPr/>
            </p:nvSpPr>
            <p:spPr>
              <a:xfrm rot="1971268">
                <a:off x="3233421" y="3851895"/>
                <a:ext cx="1618942" cy="432048"/>
              </a:xfrm>
              <a:prstGeom prst="rect">
                <a:avLst/>
              </a:prstGeom>
              <a:pattFill prst="openDmnd">
                <a:fgClr>
                  <a:schemeClr val="tx1">
                    <a:lumMod val="95000"/>
                    <a:lumOff val="5000"/>
                  </a:schemeClr>
                </a:fgClr>
                <a:bgClr>
                  <a:srgbClr val="FF00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6" name="Straight Connector 35"/>
            <p:cNvCxnSpPr/>
            <p:nvPr/>
          </p:nvCxnSpPr>
          <p:spPr>
            <a:xfrm flipV="1">
              <a:off x="2771800" y="4331591"/>
              <a:ext cx="1893940" cy="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771800" y="4331593"/>
              <a:ext cx="1190478" cy="39457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771800" y="3916081"/>
              <a:ext cx="1190478" cy="415514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3817520" y="3959782"/>
              <a:ext cx="113178" cy="1745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499992" y="4331595"/>
              <a:ext cx="165748" cy="2845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21008" y="3435846"/>
            <a:ext cx="2434968" cy="1307164"/>
            <a:chOff x="1835695" y="3264536"/>
            <a:chExt cx="3240361" cy="1739523"/>
          </a:xfrm>
        </p:grpSpPr>
        <p:grpSp>
          <p:nvGrpSpPr>
            <p:cNvPr id="50" name="Group 49"/>
            <p:cNvGrpSpPr/>
            <p:nvPr/>
          </p:nvGrpSpPr>
          <p:grpSpPr>
            <a:xfrm>
              <a:off x="1835695" y="3264536"/>
              <a:ext cx="3240361" cy="1739523"/>
              <a:chOff x="1835695" y="3264536"/>
              <a:chExt cx="3240361" cy="1739523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835695" y="3264536"/>
                <a:ext cx="3240361" cy="1739523"/>
                <a:chOff x="-2190858" y="2787868"/>
                <a:chExt cx="2016225" cy="108237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-2190858" y="2787868"/>
                  <a:ext cx="2016225" cy="10823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59" name="Isosceles Triangle 58"/>
                <p:cNvSpPr/>
                <p:nvPr/>
              </p:nvSpPr>
              <p:spPr>
                <a:xfrm rot="5400000">
                  <a:off x="-1830308" y="3269917"/>
                  <a:ext cx="180355" cy="363795"/>
                </a:xfrm>
                <a:prstGeom prst="triangl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57" name="Rectangle 56"/>
              <p:cNvSpPr/>
              <p:nvPr/>
            </p:nvSpPr>
            <p:spPr>
              <a:xfrm rot="1971268">
                <a:off x="3233421" y="3851895"/>
                <a:ext cx="1618942" cy="432048"/>
              </a:xfrm>
              <a:prstGeom prst="rect">
                <a:avLst/>
              </a:prstGeom>
              <a:pattFill prst="openDmnd">
                <a:fgClr>
                  <a:schemeClr val="tx1">
                    <a:lumMod val="95000"/>
                    <a:lumOff val="5000"/>
                  </a:schemeClr>
                </a:fgClr>
                <a:bgClr>
                  <a:srgbClr val="FF00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5" name="Straight Arrow Connector 54"/>
            <p:cNvCxnSpPr/>
            <p:nvPr/>
          </p:nvCxnSpPr>
          <p:spPr>
            <a:xfrm flipH="1">
              <a:off x="4310272" y="4189320"/>
              <a:ext cx="165748" cy="2845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2555776" y="4128779"/>
            <a:ext cx="1367317" cy="2178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32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Combining Behaviours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So far we have only discussed 1 steering behaviour being active at a time for an agent</a:t>
            </a:r>
          </a:p>
          <a:p>
            <a:pPr lvl="1"/>
            <a:r>
              <a:rPr lang="en-AU" dirty="0" smtClean="0"/>
              <a:t>Flee or Seek, Wander or Pursue, </a:t>
            </a:r>
            <a:r>
              <a:rPr lang="en-AU" dirty="0" err="1" smtClean="0"/>
              <a:t>etc</a:t>
            </a:r>
            <a:endParaRPr lang="en-AU" dirty="0" smtClean="0"/>
          </a:p>
          <a:p>
            <a:pPr lvl="1"/>
            <a:endParaRPr lang="en-AU" dirty="0"/>
          </a:p>
          <a:p>
            <a:r>
              <a:rPr lang="en-AU" dirty="0" smtClean="0"/>
              <a:t>Behaviours can be combined together by </a:t>
            </a:r>
            <a:br>
              <a:rPr lang="en-AU" dirty="0" smtClean="0"/>
            </a:br>
            <a:r>
              <a:rPr lang="en-AU" dirty="0" smtClean="0"/>
              <a:t>combining the force that they each calculate</a:t>
            </a:r>
          </a:p>
          <a:p>
            <a:pPr lvl="1"/>
            <a:r>
              <a:rPr lang="en-AU" dirty="0" smtClean="0"/>
              <a:t>Combining the forces can be tricky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65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Combining Behaviours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The reason combining forces can be tricky is:</a:t>
            </a:r>
          </a:p>
          <a:p>
            <a:pPr lvl="1"/>
            <a:r>
              <a:rPr lang="en-AU" dirty="0" smtClean="0"/>
              <a:t>If we simply sum the forces together then it may exceed the agent’s maximum velocity</a:t>
            </a:r>
          </a:p>
          <a:p>
            <a:pPr lvl="1"/>
            <a:endParaRPr lang="en-AU" dirty="0"/>
          </a:p>
          <a:p>
            <a:r>
              <a:rPr lang="en-AU" dirty="0" smtClean="0"/>
              <a:t>A common technique for combatting this is called </a:t>
            </a:r>
            <a:r>
              <a:rPr lang="en-AU" b="1" dirty="0" smtClean="0"/>
              <a:t>Weighted Truncated Running Sum with </a:t>
            </a:r>
            <a:br>
              <a:rPr lang="en-AU" b="1" dirty="0" smtClean="0"/>
            </a:br>
            <a:r>
              <a:rPr lang="en-AU" b="1" dirty="0" smtClean="0"/>
              <a:t>Priority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43776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Weighted Truncated Running Sum with Priority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5410944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This technique has three aspects to it</a:t>
            </a:r>
          </a:p>
          <a:p>
            <a:pPr lvl="1"/>
            <a:r>
              <a:rPr lang="en-AU" dirty="0" smtClean="0"/>
              <a:t>Each steering behaviour calculates its force and multiplies it by a weighted value specific to that behaviour</a:t>
            </a:r>
          </a:p>
          <a:p>
            <a:pPr lvl="1"/>
            <a:r>
              <a:rPr lang="en-AU" dirty="0" smtClean="0"/>
              <a:t>Each force is then added together, in a set priority</a:t>
            </a:r>
          </a:p>
          <a:p>
            <a:pPr lvl="2"/>
            <a:r>
              <a:rPr lang="en-AU" dirty="0" smtClean="0"/>
              <a:t>Flee before Seek, then Avoid before Pursue, </a:t>
            </a:r>
            <a:r>
              <a:rPr lang="en-AU" dirty="0" err="1" smtClean="0"/>
              <a:t>etc</a:t>
            </a:r>
            <a:endParaRPr lang="en-AU" dirty="0" smtClean="0"/>
          </a:p>
          <a:p>
            <a:pPr lvl="1"/>
            <a:r>
              <a:rPr lang="en-AU" dirty="0" smtClean="0"/>
              <a:t>After each force is added we check if the velocity has reached the maximum or passed it</a:t>
            </a:r>
          </a:p>
          <a:p>
            <a:pPr lvl="2"/>
            <a:r>
              <a:rPr lang="en-AU" dirty="0" smtClean="0"/>
              <a:t>If true then we truncate / clamp the velocity to the maximum and don’t add any more steering forces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940152" y="1851670"/>
            <a:ext cx="2952328" cy="1512168"/>
          </a:xfrm>
          <a:prstGeom prst="rect">
            <a:avLst/>
          </a:prstGeom>
          <a:solidFill>
            <a:schemeClr val="bg1"/>
          </a:solidFill>
          <a:ln cap="rnd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Force = 0</a:t>
            </a:r>
          </a:p>
          <a:p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Behaviours : Prioritised</a:t>
            </a:r>
          </a:p>
          <a:p>
            <a:endParaRPr lang="en-AU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each Behaviour B in Behaviours</a:t>
            </a:r>
          </a:p>
          <a:p>
            <a:r>
              <a:rPr lang="en-AU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Force +=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B.Calculate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B.Weight</a:t>
            </a:r>
            <a:endParaRPr lang="en-AU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if Force &gt;=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MaxVelocity</a:t>
            </a:r>
            <a:endParaRPr lang="en-AU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Force = </a:t>
            </a:r>
            <a:r>
              <a:rPr lang="en-AU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MaxVelocity</a:t>
            </a:r>
            <a:endParaRPr lang="en-AU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break</a:t>
            </a:r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5617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There are many different steering behaviours</a:t>
            </a:r>
          </a:p>
          <a:p>
            <a:pPr lvl="1"/>
            <a:r>
              <a:rPr lang="en-AU" dirty="0" smtClean="0"/>
              <a:t>We have not covered all of them, just the common behaviours</a:t>
            </a:r>
          </a:p>
          <a:p>
            <a:pPr lvl="1"/>
            <a:endParaRPr lang="en-AU" dirty="0"/>
          </a:p>
          <a:p>
            <a:r>
              <a:rPr lang="en-AU" dirty="0" smtClean="0"/>
              <a:t>Combining behaviours can be difficult</a:t>
            </a:r>
          </a:p>
          <a:p>
            <a:pPr lvl="1"/>
            <a:r>
              <a:rPr lang="en-AU" dirty="0" smtClean="0"/>
              <a:t>Care must be taken to tweak weights and select </a:t>
            </a:r>
            <a:br>
              <a:rPr lang="en-AU" dirty="0" smtClean="0"/>
            </a:br>
            <a:r>
              <a:rPr lang="en-AU" dirty="0" smtClean="0"/>
              <a:t>an appropriate priority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168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AU" dirty="0"/>
              <a:t>Ian Millington, 2009. Artificial Intelligence for Games. 2 Edition. CRC Press.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Steering Behaviours Recap</a:t>
            </a:r>
          </a:p>
          <a:p>
            <a:r>
              <a:rPr lang="en-US" dirty="0" smtClean="0"/>
              <a:t>Pursue</a:t>
            </a:r>
          </a:p>
          <a:p>
            <a:r>
              <a:rPr lang="en-US" dirty="0" smtClean="0"/>
              <a:t>Evade</a:t>
            </a:r>
          </a:p>
          <a:p>
            <a:r>
              <a:rPr lang="en-US" dirty="0" smtClean="0"/>
              <a:t>Arrival</a:t>
            </a:r>
          </a:p>
          <a:p>
            <a:r>
              <a:rPr lang="en-US" dirty="0" smtClean="0"/>
              <a:t>Obstacle Avoidance</a:t>
            </a:r>
          </a:p>
          <a:p>
            <a:r>
              <a:rPr lang="en-US" dirty="0" smtClean="0"/>
              <a:t>Combining </a:t>
            </a:r>
            <a:r>
              <a:rPr lang="en-US" dirty="0" err="1" smtClean="0"/>
              <a:t>Behaviours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Steering Behaviours Recap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Steering Behaviour are a way to add locomotion of autonomous agents</a:t>
            </a:r>
          </a:p>
          <a:p>
            <a:pPr lvl="1"/>
            <a:r>
              <a:rPr lang="en-AU" dirty="0" smtClean="0"/>
              <a:t>They calculate a force to apply to an agent’s velocity to steer them in a certain direction</a:t>
            </a:r>
          </a:p>
          <a:p>
            <a:pPr lvl="1"/>
            <a:endParaRPr lang="en-AU" dirty="0"/>
          </a:p>
          <a:p>
            <a:r>
              <a:rPr lang="en-AU" dirty="0" smtClean="0"/>
              <a:t>Previously we’ve looked at Seek, Flee and Wander behaviours</a:t>
            </a:r>
          </a:p>
          <a:p>
            <a:pPr lvl="1"/>
            <a:r>
              <a:rPr lang="en-AU" dirty="0" smtClean="0"/>
              <a:t>We will now look at Pursue, Evade, Arrive, </a:t>
            </a:r>
            <a:br>
              <a:rPr lang="en-AU" dirty="0" smtClean="0"/>
            </a:br>
            <a:r>
              <a:rPr lang="en-AU" dirty="0" smtClean="0"/>
              <a:t>Avoidance and ways to combine behaviours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823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Pursue Behaviour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Instinctively, when pursuing a moving target, animals and humans tend to not head directly at the location of the target</a:t>
            </a:r>
          </a:p>
          <a:p>
            <a:pPr lvl="1"/>
            <a:r>
              <a:rPr lang="en-AU" dirty="0" smtClean="0"/>
              <a:t>They take in to account the target’s movements and head to where they predict the target will be by the time they arrive at the target</a:t>
            </a:r>
          </a:p>
          <a:p>
            <a:pPr lvl="1"/>
            <a:r>
              <a:rPr lang="en-AU" dirty="0" smtClean="0"/>
              <a:t>This is Pursuit behaviour</a:t>
            </a:r>
          </a:p>
          <a:p>
            <a:pPr lvl="1"/>
            <a:endParaRPr lang="en-AU" dirty="0"/>
          </a:p>
          <a:p>
            <a:r>
              <a:rPr lang="en-AU" dirty="0" smtClean="0"/>
              <a:t>Pursuit is near identical to Seek</a:t>
            </a:r>
          </a:p>
          <a:p>
            <a:pPr lvl="1"/>
            <a:r>
              <a:rPr lang="en-AU" dirty="0" smtClean="0"/>
              <a:t>We simply include the target’s velocity with its </a:t>
            </a:r>
            <a:br>
              <a:rPr lang="en-AU" dirty="0" smtClean="0"/>
            </a:br>
            <a:r>
              <a:rPr lang="en-AU" dirty="0" smtClean="0"/>
              <a:t>position to calculate a Seek target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838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Pursue Behaviour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For example:</a:t>
            </a:r>
          </a:p>
          <a:p>
            <a:pPr marL="457200" lvl="1" indent="0">
              <a:buNone/>
            </a:pPr>
            <a:r>
              <a:rPr lang="en-AU" dirty="0" smtClean="0"/>
              <a:t>V = Target’s Position + Target’s Velocity – Agent’s Position</a:t>
            </a:r>
          </a:p>
          <a:p>
            <a:pPr marL="457200" lvl="1" indent="0">
              <a:buNone/>
            </a:pPr>
            <a:r>
              <a:rPr lang="en-AU" dirty="0" smtClean="0"/>
              <a:t>Force = normalise( V ) x </a:t>
            </a:r>
            <a:r>
              <a:rPr lang="en-AU" dirty="0" err="1" smtClean="0"/>
              <a:t>maxVelocity</a:t>
            </a:r>
            <a:r>
              <a:rPr lang="en-AU" dirty="0" smtClean="0"/>
              <a:t> – Agent’s Velocity</a:t>
            </a: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3023828" y="2731826"/>
            <a:ext cx="3096344" cy="2132167"/>
            <a:chOff x="1775768" y="2807918"/>
            <a:chExt cx="3096344" cy="2132167"/>
          </a:xfrm>
        </p:grpSpPr>
        <p:sp>
          <p:nvSpPr>
            <p:cNvPr id="5" name="Rectangle 4"/>
            <p:cNvSpPr/>
            <p:nvPr/>
          </p:nvSpPr>
          <p:spPr>
            <a:xfrm>
              <a:off x="1775768" y="2807918"/>
              <a:ext cx="3096344" cy="21321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907704" y="2951934"/>
              <a:ext cx="2737776" cy="1636040"/>
              <a:chOff x="1907704" y="2951934"/>
              <a:chExt cx="2737776" cy="1636040"/>
            </a:xfrm>
          </p:grpSpPr>
          <p:sp>
            <p:nvSpPr>
              <p:cNvPr id="7" name="Isosceles Triangle 6"/>
              <p:cNvSpPr/>
              <p:nvPr/>
            </p:nvSpPr>
            <p:spPr>
              <a:xfrm rot="3948649">
                <a:off x="1979712" y="4299942"/>
                <a:ext cx="216024" cy="360040"/>
              </a:xfrm>
              <a:prstGeom prst="triangle">
                <a:avLst/>
              </a:prstGeom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18950014">
                <a:off x="4429456" y="3606530"/>
                <a:ext cx="216024" cy="360040"/>
              </a:xfrm>
              <a:prstGeom prst="triangle">
                <a:avLst/>
              </a:prstGeom>
              <a:solidFill>
                <a:schemeClr val="accent6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Arrow Connector 8"/>
              <p:cNvCxnSpPr>
                <a:stCxn id="7" idx="0"/>
              </p:cNvCxnSpPr>
              <p:nvPr/>
            </p:nvCxnSpPr>
            <p:spPr>
              <a:xfrm flipV="1">
                <a:off x="2251938" y="4068060"/>
                <a:ext cx="891982" cy="338139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7" idx="0"/>
              </p:cNvCxnSpPr>
              <p:nvPr/>
            </p:nvCxnSpPr>
            <p:spPr>
              <a:xfrm flipV="1">
                <a:off x="2251938" y="2951934"/>
                <a:ext cx="1468047" cy="1454265"/>
              </a:xfrm>
              <a:prstGeom prst="straightConnector1">
                <a:avLst/>
              </a:prstGeom>
              <a:ln w="25400">
                <a:solidFill>
                  <a:srgbClr val="FFFF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7" idx="0"/>
              </p:cNvCxnSpPr>
              <p:nvPr/>
            </p:nvCxnSpPr>
            <p:spPr>
              <a:xfrm flipV="1">
                <a:off x="2251938" y="3786550"/>
                <a:ext cx="603950" cy="61964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 flipV="1">
                <a:off x="2855888" y="3786550"/>
                <a:ext cx="288032" cy="28151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" name="Straight Arrow Connector 23"/>
          <p:cNvCxnSpPr>
            <a:stCxn id="8" idx="0"/>
          </p:cNvCxnSpPr>
          <p:nvPr/>
        </p:nvCxnSpPr>
        <p:spPr>
          <a:xfrm flipH="1" flipV="1">
            <a:off x="4962014" y="2875842"/>
            <a:ext cx="698086" cy="705484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00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Evade Behaviour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158762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Much like Flee is the opposite of Seek, Evade is the opposite of Pursue</a:t>
            </a:r>
          </a:p>
          <a:p>
            <a:pPr lvl="1"/>
            <a:r>
              <a:rPr lang="en-AU" dirty="0" smtClean="0"/>
              <a:t>We Flee from the location that the target is heading towards, rather than Seek to it as we would with Pursue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2910535" y="2731826"/>
            <a:ext cx="3322931" cy="2288196"/>
            <a:chOff x="1156830" y="2731826"/>
            <a:chExt cx="4957310" cy="3413643"/>
          </a:xfrm>
        </p:grpSpPr>
        <p:grpSp>
          <p:nvGrpSpPr>
            <p:cNvPr id="4" name="Group 3"/>
            <p:cNvGrpSpPr/>
            <p:nvPr/>
          </p:nvGrpSpPr>
          <p:grpSpPr>
            <a:xfrm>
              <a:off x="1156830" y="2731826"/>
              <a:ext cx="4957310" cy="3413643"/>
              <a:chOff x="-85198" y="2807918"/>
              <a:chExt cx="4957310" cy="341364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-85198" y="2807918"/>
                <a:ext cx="4957310" cy="34136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637822" y="3606530"/>
                <a:ext cx="4007658" cy="2398633"/>
                <a:chOff x="637822" y="3606530"/>
                <a:chExt cx="4007658" cy="2398633"/>
              </a:xfrm>
            </p:grpSpPr>
            <p:sp>
              <p:nvSpPr>
                <p:cNvPr id="7" name="Isosceles Triangle 6"/>
                <p:cNvSpPr/>
                <p:nvPr/>
              </p:nvSpPr>
              <p:spPr>
                <a:xfrm rot="3948649">
                  <a:off x="1979712" y="4299942"/>
                  <a:ext cx="216024" cy="360040"/>
                </a:xfrm>
                <a:prstGeom prst="triangl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" name="Isosceles Triangle 7"/>
                <p:cNvSpPr/>
                <p:nvPr/>
              </p:nvSpPr>
              <p:spPr>
                <a:xfrm rot="18950014">
                  <a:off x="4429456" y="3606530"/>
                  <a:ext cx="216024" cy="360040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9" name="Straight Arrow Connector 8"/>
                <p:cNvCxnSpPr>
                  <a:stCxn id="7" idx="0"/>
                </p:cNvCxnSpPr>
                <p:nvPr/>
              </p:nvCxnSpPr>
              <p:spPr>
                <a:xfrm flipV="1">
                  <a:off x="2251938" y="4068060"/>
                  <a:ext cx="891982" cy="338139"/>
                </a:xfrm>
                <a:prstGeom prst="straightConnector1">
                  <a:avLst/>
                </a:prstGeom>
                <a:ln w="25400">
                  <a:solidFill>
                    <a:srgbClr val="92D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>
                  <a:stCxn id="7" idx="0"/>
                </p:cNvCxnSpPr>
                <p:nvPr/>
              </p:nvCxnSpPr>
              <p:spPr>
                <a:xfrm flipH="1">
                  <a:off x="637822" y="4406199"/>
                  <a:ext cx="1614116" cy="1598964"/>
                </a:xfrm>
                <a:prstGeom prst="straightConnector1">
                  <a:avLst/>
                </a:prstGeom>
                <a:ln w="25400">
                  <a:solidFill>
                    <a:srgbClr val="FFFF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>
                  <a:stCxn id="7" idx="0"/>
                </p:cNvCxnSpPr>
                <p:nvPr/>
              </p:nvCxnSpPr>
              <p:spPr>
                <a:xfrm flipH="1">
                  <a:off x="1524571" y="4406199"/>
                  <a:ext cx="727367" cy="746274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1524571" y="4068062"/>
                  <a:ext cx="1619348" cy="108441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prstDash val="sys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Straight Arrow Connector 12"/>
            <p:cNvCxnSpPr/>
            <p:nvPr/>
          </p:nvCxnSpPr>
          <p:spPr>
            <a:xfrm flipH="1" flipV="1">
              <a:off x="4962013" y="2875842"/>
              <a:ext cx="692055" cy="705484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279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Evade Behaviour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1659631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Evasion and Pursuit can be used on two different agents to create a simple game of tag</a:t>
            </a:r>
          </a:p>
          <a:p>
            <a:pPr lvl="1"/>
            <a:r>
              <a:rPr lang="en-AU" dirty="0" smtClean="0"/>
              <a:t>The pursuer could have a faster speed than the evader</a:t>
            </a:r>
          </a:p>
          <a:p>
            <a:pPr lvl="1"/>
            <a:r>
              <a:rPr lang="en-AU" dirty="0" smtClean="0"/>
              <a:t>When the pursuer catches the evader they switch behaviours, with </a:t>
            </a:r>
            <a:br>
              <a:rPr lang="en-AU" dirty="0" smtClean="0"/>
            </a:br>
            <a:r>
              <a:rPr lang="en-AU" dirty="0" smtClean="0"/>
              <a:t>the pursuer waiting a couple seconds before pursuing</a:t>
            </a:r>
            <a:endParaRPr lang="en-AU" dirty="0"/>
          </a:p>
        </p:txBody>
      </p:sp>
      <p:cxnSp>
        <p:nvCxnSpPr>
          <p:cNvPr id="35" name="Curved Connector 34"/>
          <p:cNvCxnSpPr>
            <a:stCxn id="10" idx="0"/>
          </p:cNvCxnSpPr>
          <p:nvPr/>
        </p:nvCxnSpPr>
        <p:spPr>
          <a:xfrm rot="5400000" flipH="1" flipV="1">
            <a:off x="2164517" y="3120335"/>
            <a:ext cx="317508" cy="897059"/>
          </a:xfrm>
          <a:prstGeom prst="curvedConnector2">
            <a:avLst/>
          </a:prstGeom>
          <a:ln w="19050">
            <a:solidFill>
              <a:srgbClr val="FF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719572" y="2859782"/>
            <a:ext cx="7704856" cy="1925620"/>
            <a:chOff x="683568" y="3029535"/>
            <a:chExt cx="7704856" cy="1925620"/>
          </a:xfrm>
        </p:grpSpPr>
        <p:grpSp>
          <p:nvGrpSpPr>
            <p:cNvPr id="19" name="Group 18"/>
            <p:cNvGrpSpPr/>
            <p:nvPr/>
          </p:nvGrpSpPr>
          <p:grpSpPr>
            <a:xfrm>
              <a:off x="683568" y="3029538"/>
              <a:ext cx="2448272" cy="1925617"/>
              <a:chOff x="683568" y="3029538"/>
              <a:chExt cx="2448272" cy="192561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83568" y="3029538"/>
                <a:ext cx="2448272" cy="1925617"/>
                <a:chOff x="-85198" y="2807918"/>
                <a:chExt cx="3586139" cy="341364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-85198" y="2807918"/>
                  <a:ext cx="3586139" cy="34136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357463" y="4334716"/>
                  <a:ext cx="1304750" cy="1446389"/>
                  <a:chOff x="357463" y="4334716"/>
                  <a:chExt cx="1304750" cy="1446389"/>
                </a:xfrm>
              </p:grpSpPr>
              <p:sp>
                <p:nvSpPr>
                  <p:cNvPr id="9" name="Isosceles Triangle 8"/>
                  <p:cNvSpPr/>
                  <p:nvPr/>
                </p:nvSpPr>
                <p:spPr>
                  <a:xfrm rot="3948649">
                    <a:off x="429471" y="5493073"/>
                    <a:ext cx="216024" cy="360039"/>
                  </a:xfrm>
                  <a:prstGeom prst="triangle">
                    <a:avLst/>
                  </a:prstGeom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0" name="Isosceles Triangle 9"/>
                  <p:cNvSpPr/>
                  <p:nvPr/>
                </p:nvSpPr>
                <p:spPr>
                  <a:xfrm rot="1243815">
                    <a:off x="1446188" y="4334716"/>
                    <a:ext cx="216025" cy="360039"/>
                  </a:xfrm>
                  <a:prstGeom prst="triangl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cxnSp>
            <p:nvCxnSpPr>
              <p:cNvPr id="16" name="Curved Connector 15"/>
              <p:cNvCxnSpPr>
                <a:stCxn id="9" idx="0"/>
                <a:endCxn id="10" idx="3"/>
              </p:cNvCxnSpPr>
              <p:nvPr/>
            </p:nvCxnSpPr>
            <p:spPr>
              <a:xfrm flipV="1">
                <a:off x="1220784" y="4087318"/>
                <a:ext cx="546064" cy="508091"/>
              </a:xfrm>
              <a:prstGeom prst="curvedConnector2">
                <a:avLst/>
              </a:prstGeom>
              <a:ln w="19050">
                <a:solidFill>
                  <a:srgbClr val="92D05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3284240" y="3029537"/>
              <a:ext cx="2511896" cy="1925615"/>
              <a:chOff x="3284240" y="3029537"/>
              <a:chExt cx="2511896" cy="1925615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3284240" y="3029537"/>
                <a:ext cx="2511896" cy="1925615"/>
                <a:chOff x="683568" y="3029538"/>
                <a:chExt cx="2448272" cy="1925617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83568" y="3029538"/>
                  <a:ext cx="2448272" cy="1925617"/>
                  <a:chOff x="-85198" y="2807918"/>
                  <a:chExt cx="3586139" cy="3413643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-85198" y="2807918"/>
                    <a:ext cx="3586139" cy="341364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2035553" y="4085774"/>
                    <a:ext cx="531645" cy="1227709"/>
                    <a:chOff x="2035553" y="4085774"/>
                    <a:chExt cx="531645" cy="1227709"/>
                  </a:xfrm>
                </p:grpSpPr>
                <p:sp>
                  <p:nvSpPr>
                    <p:cNvPr id="25" name="Isosceles Triangle 24"/>
                    <p:cNvSpPr/>
                    <p:nvPr/>
                  </p:nvSpPr>
                  <p:spPr>
                    <a:xfrm rot="7053593">
                      <a:off x="2047908" y="4073419"/>
                      <a:ext cx="335329" cy="360039"/>
                    </a:xfrm>
                    <a:prstGeom prst="triangle">
                      <a:avLst/>
                    </a:prstGeom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26" name="Isosceles Triangle 25"/>
                    <p:cNvSpPr/>
                    <p:nvPr/>
                  </p:nvSpPr>
                  <p:spPr>
                    <a:xfrm rot="11726681">
                      <a:off x="2351173" y="4953444"/>
                      <a:ext cx="216025" cy="360039"/>
                    </a:xfrm>
                    <a:prstGeom prst="triangl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</p:grpSp>
            </p:grpSp>
            <p:cxnSp>
              <p:nvCxnSpPr>
                <p:cNvPr id="22" name="Curved Connector 21"/>
                <p:cNvCxnSpPr>
                  <a:stCxn id="25" idx="0"/>
                  <a:endCxn id="26" idx="3"/>
                </p:cNvCxnSpPr>
                <p:nvPr/>
              </p:nvCxnSpPr>
              <p:spPr>
                <a:xfrm>
                  <a:off x="2363268" y="3913970"/>
                  <a:ext cx="79640" cy="329515"/>
                </a:xfrm>
                <a:prstGeom prst="curvedConnector2">
                  <a:avLst/>
                </a:prstGeom>
                <a:ln w="19050">
                  <a:solidFill>
                    <a:srgbClr val="92D050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Curved Connector 35"/>
              <p:cNvCxnSpPr>
                <a:stCxn id="26" idx="0"/>
              </p:cNvCxnSpPr>
              <p:nvPr/>
            </p:nvCxnSpPr>
            <p:spPr>
              <a:xfrm rot="5400000">
                <a:off x="4547597" y="4103607"/>
                <a:ext cx="156167" cy="827440"/>
              </a:xfrm>
              <a:prstGeom prst="curvedConnector2">
                <a:avLst/>
              </a:prstGeom>
              <a:ln w="19050">
                <a:solidFill>
                  <a:srgbClr val="FF0000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5940152" y="3029535"/>
              <a:ext cx="2448272" cy="1925617"/>
              <a:chOff x="5940152" y="3029535"/>
              <a:chExt cx="2448272" cy="192561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940152" y="3029535"/>
                <a:ext cx="2448272" cy="1925617"/>
                <a:chOff x="683568" y="3029538"/>
                <a:chExt cx="2448272" cy="1925617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683568" y="3029538"/>
                  <a:ext cx="2448272" cy="1925617"/>
                  <a:chOff x="-85198" y="2807918"/>
                  <a:chExt cx="3586139" cy="3413643"/>
                </a:xfrm>
              </p:grpSpPr>
              <p:sp>
                <p:nvSpPr>
                  <p:cNvPr id="30" name="Rectangle 29"/>
                  <p:cNvSpPr/>
                  <p:nvPr/>
                </p:nvSpPr>
                <p:spPr>
                  <a:xfrm>
                    <a:off x="-85198" y="2807918"/>
                    <a:ext cx="3586139" cy="341364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1015205" y="3705564"/>
                    <a:ext cx="1435427" cy="1845856"/>
                    <a:chOff x="1015205" y="3705564"/>
                    <a:chExt cx="1435427" cy="1845856"/>
                  </a:xfrm>
                </p:grpSpPr>
                <p:sp>
                  <p:nvSpPr>
                    <p:cNvPr id="32" name="Isosceles Triangle 31"/>
                    <p:cNvSpPr/>
                    <p:nvPr/>
                  </p:nvSpPr>
                  <p:spPr>
                    <a:xfrm rot="3948649">
                      <a:off x="2162601" y="3633556"/>
                      <a:ext cx="216024" cy="360039"/>
                    </a:xfrm>
                    <a:prstGeom prst="triangle">
                      <a:avLst/>
                    </a:prstGeom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33" name="Isosceles Triangle 32"/>
                    <p:cNvSpPr/>
                    <p:nvPr/>
                  </p:nvSpPr>
                  <p:spPr>
                    <a:xfrm rot="1243815">
                      <a:off x="1015205" y="5191381"/>
                      <a:ext cx="216025" cy="360039"/>
                    </a:xfrm>
                    <a:prstGeom prst="triangl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</p:grpSp>
            </p:grpSp>
            <p:cxnSp>
              <p:nvCxnSpPr>
                <p:cNvPr id="29" name="Curved Connector 28"/>
                <p:cNvCxnSpPr>
                  <a:stCxn id="32" idx="0"/>
                </p:cNvCxnSpPr>
                <p:nvPr/>
              </p:nvCxnSpPr>
              <p:spPr>
                <a:xfrm flipV="1">
                  <a:off x="2403999" y="3147817"/>
                  <a:ext cx="439809" cy="39864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rgbClr val="92D050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urved Connector 49"/>
              <p:cNvCxnSpPr>
                <a:stCxn id="33" idx="0"/>
                <a:endCxn id="32" idx="3"/>
              </p:cNvCxnSpPr>
              <p:nvPr/>
            </p:nvCxnSpPr>
            <p:spPr>
              <a:xfrm rot="5400000" flipH="1" flipV="1">
                <a:off x="6752012" y="3696256"/>
                <a:ext cx="733429" cy="635277"/>
              </a:xfrm>
              <a:prstGeom prst="curvedConnector2">
                <a:avLst/>
              </a:prstGeom>
              <a:ln w="19050">
                <a:solidFill>
                  <a:srgbClr val="FF0000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9595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Arrival Behaviour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There is an issue with the current behaviours</a:t>
            </a:r>
          </a:p>
          <a:p>
            <a:pPr lvl="1"/>
            <a:r>
              <a:rPr lang="en-AU" dirty="0" smtClean="0"/>
              <a:t>Traveling at maximum velocity means the agent may overshoot its target</a:t>
            </a:r>
            <a:endParaRPr lang="en-AU" dirty="0"/>
          </a:p>
        </p:txBody>
      </p:sp>
      <p:grpSp>
        <p:nvGrpSpPr>
          <p:cNvPr id="26" name="Group 25"/>
          <p:cNvGrpSpPr/>
          <p:nvPr/>
        </p:nvGrpSpPr>
        <p:grpSpPr>
          <a:xfrm>
            <a:off x="3149842" y="2548289"/>
            <a:ext cx="2844316" cy="2237114"/>
            <a:chOff x="719572" y="2548289"/>
            <a:chExt cx="2844316" cy="2237114"/>
          </a:xfrm>
        </p:grpSpPr>
        <p:sp>
          <p:nvSpPr>
            <p:cNvPr id="4" name="Rectangle 3"/>
            <p:cNvSpPr/>
            <p:nvPr/>
          </p:nvSpPr>
          <p:spPr>
            <a:xfrm>
              <a:off x="719572" y="2548289"/>
              <a:ext cx="2844316" cy="2237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Isosceles Triangle 4"/>
            <p:cNvSpPr/>
            <p:nvPr/>
          </p:nvSpPr>
          <p:spPr>
            <a:xfrm rot="7014136">
              <a:off x="1402436" y="3909817"/>
              <a:ext cx="144469" cy="291409"/>
            </a:xfrm>
            <a:prstGeom prst="triangl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Isosceles Triangle 5"/>
            <p:cNvSpPr/>
            <p:nvPr/>
          </p:nvSpPr>
          <p:spPr>
            <a:xfrm rot="1243815">
              <a:off x="2087970" y="3523727"/>
              <a:ext cx="140541" cy="27805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" name="Curved Connector 21"/>
            <p:cNvCxnSpPr>
              <a:stCxn id="5" idx="0"/>
              <a:endCxn id="6" idx="0"/>
            </p:cNvCxnSpPr>
            <p:nvPr/>
          </p:nvCxnSpPr>
          <p:spPr>
            <a:xfrm flipV="1">
              <a:off x="1604607" y="3532728"/>
              <a:ext cx="602844" cy="588721"/>
            </a:xfrm>
            <a:prstGeom prst="curvedConnector4">
              <a:avLst>
                <a:gd name="adj1" fmla="val 201926"/>
                <a:gd name="adj2" fmla="val 140359"/>
              </a:avLst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140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Arrival Behaviour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4978896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A way to fix this is by making a slight change to the Seek behaviour</a:t>
            </a:r>
          </a:p>
          <a:p>
            <a:pPr lvl="1"/>
            <a:r>
              <a:rPr lang="en-AU" dirty="0" smtClean="0"/>
              <a:t>This new behaviour is called Arrival</a:t>
            </a:r>
          </a:p>
          <a:p>
            <a:pPr lvl="1"/>
            <a:endParaRPr lang="en-AU" dirty="0"/>
          </a:p>
          <a:p>
            <a:r>
              <a:rPr lang="en-AU" dirty="0" smtClean="0"/>
              <a:t>As the agent approaches its target its velocity is scaled down</a:t>
            </a:r>
          </a:p>
          <a:p>
            <a:pPr lvl="1"/>
            <a:r>
              <a:rPr lang="en-AU" dirty="0" smtClean="0"/>
              <a:t>This allows the agent to turn sharper and not overshoot</a:t>
            </a:r>
          </a:p>
          <a:p>
            <a:pPr lvl="1"/>
            <a:r>
              <a:rPr lang="en-AU" dirty="0" smtClean="0"/>
              <a:t>A radius around the target is used to scale down the agent’s velocity</a:t>
            </a:r>
          </a:p>
          <a:p>
            <a:pPr lvl="2"/>
            <a:r>
              <a:rPr lang="en-AU" b="1" i="1" dirty="0" smtClean="0"/>
              <a:t>velocity</a:t>
            </a:r>
            <a:r>
              <a:rPr lang="en-AU" b="1" dirty="0" smtClean="0"/>
              <a:t> = min( </a:t>
            </a:r>
            <a:r>
              <a:rPr lang="en-AU" b="1" i="1" dirty="0" err="1" smtClean="0"/>
              <a:t>distanceToTarget</a:t>
            </a:r>
            <a:r>
              <a:rPr lang="en-AU" b="1" dirty="0" smtClean="0"/>
              <a:t> / </a:t>
            </a:r>
            <a:r>
              <a:rPr lang="en-AU" b="1" i="1" dirty="0" smtClean="0"/>
              <a:t>radius</a:t>
            </a:r>
            <a:r>
              <a:rPr lang="en-AU" b="1" dirty="0" smtClean="0"/>
              <a:t>, </a:t>
            </a:r>
            <a:r>
              <a:rPr lang="en-AU" b="1" i="1" dirty="0" err="1" smtClean="0"/>
              <a:t>maxVelocity</a:t>
            </a:r>
            <a:r>
              <a:rPr lang="en-AU" b="1" dirty="0" smtClean="0"/>
              <a:t> )</a:t>
            </a:r>
            <a:endParaRPr lang="en-AU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5816825" y="1453193"/>
            <a:ext cx="2844316" cy="2237114"/>
            <a:chOff x="5816825" y="1547367"/>
            <a:chExt cx="2844316" cy="2237114"/>
          </a:xfrm>
        </p:grpSpPr>
        <p:grpSp>
          <p:nvGrpSpPr>
            <p:cNvPr id="4" name="Group 3"/>
            <p:cNvGrpSpPr/>
            <p:nvPr/>
          </p:nvGrpSpPr>
          <p:grpSpPr>
            <a:xfrm>
              <a:off x="5816825" y="1547367"/>
              <a:ext cx="2844316" cy="2237114"/>
              <a:chOff x="719572" y="2548289"/>
              <a:chExt cx="2844316" cy="223711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19572" y="2548289"/>
                <a:ext cx="2844316" cy="2237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 rot="7014136">
                <a:off x="1140937" y="4210522"/>
                <a:ext cx="144469" cy="291409"/>
              </a:xfrm>
              <a:prstGeom prst="triangle">
                <a:avLst/>
              </a:prstGeom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243815">
                <a:off x="2087970" y="3523727"/>
                <a:ext cx="140541" cy="278050"/>
              </a:xfrm>
              <a:prstGeom prst="triangle">
                <a:avLst/>
              </a:prstGeom>
              <a:solidFill>
                <a:schemeClr val="accent6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Curved Connector 7"/>
              <p:cNvCxnSpPr>
                <a:stCxn id="6" idx="0"/>
                <a:endCxn id="7" idx="3"/>
              </p:cNvCxnSpPr>
              <p:nvPr/>
            </p:nvCxnSpPr>
            <p:spPr>
              <a:xfrm flipV="1">
                <a:off x="1343108" y="3792776"/>
                <a:ext cx="765922" cy="629378"/>
              </a:xfrm>
              <a:prstGeom prst="curvedConnector2">
                <a:avLst/>
              </a:prstGeom>
              <a:ln w="19050">
                <a:solidFill>
                  <a:srgbClr val="FF00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/>
            <p:cNvSpPr/>
            <p:nvPr/>
          </p:nvSpPr>
          <p:spPr>
            <a:xfrm>
              <a:off x="6496525" y="1995686"/>
              <a:ext cx="1387843" cy="13878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/>
          <p:cNvCxnSpPr>
            <a:endCxn id="15" idx="2"/>
          </p:cNvCxnSpPr>
          <p:nvPr/>
        </p:nvCxnSpPr>
        <p:spPr>
          <a:xfrm flipH="1">
            <a:off x="6496525" y="2595434"/>
            <a:ext cx="644037" cy="0"/>
          </a:xfrm>
          <a:prstGeom prst="straightConnector1">
            <a:avLst/>
          </a:prstGeom>
          <a:ln w="19050">
            <a:solidFill>
              <a:srgbClr val="FFFF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28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Steering Behaviours part 2&amp;quot;&quot;/&gt;&lt;property id=&quot;20307&quot; value=&quot;263&quot;/&gt;&lt;/object&gt;&lt;object type=&quot;3&quot; unique_id=&quot;10004&quot;&gt;&lt;property id=&quot;20148&quot; value=&quot;5&quot;/&gt;&lt;property id=&quot;20300&quot; value=&quot;Slide 2 - &amp;quot;Contents&amp;quot;&quot;/&gt;&lt;property id=&quot;20307&quot; value=&quot;265&quot;/&gt;&lt;/object&gt;&lt;object type=&quot;3&quot; unique_id=&quot;10010&quot;&gt;&lt;property id=&quot;20148&quot; value=&quot;5&quot;/&gt;&lt;property id=&quot;20300&quot; value=&quot;Slide 17 - &amp;quot;References&amp;quot;&quot;/&gt;&lt;property id=&quot;20307&quot; value=&quot;271&quot;/&gt;&lt;/object&gt;&lt;object type=&quot;3&quot; unique_id=&quot;10307&quot;&gt;&lt;property id=&quot;20148&quot; value=&quot;5&quot;/&gt;&lt;property id=&quot;20300&quot; value=&quot;Slide 3 - &amp;quot;Steering Behaviours Recap&amp;quot;&quot;/&gt;&lt;property id=&quot;20307&quot; value=&quot;272&quot;/&gt;&lt;/object&gt;&lt;object type=&quot;3&quot; unique_id=&quot;10308&quot;&gt;&lt;property id=&quot;20148&quot; value=&quot;5&quot;/&gt;&lt;property id=&quot;20300&quot; value=&quot;Slide 4 - &amp;quot;Pursue Behaviour&amp;quot;&quot;/&gt;&lt;property id=&quot;20307&quot; value=&quot;273&quot;/&gt;&lt;/object&gt;&lt;object type=&quot;3&quot; unique_id=&quot;10309&quot;&gt;&lt;property id=&quot;20148&quot; value=&quot;5&quot;/&gt;&lt;property id=&quot;20300&quot; value=&quot;Slide 5 - &amp;quot;Pursue Behaviour&amp;quot;&quot;/&gt;&lt;property id=&quot;20307&quot; value=&quot;274&quot;/&gt;&lt;/object&gt;&lt;object type=&quot;3&quot; unique_id=&quot;10310&quot;&gt;&lt;property id=&quot;20148&quot; value=&quot;5&quot;/&gt;&lt;property id=&quot;20300&quot; value=&quot;Slide 6 - &amp;quot;Evade Behaviour&amp;quot;&quot;/&gt;&lt;property id=&quot;20307&quot; value=&quot;275&quot;/&gt;&lt;/object&gt;&lt;object type=&quot;3&quot; unique_id=&quot;10311&quot;&gt;&lt;property id=&quot;20148&quot; value=&quot;5&quot;/&gt;&lt;property id=&quot;20300&quot; value=&quot;Slide 7 - &amp;quot;Evade Behaviour&amp;quot;&quot;/&gt;&lt;property id=&quot;20307&quot; value=&quot;276&quot;/&gt;&lt;/object&gt;&lt;object type=&quot;3&quot; unique_id=&quot;10312&quot;&gt;&lt;property id=&quot;20148&quot; value=&quot;5&quot;/&gt;&lt;property id=&quot;20300&quot; value=&quot;Slide 8 - &amp;quot;Arrival Behaviour&amp;quot;&quot;/&gt;&lt;property id=&quot;20307&quot; value=&quot;277&quot;/&gt;&lt;/object&gt;&lt;object type=&quot;3&quot; unique_id=&quot;10313&quot;&gt;&lt;property id=&quot;20148&quot; value=&quot;5&quot;/&gt;&lt;property id=&quot;20300&quot; value=&quot;Slide 9 - &amp;quot;Arrival Behaviour&amp;quot;&quot;/&gt;&lt;property id=&quot;20307&quot; value=&quot;278&quot;/&gt;&lt;/object&gt;&lt;object type=&quot;3&quot; unique_id=&quot;10314&quot;&gt;&lt;property id=&quot;20148&quot; value=&quot;5&quot;/&gt;&lt;property id=&quot;20300&quot; value=&quot;Slide 10 - &amp;quot;Avoiding Obstacles&amp;quot;&quot;/&gt;&lt;property id=&quot;20307&quot; value=&quot;279&quot;/&gt;&lt;/object&gt;&lt;object type=&quot;3&quot; unique_id=&quot;10315&quot;&gt;&lt;property id=&quot;20148&quot; value=&quot;5&quot;/&gt;&lt;property id=&quot;20300&quot; value=&quot;Slide 11 - &amp;quot;Obstacle Avoidance Behaviour&amp;quot;&quot;/&gt;&lt;property id=&quot;20307&quot; value=&quot;280&quot;/&gt;&lt;/object&gt;&lt;object type=&quot;3&quot; unique_id=&quot;10316&quot;&gt;&lt;property id=&quot;20148&quot; value=&quot;5&quot;/&gt;&lt;property id=&quot;20300&quot; value=&quot;Slide 12 - &amp;quot;Obstacle Avoidance Behaviour&amp;quot;&quot;/&gt;&lt;property id=&quot;20307&quot; value=&quot;281&quot;/&gt;&lt;/object&gt;&lt;object type=&quot;3&quot; unique_id=&quot;10317&quot;&gt;&lt;property id=&quot;20148&quot; value=&quot;5&quot;/&gt;&lt;property id=&quot;20300&quot; value=&quot;Slide 13 - &amp;quot;Combining Behaviours&amp;quot;&quot;/&gt;&lt;property id=&quot;20307&quot; value=&quot;282&quot;/&gt;&lt;/object&gt;&lt;object type=&quot;3&quot; unique_id=&quot;10318&quot;&gt;&lt;property id=&quot;20148&quot; value=&quot;5&quot;/&gt;&lt;property id=&quot;20300&quot; value=&quot;Slide 14 - &amp;quot;Combining Behaviours&amp;quot;&quot;/&gt;&lt;property id=&quot;20307&quot; value=&quot;283&quot;/&gt;&lt;/object&gt;&lt;object type=&quot;3&quot; unique_id=&quot;10319&quot;&gt;&lt;property id=&quot;20148&quot; value=&quot;5&quot;/&gt;&lt;property id=&quot;20300&quot; value=&quot;Slide 15 - &amp;quot;Weighted Truncated Running Sum with Priority&amp;quot;&quot;/&gt;&lt;property id=&quot;20307&quot; value=&quot;284&quot;/&gt;&lt;/object&gt;&lt;object type=&quot;3&quot; unique_id=&quot;10320&quot;&gt;&lt;property id=&quot;20148&quot; value=&quot;5&quot;/&gt;&lt;property id=&quot;20300&quot; value=&quot;Slide 16 - &amp;quot;Summary&amp;quot;&quot;/&gt;&lt;property id=&quot;20307&quot; value=&quot;285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772</Words>
  <Application>Microsoft Office PowerPoint</Application>
  <PresentationFormat>On-screen Show (16:9)</PresentationFormat>
  <Paragraphs>107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Office Theme</vt:lpstr>
      <vt:lpstr>Steering Behaviours part 2</vt:lpstr>
      <vt:lpstr>Contents</vt:lpstr>
      <vt:lpstr>Steering Behaviours Recap</vt:lpstr>
      <vt:lpstr>Pursue Behaviour</vt:lpstr>
      <vt:lpstr>Pursue Behaviour</vt:lpstr>
      <vt:lpstr>Evade Behaviour</vt:lpstr>
      <vt:lpstr>Evade Behaviour</vt:lpstr>
      <vt:lpstr>Arrival Behaviour</vt:lpstr>
      <vt:lpstr>Arrival Behaviour</vt:lpstr>
      <vt:lpstr>Avoiding Obstacles</vt:lpstr>
      <vt:lpstr>Obstacle Avoidance Behaviour</vt:lpstr>
      <vt:lpstr>Obstacle Avoidance Behaviour</vt:lpstr>
      <vt:lpstr>Combining Behaviours</vt:lpstr>
      <vt:lpstr>Combining Behaviours</vt:lpstr>
      <vt:lpstr>Weighted Truncated Running Sum with Priority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Sam Cartwright</cp:lastModifiedBy>
  <cp:revision>29</cp:revision>
  <dcterms:created xsi:type="dcterms:W3CDTF">2014-07-14T04:04:52Z</dcterms:created>
  <dcterms:modified xsi:type="dcterms:W3CDTF">2016-02-09T06:10:37Z</dcterms:modified>
</cp:coreProperties>
</file>