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79" r:id="rId4"/>
    <p:sldId id="280" r:id="rId5"/>
    <p:sldId id="281" r:id="rId6"/>
    <p:sldId id="269" r:id="rId7"/>
    <p:sldId id="258" r:id="rId8"/>
    <p:sldId id="282" r:id="rId9"/>
    <p:sldId id="283" r:id="rId10"/>
    <p:sldId id="259" r:id="rId11"/>
    <p:sldId id="261" r:id="rId12"/>
    <p:sldId id="263" r:id="rId13"/>
    <p:sldId id="275" r:id="rId14"/>
    <p:sldId id="276" r:id="rId15"/>
    <p:sldId id="284" r:id="rId16"/>
    <p:sldId id="277" r:id="rId17"/>
    <p:sldId id="278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47" autoAdjust="0"/>
    <p:restoredTop sz="82857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CFB02-D893-4603-8457-BECF9AAEC12F}" type="datetimeFigureOut">
              <a:rPr lang="en-AU" smtClean="0"/>
              <a:t>24/05/2016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F6AF7-2113-4F8B-B9B7-043FC6BEF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6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92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489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17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41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6481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621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72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9542"/>
            <a:ext cx="7772400" cy="1102519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923678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4659982"/>
            <a:ext cx="2133600" cy="144016"/>
          </a:xfrm>
          <a:prstGeom prst="rect">
            <a:avLst/>
          </a:prstGeom>
        </p:spPr>
        <p:txBody>
          <a:bodyPr/>
          <a:lstStyle/>
          <a:p>
            <a:fld id="{40BA82B4-8C1A-4843-8379-F257E464DC0A}" type="datetimeFigureOut">
              <a:rPr lang="en-AU" smtClean="0"/>
              <a:t>24/05/2016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4869656"/>
            <a:ext cx="2160240" cy="150366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D950EE-0433-4D12-BB21-6DA917E1D7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227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173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Blackboards</a:t>
            </a:r>
            <a:endParaRPr lang="en-AU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Inter-agent communication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24/05/16 by Conan Bourke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Artificial Intelligence for Games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19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Why use a Blackboard?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6120358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If not apparent yet, Blackboards have many advantages</a:t>
            </a:r>
          </a:p>
          <a:p>
            <a:pPr lvl="1"/>
            <a:r>
              <a:rPr lang="en-AU" dirty="0" smtClean="0"/>
              <a:t>To centralise data</a:t>
            </a:r>
          </a:p>
          <a:p>
            <a:pPr lvl="2"/>
            <a:r>
              <a:rPr lang="en-AU" dirty="0" smtClean="0"/>
              <a:t>Blackboards are a nice way to centralise data and remove the need for extra knowledge about where that data comes from</a:t>
            </a:r>
          </a:p>
          <a:p>
            <a:pPr lvl="2"/>
            <a:r>
              <a:rPr lang="en-AU" dirty="0" smtClean="0"/>
              <a:t>Without blackboards, you often have to go through a number of steps to query information that’s stored in various different classes</a:t>
            </a:r>
          </a:p>
          <a:p>
            <a:pPr lvl="1"/>
            <a:r>
              <a:rPr lang="en-AU" dirty="0" smtClean="0"/>
              <a:t>To cache calculations</a:t>
            </a:r>
          </a:p>
          <a:p>
            <a:pPr lvl="2"/>
            <a:r>
              <a:rPr lang="en-AU" dirty="0" smtClean="0"/>
              <a:t>Some data has to be calculated, which can be a pain to do repeatedly or simply expensive for performance</a:t>
            </a:r>
          </a:p>
          <a:p>
            <a:pPr lvl="2"/>
            <a:r>
              <a:rPr lang="en-AU" dirty="0" smtClean="0"/>
              <a:t>Therefore, it’s frequently desirable to cache the calculated value for use later so it doesn’t have to be repeatedly recalculated</a:t>
            </a:r>
          </a:p>
          <a:p>
            <a:pPr lvl="1"/>
            <a:r>
              <a:rPr lang="en-AU" dirty="0" smtClean="0"/>
              <a:t>As a scratchpad area</a:t>
            </a:r>
          </a:p>
          <a:p>
            <a:pPr lvl="2"/>
            <a:r>
              <a:rPr lang="en-AU" dirty="0" smtClean="0"/>
              <a:t>Some data you may need to use that doesn’t have any other obvious home</a:t>
            </a:r>
          </a:p>
          <a:p>
            <a:pPr lvl="1"/>
            <a:r>
              <a:rPr lang="en-AU" dirty="0" smtClean="0"/>
              <a:t>To communicate between agents</a:t>
            </a:r>
          </a:p>
          <a:p>
            <a:pPr lvl="2"/>
            <a:r>
              <a:rPr lang="en-AU" dirty="0" smtClean="0"/>
              <a:t>Multiple agents can all have access to the same blackboard and use it to make decisions or pass information between each other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0" t="12201" r="15250" b="8000"/>
          <a:stretch/>
        </p:blipFill>
        <p:spPr>
          <a:xfrm>
            <a:off x="6457881" y="1203325"/>
            <a:ext cx="2386890" cy="309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1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Blackboard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328270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Simple blackboards can be easily implemented as a data container storing </a:t>
            </a:r>
            <a:r>
              <a:rPr lang="en-AU" dirty="0" smtClean="0">
                <a:solidFill>
                  <a:srgbClr val="00B0F0"/>
                </a:solidFill>
              </a:rPr>
              <a:t>key-value</a:t>
            </a:r>
            <a:r>
              <a:rPr lang="en-AU" dirty="0" smtClean="0"/>
              <a:t> pairs</a:t>
            </a:r>
          </a:p>
          <a:p>
            <a:pPr lvl="1"/>
            <a:r>
              <a:rPr lang="en-AU" dirty="0" smtClean="0"/>
              <a:t>The </a:t>
            </a:r>
            <a:r>
              <a:rPr lang="en-AU" dirty="0" smtClean="0">
                <a:solidFill>
                  <a:srgbClr val="00B0F0"/>
                </a:solidFill>
              </a:rPr>
              <a:t>key</a:t>
            </a:r>
            <a:r>
              <a:rPr lang="en-AU" dirty="0" smtClean="0"/>
              <a:t> is the message / question type or identifier</a:t>
            </a:r>
          </a:p>
          <a:p>
            <a:pPr lvl="1"/>
            <a:r>
              <a:rPr lang="en-AU" dirty="0" smtClean="0"/>
              <a:t>The </a:t>
            </a:r>
            <a:r>
              <a:rPr lang="en-AU" dirty="0" smtClean="0">
                <a:solidFill>
                  <a:srgbClr val="00B0F0"/>
                </a:solidFill>
              </a:rPr>
              <a:t>value</a:t>
            </a:r>
            <a:r>
              <a:rPr lang="en-AU" dirty="0" smtClean="0"/>
              <a:t> is the contents of the message or question</a:t>
            </a:r>
          </a:p>
          <a:p>
            <a:pPr lvl="1"/>
            <a:endParaRPr lang="en-AU" dirty="0"/>
          </a:p>
          <a:p>
            <a:r>
              <a:rPr lang="en-AU" dirty="0" smtClean="0"/>
              <a:t>The key could be a name, or ideally a simple integer identifier</a:t>
            </a:r>
          </a:p>
          <a:p>
            <a:pPr lvl="1"/>
            <a:endParaRPr lang="en-AU" dirty="0"/>
          </a:p>
          <a:p>
            <a:r>
              <a:rPr lang="en-AU" dirty="0" smtClean="0"/>
              <a:t>The value needs to be able to represent various data types depending on the message type</a:t>
            </a:r>
            <a:endParaRPr lang="en-AU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6" r="1543" b="295"/>
          <a:stretch/>
        </p:blipFill>
        <p:spPr>
          <a:xfrm>
            <a:off x="5868144" y="1063229"/>
            <a:ext cx="2633081" cy="334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Blackboard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184254" cy="338464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Since our blackboard needs to be able to store data of any type we could make use of a union of various base types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create an </a:t>
            </a:r>
            <a:r>
              <a:rPr lang="en-AU" dirty="0" err="1" smtClean="0"/>
              <a:t>enum</a:t>
            </a:r>
            <a:r>
              <a:rPr lang="en-AU" dirty="0" smtClean="0"/>
              <a:t> for all the types we want to support and a union for the actual value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Our blackboard values would then be a struct</a:t>
            </a:r>
            <a:r>
              <a:rPr lang="en-AU" dirty="0" smtClean="0"/>
              <a:t>ure that contains the type and the union</a:t>
            </a: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96136" y="1347614"/>
            <a:ext cx="2522365" cy="2808312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BlackboardItemType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type_float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type_int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type_char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type_bool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type_pointer</a:t>
            </a:r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truct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BlackBoardItem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BlackboardItemType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type;</a:t>
            </a:r>
          </a:p>
          <a:p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union value:</a:t>
            </a:r>
          </a:p>
          <a:p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float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floatValue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char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charValue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boolValue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void*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pointerValue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Blackboard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112246" cy="3384649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The Blackboard itself can be a simple class that stores items based on an identifier</a:t>
            </a:r>
          </a:p>
          <a:p>
            <a:pPr lvl="1"/>
            <a:r>
              <a:rPr lang="en-AU" dirty="0" smtClean="0"/>
              <a:t>We can query if identifiers exist</a:t>
            </a:r>
          </a:p>
          <a:p>
            <a:pPr lvl="1"/>
            <a:r>
              <a:rPr lang="en-AU" dirty="0" smtClean="0"/>
              <a:t>We can access the data stored at certain identifiers</a:t>
            </a:r>
          </a:p>
          <a:p>
            <a:pPr lvl="1"/>
            <a:endParaRPr lang="en-AU" dirty="0"/>
          </a:p>
          <a:p>
            <a:r>
              <a:rPr lang="en-AU" dirty="0" smtClean="0"/>
              <a:t>Agents or game systems would then have a Blackboard that has public visibility to other agents and systems</a:t>
            </a: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80112" y="1851670"/>
            <a:ext cx="3384376" cy="1728192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BlackBoard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returns true if id exists</a:t>
            </a:r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getEntry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(id, item)</a:t>
            </a:r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setEntry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(id, item)</a:t>
            </a:r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hasEntry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(id)</a:t>
            </a:r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contains key-value pairs</a:t>
            </a:r>
            <a:endParaRPr lang="en-AU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entries</a:t>
            </a:r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0558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Blackboard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This simple data storage container can then be extended to add various processing steps</a:t>
            </a:r>
          </a:p>
          <a:p>
            <a:pPr lvl="1"/>
            <a:r>
              <a:rPr lang="en-AU" dirty="0" smtClean="0"/>
              <a:t>Arbiters and experts for example</a:t>
            </a:r>
          </a:p>
          <a:p>
            <a:pPr lvl="1"/>
            <a:endParaRPr lang="en-AU" dirty="0"/>
          </a:p>
          <a:p>
            <a:r>
              <a:rPr lang="en-AU" dirty="0" smtClean="0"/>
              <a:t>A simple series of steps could be</a:t>
            </a:r>
          </a:p>
          <a:p>
            <a:pPr lvl="1"/>
            <a:r>
              <a:rPr lang="en-AU" dirty="0" smtClean="0"/>
              <a:t>Agents post messages to a central blackboard</a:t>
            </a:r>
          </a:p>
          <a:p>
            <a:pPr lvl="1"/>
            <a:r>
              <a:rPr lang="en-AU" dirty="0" smtClean="0"/>
              <a:t>Agents post potential responses to messages they can see as experts</a:t>
            </a:r>
          </a:p>
          <a:p>
            <a:pPr lvl="1"/>
            <a:r>
              <a:rPr lang="en-AU" dirty="0" smtClean="0"/>
              <a:t>Arbiters decide best responses</a:t>
            </a:r>
          </a:p>
          <a:p>
            <a:pPr lvl="1"/>
            <a:r>
              <a:rPr lang="en-AU" dirty="0" smtClean="0"/>
              <a:t>Chosen responses are executed</a:t>
            </a:r>
          </a:p>
          <a:p>
            <a:pPr lvl="1"/>
            <a:endParaRPr lang="en-AU" dirty="0"/>
          </a:p>
          <a:p>
            <a:r>
              <a:rPr lang="en-AU" dirty="0" smtClean="0"/>
              <a:t>A blackboard question entry might have a value that stores expert responses and each expert agent adds to the list</a:t>
            </a:r>
          </a:p>
          <a:p>
            <a:pPr lvl="1"/>
            <a:r>
              <a:rPr lang="en-AU" dirty="0" smtClean="0"/>
              <a:t>The entry then has an arbiter function that processes the responses and executes the best expert result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4030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Example Expert / Arbiter Implementation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07654"/>
            <a:ext cx="3384376" cy="864096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Expert:</a:t>
            </a:r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getResponse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execute()</a:t>
            </a:r>
            <a:endParaRPr lang="en-A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3147814"/>
            <a:ext cx="3384376" cy="864096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BlackboardQuestion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experts</a:t>
            </a: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arbiter()</a:t>
            </a:r>
            <a:endParaRPr lang="en-A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489637" y="1563638"/>
            <a:ext cx="3384376" cy="2566910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arbiter()</a:t>
            </a:r>
          </a:p>
          <a:p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bestExpert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None</a:t>
            </a:r>
          </a:p>
          <a:p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bestResponse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for expert in experts:</a:t>
            </a: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response =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expert.getResponse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if response &gt;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bestResponse</a:t>
            </a:r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bestResponse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response</a:t>
            </a: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bestExpert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expert</a:t>
            </a:r>
          </a:p>
          <a:p>
            <a:endParaRPr lang="en-AU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bestExpert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bestExpert.execute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Agents communicating directly with other agents can cause issues</a:t>
            </a:r>
          </a:p>
          <a:p>
            <a:pPr lvl="1"/>
            <a:endParaRPr lang="en-AU" dirty="0"/>
          </a:p>
          <a:p>
            <a:r>
              <a:rPr lang="en-AU" dirty="0" smtClean="0"/>
              <a:t>Blackboards are a way to reduce communication between agents</a:t>
            </a:r>
          </a:p>
          <a:p>
            <a:pPr lvl="1"/>
            <a:endParaRPr lang="en-AU" dirty="0"/>
          </a:p>
          <a:p>
            <a:r>
              <a:rPr lang="en-AU" dirty="0" smtClean="0"/>
              <a:t>Blackboards can be simple data storage or complex expert / arbiter systems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21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Millington, I, </a:t>
            </a:r>
            <a:r>
              <a:rPr lang="en-AU" dirty="0" err="1" smtClean="0"/>
              <a:t>Funge</a:t>
            </a:r>
            <a:r>
              <a:rPr lang="en-AU" dirty="0" smtClean="0"/>
              <a:t>, J, 2009, </a:t>
            </a:r>
            <a:r>
              <a:rPr lang="en-AU" i="1" dirty="0" smtClean="0"/>
              <a:t>Artificial Intelligence for Games</a:t>
            </a:r>
            <a:r>
              <a:rPr lang="en-AU" dirty="0" smtClean="0"/>
              <a:t>, 2</a:t>
            </a:r>
            <a:r>
              <a:rPr lang="en-AU" baseline="30000" dirty="0" smtClean="0"/>
              <a:t>nd</a:t>
            </a:r>
            <a:r>
              <a:rPr lang="en-AU" dirty="0" smtClean="0"/>
              <a:t> Edition, CRC Press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445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problem of Agent communication</a:t>
            </a:r>
          </a:p>
          <a:p>
            <a:pPr lvl="1"/>
            <a:endParaRPr lang="en-AU" dirty="0"/>
          </a:p>
          <a:p>
            <a:r>
              <a:rPr lang="en-AU" dirty="0" smtClean="0"/>
              <a:t>What is a Blackboard?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Why use Blackboards?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Simple Implementation</a:t>
            </a:r>
          </a:p>
          <a:p>
            <a:endParaRPr lang="en-AU" dirty="0" smtClean="0"/>
          </a:p>
        </p:txBody>
      </p:sp>
      <p:pic>
        <p:nvPicPr>
          <p:cNvPr id="4" name="Picture 3" descr="D:\AIE_SVN\Portal\ADip_GameAI\Blackboards\blackboard-with-chal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11710"/>
            <a:ext cx="281412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4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Agent Communication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544294" cy="3384649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In many video games artificial agents need to communicate with each other</a:t>
            </a:r>
          </a:p>
          <a:p>
            <a:pPr lvl="1"/>
            <a:r>
              <a:rPr lang="en-AU" dirty="0" smtClean="0"/>
              <a:t>Enemies need to coordinate their attacks</a:t>
            </a:r>
          </a:p>
          <a:p>
            <a:pPr lvl="1"/>
            <a:r>
              <a:rPr lang="en-AU" dirty="0" smtClean="0"/>
              <a:t>Enemies might need help from other enemies</a:t>
            </a:r>
          </a:p>
          <a:p>
            <a:pPr lvl="1"/>
            <a:r>
              <a:rPr lang="en-AU" dirty="0" smtClean="0"/>
              <a:t>NPCs might need to tell all other NPCs to stay a while and listen</a:t>
            </a:r>
          </a:p>
          <a:p>
            <a:pPr lvl="1"/>
            <a:endParaRPr lang="en-AU" dirty="0"/>
          </a:p>
          <a:p>
            <a:r>
              <a:rPr lang="en-AU" dirty="0" smtClean="0"/>
              <a:t>Agents would then iterate over a list of all agents to communicate with them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779662"/>
            <a:ext cx="2921521" cy="19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Agent Communication Issues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AU" dirty="0" smtClean="0"/>
                  <a:t>Now imagine a game where there a hundreds of agents, and more showing up all the time</a:t>
                </a:r>
              </a:p>
              <a:p>
                <a:pPr lvl="1"/>
                <a:r>
                  <a:rPr lang="en-AU" dirty="0" smtClean="0"/>
                  <a:t>Say our agents each need to </a:t>
                </a:r>
                <a:br>
                  <a:rPr lang="en-AU" dirty="0" smtClean="0"/>
                </a:br>
                <a:r>
                  <a:rPr lang="en-AU" dirty="0" smtClean="0"/>
                  <a:t>communicate with each other, so </a:t>
                </a:r>
                <a:br>
                  <a:rPr lang="en-AU" dirty="0" smtClean="0"/>
                </a:br>
                <a:r>
                  <a:rPr lang="en-AU" dirty="0" smtClean="0"/>
                  <a:t>that’s </a:t>
                </a:r>
                <a14:m>
                  <m:oMath xmlns:m="http://schemas.openxmlformats.org/officeDocument/2006/math">
                    <m:r>
                      <a:rPr lang="en-AU" smtClean="0"/>
                      <m:t>𝑂</m:t>
                    </m:r>
                    <m:r>
                      <a:rPr lang="en-AU" smtClean="0"/>
                      <m:t>(</m:t>
                    </m:r>
                    <m:sSup>
                      <m:sSupPr>
                        <m:ctrlPr>
                          <a:rPr lang="en-AU" smtClean="0"/>
                        </m:ctrlPr>
                      </m:sSupPr>
                      <m:e>
                        <m:r>
                          <a:rPr lang="en-AU" smtClean="0"/>
                          <m:t>𝑁</m:t>
                        </m:r>
                      </m:e>
                      <m:sup>
                        <m:r>
                          <a:rPr lang="en-AU" smtClean="0"/>
                          <m:t>2</m:t>
                        </m:r>
                      </m:sup>
                    </m:sSup>
                    <m:r>
                      <a:rPr lang="en-AU" smtClean="0"/>
                      <m:t>)</m:t>
                    </m:r>
                  </m:oMath>
                </a14:m>
                <a:r>
                  <a:rPr lang="en-AU" dirty="0" smtClean="0"/>
                  <a:t> complexity</a:t>
                </a:r>
              </a:p>
              <a:p>
                <a:pPr lvl="1"/>
                <a:r>
                  <a:rPr lang="en-AU" dirty="0" smtClean="0"/>
                  <a:t>With just 100 agents that’s </a:t>
                </a:r>
                <a:br>
                  <a:rPr lang="en-AU" dirty="0" smtClean="0"/>
                </a:br>
                <a:r>
                  <a:rPr lang="en-AU" dirty="0" smtClean="0"/>
                  <a:t>already 10000 iterations</a:t>
                </a:r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We need a way to reduce this communication</a:t>
                </a:r>
              </a:p>
              <a:p>
                <a:pPr lvl="1"/>
                <a:r>
                  <a:rPr lang="en-AU" dirty="0" smtClean="0"/>
                  <a:t>One way is to centralise the communication so that agents don’t have to directly interact with each other</a:t>
                </a:r>
                <a:endParaRPr lang="en-AU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019" t="-34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79662"/>
            <a:ext cx="2438558" cy="15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a Blackboard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Think of a blackboard in a classroom…</a:t>
            </a:r>
          </a:p>
          <a:p>
            <a:pPr lvl="1"/>
            <a:endParaRPr lang="en-AU" dirty="0"/>
          </a:p>
          <a:p>
            <a:pPr lvl="1"/>
            <a:r>
              <a:rPr lang="en-AU" dirty="0" smtClean="0"/>
              <a:t>Someone has written a question </a:t>
            </a:r>
            <a:br>
              <a:rPr lang="en-AU" dirty="0" smtClean="0"/>
            </a:br>
            <a:r>
              <a:rPr lang="en-AU" dirty="0" smtClean="0"/>
              <a:t>on the board that everyone can see</a:t>
            </a:r>
          </a:p>
          <a:p>
            <a:pPr lvl="1"/>
            <a:endParaRPr lang="en-AU" dirty="0"/>
          </a:p>
          <a:p>
            <a:pPr lvl="1"/>
            <a:r>
              <a:rPr lang="en-AU" dirty="0" smtClean="0"/>
              <a:t>Everyone who thinks they have </a:t>
            </a:r>
            <a:br>
              <a:rPr lang="en-AU" dirty="0" smtClean="0"/>
            </a:br>
            <a:r>
              <a:rPr lang="en-AU" dirty="0" smtClean="0"/>
              <a:t>an answer for it adds their </a:t>
            </a:r>
            <a:br>
              <a:rPr lang="en-AU" dirty="0" smtClean="0"/>
            </a:br>
            <a:r>
              <a:rPr lang="en-AU" dirty="0" smtClean="0"/>
              <a:t>response to the board</a:t>
            </a:r>
          </a:p>
          <a:p>
            <a:pPr lvl="1"/>
            <a:endParaRPr lang="en-AU" dirty="0"/>
          </a:p>
          <a:p>
            <a:pPr lvl="1"/>
            <a:r>
              <a:rPr lang="en-AU" dirty="0" smtClean="0"/>
              <a:t>The teacher selects the most </a:t>
            </a:r>
            <a:br>
              <a:rPr lang="en-AU" dirty="0" smtClean="0"/>
            </a:br>
            <a:r>
              <a:rPr lang="en-AU" dirty="0" smtClean="0"/>
              <a:t>valid answer to the response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16294"/>
            <a:ext cx="2951956" cy="195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Definition of a Blackboard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176142" cy="338464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The idea of a blackboard in artificial intelligence is similar</a:t>
            </a:r>
            <a:endParaRPr lang="en-AU" dirty="0"/>
          </a:p>
          <a:p>
            <a:pPr lvl="1"/>
            <a:r>
              <a:rPr lang="en-AU" dirty="0" smtClean="0"/>
              <a:t>A blackboard exists that all </a:t>
            </a:r>
            <a:br>
              <a:rPr lang="en-AU" dirty="0" smtClean="0"/>
            </a:br>
            <a:r>
              <a:rPr lang="en-AU" dirty="0" smtClean="0"/>
              <a:t>agents can see</a:t>
            </a:r>
            <a:endParaRPr lang="en-AU" dirty="0"/>
          </a:p>
          <a:p>
            <a:pPr lvl="1"/>
            <a:r>
              <a:rPr lang="en-AU" dirty="0" smtClean="0"/>
              <a:t>Agents don’t communicate </a:t>
            </a:r>
            <a:br>
              <a:rPr lang="en-AU" dirty="0" smtClean="0"/>
            </a:br>
            <a:r>
              <a:rPr lang="en-AU" dirty="0" smtClean="0"/>
              <a:t>directly with each other</a:t>
            </a:r>
            <a:endParaRPr lang="en-AU" dirty="0"/>
          </a:p>
          <a:p>
            <a:pPr lvl="1"/>
            <a:r>
              <a:rPr lang="en-AU" dirty="0" smtClean="0"/>
              <a:t>Agents can post “questions” </a:t>
            </a:r>
            <a:br>
              <a:rPr lang="en-AU" dirty="0" smtClean="0"/>
            </a:br>
            <a:r>
              <a:rPr lang="en-AU" dirty="0" smtClean="0"/>
              <a:t>to the blackboard</a:t>
            </a:r>
            <a:endParaRPr lang="en-AU" dirty="0"/>
          </a:p>
          <a:p>
            <a:pPr lvl="1"/>
            <a:r>
              <a:rPr lang="en-AU" dirty="0" smtClean="0"/>
              <a:t>Agents can see questions </a:t>
            </a:r>
            <a:br>
              <a:rPr lang="en-AU" dirty="0" smtClean="0"/>
            </a:br>
            <a:r>
              <a:rPr lang="en-AU" dirty="0" smtClean="0"/>
              <a:t>posted and respond as </a:t>
            </a:r>
            <a:r>
              <a:rPr lang="en-AU" dirty="0" smtClean="0">
                <a:solidFill>
                  <a:srgbClr val="00B0F0"/>
                </a:solidFill>
              </a:rPr>
              <a:t>experts</a:t>
            </a:r>
            <a:endParaRPr lang="en-AU" dirty="0"/>
          </a:p>
          <a:p>
            <a:pPr lvl="1"/>
            <a:r>
              <a:rPr lang="en-AU" dirty="0" smtClean="0"/>
              <a:t>An </a:t>
            </a:r>
            <a:r>
              <a:rPr lang="en-AU" dirty="0" smtClean="0">
                <a:solidFill>
                  <a:srgbClr val="00B0F0"/>
                </a:solidFill>
              </a:rPr>
              <a:t>arbiter</a:t>
            </a:r>
            <a:r>
              <a:rPr lang="en-AU" dirty="0" smtClean="0"/>
              <a:t> decides the correct or best response for the questions</a:t>
            </a:r>
            <a:endParaRPr lang="en-AU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63638"/>
            <a:ext cx="3593976" cy="236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Blackboards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824214" cy="3384649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A blackboard is just a system that all agents can access</a:t>
            </a:r>
          </a:p>
          <a:p>
            <a:pPr lvl="1"/>
            <a:r>
              <a:rPr lang="en-AU" dirty="0" smtClean="0"/>
              <a:t>Agents don’t have to be NPCs, an agent could be a game system</a:t>
            </a:r>
          </a:p>
          <a:p>
            <a:pPr lvl="1"/>
            <a:r>
              <a:rPr lang="en-AU" dirty="0" smtClean="0"/>
              <a:t>The blackboard allows messages to be posted</a:t>
            </a:r>
          </a:p>
          <a:p>
            <a:pPr lvl="2"/>
            <a:r>
              <a:rPr lang="en-AU" dirty="0" smtClean="0"/>
              <a:t>Messages can be as simple as a key-value pair, the key being the type of message or question and the value being the message’s data or details</a:t>
            </a:r>
          </a:p>
          <a:p>
            <a:pPr lvl="1"/>
            <a:r>
              <a:rPr lang="en-AU" dirty="0" smtClean="0"/>
              <a:t>Experts then respond to the posted messages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07654"/>
            <a:ext cx="3803915" cy="21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Experts and Arbiters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Expert</a:t>
            </a:r>
            <a:r>
              <a:rPr lang="en-AU" dirty="0" smtClean="0"/>
              <a:t> is just the term given to entities that respond to the posted questions</a:t>
            </a:r>
          </a:p>
          <a:p>
            <a:pPr lvl="1"/>
            <a:r>
              <a:rPr lang="en-AU" dirty="0" smtClean="0"/>
              <a:t>The believe they are an expert on the question and have the best response</a:t>
            </a:r>
          </a:p>
          <a:p>
            <a:pPr lvl="1"/>
            <a:endParaRPr lang="en-AU" dirty="0"/>
          </a:p>
          <a:p>
            <a:r>
              <a:rPr lang="en-AU" dirty="0" smtClean="0">
                <a:solidFill>
                  <a:srgbClr val="00B0F0"/>
                </a:solidFill>
              </a:rPr>
              <a:t>Arbiter</a:t>
            </a:r>
            <a:r>
              <a:rPr lang="en-AU" dirty="0" smtClean="0"/>
              <a:t> is the entity or systems that makes the decision on which response was the best</a:t>
            </a:r>
          </a:p>
          <a:p>
            <a:pPr lvl="1"/>
            <a:endParaRPr lang="en-AU" dirty="0"/>
          </a:p>
          <a:p>
            <a:r>
              <a:rPr lang="en-AU" dirty="0" smtClean="0"/>
              <a:t>Take the following example:</a:t>
            </a:r>
          </a:p>
          <a:p>
            <a:pPr lvl="1"/>
            <a:r>
              <a:rPr lang="en-AU" dirty="0" smtClean="0"/>
              <a:t>An A.I. enemy in a shooter game is about to charge </a:t>
            </a:r>
            <a:br>
              <a:rPr lang="en-AU" dirty="0" smtClean="0"/>
            </a:br>
            <a:r>
              <a:rPr lang="en-AU" dirty="0" smtClean="0"/>
              <a:t>through a door but needs someone to come with it</a:t>
            </a:r>
          </a:p>
          <a:p>
            <a:pPr lvl="1"/>
            <a:r>
              <a:rPr lang="en-AU" dirty="0" smtClean="0"/>
              <a:t>The enemy posts to the blackboard for help</a:t>
            </a:r>
          </a:p>
          <a:p>
            <a:pPr lvl="1"/>
            <a:r>
              <a:rPr lang="en-AU" dirty="0" smtClean="0"/>
              <a:t>Nearby enemies all respond to the message that </a:t>
            </a:r>
            <a:br>
              <a:rPr lang="en-AU" dirty="0" smtClean="0"/>
            </a:br>
            <a:r>
              <a:rPr lang="en-AU" dirty="0" smtClean="0"/>
              <a:t>they want to come and can come since they are “</a:t>
            </a:r>
            <a:r>
              <a:rPr lang="en-AU" dirty="0" smtClean="0">
                <a:solidFill>
                  <a:srgbClr val="00B0F0"/>
                </a:solidFill>
              </a:rPr>
              <a:t>experts</a:t>
            </a:r>
            <a:r>
              <a:rPr lang="en-AU" dirty="0" smtClean="0"/>
              <a:t>”</a:t>
            </a:r>
          </a:p>
          <a:p>
            <a:pPr lvl="2"/>
            <a:r>
              <a:rPr lang="en-AU" dirty="0" smtClean="0"/>
              <a:t>Injured enemies don’t respond</a:t>
            </a:r>
          </a:p>
          <a:p>
            <a:pPr lvl="1"/>
            <a:r>
              <a:rPr lang="en-AU" dirty="0" smtClean="0"/>
              <a:t>The enemy acts as the “</a:t>
            </a:r>
            <a:r>
              <a:rPr lang="en-AU" dirty="0" smtClean="0">
                <a:solidFill>
                  <a:srgbClr val="00B0F0"/>
                </a:solidFill>
              </a:rPr>
              <a:t>arbiter</a:t>
            </a:r>
            <a:r>
              <a:rPr lang="en-AU" dirty="0" smtClean="0"/>
              <a:t>” and chooses the closest teammate to come with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48" y="2355726"/>
            <a:ext cx="2239144" cy="16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Simple Blackboards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Blackboards don’t always have to be implemented with arbiters</a:t>
            </a:r>
          </a:p>
          <a:p>
            <a:pPr lvl="1"/>
            <a:endParaRPr lang="en-AU" dirty="0"/>
          </a:p>
          <a:p>
            <a:r>
              <a:rPr lang="en-AU" dirty="0" smtClean="0"/>
              <a:t>Blackboards can simply be a form of </a:t>
            </a:r>
            <a:br>
              <a:rPr lang="en-AU" dirty="0" smtClean="0"/>
            </a:br>
            <a:r>
              <a:rPr lang="en-AU" dirty="0" smtClean="0"/>
              <a:t>data storage for other agents / systems </a:t>
            </a:r>
            <a:br>
              <a:rPr lang="en-AU" dirty="0" smtClean="0"/>
            </a:br>
            <a:r>
              <a:rPr lang="en-AU" dirty="0" smtClean="0"/>
              <a:t>to see and access</a:t>
            </a:r>
          </a:p>
          <a:p>
            <a:pPr lvl="1"/>
            <a:r>
              <a:rPr lang="en-AU" dirty="0" smtClean="0"/>
              <a:t>An agent could have its own blackboard </a:t>
            </a:r>
            <a:br>
              <a:rPr lang="en-AU" dirty="0" smtClean="0"/>
            </a:br>
            <a:r>
              <a:rPr lang="en-AU" dirty="0" smtClean="0"/>
              <a:t>and post useful information for others to see</a:t>
            </a:r>
          </a:p>
          <a:p>
            <a:pPr lvl="2"/>
            <a:r>
              <a:rPr lang="en-AU" dirty="0" smtClean="0"/>
              <a:t>Agents no longer need to know about the </a:t>
            </a:r>
            <a:br>
              <a:rPr lang="en-AU" dirty="0" smtClean="0"/>
            </a:br>
            <a:r>
              <a:rPr lang="en-AU" dirty="0" smtClean="0"/>
              <a:t>underlying class of the owner of the blackboard, </a:t>
            </a:r>
            <a:br>
              <a:rPr lang="en-AU" dirty="0" smtClean="0"/>
            </a:br>
            <a:r>
              <a:rPr lang="en-AU" dirty="0" smtClean="0"/>
              <a:t>just how to communicate with a blackboard</a:t>
            </a:r>
          </a:p>
          <a:p>
            <a:pPr lvl="2"/>
            <a:r>
              <a:rPr lang="en-AU" dirty="0" smtClean="0"/>
              <a:t>For example, an agent could post and update its </a:t>
            </a:r>
            <a:br>
              <a:rPr lang="en-AU" dirty="0" smtClean="0"/>
            </a:br>
            <a:r>
              <a:rPr lang="en-AU" dirty="0" smtClean="0"/>
              <a:t>position within a blackboard and other agents can </a:t>
            </a:r>
            <a:br>
              <a:rPr lang="en-AU" dirty="0" smtClean="0"/>
            </a:br>
            <a:r>
              <a:rPr lang="en-AU" dirty="0" smtClean="0"/>
              <a:t>communicate with the blackboard and not care </a:t>
            </a:r>
            <a:br>
              <a:rPr lang="en-AU" dirty="0" smtClean="0"/>
            </a:br>
            <a:r>
              <a:rPr lang="en-AU" dirty="0" smtClean="0"/>
              <a:t>about the agent being a Car, or Monster, or </a:t>
            </a:r>
            <a:br>
              <a:rPr lang="en-AU" dirty="0" smtClean="0"/>
            </a:br>
            <a:r>
              <a:rPr lang="en-AU" dirty="0" smtClean="0"/>
              <a:t>Ape Man, or Door, just that it has a position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23678"/>
            <a:ext cx="315824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EPresentation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EPresentationTheme" id="{D36CB43B-4377-4E6F-95D0-896E6736B902}" vid="{ADDEFB37-A0B7-4F13-A96F-304C5C20D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AIEPresentationTheme</Template>
  <TotalTime>8402</TotalTime>
  <Words>881</Words>
  <Application>Microsoft Office PowerPoint</Application>
  <PresentationFormat>On-screen Show (16:9)</PresentationFormat>
  <Paragraphs>166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AIEPresentationTheme</vt:lpstr>
      <vt:lpstr>Blackboards</vt:lpstr>
      <vt:lpstr>Contents</vt:lpstr>
      <vt:lpstr>Agent Communication</vt:lpstr>
      <vt:lpstr>Agent Communication Issues</vt:lpstr>
      <vt:lpstr>What is a Blackboard</vt:lpstr>
      <vt:lpstr>Definition of a Blackboard</vt:lpstr>
      <vt:lpstr>Blackboards</vt:lpstr>
      <vt:lpstr>Experts and Arbiters</vt:lpstr>
      <vt:lpstr>Simple Blackboards</vt:lpstr>
      <vt:lpstr>Why use a Blackboard?</vt:lpstr>
      <vt:lpstr>Blackboard Implementation</vt:lpstr>
      <vt:lpstr>Blackboard Implementation</vt:lpstr>
      <vt:lpstr>Blackboard Implementation</vt:lpstr>
      <vt:lpstr>Blackboard Implementation</vt:lpstr>
      <vt:lpstr>Example Expert / Arbiter Implementation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AIE Slide Template with CIT logo</dc:title>
  <dc:creator>Ramsen</dc:creator>
  <cp:lastModifiedBy>Conan Bourke</cp:lastModifiedBy>
  <cp:revision>235</cp:revision>
  <dcterms:created xsi:type="dcterms:W3CDTF">2012-12-11T22:20:00Z</dcterms:created>
  <dcterms:modified xsi:type="dcterms:W3CDTF">2016-05-24T02:29:06Z</dcterms:modified>
</cp:coreProperties>
</file>