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270" r:id="rId34"/>
    <p:sldId id="271" r:id="rId35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Remembering</a:t>
            </a:r>
            <a:r>
              <a:rPr lang="en-AU" baseline="0" dirty="0" smtClean="0"/>
              <a:t> the F score is G + 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38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Remembering</a:t>
            </a:r>
            <a:r>
              <a:rPr lang="en-AU" baseline="0" dirty="0" smtClean="0"/>
              <a:t> the F score is G + 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89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23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34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93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19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46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0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On</a:t>
            </a:r>
            <a:r>
              <a:rPr lang="en-AU" baseline="0" dirty="0" smtClean="0"/>
              <a:t> this slide you should ask the class to go though picking which node will be the next to be picked.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Node 1 will have the same F score as before – 8.4</a:t>
            </a:r>
          </a:p>
          <a:p>
            <a:r>
              <a:rPr lang="en-AU" baseline="0" dirty="0" smtClean="0"/>
              <a:t>Node 4 has the F score 5.4 (G + an H of 0)</a:t>
            </a:r>
          </a:p>
          <a:p>
            <a:r>
              <a:rPr lang="en-AU" baseline="0" dirty="0" smtClean="0"/>
              <a:t>So Node 4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28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23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A* - Part 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08/02/16 by 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AI for Games</a:t>
            </a:r>
            <a:endParaRPr lang="en-GB" dirty="0"/>
          </a:p>
        </p:txBody>
      </p:sp>
      <p:pic>
        <p:nvPicPr>
          <p:cNvPr id="6" name="Picture 2" descr="http://www.execulink.com/~coder/fb/astar/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92" y="1131220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Picking a Heuristic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A* isn’t just for movement, though.</a:t>
            </a:r>
          </a:p>
          <a:p>
            <a:endParaRPr lang="en-AU" dirty="0"/>
          </a:p>
          <a:p>
            <a:r>
              <a:rPr lang="en-AU" dirty="0" smtClean="0"/>
              <a:t>There are many applications of graphs beyond </a:t>
            </a:r>
            <a:r>
              <a:rPr lang="en-AU" dirty="0" err="1" smtClean="0"/>
              <a:t>pathfinding</a:t>
            </a:r>
            <a:endParaRPr lang="en-AU" dirty="0" smtClean="0"/>
          </a:p>
          <a:p>
            <a:pPr lvl="1"/>
            <a:r>
              <a:rPr lang="en-AU" dirty="0" smtClean="0"/>
              <a:t>Finding the shortest number of moves to win a board game.</a:t>
            </a:r>
          </a:p>
          <a:p>
            <a:endParaRPr lang="en-AU" dirty="0" smtClean="0"/>
          </a:p>
          <a:p>
            <a:r>
              <a:rPr lang="en-AU" dirty="0" smtClean="0"/>
              <a:t>For a board game, like chess, you could use the number of pieces caught as the heuristic.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4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Picking a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One of the best things about A* is that we can easily modify how we calculate the heuristic as the game runs.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We can add in modifiers based on how many enemies are in a given area to make agents avoid it.</a:t>
            </a:r>
          </a:p>
          <a:p>
            <a:endParaRPr lang="en-AU" dirty="0"/>
          </a:p>
          <a:p>
            <a:r>
              <a:rPr lang="en-AU" dirty="0" smtClean="0"/>
              <a:t>Or make distances to health pickups or </a:t>
            </a:r>
            <a:r>
              <a:rPr lang="en-AU" dirty="0" err="1" smtClean="0"/>
              <a:t>powerups</a:t>
            </a:r>
            <a:r>
              <a:rPr lang="en-AU" dirty="0" smtClean="0"/>
              <a:t> modify the heuristic score so that agents will naturally pick them up on their way to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22497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Picking a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641905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One of the best examples of this is </a:t>
            </a:r>
            <a:r>
              <a:rPr lang="en-AU" dirty="0" err="1" smtClean="0"/>
              <a:t>Amnisia</a:t>
            </a:r>
            <a:r>
              <a:rPr lang="en-AU" dirty="0" smtClean="0"/>
              <a:t>: The Dark Decent</a:t>
            </a:r>
          </a:p>
          <a:p>
            <a:endParaRPr lang="en-AU" dirty="0"/>
          </a:p>
          <a:p>
            <a:r>
              <a:rPr lang="en-AU" dirty="0" smtClean="0"/>
              <a:t>The monster tries to path as close to the player as possible, but is actively avoiding being able to see the player.</a:t>
            </a:r>
          </a:p>
          <a:p>
            <a:endParaRPr lang="en-AU" dirty="0"/>
          </a:p>
          <a:p>
            <a:r>
              <a:rPr lang="en-AU" dirty="0" smtClean="0"/>
              <a:t>This leads to many high tension sequences where the player hides under a table, or behind a box or in a cupboard with the monster walking past but avoids sequences where the player is repeatedly found which would be frustrating and pull the player out of the game.</a:t>
            </a:r>
            <a:endParaRPr lang="en-AU" dirty="0"/>
          </a:p>
        </p:txBody>
      </p:sp>
      <p:pic>
        <p:nvPicPr>
          <p:cNvPr id="2050" name="Picture 2" descr="D:\AIE_SVN\Portal\ADip_GameAI\Shortest Paths\Amnesia-The-Dark-Descent-Cover-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1589"/>
            <a:ext cx="1930770" cy="27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A*  Walkthrough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The algorithm for A* is once again, very similar to </a:t>
            </a:r>
            <a:r>
              <a:rPr lang="en-AU" dirty="0" err="1" smtClean="0"/>
              <a:t>Dijkstra’s</a:t>
            </a:r>
            <a:r>
              <a:rPr lang="en-AU" dirty="0" smtClean="0"/>
              <a:t> Algorithm.</a:t>
            </a:r>
          </a:p>
          <a:p>
            <a:pPr lvl="1"/>
            <a:r>
              <a:rPr lang="en-AU" dirty="0"/>
              <a:t>Set all </a:t>
            </a:r>
            <a:r>
              <a:rPr lang="en-AU" dirty="0">
                <a:solidFill>
                  <a:srgbClr val="FFFF00"/>
                </a:solidFill>
              </a:rPr>
              <a:t>N</a:t>
            </a:r>
            <a:r>
              <a:rPr lang="en-AU" dirty="0"/>
              <a:t>s to null, set all </a:t>
            </a:r>
            <a:r>
              <a:rPr lang="en-AU" dirty="0" err="1" smtClean="0">
                <a:solidFill>
                  <a:srgbClr val="00B050"/>
                </a:solidFill>
              </a:rPr>
              <a:t>G</a:t>
            </a:r>
            <a:r>
              <a:rPr lang="en-AU" dirty="0" err="1" smtClean="0"/>
              <a:t>s</a:t>
            </a:r>
            <a:r>
              <a:rPr lang="en-AU" dirty="0" smtClean="0"/>
              <a:t> </a:t>
            </a:r>
            <a:r>
              <a:rPr lang="en-AU" dirty="0"/>
              <a:t>to infinity</a:t>
            </a:r>
          </a:p>
          <a:p>
            <a:pPr lvl="1"/>
            <a:r>
              <a:rPr lang="en-AU" dirty="0"/>
              <a:t>Push start node onto priority queue, set its </a:t>
            </a:r>
            <a:r>
              <a:rPr lang="en-AU" dirty="0">
                <a:solidFill>
                  <a:srgbClr val="FFFF00"/>
                </a:solidFill>
              </a:rPr>
              <a:t>N</a:t>
            </a:r>
            <a:r>
              <a:rPr lang="en-AU" dirty="0"/>
              <a:t> to itself and its </a:t>
            </a:r>
            <a:r>
              <a:rPr lang="en-AU" dirty="0">
                <a:solidFill>
                  <a:srgbClr val="00B050"/>
                </a:solidFill>
              </a:rPr>
              <a:t>G</a:t>
            </a:r>
            <a:r>
              <a:rPr lang="en-AU" dirty="0"/>
              <a:t> to 0</a:t>
            </a:r>
          </a:p>
          <a:p>
            <a:pPr lvl="1"/>
            <a:r>
              <a:rPr lang="en-AU" dirty="0"/>
              <a:t>While queue not empty</a:t>
            </a:r>
          </a:p>
          <a:p>
            <a:pPr lvl="2"/>
            <a:r>
              <a:rPr lang="en-AU" dirty="0"/>
              <a:t>Get the current node off the end of the queue and remove it.</a:t>
            </a:r>
          </a:p>
          <a:p>
            <a:pPr lvl="2"/>
            <a:r>
              <a:rPr lang="en-AU" dirty="0"/>
              <a:t>Mark it as </a:t>
            </a:r>
            <a:r>
              <a:rPr lang="en-AU" dirty="0" smtClean="0"/>
              <a:t>traversed</a:t>
            </a:r>
          </a:p>
          <a:p>
            <a:pPr lvl="2"/>
            <a:r>
              <a:rPr lang="en-AU" dirty="0" smtClean="0"/>
              <a:t>If the current node is the goal node, return.</a:t>
            </a:r>
            <a:endParaRPr lang="en-AU" dirty="0"/>
          </a:p>
          <a:p>
            <a:pPr lvl="2"/>
            <a:r>
              <a:rPr lang="en-AU" dirty="0"/>
              <a:t>Loop through its edges</a:t>
            </a:r>
          </a:p>
          <a:p>
            <a:pPr lvl="3"/>
            <a:r>
              <a:rPr lang="en-AU" dirty="0"/>
              <a:t>If end node not traversed</a:t>
            </a:r>
          </a:p>
          <a:p>
            <a:pPr lvl="4"/>
            <a:r>
              <a:rPr lang="en-AU" dirty="0"/>
              <a:t>Calculate current node’s </a:t>
            </a:r>
            <a:r>
              <a:rPr lang="en-AU" dirty="0" smtClean="0">
                <a:solidFill>
                  <a:srgbClr val="00B050"/>
                </a:solidFill>
              </a:rPr>
              <a:t>F</a:t>
            </a:r>
            <a:r>
              <a:rPr lang="en-AU" dirty="0" smtClean="0"/>
              <a:t> = Previous node’s </a:t>
            </a:r>
            <a:r>
              <a:rPr lang="en-AU" dirty="0" smtClean="0">
                <a:solidFill>
                  <a:srgbClr val="00B050"/>
                </a:solidFill>
              </a:rPr>
              <a:t>G</a:t>
            </a:r>
            <a:r>
              <a:rPr lang="en-AU" dirty="0" smtClean="0"/>
              <a:t> </a:t>
            </a:r>
            <a:r>
              <a:rPr lang="en-AU" dirty="0"/>
              <a:t>+ the edge </a:t>
            </a:r>
            <a:r>
              <a:rPr lang="en-AU" dirty="0" smtClean="0"/>
              <a:t>cost + </a:t>
            </a:r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heuristic of end node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en-AU" dirty="0"/>
              <a:t>If cost is less than existing </a:t>
            </a:r>
            <a:r>
              <a:rPr lang="en-AU" dirty="0" smtClean="0">
                <a:solidFill>
                  <a:srgbClr val="00B050"/>
                </a:solidFill>
              </a:rPr>
              <a:t>F</a:t>
            </a:r>
            <a:r>
              <a:rPr lang="en-AU" dirty="0" smtClean="0"/>
              <a:t> </a:t>
            </a:r>
            <a:r>
              <a:rPr lang="en-AU" dirty="0"/>
              <a:t>cost in end node</a:t>
            </a:r>
          </a:p>
          <a:p>
            <a:pPr lvl="5"/>
            <a:r>
              <a:rPr lang="en-AU" dirty="0">
                <a:solidFill>
                  <a:schemeClr val="bg1"/>
                </a:solidFill>
              </a:rPr>
              <a:t>Set end node’s </a:t>
            </a:r>
            <a:r>
              <a:rPr lang="en-AU" dirty="0">
                <a:solidFill>
                  <a:srgbClr val="FFFF00"/>
                </a:solidFill>
              </a:rPr>
              <a:t>N</a:t>
            </a:r>
            <a:r>
              <a:rPr lang="en-AU" dirty="0">
                <a:solidFill>
                  <a:schemeClr val="bg1"/>
                </a:solidFill>
              </a:rPr>
              <a:t> to the current node</a:t>
            </a:r>
          </a:p>
          <a:p>
            <a:pPr lvl="5"/>
            <a:r>
              <a:rPr lang="en-AU" dirty="0">
                <a:solidFill>
                  <a:schemeClr val="bg1"/>
                </a:solidFill>
              </a:rPr>
              <a:t>Set end node’s </a:t>
            </a:r>
            <a:r>
              <a:rPr lang="en-AU" dirty="0" smtClean="0">
                <a:solidFill>
                  <a:srgbClr val="00B050"/>
                </a:solidFill>
              </a:rPr>
              <a:t>F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>
                <a:solidFill>
                  <a:schemeClr val="bg1"/>
                </a:solidFill>
              </a:rPr>
              <a:t>to the current node’s </a:t>
            </a:r>
            <a:r>
              <a:rPr lang="en-AU" dirty="0">
                <a:solidFill>
                  <a:srgbClr val="00B050"/>
                </a:solidFill>
              </a:rPr>
              <a:t>G</a:t>
            </a:r>
            <a:r>
              <a:rPr lang="en-AU" dirty="0">
                <a:solidFill>
                  <a:schemeClr val="bg1"/>
                </a:solidFill>
              </a:rPr>
              <a:t> + the edge </a:t>
            </a:r>
            <a:r>
              <a:rPr lang="en-AU" dirty="0" smtClean="0">
                <a:solidFill>
                  <a:schemeClr val="bg1"/>
                </a:solidFill>
              </a:rPr>
              <a:t>cost +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heuristic of end </a:t>
            </a:r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en-AU" dirty="0" smtClean="0">
                <a:solidFill>
                  <a:schemeClr val="bg1"/>
                </a:solidFill>
              </a:rPr>
              <a:t>If </a:t>
            </a:r>
            <a:r>
              <a:rPr lang="en-AU" dirty="0">
                <a:solidFill>
                  <a:schemeClr val="bg1"/>
                </a:solidFill>
              </a:rPr>
              <a:t>end node not in the queue</a:t>
            </a:r>
          </a:p>
          <a:p>
            <a:pPr lvl="5"/>
            <a:r>
              <a:rPr lang="en-AU" dirty="0">
                <a:solidFill>
                  <a:schemeClr val="bg1"/>
                </a:solidFill>
              </a:rPr>
              <a:t>Push end node onto the queue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7864" y="1207046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bg1"/>
                </a:solidFill>
              </a:rPr>
              <a:t>Just like when we looked at </a:t>
            </a:r>
            <a:r>
              <a:rPr lang="en-AU" sz="2400" dirty="0" err="1" smtClean="0">
                <a:solidFill>
                  <a:schemeClr val="bg1"/>
                </a:solidFill>
              </a:rPr>
              <a:t>Dijkstra’s</a:t>
            </a:r>
            <a:r>
              <a:rPr lang="en-AU" sz="2400" dirty="0" smtClean="0">
                <a:solidFill>
                  <a:schemeClr val="bg1"/>
                </a:solidFill>
              </a:rPr>
              <a:t>, we’re going to travel from node 0 to node 4.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400" dirty="0" smtClean="0">
                <a:solidFill>
                  <a:schemeClr val="bg1"/>
                </a:solidFill>
              </a:rPr>
              <a:t>However, I’ve replaced all the line costs with their actual lengths.</a:t>
            </a:r>
          </a:p>
        </p:txBody>
      </p:sp>
    </p:spTree>
    <p:extLst>
      <p:ext uri="{BB962C8B-B14F-4D97-AF65-F5344CB8AC3E}">
        <p14:creationId xmlns:p14="http://schemas.microsoft.com/office/powerpoint/2010/main" val="2413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N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G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1" y="120359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5" y="303744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Dijkstra’s Algorithm Review.</a:t>
            </a:r>
          </a:p>
          <a:p>
            <a:r>
              <a:rPr lang="en-AU" dirty="0"/>
              <a:t>What is a Heuristic? </a:t>
            </a:r>
          </a:p>
          <a:p>
            <a:r>
              <a:rPr lang="en-AU" dirty="0"/>
              <a:t>What is A*?</a:t>
            </a:r>
          </a:p>
          <a:p>
            <a:r>
              <a:rPr lang="en-AU" dirty="0"/>
              <a:t>F = G+H</a:t>
            </a:r>
          </a:p>
          <a:p>
            <a:r>
              <a:rPr lang="en-AU" dirty="0"/>
              <a:t>Picking a Heuristic</a:t>
            </a:r>
          </a:p>
          <a:p>
            <a:r>
              <a:rPr lang="en-AU" dirty="0"/>
              <a:t>A* </a:t>
            </a:r>
            <a:r>
              <a:rPr lang="en-AU" dirty="0" smtClean="0"/>
              <a:t>Walkthrough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392488" cy="189329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So far, the algorithm has been identical to </a:t>
            </a:r>
            <a:r>
              <a:rPr lang="en-AU" dirty="0" err="1" smtClean="0"/>
              <a:t>Dijkstra’s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However, instead of picking the node with the smallest G score from the priority queue (Node 1), we pick the node with the lowest F score.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81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824536" cy="18932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F score for Node 1 = 2.32 + </a:t>
            </a:r>
            <a:r>
              <a:rPr lang="en-AU" dirty="0" smtClean="0">
                <a:solidFill>
                  <a:schemeClr val="accent6"/>
                </a:solidFill>
              </a:rPr>
              <a:t>H</a:t>
            </a:r>
          </a:p>
          <a:p>
            <a:endParaRPr lang="en-AU" dirty="0">
              <a:solidFill>
                <a:schemeClr val="accent6"/>
              </a:solidFill>
            </a:endParaRPr>
          </a:p>
          <a:p>
            <a:endParaRPr lang="en-AU" dirty="0"/>
          </a:p>
        </p:txBody>
      </p:sp>
      <p:cxnSp>
        <p:nvCxnSpPr>
          <p:cNvPr id="45" name="Straight Arrow Connector 44"/>
          <p:cNvCxnSpPr>
            <a:stCxn id="9" idx="3"/>
            <a:endCxn id="7" idx="0"/>
          </p:cNvCxnSpPr>
          <p:nvPr/>
        </p:nvCxnSpPr>
        <p:spPr>
          <a:xfrm flipH="1">
            <a:off x="1916088" y="1780149"/>
            <a:ext cx="466444" cy="216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824536" cy="18932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F score for Node 1 = 2.32 + </a:t>
            </a:r>
            <a:r>
              <a:rPr lang="en-AU" dirty="0" smtClean="0">
                <a:solidFill>
                  <a:schemeClr val="accent6"/>
                </a:solidFill>
              </a:rPr>
              <a:t>H</a:t>
            </a:r>
          </a:p>
          <a:p>
            <a:r>
              <a:rPr lang="en-AU" dirty="0" smtClean="0"/>
              <a:t>H = 6.08</a:t>
            </a:r>
            <a:endParaRPr lang="en-AU" dirty="0"/>
          </a:p>
          <a:p>
            <a:r>
              <a:rPr lang="en-AU" dirty="0" smtClean="0"/>
              <a:t>F = 2.32 + 6.08</a:t>
            </a:r>
          </a:p>
          <a:p>
            <a:r>
              <a:rPr lang="en-AU" dirty="0" smtClean="0"/>
              <a:t>F = 8.4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9" idx="3"/>
            <a:endCxn id="7" idx="0"/>
          </p:cNvCxnSpPr>
          <p:nvPr/>
        </p:nvCxnSpPr>
        <p:spPr>
          <a:xfrm flipH="1">
            <a:off x="1916088" y="1780149"/>
            <a:ext cx="466444" cy="216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824536" cy="18932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F score for Node 5 = 3.9 + </a:t>
            </a:r>
            <a:r>
              <a:rPr lang="en-AU" dirty="0" smtClean="0">
                <a:solidFill>
                  <a:schemeClr val="accent6"/>
                </a:solidFill>
              </a:rPr>
              <a:t>H</a:t>
            </a:r>
          </a:p>
          <a:p>
            <a:r>
              <a:rPr lang="en-AU" dirty="0" smtClean="0"/>
              <a:t>H = 1.5</a:t>
            </a:r>
          </a:p>
          <a:p>
            <a:r>
              <a:rPr lang="en-AU" dirty="0" smtClean="0"/>
              <a:t>F = 3.9 + 1.5</a:t>
            </a:r>
          </a:p>
          <a:p>
            <a:r>
              <a:rPr lang="en-AU" dirty="0" smtClean="0"/>
              <a:t>F = 5.4</a:t>
            </a:r>
          </a:p>
          <a:p>
            <a:endParaRPr lang="en-AU" dirty="0">
              <a:solidFill>
                <a:schemeClr val="accent6"/>
              </a:solidFill>
            </a:endParaRPr>
          </a:p>
          <a:p>
            <a:endParaRPr lang="en-AU" dirty="0"/>
          </a:p>
        </p:txBody>
      </p:sp>
      <p:cxnSp>
        <p:nvCxnSpPr>
          <p:cNvPr id="45" name="Straight Arrow Connector 44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0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5696" y="371080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824536" cy="18932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F score for Node 1 = 8.4</a:t>
            </a:r>
          </a:p>
          <a:p>
            <a:r>
              <a:rPr lang="en-AU" dirty="0" smtClean="0"/>
              <a:t>F score for Node 5 = 5.4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66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5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9298" y="3710809"/>
            <a:ext cx="4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5.4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34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5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9298" y="3710809"/>
            <a:ext cx="4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5.4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38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5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9298" y="3710809"/>
            <a:ext cx="4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5.4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731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5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9298" y="3710809"/>
            <a:ext cx="4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5.4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Dijkstra’s</a:t>
            </a:r>
            <a:r>
              <a:rPr lang="en-AU" dirty="0"/>
              <a:t> Algorithm </a:t>
            </a:r>
            <a:r>
              <a:rPr lang="en-AU" dirty="0" smtClean="0"/>
              <a:t>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 smtClean="0"/>
              <a:t>Dijkstra’s</a:t>
            </a:r>
            <a:r>
              <a:rPr lang="en-AU" dirty="0" smtClean="0"/>
              <a:t> algorithm is a modification of BFS that finds the shortest path from a node to all other nodes in a graph.</a:t>
            </a:r>
          </a:p>
          <a:p>
            <a:endParaRPr lang="en-AU" dirty="0"/>
          </a:p>
          <a:p>
            <a:r>
              <a:rPr lang="en-AU" dirty="0" smtClean="0"/>
              <a:t>It uses a priority queue to process the shortest distance node each time, therefore guaranteeing it traverses the shortest path.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72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A*  Walkthrough</a:t>
            </a:r>
          </a:p>
        </p:txBody>
      </p:sp>
      <p:sp>
        <p:nvSpPr>
          <p:cNvPr id="4" name="Oval 3"/>
          <p:cNvSpPr/>
          <p:nvPr/>
        </p:nvSpPr>
        <p:spPr>
          <a:xfrm>
            <a:off x="1051992" y="1411373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319260" y="32479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319260" y="24361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700064" y="3948286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051992" y="3247984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319260" y="14113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0" name="Straight Arrow Connector 9"/>
          <p:cNvCxnSpPr>
            <a:stCxn id="4" idx="6"/>
            <a:endCxn id="9" idx="2"/>
          </p:cNvCxnSpPr>
          <p:nvPr/>
        </p:nvCxnSpPr>
        <p:spPr>
          <a:xfrm>
            <a:off x="1484040" y="1627397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0"/>
          </p:cNvCxnSpPr>
          <p:nvPr/>
        </p:nvCxnSpPr>
        <p:spPr>
          <a:xfrm>
            <a:off x="2535284" y="1843421"/>
            <a:ext cx="0" cy="59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4"/>
          </p:cNvCxnSpPr>
          <p:nvPr/>
        </p:nvCxnSpPr>
        <p:spPr>
          <a:xfrm flipH="1" flipV="1">
            <a:off x="1268016" y="1843421"/>
            <a:ext cx="1051244" cy="80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8" idx="0"/>
          </p:cNvCxnSpPr>
          <p:nvPr/>
        </p:nvCxnSpPr>
        <p:spPr>
          <a:xfrm>
            <a:off x="1268016" y="1843421"/>
            <a:ext cx="0" cy="14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2535284" y="2868166"/>
            <a:ext cx="0" cy="37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2068840" y="3616760"/>
            <a:ext cx="313692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7" idx="1"/>
          </p:cNvCxnSpPr>
          <p:nvPr/>
        </p:nvCxnSpPr>
        <p:spPr>
          <a:xfrm>
            <a:off x="1420768" y="3616760"/>
            <a:ext cx="342568" cy="39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484040" y="3464008"/>
            <a:ext cx="835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7437" y="1297092"/>
            <a:ext cx="56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8831" y="1950688"/>
            <a:ext cx="66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3.69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309046"/>
            <a:ext cx="57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3.9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559" y="3135582"/>
            <a:ext cx="5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2.32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0986" y="3680032"/>
            <a:ext cx="49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9260" y="3779009"/>
            <a:ext cx="44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2433" y="2868166"/>
            <a:ext cx="338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755" y="120359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6545" y="1207046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5177" y="2236511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748" y="3029863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0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8430" y="3050195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-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3710809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FF00"/>
                </a:solidFill>
              </a:rPr>
              <a:t>5</a:t>
            </a:r>
            <a:endParaRPr lang="en-AU" sz="1400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803" y="1203597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0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2070" y="1203596"/>
            <a:ext cx="5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2.32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7041" y="2236510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7084" y="3037443"/>
            <a:ext cx="4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3.9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3779" y="3039638"/>
            <a:ext cx="3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-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39298" y="3710809"/>
            <a:ext cx="4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B050"/>
                </a:solidFill>
              </a:rPr>
              <a:t>5.4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82071" y="1927796"/>
            <a:ext cx="69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1.65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05270" y="169335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6105270" y="2269280"/>
            <a:ext cx="43204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6660232" y="167810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untraversed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0232" y="22340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= traversed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1220147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Priority Queue: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387200" y="1408822"/>
          <a:ext cx="54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Content Placeholder 2"/>
          <p:cNvSpPr>
            <a:spLocks noGrp="1"/>
          </p:cNvSpPr>
          <p:nvPr>
            <p:ph idx="4294967295"/>
          </p:nvPr>
        </p:nvSpPr>
        <p:spPr>
          <a:xfrm>
            <a:off x="2987824" y="2701328"/>
            <a:ext cx="4392488" cy="18932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Node 4 is the goal node so we exit.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292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A* Walkthrough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In this example, note that the only nodes A* even looked at were the nodes for the final path.</a:t>
            </a:r>
          </a:p>
          <a:p>
            <a:endParaRPr lang="en-AU" dirty="0"/>
          </a:p>
          <a:p>
            <a:r>
              <a:rPr lang="en-AU" dirty="0" smtClean="0"/>
              <a:t>The biggest advantage of A* over </a:t>
            </a:r>
            <a:r>
              <a:rPr lang="en-AU" dirty="0" err="1" smtClean="0"/>
              <a:t>Dijkstra’s</a:t>
            </a:r>
            <a:r>
              <a:rPr lang="en-AU" dirty="0" smtClean="0"/>
              <a:t> is that, given a good heuristic, it will run significantly faster.</a:t>
            </a:r>
          </a:p>
        </p:txBody>
      </p:sp>
    </p:spTree>
    <p:extLst>
      <p:ext uri="{BB962C8B-B14F-4D97-AF65-F5344CB8AC3E}">
        <p14:creationId xmlns:p14="http://schemas.microsoft.com/office/powerpoint/2010/main" val="2864888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Advantage of A*</a:t>
            </a:r>
            <a:endParaRPr lang="en-AU" dirty="0"/>
          </a:p>
        </p:txBody>
      </p:sp>
      <p:pic>
        <p:nvPicPr>
          <p:cNvPr id="1028" name="Picture 4" descr="C:\Users\Aidan\Dropbox\Public\Dijkstr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2690"/>
            <a:ext cx="2736304" cy="21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idan\Dropbox\Public\as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22690"/>
            <a:ext cx="2736304" cy="21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3795885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err="1" smtClean="0">
                <a:solidFill>
                  <a:schemeClr val="bg1"/>
                </a:solidFill>
              </a:rPr>
              <a:t>Dijkstra’s</a:t>
            </a:r>
            <a:endParaRPr lang="en-AU" sz="2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728429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chemeClr val="bg1"/>
                </a:solidFill>
              </a:rPr>
              <a:t>A*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AI pathfinding techniques are used to find the shortest path between two locations</a:t>
            </a:r>
          </a:p>
          <a:p>
            <a:r>
              <a:rPr lang="en-US" dirty="0" err="1" smtClean="0"/>
              <a:t>Dijkstras</a:t>
            </a:r>
            <a:r>
              <a:rPr lang="en-US" dirty="0" smtClean="0"/>
              <a:t> is simple, and basically uses a ‘flood fill’ approach</a:t>
            </a:r>
          </a:p>
          <a:p>
            <a:pPr lvl="1"/>
            <a:r>
              <a:rPr lang="en-US" dirty="0" smtClean="0"/>
              <a:t>It is not the most efficient algorithm</a:t>
            </a:r>
          </a:p>
          <a:p>
            <a:r>
              <a:rPr lang="en-US" dirty="0" smtClean="0"/>
              <a:t>A Heuristic is a ‘best guess’ used when calculate an answer</a:t>
            </a:r>
          </a:p>
          <a:p>
            <a:r>
              <a:rPr lang="en-US" dirty="0" smtClean="0"/>
              <a:t>The A* algorithm improves on Dijkstra’s by implementing heuristics</a:t>
            </a:r>
          </a:p>
          <a:p>
            <a:pPr lvl="1"/>
            <a:r>
              <a:rPr lang="en-US" dirty="0" smtClean="0"/>
              <a:t>A* can be implemented differently by changing the heuristic used</a:t>
            </a:r>
          </a:p>
          <a:p>
            <a:r>
              <a:rPr lang="en-US" dirty="0" smtClean="0"/>
              <a:t>A* is significantly faster than Dijkstra’s algorithm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Heuristic?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 heuristic is a guess.</a:t>
            </a:r>
          </a:p>
          <a:p>
            <a:endParaRPr lang="en-AU" dirty="0"/>
          </a:p>
          <a:p>
            <a:r>
              <a:rPr lang="en-AU" dirty="0" smtClean="0"/>
              <a:t>Sometimes, calculating a piece of information is computationally expensive. In these cases, there’s often another way to calculate the answer that is:</a:t>
            </a:r>
          </a:p>
          <a:p>
            <a:pPr lvl="1"/>
            <a:r>
              <a:rPr lang="en-AU" dirty="0" smtClean="0"/>
              <a:t>Not guaranteed to be correct, but</a:t>
            </a:r>
          </a:p>
          <a:p>
            <a:pPr lvl="1"/>
            <a:r>
              <a:rPr lang="en-AU" dirty="0" smtClean="0"/>
              <a:t>Is significantly faster.</a:t>
            </a:r>
          </a:p>
          <a:p>
            <a:pPr lvl="1"/>
            <a:r>
              <a:rPr lang="en-AU" dirty="0" smtClean="0"/>
              <a:t>We’re basically making an educated guess at the right answer without going to all the work to really figure it out.</a:t>
            </a:r>
          </a:p>
          <a:p>
            <a:pPr lvl="1"/>
            <a:endParaRPr lang="en-AU" dirty="0"/>
          </a:p>
          <a:p>
            <a:r>
              <a:rPr lang="en-AU" dirty="0" smtClean="0"/>
              <a:t>We call these ‘guesses’ Heuristics.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17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Heuristic?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Heuristics are used in many algorithms and in a lot of cases allow us to calculate a result that is almost as good as the real calculation (sometimes even the same) in a tiny fraction of the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1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A*?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203598"/>
            <a:ext cx="7715200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A* (pronounced A-Star) is a heuristic algorithm.</a:t>
            </a:r>
          </a:p>
          <a:p>
            <a:endParaRPr lang="en-AU" dirty="0"/>
          </a:p>
          <a:p>
            <a:r>
              <a:rPr lang="en-AU" dirty="0" smtClean="0"/>
              <a:t>A* is a modification of </a:t>
            </a:r>
            <a:r>
              <a:rPr lang="en-AU" dirty="0" err="1" smtClean="0"/>
              <a:t>Dijkstra’s</a:t>
            </a:r>
            <a:r>
              <a:rPr lang="en-AU" dirty="0" smtClean="0"/>
              <a:t> algorithm.</a:t>
            </a:r>
          </a:p>
          <a:p>
            <a:pPr lvl="1"/>
            <a:r>
              <a:rPr lang="en-AU" dirty="0" smtClean="0"/>
              <a:t>It can typically be implemented by only changing one or two lines of code.</a:t>
            </a:r>
          </a:p>
          <a:p>
            <a:endParaRPr lang="en-AU" dirty="0"/>
          </a:p>
          <a:p>
            <a:r>
              <a:rPr lang="en-AU" dirty="0" smtClean="0"/>
              <a:t>It changes </a:t>
            </a:r>
            <a:r>
              <a:rPr lang="en-AU" dirty="0" err="1" smtClean="0"/>
              <a:t>Dijkstra’s</a:t>
            </a:r>
            <a:r>
              <a:rPr lang="en-AU" dirty="0" smtClean="0"/>
              <a:t> so that instead of picking the node that’s closest to the start to process each time, it picks the one that it thinks will get it closest to the goal.</a:t>
            </a:r>
          </a:p>
          <a:p>
            <a:pPr lvl="1"/>
            <a:r>
              <a:rPr lang="en-AU" dirty="0" smtClean="0"/>
              <a:t>The way A* figures out what node is closest is our heuristic</a:t>
            </a:r>
          </a:p>
          <a:p>
            <a:pPr marL="457200" lvl="1" indent="0">
              <a:buNone/>
            </a:pP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 = G + 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787208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If you remember from </a:t>
            </a:r>
            <a:r>
              <a:rPr lang="en-AU" dirty="0" err="1" smtClean="0"/>
              <a:t>Dijkstra’s</a:t>
            </a:r>
            <a:r>
              <a:rPr lang="en-AU" dirty="0" smtClean="0"/>
              <a:t>, the G score is the cost to travel from the starting node to the node we are currently traversing.</a:t>
            </a:r>
          </a:p>
          <a:p>
            <a:endParaRPr lang="en-AU" dirty="0"/>
          </a:p>
          <a:p>
            <a:r>
              <a:rPr lang="en-AU" dirty="0" smtClean="0"/>
              <a:t>For A* we add two new scores.</a:t>
            </a:r>
          </a:p>
          <a:p>
            <a:pPr lvl="1"/>
            <a:r>
              <a:rPr lang="en-AU" dirty="0" smtClean="0"/>
              <a:t>The H score is the heuristic, for each node we calculate how far away we think it is from the goal.</a:t>
            </a:r>
          </a:p>
          <a:p>
            <a:pPr lvl="1"/>
            <a:r>
              <a:rPr lang="en-AU" dirty="0" smtClean="0"/>
              <a:t>The F score – the final score for a node is the sum of the G and H scores</a:t>
            </a:r>
          </a:p>
          <a:p>
            <a:pPr marL="457200" lvl="1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1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 = G + 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787208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A* works exactly the same a </a:t>
            </a:r>
            <a:r>
              <a:rPr lang="en-AU" dirty="0" err="1" smtClean="0"/>
              <a:t>Dijkstra’s</a:t>
            </a:r>
            <a:r>
              <a:rPr lang="en-AU" dirty="0" smtClean="0"/>
              <a:t> except instead of running the priority queue off the G score, we run it off the F score.</a:t>
            </a:r>
          </a:p>
          <a:p>
            <a:endParaRPr lang="en-AU" dirty="0"/>
          </a:p>
          <a:p>
            <a:r>
              <a:rPr lang="en-AU" dirty="0" smtClean="0"/>
              <a:t>You could even say the </a:t>
            </a:r>
            <a:r>
              <a:rPr lang="en-AU" dirty="0" err="1" smtClean="0"/>
              <a:t>Dijkstra’s</a:t>
            </a:r>
            <a:r>
              <a:rPr lang="en-AU" dirty="0" smtClean="0"/>
              <a:t> is just a special case of A* where the H cost is always 0.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4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Picking a Heuristic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211144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only thing left for us to implement A* is calculating the heuristic.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There are a number of common heuristics to use. For </a:t>
            </a:r>
            <a:r>
              <a:rPr lang="en-AU" dirty="0" err="1" smtClean="0"/>
              <a:t>pathfinding</a:t>
            </a:r>
            <a:r>
              <a:rPr lang="en-AU" dirty="0" smtClean="0"/>
              <a:t>, the two most common are:</a:t>
            </a:r>
          </a:p>
          <a:p>
            <a:pPr lvl="1"/>
            <a:r>
              <a:rPr lang="en-AU" dirty="0" smtClean="0"/>
              <a:t>Distance </a:t>
            </a:r>
          </a:p>
          <a:p>
            <a:pPr lvl="2"/>
            <a:r>
              <a:rPr lang="en-AU" dirty="0" smtClean="0"/>
              <a:t>just plain old distance. How far away, as the bird flies, is the current node from the goal.</a:t>
            </a:r>
          </a:p>
          <a:p>
            <a:pPr lvl="1"/>
            <a:r>
              <a:rPr lang="en-AU" dirty="0" smtClean="0"/>
              <a:t>Manhattan distance</a:t>
            </a:r>
          </a:p>
          <a:p>
            <a:pPr lvl="2"/>
            <a:r>
              <a:rPr lang="en-AU" dirty="0" smtClean="0"/>
              <a:t>For 2D this is the difference in the x plus the difference in the y. This typically leads to better paths for grid based graphs without diagonal movement.</a:t>
            </a:r>
          </a:p>
          <a:p>
            <a:pPr marL="9144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1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3475&quot;&gt;&lt;object type=&quot;3&quot; unique_id=&quot;13476&quot;&gt;&lt;property id=&quot;20148&quot; value=&quot;5&quot;/&gt;&lt;property id=&quot;20300&quot; value=&quot;Slide 1 - &amp;quot;A* - Part I&amp;quot;&quot;/&gt;&lt;property id=&quot;20307&quot; value=&quot;263&quot;/&gt;&lt;/object&gt;&lt;object type=&quot;3&quot; unique_id=&quot;13477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3482&quot;&gt;&lt;property id=&quot;20148&quot; value=&quot;5&quot;/&gt;&lt;property id=&quot;20300&quot; value=&quot;Slide 33 - &amp;quot;Summary&amp;quot;&quot;/&gt;&lt;property id=&quot;20307&quot; value=&quot;270&quot;/&gt;&lt;/object&gt;&lt;object type=&quot;3&quot; unique_id=&quot;13483&quot;&gt;&lt;property id=&quot;20148&quot; value=&quot;5&quot;/&gt;&lt;property id=&quot;20300&quot; value=&quot;Slide 34 - &amp;quot;References&amp;quot;&quot;/&gt;&lt;property id=&quot;20307&quot; value=&quot;271&quot;/&gt;&lt;/object&gt;&lt;object type=&quot;3&quot; unique_id=&quot;13824&quot;&gt;&lt;property id=&quot;20148&quot; value=&quot;5&quot;/&gt;&lt;property id=&quot;20300&quot; value=&quot;Slide 3 - &amp;quot;Dijkstra’s Algorithm Review&amp;quot;&quot;/&gt;&lt;property id=&quot;20307&quot; value=&quot;273&quot;/&gt;&lt;/object&gt;&lt;object type=&quot;3&quot; unique_id=&quot;13825&quot;&gt;&lt;property id=&quot;20148&quot; value=&quot;5&quot;/&gt;&lt;property id=&quot;20300&quot; value=&quot;Slide 4 - &amp;quot;What is a Heuristic?&amp;quot;&quot;/&gt;&lt;property id=&quot;20307&quot; value=&quot;274&quot;/&gt;&lt;/object&gt;&lt;object type=&quot;3&quot; unique_id=&quot;13826&quot;&gt;&lt;property id=&quot;20148&quot; value=&quot;5&quot;/&gt;&lt;property id=&quot;20300&quot; value=&quot;Slide 5 - &amp;quot;What is a Heuristic?&amp;quot;&quot;/&gt;&lt;property id=&quot;20307&quot; value=&quot;275&quot;/&gt;&lt;/object&gt;&lt;object type=&quot;3&quot; unique_id=&quot;13827&quot;&gt;&lt;property id=&quot;20148&quot; value=&quot;5&quot;/&gt;&lt;property id=&quot;20300&quot; value=&quot;Slide 6 - &amp;quot;What is A*?&amp;quot;&quot;/&gt;&lt;property id=&quot;20307&quot; value=&quot;276&quot;/&gt;&lt;/object&gt;&lt;object type=&quot;3&quot; unique_id=&quot;13828&quot;&gt;&lt;property id=&quot;20148&quot; value=&quot;5&quot;/&gt;&lt;property id=&quot;20300&quot; value=&quot;Slide 7 - &amp;quot;F = G + H&amp;quot;&quot;/&gt;&lt;property id=&quot;20307&quot; value=&quot;277&quot;/&gt;&lt;/object&gt;&lt;object type=&quot;3&quot; unique_id=&quot;13829&quot;&gt;&lt;property id=&quot;20148&quot; value=&quot;5&quot;/&gt;&lt;property id=&quot;20300&quot; value=&quot;Slide 8 - &amp;quot;F = G + H&amp;quot;&quot;/&gt;&lt;property id=&quot;20307&quot; value=&quot;278&quot;/&gt;&lt;/object&gt;&lt;object type=&quot;3&quot; unique_id=&quot;13830&quot;&gt;&lt;property id=&quot;20148&quot; value=&quot;5&quot;/&gt;&lt;property id=&quot;20300&quot; value=&quot;Slide 9 - &amp;quot;Picking a Heuristic&amp;quot;&quot;/&gt;&lt;property id=&quot;20307&quot; value=&quot;279&quot;/&gt;&lt;/object&gt;&lt;object type=&quot;3&quot; unique_id=&quot;13831&quot;&gt;&lt;property id=&quot;20148&quot; value=&quot;5&quot;/&gt;&lt;property id=&quot;20300&quot; value=&quot;Slide 10 - &amp;quot;Picking a Heuristic&amp;quot;&quot;/&gt;&lt;property id=&quot;20307&quot; value=&quot;280&quot;/&gt;&lt;/object&gt;&lt;object type=&quot;3&quot; unique_id=&quot;13832&quot;&gt;&lt;property id=&quot;20148&quot; value=&quot;5&quot;/&gt;&lt;property id=&quot;20300&quot; value=&quot;Slide 11 - &amp;quot;Picking a Heuristic&amp;quot;&quot;/&gt;&lt;property id=&quot;20307&quot; value=&quot;281&quot;/&gt;&lt;/object&gt;&lt;object type=&quot;3&quot; unique_id=&quot;13833&quot;&gt;&lt;property id=&quot;20148&quot; value=&quot;5&quot;/&gt;&lt;property id=&quot;20300&quot; value=&quot;Slide 12 - &amp;quot;Picking a Heuristic&amp;quot;&quot;/&gt;&lt;property id=&quot;20307&quot; value=&quot;282&quot;/&gt;&lt;/object&gt;&lt;object type=&quot;3&quot; unique_id=&quot;13834&quot;&gt;&lt;property id=&quot;20148&quot; value=&quot;5&quot;/&gt;&lt;property id=&quot;20300&quot; value=&quot;Slide 13 - &amp;quot;A*  Walkthrough&amp;quot;&quot;/&gt;&lt;property id=&quot;20307&quot; value=&quot;283&quot;/&gt;&lt;/object&gt;&lt;object type=&quot;3&quot; unique_id=&quot;13835&quot;&gt;&lt;property id=&quot;20148&quot; value=&quot;5&quot;/&gt;&lt;property id=&quot;20300&quot; value=&quot;Slide 14 - &amp;quot;A*  Walkthrough&amp;quot;&quot;/&gt;&lt;property id=&quot;20307&quot; value=&quot;284&quot;/&gt;&lt;/object&gt;&lt;object type=&quot;3&quot; unique_id=&quot;13836&quot;&gt;&lt;property id=&quot;20148&quot; value=&quot;5&quot;/&gt;&lt;property id=&quot;20300&quot; value=&quot;Slide 15 - &amp;quot;A*  Walkthrough&amp;quot;&quot;/&gt;&lt;property id=&quot;20307&quot; value=&quot;285&quot;/&gt;&lt;/object&gt;&lt;object type=&quot;3&quot; unique_id=&quot;13837&quot;&gt;&lt;property id=&quot;20148&quot; value=&quot;5&quot;/&gt;&lt;property id=&quot;20300&quot; value=&quot;Slide 16 - &amp;quot;A*  Walkthrough&amp;quot;&quot;/&gt;&lt;property id=&quot;20307&quot; value=&quot;286&quot;/&gt;&lt;/object&gt;&lt;object type=&quot;3&quot; unique_id=&quot;13838&quot;&gt;&lt;property id=&quot;20148&quot; value=&quot;5&quot;/&gt;&lt;property id=&quot;20300&quot; value=&quot;Slide 17 - &amp;quot;A*  Walkthrough&amp;quot;&quot;/&gt;&lt;property id=&quot;20307&quot; value=&quot;287&quot;/&gt;&lt;/object&gt;&lt;object type=&quot;3&quot; unique_id=&quot;13839&quot;&gt;&lt;property id=&quot;20148&quot; value=&quot;5&quot;/&gt;&lt;property id=&quot;20300&quot; value=&quot;Slide 18 - &amp;quot;A*  Walkthrough&amp;quot;&quot;/&gt;&lt;property id=&quot;20307&quot; value=&quot;288&quot;/&gt;&lt;/object&gt;&lt;object type=&quot;3&quot; unique_id=&quot;13840&quot;&gt;&lt;property id=&quot;20148&quot; value=&quot;5&quot;/&gt;&lt;property id=&quot;20300&quot; value=&quot;Slide 19 - &amp;quot;A*  Walkthrough&amp;quot;&quot;/&gt;&lt;property id=&quot;20307&quot; value=&quot;289&quot;/&gt;&lt;/object&gt;&lt;object type=&quot;3&quot; unique_id=&quot;13841&quot;&gt;&lt;property id=&quot;20148&quot; value=&quot;5&quot;/&gt;&lt;property id=&quot;20300&quot; value=&quot;Slide 20 - &amp;quot;A*  Walkthrough&amp;quot;&quot;/&gt;&lt;property id=&quot;20307&quot; value=&quot;290&quot;/&gt;&lt;/object&gt;&lt;object type=&quot;3&quot; unique_id=&quot;13842&quot;&gt;&lt;property id=&quot;20148&quot; value=&quot;5&quot;/&gt;&lt;property id=&quot;20300&quot; value=&quot;Slide 21 - &amp;quot;A*  Walkthrough&amp;quot;&quot;/&gt;&lt;property id=&quot;20307&quot; value=&quot;291&quot;/&gt;&lt;/object&gt;&lt;object type=&quot;3&quot; unique_id=&quot;13843&quot;&gt;&lt;property id=&quot;20148&quot; value=&quot;5&quot;/&gt;&lt;property id=&quot;20300&quot; value=&quot;Slide 22 - &amp;quot;A*  Walkthrough&amp;quot;&quot;/&gt;&lt;property id=&quot;20307&quot; value=&quot;292&quot;/&gt;&lt;/object&gt;&lt;object type=&quot;3&quot; unique_id=&quot;13844&quot;&gt;&lt;property id=&quot;20148&quot; value=&quot;5&quot;/&gt;&lt;property id=&quot;20300&quot; value=&quot;Slide 23 - &amp;quot;A*  Walkthrough&amp;quot;&quot;/&gt;&lt;property id=&quot;20307&quot; value=&quot;293&quot;/&gt;&lt;/object&gt;&lt;object type=&quot;3&quot; unique_id=&quot;13845&quot;&gt;&lt;property id=&quot;20148&quot; value=&quot;5&quot;/&gt;&lt;property id=&quot;20300&quot; value=&quot;Slide 24 - &amp;quot;A*  Walkthrough&amp;quot;&quot;/&gt;&lt;property id=&quot;20307&quot; value=&quot;294&quot;/&gt;&lt;/object&gt;&lt;object type=&quot;3&quot; unique_id=&quot;13846&quot;&gt;&lt;property id=&quot;20148&quot; value=&quot;5&quot;/&gt;&lt;property id=&quot;20300&quot; value=&quot;Slide 25 - &amp;quot;A*  Walkthrough&amp;quot;&quot;/&gt;&lt;property id=&quot;20307&quot; value=&quot;295&quot;/&gt;&lt;/object&gt;&lt;object type=&quot;3&quot; unique_id=&quot;13847&quot;&gt;&lt;property id=&quot;20148&quot; value=&quot;5&quot;/&gt;&lt;property id=&quot;20300&quot; value=&quot;Slide 26 - &amp;quot;A*  Walkthrough&amp;quot;&quot;/&gt;&lt;property id=&quot;20307&quot; value=&quot;296&quot;/&gt;&lt;/object&gt;&lt;object type=&quot;3&quot; unique_id=&quot;13848&quot;&gt;&lt;property id=&quot;20148&quot; value=&quot;5&quot;/&gt;&lt;property id=&quot;20300&quot; value=&quot;Slide 27 - &amp;quot;A*  Walkthrough&amp;quot;&quot;/&gt;&lt;property id=&quot;20307&quot; value=&quot;297&quot;/&gt;&lt;/object&gt;&lt;object type=&quot;3&quot; unique_id=&quot;13849&quot;&gt;&lt;property id=&quot;20148&quot; value=&quot;5&quot;/&gt;&lt;property id=&quot;20300&quot; value=&quot;Slide 28 - &amp;quot;A*  Walkthrough&amp;quot;&quot;/&gt;&lt;property id=&quot;20307&quot; value=&quot;298&quot;/&gt;&lt;/object&gt;&lt;object type=&quot;3&quot; unique_id=&quot;13850&quot;&gt;&lt;property id=&quot;20148&quot; value=&quot;5&quot;/&gt;&lt;property id=&quot;20300&quot; value=&quot;Slide 29 - &amp;quot;A*  Walkthrough&amp;quot;&quot;/&gt;&lt;property id=&quot;20307&quot; value=&quot;299&quot;/&gt;&lt;/object&gt;&lt;object type=&quot;3&quot; unique_id=&quot;13851&quot;&gt;&lt;property id=&quot;20148&quot; value=&quot;5&quot;/&gt;&lt;property id=&quot;20300&quot; value=&quot;Slide 30 - &amp;quot;A*  Walkthrough&amp;quot;&quot;/&gt;&lt;property id=&quot;20307&quot; value=&quot;300&quot;/&gt;&lt;/object&gt;&lt;object type=&quot;3&quot; unique_id=&quot;13852&quot;&gt;&lt;property id=&quot;20148&quot; value=&quot;5&quot;/&gt;&lt;property id=&quot;20300&quot; value=&quot;Slide 31 - &amp;quot;A* Walkthrough&amp;quot;&quot;/&gt;&lt;property id=&quot;20307&quot; value=&quot;301&quot;/&gt;&lt;/object&gt;&lt;object type=&quot;3&quot; unique_id=&quot;13853&quot;&gt;&lt;property id=&quot;20148&quot; value=&quot;5&quot;/&gt;&lt;property id=&quot;20300&quot; value=&quot;Slide 32 - &amp;quot;The Advantage of A*&amp;quot;&quot;/&gt;&lt;property id=&quot;20307&quot; value=&quot;302&quot;/&gt;&lt;/object&gt;&lt;/object&gt;&lt;object type=&quot;8&quot; unique_id=&quot;1349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1900</Words>
  <Application>Microsoft Office PowerPoint</Application>
  <PresentationFormat>On-screen Show (16:9)</PresentationFormat>
  <Paragraphs>668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A* - Part I</vt:lpstr>
      <vt:lpstr>Contents</vt:lpstr>
      <vt:lpstr>Dijkstra’s Algorithm Review</vt:lpstr>
      <vt:lpstr>What is a Heuristic?</vt:lpstr>
      <vt:lpstr>What is a Heuristic?</vt:lpstr>
      <vt:lpstr>What is A*?</vt:lpstr>
      <vt:lpstr>F = G + H</vt:lpstr>
      <vt:lpstr>F = G + H</vt:lpstr>
      <vt:lpstr>Picking a Heuristic</vt:lpstr>
      <vt:lpstr>Picking a Heuristic</vt:lpstr>
      <vt:lpstr>Picking a Heuristic</vt:lpstr>
      <vt:lpstr>Picking a Heuristic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 Walkthrough</vt:lpstr>
      <vt:lpstr>A* Walkthrough</vt:lpstr>
      <vt:lpstr>The Advantage of A*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34</cp:revision>
  <dcterms:created xsi:type="dcterms:W3CDTF">2014-07-14T04:04:52Z</dcterms:created>
  <dcterms:modified xsi:type="dcterms:W3CDTF">2017-07-17T01:04:15Z</dcterms:modified>
</cp:coreProperties>
</file>