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63" r:id="rId2"/>
    <p:sldId id="265"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270" r:id="rId47"/>
    <p:sldId id="271" r:id="rId48"/>
  </p:sldIdLst>
  <p:sldSz cx="9144000" cy="5143500" type="screen16x9"/>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08" y="13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5DE15-1CB2-4A24-AFFF-D3DDE89DC4AB}" type="datetimeFigureOut">
              <a:rPr lang="en-GB" smtClean="0"/>
              <a:t>09/02/2016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D1121-D736-4287-BB14-2A76EC012B8F}" type="slidenum">
              <a:rPr lang="en-GB" smtClean="0"/>
              <a:t>‹#›</a:t>
            </a:fld>
            <a:endParaRPr lang="en-GB"/>
          </a:p>
        </p:txBody>
      </p:sp>
    </p:spTree>
    <p:extLst>
      <p:ext uri="{BB962C8B-B14F-4D97-AF65-F5344CB8AC3E}">
        <p14:creationId xmlns:p14="http://schemas.microsoft.com/office/powerpoint/2010/main" val="29721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Set all costs to infinity</a:t>
            </a:r>
          </a:p>
          <a:p>
            <a:r>
              <a:rPr lang="en-AU" dirty="0" smtClean="0"/>
              <a:t>Set</a:t>
            </a:r>
            <a:r>
              <a:rPr lang="en-AU" baseline="0" dirty="0" smtClean="0"/>
              <a:t> all </a:t>
            </a:r>
            <a:r>
              <a:rPr lang="en-AU" baseline="0" dirty="0" err="1" smtClean="0"/>
              <a:t>prev</a:t>
            </a:r>
            <a:r>
              <a:rPr lang="en-AU" baseline="0" dirty="0" smtClean="0"/>
              <a:t> nodes to null</a:t>
            </a:r>
            <a:endParaRPr lang="en-AU" dirty="0"/>
          </a:p>
        </p:txBody>
      </p:sp>
      <p:sp>
        <p:nvSpPr>
          <p:cNvPr id="4" name="Slide Number Placeholder 3"/>
          <p:cNvSpPr>
            <a:spLocks noGrp="1"/>
          </p:cNvSpPr>
          <p:nvPr>
            <p:ph type="sldNum" sz="quarter" idx="10"/>
          </p:nvPr>
        </p:nvSpPr>
        <p:spPr/>
        <p:txBody>
          <a:bodyPr/>
          <a:lstStyle/>
          <a:p>
            <a:fld id="{640F6AF7-2113-4F8B-B9B7-043FC6BEF65E}" type="slidenum">
              <a:rPr lang="en-AU" smtClean="0"/>
              <a:t>25</a:t>
            </a:fld>
            <a:endParaRPr lang="en-AU"/>
          </a:p>
        </p:txBody>
      </p:sp>
    </p:spTree>
    <p:extLst>
      <p:ext uri="{BB962C8B-B14F-4D97-AF65-F5344CB8AC3E}">
        <p14:creationId xmlns:p14="http://schemas.microsoft.com/office/powerpoint/2010/main" val="2702613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Set 5 as marked</a:t>
            </a:r>
            <a:endParaRPr lang="en-AU" dirty="0"/>
          </a:p>
        </p:txBody>
      </p:sp>
      <p:sp>
        <p:nvSpPr>
          <p:cNvPr id="4" name="Slide Number Placeholder 3"/>
          <p:cNvSpPr>
            <a:spLocks noGrp="1"/>
          </p:cNvSpPr>
          <p:nvPr>
            <p:ph type="sldNum" sz="quarter" idx="10"/>
          </p:nvPr>
        </p:nvSpPr>
        <p:spPr/>
        <p:txBody>
          <a:bodyPr/>
          <a:lstStyle/>
          <a:p>
            <a:fld id="{640F6AF7-2113-4F8B-B9B7-043FC6BEF65E}" type="slidenum">
              <a:rPr lang="en-AU" smtClean="0"/>
              <a:t>35</a:t>
            </a:fld>
            <a:endParaRPr lang="en-AU"/>
          </a:p>
        </p:txBody>
      </p:sp>
    </p:spTree>
    <p:extLst>
      <p:ext uri="{BB962C8B-B14F-4D97-AF65-F5344CB8AC3E}">
        <p14:creationId xmlns:p14="http://schemas.microsoft.com/office/powerpoint/2010/main" val="984036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Add node 4</a:t>
            </a:r>
            <a:r>
              <a:rPr lang="en-AU" baseline="0" dirty="0" smtClean="0"/>
              <a:t> to queue</a:t>
            </a:r>
            <a:endParaRPr lang="en-AU" dirty="0"/>
          </a:p>
        </p:txBody>
      </p:sp>
      <p:sp>
        <p:nvSpPr>
          <p:cNvPr id="4" name="Slide Number Placeholder 3"/>
          <p:cNvSpPr>
            <a:spLocks noGrp="1"/>
          </p:cNvSpPr>
          <p:nvPr>
            <p:ph type="sldNum" sz="quarter" idx="10"/>
          </p:nvPr>
        </p:nvSpPr>
        <p:spPr/>
        <p:txBody>
          <a:bodyPr/>
          <a:lstStyle/>
          <a:p>
            <a:fld id="{640F6AF7-2113-4F8B-B9B7-043FC6BEF65E}" type="slidenum">
              <a:rPr lang="en-AU" smtClean="0"/>
              <a:t>36</a:t>
            </a:fld>
            <a:endParaRPr lang="en-AU"/>
          </a:p>
        </p:txBody>
      </p:sp>
    </p:spTree>
    <p:extLst>
      <p:ext uri="{BB962C8B-B14F-4D97-AF65-F5344CB8AC3E}">
        <p14:creationId xmlns:p14="http://schemas.microsoft.com/office/powerpoint/2010/main" val="1240936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Take 2 off queue</a:t>
            </a:r>
          </a:p>
          <a:p>
            <a:r>
              <a:rPr lang="en-AU" dirty="0" smtClean="0"/>
              <a:t>Set</a:t>
            </a:r>
            <a:r>
              <a:rPr lang="en-AU" baseline="0" dirty="0" smtClean="0"/>
              <a:t> neighbours</a:t>
            </a:r>
            <a:endParaRPr lang="en-AU" dirty="0"/>
          </a:p>
        </p:txBody>
      </p:sp>
      <p:sp>
        <p:nvSpPr>
          <p:cNvPr id="4" name="Slide Number Placeholder 3"/>
          <p:cNvSpPr>
            <a:spLocks noGrp="1"/>
          </p:cNvSpPr>
          <p:nvPr>
            <p:ph type="sldNum" sz="quarter" idx="10"/>
          </p:nvPr>
        </p:nvSpPr>
        <p:spPr/>
        <p:txBody>
          <a:bodyPr/>
          <a:lstStyle/>
          <a:p>
            <a:fld id="{640F6AF7-2113-4F8B-B9B7-043FC6BEF65E}" type="slidenum">
              <a:rPr lang="en-AU" smtClean="0"/>
              <a:t>37</a:t>
            </a:fld>
            <a:endParaRPr lang="en-AU"/>
          </a:p>
        </p:txBody>
      </p:sp>
    </p:spTree>
    <p:extLst>
      <p:ext uri="{BB962C8B-B14F-4D97-AF65-F5344CB8AC3E}">
        <p14:creationId xmlns:p14="http://schemas.microsoft.com/office/powerpoint/2010/main" val="1986882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Set marked</a:t>
            </a:r>
            <a:endParaRPr lang="en-AU" dirty="0"/>
          </a:p>
        </p:txBody>
      </p:sp>
      <p:sp>
        <p:nvSpPr>
          <p:cNvPr id="4" name="Slide Number Placeholder 3"/>
          <p:cNvSpPr>
            <a:spLocks noGrp="1"/>
          </p:cNvSpPr>
          <p:nvPr>
            <p:ph type="sldNum" sz="quarter" idx="10"/>
          </p:nvPr>
        </p:nvSpPr>
        <p:spPr/>
        <p:txBody>
          <a:bodyPr/>
          <a:lstStyle/>
          <a:p>
            <a:fld id="{640F6AF7-2113-4F8B-B9B7-043FC6BEF65E}" type="slidenum">
              <a:rPr lang="en-AU" smtClean="0"/>
              <a:t>38</a:t>
            </a:fld>
            <a:endParaRPr lang="en-AU"/>
          </a:p>
        </p:txBody>
      </p:sp>
    </p:spTree>
    <p:extLst>
      <p:ext uri="{BB962C8B-B14F-4D97-AF65-F5344CB8AC3E}">
        <p14:creationId xmlns:p14="http://schemas.microsoft.com/office/powerpoint/2010/main" val="1242368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Add node 3 to queue</a:t>
            </a:r>
            <a:endParaRPr lang="en-AU" dirty="0"/>
          </a:p>
        </p:txBody>
      </p:sp>
      <p:sp>
        <p:nvSpPr>
          <p:cNvPr id="4" name="Slide Number Placeholder 3"/>
          <p:cNvSpPr>
            <a:spLocks noGrp="1"/>
          </p:cNvSpPr>
          <p:nvPr>
            <p:ph type="sldNum" sz="quarter" idx="10"/>
          </p:nvPr>
        </p:nvSpPr>
        <p:spPr/>
        <p:txBody>
          <a:bodyPr/>
          <a:lstStyle/>
          <a:p>
            <a:fld id="{640F6AF7-2113-4F8B-B9B7-043FC6BEF65E}" type="slidenum">
              <a:rPr lang="en-AU" smtClean="0"/>
              <a:t>39</a:t>
            </a:fld>
            <a:endParaRPr lang="en-AU"/>
          </a:p>
        </p:txBody>
      </p:sp>
    </p:spTree>
    <p:extLst>
      <p:ext uri="{BB962C8B-B14F-4D97-AF65-F5344CB8AC3E}">
        <p14:creationId xmlns:p14="http://schemas.microsoft.com/office/powerpoint/2010/main" val="3990174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10 is less than</a:t>
            </a:r>
            <a:r>
              <a:rPr lang="en-AU" baseline="0" dirty="0" smtClean="0"/>
              <a:t> 11 so replace existing costs with new ones</a:t>
            </a:r>
            <a:endParaRPr lang="en-AU" dirty="0"/>
          </a:p>
        </p:txBody>
      </p:sp>
      <p:sp>
        <p:nvSpPr>
          <p:cNvPr id="4" name="Slide Number Placeholder 3"/>
          <p:cNvSpPr>
            <a:spLocks noGrp="1"/>
          </p:cNvSpPr>
          <p:nvPr>
            <p:ph type="sldNum" sz="quarter" idx="10"/>
          </p:nvPr>
        </p:nvSpPr>
        <p:spPr/>
        <p:txBody>
          <a:bodyPr/>
          <a:lstStyle/>
          <a:p>
            <a:fld id="{640F6AF7-2113-4F8B-B9B7-043FC6BEF65E}" type="slidenum">
              <a:rPr lang="en-AU" smtClean="0"/>
              <a:t>40</a:t>
            </a:fld>
            <a:endParaRPr lang="en-AU"/>
          </a:p>
        </p:txBody>
      </p:sp>
    </p:spTree>
    <p:extLst>
      <p:ext uri="{BB962C8B-B14F-4D97-AF65-F5344CB8AC3E}">
        <p14:creationId xmlns:p14="http://schemas.microsoft.com/office/powerpoint/2010/main" val="1064086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40F6AF7-2113-4F8B-B9B7-043FC6BEF65E}" type="slidenum">
              <a:rPr lang="en-AU" smtClean="0"/>
              <a:t>41</a:t>
            </a:fld>
            <a:endParaRPr lang="en-AU"/>
          </a:p>
        </p:txBody>
      </p:sp>
    </p:spTree>
    <p:extLst>
      <p:ext uri="{BB962C8B-B14F-4D97-AF65-F5344CB8AC3E}">
        <p14:creationId xmlns:p14="http://schemas.microsoft.com/office/powerpoint/2010/main" val="3813596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40F6AF7-2113-4F8B-B9B7-043FC6BEF65E}" type="slidenum">
              <a:rPr lang="en-AU" smtClean="0"/>
              <a:t>42</a:t>
            </a:fld>
            <a:endParaRPr lang="en-AU"/>
          </a:p>
        </p:txBody>
      </p:sp>
    </p:spTree>
    <p:extLst>
      <p:ext uri="{BB962C8B-B14F-4D97-AF65-F5344CB8AC3E}">
        <p14:creationId xmlns:p14="http://schemas.microsoft.com/office/powerpoint/2010/main" val="899778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40F6AF7-2113-4F8B-B9B7-043FC6BEF65E}" type="slidenum">
              <a:rPr lang="en-AU" smtClean="0"/>
              <a:t>43</a:t>
            </a:fld>
            <a:endParaRPr lang="en-AU"/>
          </a:p>
        </p:txBody>
      </p:sp>
    </p:spTree>
    <p:extLst>
      <p:ext uri="{BB962C8B-B14F-4D97-AF65-F5344CB8AC3E}">
        <p14:creationId xmlns:p14="http://schemas.microsoft.com/office/powerpoint/2010/main" val="470024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40F6AF7-2113-4F8B-B9B7-043FC6BEF65E}" type="slidenum">
              <a:rPr lang="en-AU" smtClean="0"/>
              <a:t>44</a:t>
            </a:fld>
            <a:endParaRPr lang="en-AU"/>
          </a:p>
        </p:txBody>
      </p:sp>
    </p:spTree>
    <p:extLst>
      <p:ext uri="{BB962C8B-B14F-4D97-AF65-F5344CB8AC3E}">
        <p14:creationId xmlns:p14="http://schemas.microsoft.com/office/powerpoint/2010/main" val="520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Push</a:t>
            </a:r>
            <a:r>
              <a:rPr lang="en-AU" baseline="0" dirty="0" smtClean="0"/>
              <a:t> start node onto the queue</a:t>
            </a:r>
            <a:endParaRPr lang="en-AU" dirty="0"/>
          </a:p>
        </p:txBody>
      </p:sp>
      <p:sp>
        <p:nvSpPr>
          <p:cNvPr id="4" name="Slide Number Placeholder 3"/>
          <p:cNvSpPr>
            <a:spLocks noGrp="1"/>
          </p:cNvSpPr>
          <p:nvPr>
            <p:ph type="sldNum" sz="quarter" idx="10"/>
          </p:nvPr>
        </p:nvSpPr>
        <p:spPr/>
        <p:txBody>
          <a:bodyPr/>
          <a:lstStyle/>
          <a:p>
            <a:fld id="{640F6AF7-2113-4F8B-B9B7-043FC6BEF65E}" type="slidenum">
              <a:rPr lang="en-AU" smtClean="0"/>
              <a:t>26</a:t>
            </a:fld>
            <a:endParaRPr lang="en-AU"/>
          </a:p>
        </p:txBody>
      </p:sp>
    </p:spTree>
    <p:extLst>
      <p:ext uri="{BB962C8B-B14F-4D97-AF65-F5344CB8AC3E}">
        <p14:creationId xmlns:p14="http://schemas.microsoft.com/office/powerpoint/2010/main" val="261407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Take start node off the queue</a:t>
            </a:r>
            <a:r>
              <a:rPr lang="en-AU" baseline="0" dirty="0" smtClean="0"/>
              <a:t>, set all its neighbours costs and </a:t>
            </a:r>
            <a:r>
              <a:rPr lang="en-AU" baseline="0" dirty="0" err="1" smtClean="0"/>
              <a:t>prev’s</a:t>
            </a:r>
            <a:r>
              <a:rPr lang="en-AU" baseline="0" dirty="0" smtClean="0"/>
              <a:t> </a:t>
            </a:r>
            <a:r>
              <a:rPr lang="en-AU" baseline="0" dirty="0" err="1" smtClean="0"/>
              <a:t>acordingly</a:t>
            </a:r>
            <a:endParaRPr lang="en-AU" dirty="0"/>
          </a:p>
        </p:txBody>
      </p:sp>
      <p:sp>
        <p:nvSpPr>
          <p:cNvPr id="4" name="Slide Number Placeholder 3"/>
          <p:cNvSpPr>
            <a:spLocks noGrp="1"/>
          </p:cNvSpPr>
          <p:nvPr>
            <p:ph type="sldNum" sz="quarter" idx="10"/>
          </p:nvPr>
        </p:nvSpPr>
        <p:spPr/>
        <p:txBody>
          <a:bodyPr/>
          <a:lstStyle/>
          <a:p>
            <a:fld id="{640F6AF7-2113-4F8B-B9B7-043FC6BEF65E}" type="slidenum">
              <a:rPr lang="en-AU" smtClean="0"/>
              <a:t>27</a:t>
            </a:fld>
            <a:endParaRPr lang="en-AU"/>
          </a:p>
        </p:txBody>
      </p:sp>
    </p:spTree>
    <p:extLst>
      <p:ext uri="{BB962C8B-B14F-4D97-AF65-F5344CB8AC3E}">
        <p14:creationId xmlns:p14="http://schemas.microsoft.com/office/powerpoint/2010/main" val="2705696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Set it</a:t>
            </a:r>
            <a:r>
              <a:rPr lang="en-AU" baseline="0" dirty="0" smtClean="0"/>
              <a:t> as marked</a:t>
            </a:r>
            <a:endParaRPr lang="en-AU" dirty="0"/>
          </a:p>
        </p:txBody>
      </p:sp>
      <p:sp>
        <p:nvSpPr>
          <p:cNvPr id="4" name="Slide Number Placeholder 3"/>
          <p:cNvSpPr>
            <a:spLocks noGrp="1"/>
          </p:cNvSpPr>
          <p:nvPr>
            <p:ph type="sldNum" sz="quarter" idx="10"/>
          </p:nvPr>
        </p:nvSpPr>
        <p:spPr/>
        <p:txBody>
          <a:bodyPr/>
          <a:lstStyle/>
          <a:p>
            <a:fld id="{640F6AF7-2113-4F8B-B9B7-043FC6BEF65E}" type="slidenum">
              <a:rPr lang="en-AU" smtClean="0"/>
              <a:t>28</a:t>
            </a:fld>
            <a:endParaRPr lang="en-AU"/>
          </a:p>
        </p:txBody>
      </p:sp>
    </p:spTree>
    <p:extLst>
      <p:ext uri="{BB962C8B-B14F-4D97-AF65-F5344CB8AC3E}">
        <p14:creationId xmlns:p14="http://schemas.microsoft.com/office/powerpoint/2010/main" val="4219269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Push its neighbours</a:t>
            </a:r>
            <a:r>
              <a:rPr lang="en-AU" baseline="0" dirty="0" smtClean="0"/>
              <a:t> onto the queue</a:t>
            </a:r>
            <a:endParaRPr lang="en-AU" dirty="0"/>
          </a:p>
        </p:txBody>
      </p:sp>
      <p:sp>
        <p:nvSpPr>
          <p:cNvPr id="4" name="Slide Number Placeholder 3"/>
          <p:cNvSpPr>
            <a:spLocks noGrp="1"/>
          </p:cNvSpPr>
          <p:nvPr>
            <p:ph type="sldNum" sz="quarter" idx="10"/>
          </p:nvPr>
        </p:nvSpPr>
        <p:spPr/>
        <p:txBody>
          <a:bodyPr/>
          <a:lstStyle/>
          <a:p>
            <a:fld id="{640F6AF7-2113-4F8B-B9B7-043FC6BEF65E}" type="slidenum">
              <a:rPr lang="en-AU" smtClean="0"/>
              <a:t>30</a:t>
            </a:fld>
            <a:endParaRPr lang="en-AU"/>
          </a:p>
        </p:txBody>
      </p:sp>
    </p:spTree>
    <p:extLst>
      <p:ext uri="{BB962C8B-B14F-4D97-AF65-F5344CB8AC3E}">
        <p14:creationId xmlns:p14="http://schemas.microsoft.com/office/powerpoint/2010/main" val="2335961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 had the lowest</a:t>
            </a:r>
            <a:r>
              <a:rPr lang="en-AU" baseline="0" dirty="0" smtClean="0"/>
              <a:t> cost so it comes off the queue.</a:t>
            </a:r>
          </a:p>
          <a:p>
            <a:r>
              <a:rPr lang="en-AU" baseline="0" dirty="0" smtClean="0"/>
              <a:t>Set its neighbours costs and </a:t>
            </a:r>
            <a:r>
              <a:rPr lang="en-AU" baseline="0" dirty="0" err="1" smtClean="0"/>
              <a:t>prev</a:t>
            </a:r>
            <a:endParaRPr lang="en-AU" dirty="0"/>
          </a:p>
        </p:txBody>
      </p:sp>
      <p:sp>
        <p:nvSpPr>
          <p:cNvPr id="4" name="Slide Number Placeholder 3"/>
          <p:cNvSpPr>
            <a:spLocks noGrp="1"/>
          </p:cNvSpPr>
          <p:nvPr>
            <p:ph type="sldNum" sz="quarter" idx="10"/>
          </p:nvPr>
        </p:nvSpPr>
        <p:spPr/>
        <p:txBody>
          <a:bodyPr/>
          <a:lstStyle/>
          <a:p>
            <a:fld id="{640F6AF7-2113-4F8B-B9B7-043FC6BEF65E}" type="slidenum">
              <a:rPr lang="en-AU" smtClean="0"/>
              <a:t>31</a:t>
            </a:fld>
            <a:endParaRPr lang="en-AU"/>
          </a:p>
        </p:txBody>
      </p:sp>
    </p:spTree>
    <p:extLst>
      <p:ext uri="{BB962C8B-B14F-4D97-AF65-F5344CB8AC3E}">
        <p14:creationId xmlns:p14="http://schemas.microsoft.com/office/powerpoint/2010/main" val="242102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Set as marks</a:t>
            </a:r>
            <a:endParaRPr lang="en-AU" dirty="0"/>
          </a:p>
        </p:txBody>
      </p:sp>
      <p:sp>
        <p:nvSpPr>
          <p:cNvPr id="4" name="Slide Number Placeholder 3"/>
          <p:cNvSpPr>
            <a:spLocks noGrp="1"/>
          </p:cNvSpPr>
          <p:nvPr>
            <p:ph type="sldNum" sz="quarter" idx="10"/>
          </p:nvPr>
        </p:nvSpPr>
        <p:spPr/>
        <p:txBody>
          <a:bodyPr/>
          <a:lstStyle/>
          <a:p>
            <a:fld id="{640F6AF7-2113-4F8B-B9B7-043FC6BEF65E}" type="slidenum">
              <a:rPr lang="en-AU" smtClean="0"/>
              <a:t>32</a:t>
            </a:fld>
            <a:endParaRPr lang="en-AU"/>
          </a:p>
        </p:txBody>
      </p:sp>
    </p:spTree>
    <p:extLst>
      <p:ext uri="{BB962C8B-B14F-4D97-AF65-F5344CB8AC3E}">
        <p14:creationId xmlns:p14="http://schemas.microsoft.com/office/powerpoint/2010/main" val="1498189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Add neighbours</a:t>
            </a:r>
            <a:r>
              <a:rPr lang="en-AU" baseline="0" dirty="0" smtClean="0"/>
              <a:t> to queue</a:t>
            </a:r>
            <a:endParaRPr lang="en-AU" dirty="0"/>
          </a:p>
        </p:txBody>
      </p:sp>
      <p:sp>
        <p:nvSpPr>
          <p:cNvPr id="4" name="Slide Number Placeholder 3"/>
          <p:cNvSpPr>
            <a:spLocks noGrp="1"/>
          </p:cNvSpPr>
          <p:nvPr>
            <p:ph type="sldNum" sz="quarter" idx="10"/>
          </p:nvPr>
        </p:nvSpPr>
        <p:spPr/>
        <p:txBody>
          <a:bodyPr/>
          <a:lstStyle/>
          <a:p>
            <a:fld id="{640F6AF7-2113-4F8B-B9B7-043FC6BEF65E}" type="slidenum">
              <a:rPr lang="en-AU" smtClean="0"/>
              <a:t>33</a:t>
            </a:fld>
            <a:endParaRPr lang="en-AU"/>
          </a:p>
        </p:txBody>
      </p:sp>
    </p:spTree>
    <p:extLst>
      <p:ext uri="{BB962C8B-B14F-4D97-AF65-F5344CB8AC3E}">
        <p14:creationId xmlns:p14="http://schemas.microsoft.com/office/powerpoint/2010/main" val="2564118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Take 5 off queue</a:t>
            </a:r>
          </a:p>
          <a:p>
            <a:r>
              <a:rPr lang="en-AU" dirty="0" smtClean="0"/>
              <a:t>Set</a:t>
            </a:r>
            <a:r>
              <a:rPr lang="en-AU" baseline="0" dirty="0" smtClean="0"/>
              <a:t> neighbours costs and </a:t>
            </a:r>
            <a:r>
              <a:rPr lang="en-AU" baseline="0" dirty="0" err="1" smtClean="0"/>
              <a:t>prev</a:t>
            </a:r>
            <a:endParaRPr lang="en-AU" dirty="0"/>
          </a:p>
        </p:txBody>
      </p:sp>
      <p:sp>
        <p:nvSpPr>
          <p:cNvPr id="4" name="Slide Number Placeholder 3"/>
          <p:cNvSpPr>
            <a:spLocks noGrp="1"/>
          </p:cNvSpPr>
          <p:nvPr>
            <p:ph type="sldNum" sz="quarter" idx="10"/>
          </p:nvPr>
        </p:nvSpPr>
        <p:spPr/>
        <p:txBody>
          <a:bodyPr/>
          <a:lstStyle/>
          <a:p>
            <a:fld id="{640F6AF7-2113-4F8B-B9B7-043FC6BEF65E}" type="slidenum">
              <a:rPr lang="en-AU" smtClean="0"/>
              <a:t>34</a:t>
            </a:fld>
            <a:endParaRPr lang="en-AU"/>
          </a:p>
        </p:txBody>
      </p:sp>
    </p:spTree>
    <p:extLst>
      <p:ext uri="{BB962C8B-B14F-4D97-AF65-F5344CB8AC3E}">
        <p14:creationId xmlns:p14="http://schemas.microsoft.com/office/powerpoint/2010/main" val="11869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title</a:t>
            </a:r>
            <a:endParaRPr lang="en-AU" dirty="0"/>
          </a:p>
        </p:txBody>
      </p:sp>
      <p:sp>
        <p:nvSpPr>
          <p:cNvPr id="3" name="Subtitle 2"/>
          <p:cNvSpPr>
            <a:spLocks noGrp="1"/>
          </p:cNvSpPr>
          <p:nvPr>
            <p:ph type="subTitle" idx="1" hasCustomPrompt="1"/>
          </p:nvPr>
        </p:nvSpPr>
        <p:spPr>
          <a:xfrm>
            <a:off x="755576" y="2571750"/>
            <a:ext cx="7632848" cy="115212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AU" dirty="0"/>
          </a:p>
        </p:txBody>
      </p:sp>
      <p:sp>
        <p:nvSpPr>
          <p:cNvPr id="8" name="Text Placeholder 7"/>
          <p:cNvSpPr>
            <a:spLocks noGrp="1"/>
          </p:cNvSpPr>
          <p:nvPr>
            <p:ph type="body" sz="quarter" idx="11" hasCustomPrompt="1"/>
          </p:nvPr>
        </p:nvSpPr>
        <p:spPr>
          <a:xfrm>
            <a:off x="755650" y="4386138"/>
            <a:ext cx="7272734" cy="345852"/>
          </a:xfrm>
        </p:spPr>
        <p:txBody>
          <a:bodyPr>
            <a:noAutofit/>
          </a:bodyPr>
          <a:lstStyle>
            <a:lvl1pPr marL="0" indent="0">
              <a:buNone/>
              <a:defRPr sz="1400" baseline="0">
                <a:solidFill>
                  <a:schemeClr val="bg1">
                    <a:lumMod val="75000"/>
                  </a:schemeClr>
                </a:solidFill>
              </a:defRPr>
            </a:lvl1pPr>
            <a:lvl2pPr marL="457200" indent="0">
              <a:buNone/>
              <a:defRPr sz="1200">
                <a:solidFill>
                  <a:schemeClr val="bg1">
                    <a:lumMod val="75000"/>
                  </a:schemeClr>
                </a:solidFill>
              </a:defRPr>
            </a:lvl2pPr>
            <a:lvl3pPr marL="914400" indent="0">
              <a:buNone/>
              <a:defRPr sz="1100">
                <a:solidFill>
                  <a:schemeClr val="bg1">
                    <a:lumMod val="75000"/>
                  </a:schemeClr>
                </a:solidFill>
              </a:defRPr>
            </a:lvl3pPr>
            <a:lvl4pPr marL="1371600" indent="0">
              <a:buNone/>
              <a:defRPr sz="1050">
                <a:solidFill>
                  <a:schemeClr val="bg1">
                    <a:lumMod val="75000"/>
                  </a:schemeClr>
                </a:solidFill>
              </a:defRPr>
            </a:lvl4pPr>
            <a:lvl5pPr marL="1828800" indent="0">
              <a:buNone/>
              <a:defRPr sz="1050">
                <a:solidFill>
                  <a:schemeClr val="bg1">
                    <a:lumMod val="75000"/>
                  </a:schemeClr>
                </a:solidFill>
              </a:defRPr>
            </a:lvl5pPr>
          </a:lstStyle>
          <a:p>
            <a:pPr lvl="0"/>
            <a:r>
              <a:rPr lang="en-US" dirty="0" smtClean="0"/>
              <a:t>Click to add or edit date and editor</a:t>
            </a:r>
            <a:endParaRPr lang="en-GB" dirty="0"/>
          </a:p>
        </p:txBody>
      </p:sp>
      <p:sp>
        <p:nvSpPr>
          <p:cNvPr id="10" name="Text Placeholder 9"/>
          <p:cNvSpPr>
            <a:spLocks noGrp="1"/>
          </p:cNvSpPr>
          <p:nvPr>
            <p:ph type="body" sz="quarter" idx="12" hasCustomPrompt="1"/>
          </p:nvPr>
        </p:nvSpPr>
        <p:spPr>
          <a:xfrm>
            <a:off x="755650" y="3827810"/>
            <a:ext cx="7632774" cy="486320"/>
          </a:xfrm>
        </p:spPr>
        <p:txBody>
          <a:bodyPr>
            <a:noAutofit/>
          </a:bodyPr>
          <a:lstStyle>
            <a:lvl1pPr marL="0" indent="0">
              <a:buNone/>
              <a:defRPr sz="2400" baseline="0">
                <a:solidFill>
                  <a:srgbClr val="00B0F0"/>
                </a:solidFill>
              </a:defRPr>
            </a:lvl1pPr>
          </a:lstStyle>
          <a:p>
            <a:pPr lvl="0"/>
            <a:r>
              <a:rPr lang="en-US" dirty="0" smtClean="0"/>
              <a:t>Click to edit COURSE AREA - Topic</a:t>
            </a:r>
            <a:endParaRPr lang="en-GB" dirty="0"/>
          </a:p>
        </p:txBody>
      </p:sp>
    </p:spTree>
    <p:extLst>
      <p:ext uri="{BB962C8B-B14F-4D97-AF65-F5344CB8AC3E}">
        <p14:creationId xmlns:p14="http://schemas.microsoft.com/office/powerpoint/2010/main" val="3131876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lvl1pPr>
              <a:defRPr sz="3600"/>
            </a:lvl1pPr>
          </a:lstStyle>
          <a:p>
            <a:r>
              <a:rPr lang="en-US" dirty="0" smtClean="0"/>
              <a:t>Click to edit title</a:t>
            </a:r>
            <a:endParaRPr lang="en-AU" dirty="0"/>
          </a:p>
        </p:txBody>
      </p:sp>
      <p:sp>
        <p:nvSpPr>
          <p:cNvPr id="11" name="Text Placeholder 10"/>
          <p:cNvSpPr>
            <a:spLocks noGrp="1"/>
          </p:cNvSpPr>
          <p:nvPr>
            <p:ph type="body" sz="quarter" idx="10" hasCustomPrompt="1"/>
          </p:nvPr>
        </p:nvSpPr>
        <p:spPr>
          <a:xfrm>
            <a:off x="323850" y="1203325"/>
            <a:ext cx="7776542" cy="3384649"/>
          </a:xfrm>
        </p:spPr>
        <p:txBody>
          <a:bodyPr/>
          <a:lstStyle>
            <a:lvl1pPr>
              <a:defRPr/>
            </a:lvl1pPr>
          </a:lstStyle>
          <a:p>
            <a:pPr lvl="0"/>
            <a:r>
              <a:rPr lang="en-US" dirty="0" smtClean="0"/>
              <a:t>Click to edit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7981093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notes">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7" y="205979"/>
            <a:ext cx="8641085"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11" name="Text Placeholder 10"/>
          <p:cNvSpPr>
            <a:spLocks noGrp="1"/>
          </p:cNvSpPr>
          <p:nvPr>
            <p:ph type="body" sz="quarter" idx="11"/>
          </p:nvPr>
        </p:nvSpPr>
        <p:spPr>
          <a:xfrm>
            <a:off x="323850" y="1200150"/>
            <a:ext cx="6192838"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695649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hasCustomPrompt="1"/>
          </p:nvPr>
        </p:nvSpPr>
        <p:spPr>
          <a:xfrm>
            <a:off x="5950496" y="1203598"/>
            <a:ext cx="2736304" cy="283249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Tree>
    <p:extLst>
      <p:ext uri="{BB962C8B-B14F-4D97-AF65-F5344CB8AC3E}">
        <p14:creationId xmlns:p14="http://schemas.microsoft.com/office/powerpoint/2010/main" val="18962565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5" name="Text Placeholder 4"/>
          <p:cNvSpPr>
            <a:spLocks noGrp="1"/>
          </p:cNvSpPr>
          <p:nvPr>
            <p:ph type="body" sz="quarter" idx="11"/>
          </p:nvPr>
        </p:nvSpPr>
        <p:spPr>
          <a:xfrm>
            <a:off x="250825" y="1200150"/>
            <a:ext cx="6265863" cy="3394075"/>
          </a:xfrm>
        </p:spPr>
        <p:txBody>
          <a:bodyPr/>
          <a:lstStyle>
            <a:lvl1pPr marL="514350" indent="-514350">
              <a:buFont typeface="+mj-lt"/>
              <a:buAutoNum type="arabicPeriod"/>
              <a:defRPr/>
            </a:lvl1pPr>
            <a:lvl2pPr marL="914400" indent="-457200">
              <a:buFont typeface="+mj-lt"/>
              <a:buAutoNum type="alphaLcParen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5260968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08520" y="205979"/>
            <a:ext cx="9433048" cy="857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8" name="Text Placeholder 7"/>
          <p:cNvSpPr>
            <a:spLocks noGrp="1"/>
          </p:cNvSpPr>
          <p:nvPr>
            <p:ph type="body" sz="quarter" idx="11"/>
          </p:nvPr>
        </p:nvSpPr>
        <p:spPr>
          <a:xfrm>
            <a:off x="323850" y="1200150"/>
            <a:ext cx="6264275" cy="3394075"/>
          </a:xfrm>
        </p:spPr>
        <p:txBody>
          <a:bodyPr/>
          <a:lstStyle>
            <a:lvl1pPr marL="514350" indent="-514350">
              <a:buFont typeface="+mj-lt"/>
              <a:buAutoNum type="arabicPeriod"/>
              <a:defRPr>
                <a:solidFill>
                  <a:schemeClr val="tx1">
                    <a:lumMod val="95000"/>
                    <a:lumOff val="5000"/>
                  </a:schemeClr>
                </a:solidFill>
              </a:defRPr>
            </a:lvl1pPr>
            <a:lvl2pPr marL="914400" indent="-457200">
              <a:buFont typeface="+mj-lt"/>
              <a:buAutoNum type="alphaLcParenR"/>
              <a:defRPr>
                <a:solidFill>
                  <a:schemeClr val="tx1">
                    <a:lumMod val="95000"/>
                    <a:lumOff val="5000"/>
                  </a:schemeClr>
                </a:solidFill>
              </a:defRPr>
            </a:lvl2pPr>
            <a:lvl3pPr marL="1371600" indent="-457200">
              <a:buFont typeface="Arial" panose="020B0604020202020204" pitchFamily="34" charset="0"/>
              <a:buChar char="•"/>
              <a:defRPr>
                <a:solidFill>
                  <a:schemeClr val="tx1">
                    <a:lumMod val="95000"/>
                    <a:lumOff val="5000"/>
                  </a:schemeClr>
                </a:solidFill>
              </a:defRPr>
            </a:lvl3pPr>
            <a:lvl4pPr marL="1714500" indent="-342900">
              <a:buFont typeface="Arial" panose="020B0604020202020204" pitchFamily="34" charset="0"/>
              <a:buChar char="•"/>
              <a:defRPr>
                <a:solidFill>
                  <a:schemeClr val="tx1">
                    <a:lumMod val="95000"/>
                    <a:lumOff val="5000"/>
                  </a:schemeClr>
                </a:solidFill>
              </a:defRPr>
            </a:lvl4pPr>
            <a:lvl5pPr marL="2171700" indent="-342900">
              <a:buFont typeface="Arial" panose="020B0604020202020204" pitchFamily="34" charset="0"/>
              <a:buChar cha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8727764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idx="1"/>
          </p:nvPr>
        </p:nvSpPr>
        <p:spPr>
          <a:xfrm>
            <a:off x="323528" y="1200151"/>
            <a:ext cx="7776864" cy="3394472"/>
          </a:xfrm>
          <a:prstGeom prst="rect">
            <a:avLst/>
          </a:prstGeom>
        </p:spPr>
        <p:txBody>
          <a:bodyPr vert="horz" lIns="91440" tIns="45720" rIns="91440" bIns="45720" rtlCol="0">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231967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7" r:id="rId4"/>
    <p:sldLayoutId id="2147483659" r:id="rId5"/>
    <p:sldLayoutId id="2147483660" r:id="rId6"/>
  </p:sldLayoutIdLst>
  <p:timing>
    <p:tnLst>
      <p:par>
        <p:cTn id="1" dur="indefinite" restart="never" nodeType="tmRoot"/>
      </p:par>
    </p:tnLst>
  </p:timing>
  <p:hf hdr="0" ftr="0" dt="0"/>
  <p:txStyles>
    <p:titleStyle>
      <a:lvl1pPr algn="l" defTabSz="914400" rtl="0" eaLnBrk="1" latinLnBrk="0" hangingPunct="1">
        <a:spcBef>
          <a:spcPct val="0"/>
        </a:spcBef>
        <a:buNone/>
        <a:defRPr sz="3600" b="0" i="0" u="none" kern="1200">
          <a:solidFill>
            <a:srgbClr val="00B0F0"/>
          </a:solidFill>
          <a:latin typeface="+mj-lt"/>
          <a:ea typeface="+mj-ea"/>
          <a:cs typeface="+mj-cs"/>
        </a:defRPr>
      </a:lvl1pPr>
    </p:titleStyle>
    <p:body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b="0" i="0" u="none"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Dijkstra's Shortest Path</a:t>
            </a:r>
            <a:endParaRPr lang="en-GB" dirty="0"/>
          </a:p>
        </p:txBody>
      </p:sp>
      <p:sp>
        <p:nvSpPr>
          <p:cNvPr id="3" name="Subtitle 2"/>
          <p:cNvSpPr>
            <a:spLocks noGrp="1"/>
          </p:cNvSpPr>
          <p:nvPr>
            <p:ph type="subTitle" idx="1"/>
          </p:nvPr>
        </p:nvSpPr>
        <p:spPr/>
        <p:txBody>
          <a:bodyPr/>
          <a:lstStyle/>
          <a:p>
            <a:endParaRPr lang="en-GB" dirty="0"/>
          </a:p>
        </p:txBody>
      </p:sp>
      <p:sp>
        <p:nvSpPr>
          <p:cNvPr id="4" name="Text Placeholder 3"/>
          <p:cNvSpPr>
            <a:spLocks noGrp="1"/>
          </p:cNvSpPr>
          <p:nvPr>
            <p:ph type="body" sz="quarter" idx="11"/>
          </p:nvPr>
        </p:nvSpPr>
        <p:spPr/>
        <p:txBody>
          <a:bodyPr/>
          <a:lstStyle/>
          <a:p>
            <a:r>
              <a:rPr lang="en-AU" dirty="0" smtClean="0"/>
              <a:t>Last modified </a:t>
            </a:r>
            <a:r>
              <a:rPr lang="en-AU" dirty="0" smtClean="0"/>
              <a:t>09</a:t>
            </a:r>
            <a:r>
              <a:rPr lang="en-AU" dirty="0" smtClean="0"/>
              <a:t>/02/16 </a:t>
            </a:r>
            <a:r>
              <a:rPr lang="en-AU" dirty="0" smtClean="0"/>
              <a:t>by </a:t>
            </a:r>
            <a:r>
              <a:rPr lang="en-AU" dirty="0" smtClean="0"/>
              <a:t>Sam Cartwright</a:t>
            </a:r>
            <a:endParaRPr lang="en-GB" dirty="0"/>
          </a:p>
        </p:txBody>
      </p:sp>
      <p:sp>
        <p:nvSpPr>
          <p:cNvPr id="5" name="Text Placeholder 4"/>
          <p:cNvSpPr>
            <a:spLocks noGrp="1"/>
          </p:cNvSpPr>
          <p:nvPr>
            <p:ph type="body" sz="quarter" idx="12"/>
          </p:nvPr>
        </p:nvSpPr>
        <p:spPr/>
        <p:txBody>
          <a:bodyPr/>
          <a:lstStyle/>
          <a:p>
            <a:r>
              <a:rPr lang="en-AU" dirty="0" smtClean="0"/>
              <a:t>Programming – </a:t>
            </a:r>
            <a:r>
              <a:rPr lang="en-AU" dirty="0" smtClean="0"/>
              <a:t>AI for Games</a:t>
            </a:r>
            <a:endParaRPr lang="en-GB" dirty="0"/>
          </a:p>
        </p:txBody>
      </p:sp>
      <p:pic>
        <p:nvPicPr>
          <p:cNvPr id="6" name="Picture 3" descr="D:\AIE_SVN\Portal\ADip_GameAI\Shortest Paths\Dijkstr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3996" y="2350815"/>
            <a:ext cx="1754388" cy="2339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550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 Example</a:t>
            </a:r>
            <a:endParaRPr lang="en-AU" dirty="0"/>
          </a:p>
        </p:txBody>
      </p:sp>
      <p:sp>
        <p:nvSpPr>
          <p:cNvPr id="5" name="Content Placeholder 2"/>
          <p:cNvSpPr>
            <a:spLocks noGrp="1"/>
          </p:cNvSpPr>
          <p:nvPr>
            <p:ph idx="4294967295"/>
          </p:nvPr>
        </p:nvSpPr>
        <p:spPr>
          <a:xfrm>
            <a:off x="4139952" y="1200151"/>
            <a:ext cx="4546848" cy="3394472"/>
          </a:xfrm>
          <a:prstGeom prst="rect">
            <a:avLst/>
          </a:prstGeom>
        </p:spPr>
        <p:txBody>
          <a:bodyPr>
            <a:normAutofit/>
          </a:bodyPr>
          <a:lstStyle/>
          <a:p>
            <a:r>
              <a:rPr lang="en-AU" dirty="0" smtClean="0"/>
              <a:t>It would run into the wall here.</a:t>
            </a:r>
          </a:p>
          <a:p>
            <a:endParaRPr lang="en-AU" dirty="0" smtClean="0"/>
          </a:p>
        </p:txBody>
      </p:sp>
      <p:pic>
        <p:nvPicPr>
          <p:cNvPr id="3074" name="Picture 2" descr="C:\Users\Aidan\Dropbox\TAE\Steppes_of_War annotat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203598"/>
            <a:ext cx="3384376" cy="338437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755576" y="3930736"/>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p:cNvSpPr/>
          <p:nvPr/>
        </p:nvSpPr>
        <p:spPr>
          <a:xfrm>
            <a:off x="2555776" y="3885534"/>
            <a:ext cx="225190" cy="22519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cxnSp>
        <p:nvCxnSpPr>
          <p:cNvPr id="7" name="Straight Arrow Connector 6"/>
          <p:cNvCxnSpPr>
            <a:stCxn id="3" idx="6"/>
            <a:endCxn id="4" idx="2"/>
          </p:cNvCxnSpPr>
          <p:nvPr/>
        </p:nvCxnSpPr>
        <p:spPr>
          <a:xfrm flipV="1">
            <a:off x="1115616" y="3998129"/>
            <a:ext cx="1440160" cy="1126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691680" y="3930736"/>
            <a:ext cx="0" cy="297198"/>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871468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 Example</a:t>
            </a:r>
            <a:endParaRPr lang="en-AU" dirty="0"/>
          </a:p>
        </p:txBody>
      </p:sp>
      <p:sp>
        <p:nvSpPr>
          <p:cNvPr id="5" name="Content Placeholder 2"/>
          <p:cNvSpPr>
            <a:spLocks noGrp="1"/>
          </p:cNvSpPr>
          <p:nvPr>
            <p:ph idx="4294967295"/>
          </p:nvPr>
        </p:nvSpPr>
        <p:spPr>
          <a:xfrm>
            <a:off x="4139952" y="1200151"/>
            <a:ext cx="4546848" cy="3394472"/>
          </a:xfrm>
          <a:prstGeom prst="rect">
            <a:avLst/>
          </a:prstGeom>
        </p:spPr>
        <p:txBody>
          <a:bodyPr>
            <a:normAutofit/>
          </a:bodyPr>
          <a:lstStyle/>
          <a:p>
            <a:r>
              <a:rPr lang="en-AU" dirty="0" smtClean="0"/>
              <a:t>The correct path looks more like this.</a:t>
            </a:r>
          </a:p>
          <a:p>
            <a:endParaRPr lang="en-AU" dirty="0" smtClean="0"/>
          </a:p>
        </p:txBody>
      </p:sp>
      <p:pic>
        <p:nvPicPr>
          <p:cNvPr id="3074" name="Picture 2" descr="C:\Users\Aidan\Dropbox\TAE\Steppes_of_War annotat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203598"/>
            <a:ext cx="3384376" cy="338437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755576" y="3930736"/>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p:cNvSpPr/>
          <p:nvPr/>
        </p:nvSpPr>
        <p:spPr>
          <a:xfrm>
            <a:off x="2555776" y="3885534"/>
            <a:ext cx="225190" cy="22519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cxnSp>
        <p:nvCxnSpPr>
          <p:cNvPr id="7" name="Straight Arrow Connector 6"/>
          <p:cNvCxnSpPr>
            <a:stCxn id="3" idx="6"/>
          </p:cNvCxnSpPr>
          <p:nvPr/>
        </p:nvCxnSpPr>
        <p:spPr>
          <a:xfrm flipV="1">
            <a:off x="1115616" y="3363838"/>
            <a:ext cx="648072" cy="7469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1763688" y="2787774"/>
            <a:ext cx="144016"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4" idx="0"/>
          </p:cNvCxnSpPr>
          <p:nvPr/>
        </p:nvCxnSpPr>
        <p:spPr>
          <a:xfrm>
            <a:off x="1916088" y="2787774"/>
            <a:ext cx="752283" cy="10977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797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Graphs For </a:t>
            </a:r>
            <a:r>
              <a:rPr lang="en-AU" dirty="0" err="1" smtClean="0"/>
              <a:t>Pathfinding</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normAutofit lnSpcReduction="10000"/>
          </a:bodyPr>
          <a:lstStyle/>
          <a:p>
            <a:r>
              <a:rPr lang="en-AU" dirty="0" smtClean="0"/>
              <a:t>We solve the problem by filling the map with nodes.</a:t>
            </a:r>
          </a:p>
          <a:p>
            <a:pPr lvl="1"/>
            <a:r>
              <a:rPr lang="en-AU" dirty="0" smtClean="0"/>
              <a:t>Nodes represent a position and are only connected to another node if there is a straight line path between them.</a:t>
            </a:r>
          </a:p>
          <a:p>
            <a:pPr lvl="1"/>
            <a:endParaRPr lang="en-AU" dirty="0"/>
          </a:p>
          <a:p>
            <a:r>
              <a:rPr lang="en-AU" dirty="0" smtClean="0"/>
              <a:t>To find the path, we now need to find the shortest path, along the edges from the starting node to the goal node.</a:t>
            </a:r>
            <a:endParaRPr lang="en-AU" dirty="0"/>
          </a:p>
        </p:txBody>
      </p:sp>
    </p:spTree>
    <p:extLst>
      <p:ext uri="{BB962C8B-B14F-4D97-AF65-F5344CB8AC3E}">
        <p14:creationId xmlns:p14="http://schemas.microsoft.com/office/powerpoint/2010/main" val="321694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Breadth First Search Review</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lstStyle/>
          <a:p>
            <a:r>
              <a:rPr lang="en-AU" dirty="0" smtClean="0"/>
              <a:t>Breadth First Search (BFS) fans out from the starting node in all directions until all connected nodes are processed.</a:t>
            </a:r>
          </a:p>
          <a:p>
            <a:endParaRPr lang="en-AU" dirty="0"/>
          </a:p>
          <a:p>
            <a:r>
              <a:rPr lang="en-AU" dirty="0" smtClean="0"/>
              <a:t>Uses a queue to generate the order of the nodes it traverses.</a:t>
            </a:r>
          </a:p>
          <a:p>
            <a:endParaRPr lang="en-AU" dirty="0"/>
          </a:p>
          <a:p>
            <a:endParaRPr lang="en-AU" dirty="0"/>
          </a:p>
        </p:txBody>
      </p:sp>
    </p:spTree>
    <p:extLst>
      <p:ext uri="{BB962C8B-B14F-4D97-AF65-F5344CB8AC3E}">
        <p14:creationId xmlns:p14="http://schemas.microsoft.com/office/powerpoint/2010/main" val="1241209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Dijkstra’s</a:t>
            </a:r>
            <a:r>
              <a:rPr lang="en-AU" dirty="0" smtClean="0"/>
              <a:t> Algorithm</a:t>
            </a:r>
            <a:endParaRPr lang="en-AU" dirty="0"/>
          </a:p>
        </p:txBody>
      </p:sp>
      <p:sp>
        <p:nvSpPr>
          <p:cNvPr id="3" name="Content Placeholder 2"/>
          <p:cNvSpPr>
            <a:spLocks noGrp="1"/>
          </p:cNvSpPr>
          <p:nvPr>
            <p:ph idx="4294967295"/>
          </p:nvPr>
        </p:nvSpPr>
        <p:spPr>
          <a:xfrm>
            <a:off x="457200" y="1200151"/>
            <a:ext cx="8147248" cy="3394472"/>
          </a:xfrm>
          <a:prstGeom prst="rect">
            <a:avLst/>
          </a:prstGeom>
        </p:spPr>
        <p:txBody>
          <a:bodyPr>
            <a:normAutofit fontScale="92500" lnSpcReduction="20000"/>
          </a:bodyPr>
          <a:lstStyle/>
          <a:p>
            <a:r>
              <a:rPr lang="en-AU" dirty="0" err="1" smtClean="0"/>
              <a:t>Dijkstra’s</a:t>
            </a:r>
            <a:r>
              <a:rPr lang="en-AU" dirty="0" smtClean="0"/>
              <a:t> Algorithm is a modification of BFS that allows us to find the shortest distance from any two nodes on a weighted graph.</a:t>
            </a:r>
          </a:p>
          <a:p>
            <a:pPr lvl="1"/>
            <a:r>
              <a:rPr lang="en-AU" dirty="0" smtClean="0"/>
              <a:t>For an unweighted graph, you can just treat all edges as having a weight of 1.</a:t>
            </a:r>
          </a:p>
          <a:p>
            <a:endParaRPr lang="en-AU" dirty="0"/>
          </a:p>
          <a:p>
            <a:r>
              <a:rPr lang="en-AU" dirty="0" smtClean="0"/>
              <a:t>It makes two changes from vanilla BFS.</a:t>
            </a:r>
          </a:p>
          <a:p>
            <a:pPr lvl="1"/>
            <a:r>
              <a:rPr lang="en-AU" dirty="0" smtClean="0"/>
              <a:t>It adds a running count of the distance from the start to each node it traverses.</a:t>
            </a:r>
          </a:p>
          <a:p>
            <a:pPr lvl="1"/>
            <a:r>
              <a:rPr lang="en-AU" dirty="0" smtClean="0"/>
              <a:t>It uses a priority queue to pick the next node.</a:t>
            </a:r>
          </a:p>
          <a:p>
            <a:endParaRPr lang="en-AU" dirty="0"/>
          </a:p>
          <a:p>
            <a:endParaRPr lang="en-AU" dirty="0"/>
          </a:p>
        </p:txBody>
      </p:sp>
    </p:spTree>
    <p:extLst>
      <p:ext uri="{BB962C8B-B14F-4D97-AF65-F5344CB8AC3E}">
        <p14:creationId xmlns:p14="http://schemas.microsoft.com/office/powerpoint/2010/main" val="2951038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19" name="TextBox 18"/>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6" name="Content Placeholder 2"/>
          <p:cNvSpPr>
            <a:spLocks noGrp="1"/>
          </p:cNvSpPr>
          <p:nvPr>
            <p:ph idx="4294967295"/>
          </p:nvPr>
        </p:nvSpPr>
        <p:spPr>
          <a:xfrm>
            <a:off x="2996001" y="1170930"/>
            <a:ext cx="5752463" cy="3394472"/>
          </a:xfrm>
          <a:prstGeom prst="rect">
            <a:avLst/>
          </a:prstGeom>
        </p:spPr>
        <p:txBody>
          <a:bodyPr>
            <a:normAutofit fontScale="92500" lnSpcReduction="20000"/>
          </a:bodyPr>
          <a:lstStyle/>
          <a:p>
            <a:r>
              <a:rPr lang="en-AU" dirty="0" smtClean="0"/>
              <a:t>Given this weighted graph, what paths can get us from node 0 to node 4?</a:t>
            </a:r>
          </a:p>
          <a:p>
            <a:endParaRPr lang="en-AU" dirty="0" smtClean="0"/>
          </a:p>
          <a:p>
            <a:r>
              <a:rPr lang="en-AU" dirty="0" smtClean="0"/>
              <a:t>And from those paths which is the shortest?</a:t>
            </a:r>
          </a:p>
          <a:p>
            <a:endParaRPr lang="en-AU" dirty="0"/>
          </a:p>
          <a:p>
            <a:r>
              <a:rPr lang="en-AU" dirty="0" smtClean="0"/>
              <a:t>Just looking at the graph, we can tell that there are 2 main options</a:t>
            </a:r>
          </a:p>
          <a:p>
            <a:pPr marL="0" indent="0">
              <a:buNone/>
            </a:pPr>
            <a:r>
              <a:rPr lang="en-AU" dirty="0" smtClean="0"/>
              <a:t> </a:t>
            </a:r>
            <a:endParaRPr lang="en-AU" dirty="0"/>
          </a:p>
          <a:p>
            <a:endParaRPr lang="en-AU" dirty="0" smtClean="0"/>
          </a:p>
          <a:p>
            <a:endParaRPr lang="en-AU" dirty="0"/>
          </a:p>
          <a:p>
            <a:endParaRPr lang="en-AU" dirty="0"/>
          </a:p>
        </p:txBody>
      </p:sp>
    </p:spTree>
    <p:extLst>
      <p:ext uri="{BB962C8B-B14F-4D97-AF65-F5344CB8AC3E}">
        <p14:creationId xmlns:p14="http://schemas.microsoft.com/office/powerpoint/2010/main" val="1154652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19" name="TextBox 18"/>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6" name="Content Placeholder 2"/>
          <p:cNvSpPr>
            <a:spLocks noGrp="1"/>
          </p:cNvSpPr>
          <p:nvPr>
            <p:ph idx="4294967295"/>
          </p:nvPr>
        </p:nvSpPr>
        <p:spPr>
          <a:xfrm>
            <a:off x="2996001" y="1170930"/>
            <a:ext cx="5752463" cy="3394472"/>
          </a:xfrm>
          <a:prstGeom prst="rect">
            <a:avLst/>
          </a:prstGeom>
        </p:spPr>
        <p:txBody>
          <a:bodyPr>
            <a:normAutofit fontScale="92500" lnSpcReduction="20000"/>
          </a:bodyPr>
          <a:lstStyle/>
          <a:p>
            <a:r>
              <a:rPr lang="en-AU" dirty="0" smtClean="0"/>
              <a:t>Given this weighted graph, what paths can get us from node 0 to node 4?</a:t>
            </a:r>
          </a:p>
          <a:p>
            <a:endParaRPr lang="en-AU" dirty="0" smtClean="0"/>
          </a:p>
          <a:p>
            <a:r>
              <a:rPr lang="en-AU" dirty="0" smtClean="0"/>
              <a:t>And from those paths which is the shortest?</a:t>
            </a:r>
          </a:p>
          <a:p>
            <a:endParaRPr lang="en-AU" dirty="0"/>
          </a:p>
          <a:p>
            <a:r>
              <a:rPr lang="en-AU" dirty="0" smtClean="0"/>
              <a:t>Just looking at the graph, we can tell that there are 2 main options</a:t>
            </a:r>
          </a:p>
          <a:p>
            <a:pPr marL="0" indent="0">
              <a:buNone/>
            </a:pPr>
            <a:r>
              <a:rPr lang="en-AU" dirty="0" smtClean="0"/>
              <a:t> </a:t>
            </a:r>
            <a:endParaRPr lang="en-AU" dirty="0"/>
          </a:p>
          <a:p>
            <a:endParaRPr lang="en-AU" dirty="0" smtClean="0"/>
          </a:p>
          <a:p>
            <a:endParaRPr lang="en-AU" dirty="0"/>
          </a:p>
          <a:p>
            <a:endParaRPr lang="en-AU" dirty="0"/>
          </a:p>
        </p:txBody>
      </p:sp>
    </p:spTree>
    <p:extLst>
      <p:ext uri="{BB962C8B-B14F-4D97-AF65-F5344CB8AC3E}">
        <p14:creationId xmlns:p14="http://schemas.microsoft.com/office/powerpoint/2010/main" val="248520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19" name="TextBox 18"/>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6" name="Content Placeholder 2"/>
          <p:cNvSpPr>
            <a:spLocks noGrp="1"/>
          </p:cNvSpPr>
          <p:nvPr>
            <p:ph idx="4294967295"/>
          </p:nvPr>
        </p:nvSpPr>
        <p:spPr>
          <a:xfrm>
            <a:off x="2996001" y="1170930"/>
            <a:ext cx="5752463" cy="3394472"/>
          </a:xfrm>
          <a:prstGeom prst="rect">
            <a:avLst/>
          </a:prstGeom>
        </p:spPr>
        <p:txBody>
          <a:bodyPr>
            <a:normAutofit fontScale="92500" lnSpcReduction="20000"/>
          </a:bodyPr>
          <a:lstStyle/>
          <a:p>
            <a:r>
              <a:rPr lang="en-AU" dirty="0" smtClean="0"/>
              <a:t>Given this weighted graph, what paths can get us from node 0 to node 4?</a:t>
            </a:r>
          </a:p>
          <a:p>
            <a:endParaRPr lang="en-AU" dirty="0" smtClean="0"/>
          </a:p>
          <a:p>
            <a:r>
              <a:rPr lang="en-AU" dirty="0" smtClean="0"/>
              <a:t>And from those paths which is the shortest?</a:t>
            </a:r>
          </a:p>
          <a:p>
            <a:endParaRPr lang="en-AU" dirty="0"/>
          </a:p>
          <a:p>
            <a:r>
              <a:rPr lang="en-AU" dirty="0" smtClean="0"/>
              <a:t>Just looking at the graph, we can tell that there are 2 main options</a:t>
            </a:r>
          </a:p>
          <a:p>
            <a:pPr marL="0" indent="0">
              <a:buNone/>
            </a:pPr>
            <a:r>
              <a:rPr lang="en-AU" dirty="0" smtClean="0"/>
              <a:t> </a:t>
            </a:r>
            <a:endParaRPr lang="en-AU" dirty="0"/>
          </a:p>
          <a:p>
            <a:endParaRPr lang="en-AU" dirty="0" smtClean="0"/>
          </a:p>
          <a:p>
            <a:endParaRPr lang="en-AU" dirty="0"/>
          </a:p>
          <a:p>
            <a:endParaRPr lang="en-AU" dirty="0"/>
          </a:p>
        </p:txBody>
      </p:sp>
    </p:spTree>
    <p:extLst>
      <p:ext uri="{BB962C8B-B14F-4D97-AF65-F5344CB8AC3E}">
        <p14:creationId xmlns:p14="http://schemas.microsoft.com/office/powerpoint/2010/main" val="1693577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19" name="TextBox 18"/>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6" name="Content Placeholder 2"/>
          <p:cNvSpPr>
            <a:spLocks noGrp="1"/>
          </p:cNvSpPr>
          <p:nvPr>
            <p:ph idx="4294967295"/>
          </p:nvPr>
        </p:nvSpPr>
        <p:spPr>
          <a:xfrm>
            <a:off x="2996001" y="1170930"/>
            <a:ext cx="5176399" cy="3057004"/>
          </a:xfrm>
          <a:prstGeom prst="rect">
            <a:avLst/>
          </a:prstGeom>
        </p:spPr>
        <p:txBody>
          <a:bodyPr>
            <a:normAutofit fontScale="85000" lnSpcReduction="20000"/>
          </a:bodyPr>
          <a:lstStyle/>
          <a:p>
            <a:r>
              <a:rPr lang="en-AU" dirty="0" smtClean="0"/>
              <a:t>The first path 0-&gt;5-&gt;4 costs a total of</a:t>
            </a:r>
          </a:p>
          <a:p>
            <a:pPr lvl="1"/>
            <a:r>
              <a:rPr lang="en-AU" dirty="0" smtClean="0"/>
              <a:t> 6 + 5 = 11</a:t>
            </a:r>
          </a:p>
          <a:p>
            <a:endParaRPr lang="en-AU" dirty="0"/>
          </a:p>
          <a:p>
            <a:r>
              <a:rPr lang="en-AU" dirty="0" smtClean="0"/>
              <a:t>The second path 0-&gt;1-&gt;2-&gt;3-&gt;4 costs </a:t>
            </a:r>
          </a:p>
          <a:p>
            <a:pPr lvl="1"/>
            <a:r>
              <a:rPr lang="en-AU" dirty="0" smtClean="0"/>
              <a:t>2+3+1+4 = 10</a:t>
            </a:r>
          </a:p>
          <a:p>
            <a:endParaRPr lang="en-AU" dirty="0"/>
          </a:p>
          <a:p>
            <a:r>
              <a:rPr lang="en-AU" dirty="0" smtClean="0"/>
              <a:t>So the second path is the fastest, even though it takes us through more nodes</a:t>
            </a:r>
          </a:p>
          <a:p>
            <a:endParaRPr lang="en-AU" dirty="0"/>
          </a:p>
          <a:p>
            <a:endParaRPr lang="en-AU" dirty="0"/>
          </a:p>
        </p:txBody>
      </p:sp>
    </p:spTree>
    <p:extLst>
      <p:ext uri="{BB962C8B-B14F-4D97-AF65-F5344CB8AC3E}">
        <p14:creationId xmlns:p14="http://schemas.microsoft.com/office/powerpoint/2010/main" val="1412992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19" name="TextBox 18"/>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6" name="Content Placeholder 2"/>
          <p:cNvSpPr>
            <a:spLocks noGrp="1"/>
          </p:cNvSpPr>
          <p:nvPr>
            <p:ph idx="4294967295"/>
          </p:nvPr>
        </p:nvSpPr>
        <p:spPr>
          <a:xfrm>
            <a:off x="2996001" y="1170930"/>
            <a:ext cx="5176399" cy="3057004"/>
          </a:xfrm>
          <a:prstGeom prst="rect">
            <a:avLst/>
          </a:prstGeom>
        </p:spPr>
        <p:txBody>
          <a:bodyPr>
            <a:normAutofit/>
          </a:bodyPr>
          <a:lstStyle/>
          <a:p>
            <a:r>
              <a:rPr lang="en-AU" dirty="0" smtClean="0"/>
              <a:t>So how do we get a computer to figure this out?</a:t>
            </a:r>
            <a:endParaRPr lang="en-AU" dirty="0"/>
          </a:p>
          <a:p>
            <a:endParaRPr lang="en-AU" dirty="0"/>
          </a:p>
        </p:txBody>
      </p:sp>
    </p:spTree>
    <p:extLst>
      <p:ext uri="{BB962C8B-B14F-4D97-AF65-F5344CB8AC3E}">
        <p14:creationId xmlns:p14="http://schemas.microsoft.com/office/powerpoint/2010/main" val="71106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Contents</a:t>
            </a:r>
            <a:endParaRPr lang="en-AU" dirty="0"/>
          </a:p>
        </p:txBody>
      </p:sp>
      <p:sp>
        <p:nvSpPr>
          <p:cNvPr id="5" name="Content Placeholder 4"/>
          <p:cNvSpPr>
            <a:spLocks noGrp="1"/>
          </p:cNvSpPr>
          <p:nvPr>
            <p:ph idx="4294967295"/>
          </p:nvPr>
        </p:nvSpPr>
        <p:spPr>
          <a:xfrm>
            <a:off x="323528" y="1200151"/>
            <a:ext cx="8064896" cy="3394472"/>
          </a:xfrm>
          <a:prstGeom prst="rect">
            <a:avLst/>
          </a:prstGeom>
        </p:spPr>
        <p:txBody>
          <a:bodyPr>
            <a:normAutofit lnSpcReduction="10000"/>
          </a:bodyPr>
          <a:lstStyle/>
          <a:p>
            <a:r>
              <a:rPr lang="en-AU" dirty="0"/>
              <a:t>Why do we need the shortest path</a:t>
            </a:r>
            <a:r>
              <a:rPr lang="en-AU" dirty="0" smtClean="0"/>
              <a:t>?</a:t>
            </a:r>
          </a:p>
          <a:p>
            <a:endParaRPr lang="en-AU" dirty="0"/>
          </a:p>
          <a:p>
            <a:r>
              <a:rPr lang="en-AU" dirty="0"/>
              <a:t>Graphs for </a:t>
            </a:r>
            <a:r>
              <a:rPr lang="en-AU" dirty="0" smtClean="0"/>
              <a:t>Pathfinding</a:t>
            </a:r>
          </a:p>
          <a:p>
            <a:endParaRPr lang="en-AU" dirty="0"/>
          </a:p>
          <a:p>
            <a:r>
              <a:rPr lang="en-AU" dirty="0"/>
              <a:t>Breadth First Search </a:t>
            </a:r>
            <a:r>
              <a:rPr lang="en-AU" dirty="0" smtClean="0"/>
              <a:t>review</a:t>
            </a:r>
          </a:p>
          <a:p>
            <a:endParaRPr lang="en-AU" dirty="0"/>
          </a:p>
          <a:p>
            <a:r>
              <a:rPr lang="en-AU" dirty="0"/>
              <a:t>Dijkstra’s Algorithm</a:t>
            </a:r>
          </a:p>
        </p:txBody>
      </p:sp>
    </p:spTree>
    <p:extLst>
      <p:ext uri="{BB962C8B-B14F-4D97-AF65-F5344CB8AC3E}">
        <p14:creationId xmlns:p14="http://schemas.microsoft.com/office/powerpoint/2010/main" val="1821211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19" name="TextBox 18"/>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6" name="Content Placeholder 2"/>
          <p:cNvSpPr>
            <a:spLocks noGrp="1"/>
          </p:cNvSpPr>
          <p:nvPr>
            <p:ph idx="4294967295"/>
          </p:nvPr>
        </p:nvSpPr>
        <p:spPr>
          <a:xfrm>
            <a:off x="2996001" y="1170930"/>
            <a:ext cx="5176399" cy="3057004"/>
          </a:xfrm>
          <a:prstGeom prst="rect">
            <a:avLst/>
          </a:prstGeom>
        </p:spPr>
        <p:txBody>
          <a:bodyPr>
            <a:normAutofit/>
          </a:bodyPr>
          <a:lstStyle/>
          <a:p>
            <a:r>
              <a:rPr lang="en-AU" dirty="0" smtClean="0"/>
              <a:t>First we need to add two new pieces of information to each node.</a:t>
            </a:r>
          </a:p>
          <a:p>
            <a:pPr lvl="1"/>
            <a:r>
              <a:rPr lang="en-AU" dirty="0" smtClean="0">
                <a:solidFill>
                  <a:srgbClr val="FFFF00"/>
                </a:solidFill>
              </a:rPr>
              <a:t>The</a:t>
            </a:r>
            <a:r>
              <a:rPr lang="en-AU" dirty="0">
                <a:solidFill>
                  <a:srgbClr val="FFFF00"/>
                </a:solidFill>
              </a:rPr>
              <a:t> previous</a:t>
            </a:r>
            <a:r>
              <a:rPr lang="en-AU" dirty="0" smtClean="0">
                <a:solidFill>
                  <a:srgbClr val="FFFF00"/>
                </a:solidFill>
              </a:rPr>
              <a:t> node we came from</a:t>
            </a:r>
          </a:p>
          <a:p>
            <a:pPr lvl="1"/>
            <a:r>
              <a:rPr lang="en-AU" dirty="0" smtClean="0">
                <a:solidFill>
                  <a:srgbClr val="00B050"/>
                </a:solidFill>
              </a:rPr>
              <a:t>The “G score”, or total traversal cost to get to this node</a:t>
            </a:r>
            <a:endParaRPr lang="en-AU" dirty="0">
              <a:solidFill>
                <a:srgbClr val="00B050"/>
              </a:solidFill>
            </a:endParaRPr>
          </a:p>
          <a:p>
            <a:endParaRPr lang="en-AU" dirty="0"/>
          </a:p>
          <a:p>
            <a:endParaRPr lang="en-AU" dirty="0"/>
          </a:p>
        </p:txBody>
      </p:sp>
    </p:spTree>
    <p:extLst>
      <p:ext uri="{BB962C8B-B14F-4D97-AF65-F5344CB8AC3E}">
        <p14:creationId xmlns:p14="http://schemas.microsoft.com/office/powerpoint/2010/main" val="1782588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6" name="Content Placeholder 2"/>
          <p:cNvSpPr>
            <a:spLocks noGrp="1"/>
          </p:cNvSpPr>
          <p:nvPr>
            <p:ph idx="4294967295"/>
          </p:nvPr>
        </p:nvSpPr>
        <p:spPr>
          <a:xfrm>
            <a:off x="2996001" y="1170930"/>
            <a:ext cx="5176399" cy="3057004"/>
          </a:xfrm>
          <a:prstGeom prst="rect">
            <a:avLst/>
          </a:prstGeom>
        </p:spPr>
        <p:txBody>
          <a:bodyPr>
            <a:normAutofit/>
          </a:bodyPr>
          <a:lstStyle/>
          <a:p>
            <a:r>
              <a:rPr lang="en-AU" dirty="0" smtClean="0"/>
              <a:t>First we need to add two new pieces of information to each node.</a:t>
            </a:r>
          </a:p>
          <a:p>
            <a:pPr lvl="1"/>
            <a:r>
              <a:rPr lang="en-AU" dirty="0" smtClean="0">
                <a:solidFill>
                  <a:srgbClr val="FFFF00"/>
                </a:solidFill>
              </a:rPr>
              <a:t>The previous node we came from</a:t>
            </a:r>
          </a:p>
          <a:p>
            <a:pPr lvl="1"/>
            <a:r>
              <a:rPr lang="en-AU" dirty="0" smtClean="0">
                <a:solidFill>
                  <a:srgbClr val="00B050"/>
                </a:solidFill>
              </a:rPr>
              <a:t>The “G score”, or total traversal cost to get to this node</a:t>
            </a:r>
            <a:endParaRPr lang="en-AU" dirty="0">
              <a:solidFill>
                <a:srgbClr val="00B050"/>
              </a:solidFill>
            </a:endParaRPr>
          </a:p>
          <a:p>
            <a:endParaRPr lang="en-AU" dirty="0"/>
          </a:p>
          <a:p>
            <a:endParaRPr lang="en-AU" dirty="0"/>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smtClean="0">
                <a:solidFill>
                  <a:srgbClr val="FFFF00"/>
                </a:solidFill>
              </a:rPr>
              <a:t>N</a:t>
            </a:r>
            <a:endParaRPr lang="en-AU" sz="1400" dirty="0">
              <a:solidFill>
                <a:srgbClr val="FFFF00"/>
              </a:solidFill>
            </a:endParaRP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smtClean="0">
                <a:solidFill>
                  <a:srgbClr val="FFFF00"/>
                </a:solidFill>
              </a:rPr>
              <a:t>N</a:t>
            </a:r>
            <a:endParaRPr lang="en-AU" sz="1400" dirty="0">
              <a:solidFill>
                <a:srgbClr val="FFFF00"/>
              </a:solidFill>
            </a:endParaRP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N</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smtClean="0">
                <a:solidFill>
                  <a:srgbClr val="FFFF00"/>
                </a:solidFill>
              </a:rPr>
              <a:t>N</a:t>
            </a:r>
            <a:endParaRPr lang="en-AU" sz="1400" dirty="0">
              <a:solidFill>
                <a:srgbClr val="FFFF00"/>
              </a:solidFill>
            </a:endParaRP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smtClean="0">
                <a:solidFill>
                  <a:srgbClr val="FFFF00"/>
                </a:solidFill>
              </a:rPr>
              <a:t>N</a:t>
            </a:r>
            <a:endParaRPr lang="en-AU" sz="1400" dirty="0">
              <a:solidFill>
                <a:srgbClr val="FFFF00"/>
              </a:solidFill>
            </a:endParaRP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smtClean="0">
                <a:solidFill>
                  <a:srgbClr val="FFFF00"/>
                </a:solidFill>
              </a:rPr>
              <a:t>N</a:t>
            </a:r>
            <a:endParaRPr lang="en-AU" sz="1400" dirty="0">
              <a:solidFill>
                <a:srgbClr val="FFFF00"/>
              </a:solidFill>
            </a:endParaRP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G</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smtClean="0">
                <a:solidFill>
                  <a:srgbClr val="00B050"/>
                </a:solidFill>
              </a:rPr>
              <a:t>G</a:t>
            </a:r>
            <a:endParaRPr lang="en-AU" sz="1400" dirty="0">
              <a:solidFill>
                <a:srgbClr val="00B050"/>
              </a:solidFill>
            </a:endParaRP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smtClean="0">
                <a:solidFill>
                  <a:srgbClr val="00B050"/>
                </a:solidFill>
              </a:rPr>
              <a:t>G</a:t>
            </a:r>
            <a:endParaRPr lang="en-AU" sz="1400" dirty="0">
              <a:solidFill>
                <a:srgbClr val="00B050"/>
              </a:solidFill>
            </a:endParaRP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smtClean="0">
                <a:solidFill>
                  <a:srgbClr val="00B050"/>
                </a:solidFill>
              </a:rPr>
              <a:t>G</a:t>
            </a:r>
            <a:endParaRPr lang="en-AU" sz="1400" dirty="0">
              <a:solidFill>
                <a:srgbClr val="00B050"/>
              </a:solidFill>
            </a:endParaRP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smtClean="0">
                <a:solidFill>
                  <a:srgbClr val="00B050"/>
                </a:solidFill>
              </a:rPr>
              <a:t>G</a:t>
            </a:r>
            <a:endParaRPr lang="en-AU" sz="1400" dirty="0">
              <a:solidFill>
                <a:srgbClr val="00B050"/>
              </a:solidFill>
            </a:endParaRPr>
          </a:p>
        </p:txBody>
      </p:sp>
      <p:sp>
        <p:nvSpPr>
          <p:cNvPr id="39" name="TextBox 38"/>
          <p:cNvSpPr txBox="1"/>
          <p:nvPr/>
        </p:nvSpPr>
        <p:spPr>
          <a:xfrm>
            <a:off x="1835696" y="3710808"/>
            <a:ext cx="338474" cy="307777"/>
          </a:xfrm>
          <a:prstGeom prst="rect">
            <a:avLst/>
          </a:prstGeom>
          <a:noFill/>
        </p:spPr>
        <p:txBody>
          <a:bodyPr wrap="square" rtlCol="0">
            <a:spAutoFit/>
          </a:bodyPr>
          <a:lstStyle/>
          <a:p>
            <a:r>
              <a:rPr lang="en-AU" sz="1400" dirty="0" smtClean="0">
                <a:solidFill>
                  <a:srgbClr val="00B050"/>
                </a:solidFill>
              </a:rPr>
              <a:t>G</a:t>
            </a:r>
            <a:endParaRPr lang="en-AU" sz="1400" dirty="0">
              <a:solidFill>
                <a:srgbClr val="00B050"/>
              </a:solidFill>
            </a:endParaRP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Tree>
    <p:extLst>
      <p:ext uri="{BB962C8B-B14F-4D97-AF65-F5344CB8AC3E}">
        <p14:creationId xmlns:p14="http://schemas.microsoft.com/office/powerpoint/2010/main" val="2659557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6" name="Content Placeholder 2"/>
          <p:cNvSpPr>
            <a:spLocks noGrp="1"/>
          </p:cNvSpPr>
          <p:nvPr>
            <p:ph idx="4294967295"/>
          </p:nvPr>
        </p:nvSpPr>
        <p:spPr>
          <a:xfrm>
            <a:off x="2996001" y="1170930"/>
            <a:ext cx="5176399" cy="3057004"/>
          </a:xfrm>
          <a:prstGeom prst="rect">
            <a:avLst/>
          </a:prstGeom>
        </p:spPr>
        <p:txBody>
          <a:bodyPr>
            <a:normAutofit fontScale="85000" lnSpcReduction="10000"/>
          </a:bodyPr>
          <a:lstStyle/>
          <a:p>
            <a:r>
              <a:rPr lang="en-AU" dirty="0" smtClean="0"/>
              <a:t>I mentioned a priority queue before.</a:t>
            </a:r>
          </a:p>
          <a:p>
            <a:endParaRPr lang="en-AU" dirty="0" smtClean="0"/>
          </a:p>
          <a:p>
            <a:r>
              <a:rPr lang="en-AU" dirty="0" smtClean="0"/>
              <a:t>With the regular queue in BFS, when getting the top node it will return the one pushed first.</a:t>
            </a:r>
          </a:p>
          <a:p>
            <a:endParaRPr lang="en-AU" dirty="0" smtClean="0"/>
          </a:p>
          <a:p>
            <a:r>
              <a:rPr lang="en-AU" dirty="0" smtClean="0"/>
              <a:t>The priority queue will return the node with the lowest G-score.</a:t>
            </a:r>
            <a:endParaRPr lang="en-AU" dirty="0"/>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smtClean="0">
                <a:solidFill>
                  <a:srgbClr val="FFFF00"/>
                </a:solidFill>
              </a:rPr>
              <a:t>N</a:t>
            </a:r>
            <a:endParaRPr lang="en-AU" sz="1400" dirty="0">
              <a:solidFill>
                <a:srgbClr val="FFFF00"/>
              </a:solidFill>
            </a:endParaRP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smtClean="0">
                <a:solidFill>
                  <a:srgbClr val="FFFF00"/>
                </a:solidFill>
              </a:rPr>
              <a:t>N</a:t>
            </a:r>
            <a:endParaRPr lang="en-AU" sz="1400" dirty="0">
              <a:solidFill>
                <a:srgbClr val="FFFF00"/>
              </a:solidFill>
            </a:endParaRP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N</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smtClean="0">
                <a:solidFill>
                  <a:srgbClr val="FFFF00"/>
                </a:solidFill>
              </a:rPr>
              <a:t>N</a:t>
            </a:r>
            <a:endParaRPr lang="en-AU" sz="1400" dirty="0">
              <a:solidFill>
                <a:srgbClr val="FFFF00"/>
              </a:solidFill>
            </a:endParaRP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smtClean="0">
                <a:solidFill>
                  <a:srgbClr val="FFFF00"/>
                </a:solidFill>
              </a:rPr>
              <a:t>N</a:t>
            </a:r>
            <a:endParaRPr lang="en-AU" sz="1400" dirty="0">
              <a:solidFill>
                <a:srgbClr val="FFFF00"/>
              </a:solidFill>
            </a:endParaRP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smtClean="0">
                <a:solidFill>
                  <a:srgbClr val="FFFF00"/>
                </a:solidFill>
              </a:rPr>
              <a:t>N</a:t>
            </a:r>
            <a:endParaRPr lang="en-AU" sz="1400" dirty="0">
              <a:solidFill>
                <a:srgbClr val="FFFF00"/>
              </a:solidFill>
            </a:endParaRP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G</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smtClean="0">
                <a:solidFill>
                  <a:srgbClr val="00B050"/>
                </a:solidFill>
              </a:rPr>
              <a:t>G</a:t>
            </a:r>
            <a:endParaRPr lang="en-AU" sz="1400" dirty="0">
              <a:solidFill>
                <a:srgbClr val="00B050"/>
              </a:solidFill>
            </a:endParaRP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smtClean="0">
                <a:solidFill>
                  <a:srgbClr val="00B050"/>
                </a:solidFill>
              </a:rPr>
              <a:t>G</a:t>
            </a:r>
            <a:endParaRPr lang="en-AU" sz="1400" dirty="0">
              <a:solidFill>
                <a:srgbClr val="00B050"/>
              </a:solidFill>
            </a:endParaRP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smtClean="0">
                <a:solidFill>
                  <a:srgbClr val="00B050"/>
                </a:solidFill>
              </a:rPr>
              <a:t>G</a:t>
            </a:r>
            <a:endParaRPr lang="en-AU" sz="1400" dirty="0">
              <a:solidFill>
                <a:srgbClr val="00B050"/>
              </a:solidFill>
            </a:endParaRP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smtClean="0">
                <a:solidFill>
                  <a:srgbClr val="00B050"/>
                </a:solidFill>
              </a:rPr>
              <a:t>G</a:t>
            </a:r>
            <a:endParaRPr lang="en-AU" sz="1400" dirty="0">
              <a:solidFill>
                <a:srgbClr val="00B050"/>
              </a:solidFill>
            </a:endParaRPr>
          </a:p>
        </p:txBody>
      </p:sp>
      <p:sp>
        <p:nvSpPr>
          <p:cNvPr id="39" name="TextBox 38"/>
          <p:cNvSpPr txBox="1"/>
          <p:nvPr/>
        </p:nvSpPr>
        <p:spPr>
          <a:xfrm>
            <a:off x="1835696" y="3710808"/>
            <a:ext cx="338474" cy="307777"/>
          </a:xfrm>
          <a:prstGeom prst="rect">
            <a:avLst/>
          </a:prstGeom>
          <a:noFill/>
        </p:spPr>
        <p:txBody>
          <a:bodyPr wrap="square" rtlCol="0">
            <a:spAutoFit/>
          </a:bodyPr>
          <a:lstStyle/>
          <a:p>
            <a:r>
              <a:rPr lang="en-AU" sz="1400" dirty="0" smtClean="0">
                <a:solidFill>
                  <a:srgbClr val="00B050"/>
                </a:solidFill>
              </a:rPr>
              <a:t>G</a:t>
            </a:r>
            <a:endParaRPr lang="en-AU" sz="1400" dirty="0">
              <a:solidFill>
                <a:srgbClr val="00B050"/>
              </a:solidFill>
            </a:endParaRP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Tree>
    <p:extLst>
      <p:ext uri="{BB962C8B-B14F-4D97-AF65-F5344CB8AC3E}">
        <p14:creationId xmlns:p14="http://schemas.microsoft.com/office/powerpoint/2010/main" val="3615232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3" name="Content Placeholder 2"/>
          <p:cNvSpPr>
            <a:spLocks noGrp="1"/>
          </p:cNvSpPr>
          <p:nvPr>
            <p:ph idx="4294967295"/>
          </p:nvPr>
        </p:nvSpPr>
        <p:spPr>
          <a:xfrm>
            <a:off x="323528" y="1200151"/>
            <a:ext cx="8064896" cy="3394472"/>
          </a:xfrm>
          <a:prstGeom prst="rect">
            <a:avLst/>
          </a:prstGeom>
        </p:spPr>
        <p:txBody>
          <a:bodyPr>
            <a:normAutofit fontScale="70000" lnSpcReduction="20000"/>
          </a:bodyPr>
          <a:lstStyle/>
          <a:p>
            <a:r>
              <a:rPr lang="en-AU" dirty="0" err="1" smtClean="0"/>
              <a:t>Dijkstra’s</a:t>
            </a:r>
            <a:r>
              <a:rPr lang="en-AU" dirty="0" smtClean="0"/>
              <a:t> algorithm is:</a:t>
            </a:r>
          </a:p>
          <a:p>
            <a:pPr lvl="1"/>
            <a:r>
              <a:rPr lang="en-AU" dirty="0"/>
              <a:t>Set all </a:t>
            </a:r>
            <a:r>
              <a:rPr lang="en-AU" dirty="0">
                <a:solidFill>
                  <a:srgbClr val="FFFF00"/>
                </a:solidFill>
              </a:rPr>
              <a:t>N</a:t>
            </a:r>
            <a:r>
              <a:rPr lang="en-AU" dirty="0"/>
              <a:t>s to null, set all </a:t>
            </a:r>
            <a:r>
              <a:rPr lang="en-AU" dirty="0" err="1">
                <a:solidFill>
                  <a:srgbClr val="00B050"/>
                </a:solidFill>
              </a:rPr>
              <a:t>G</a:t>
            </a:r>
            <a:r>
              <a:rPr lang="en-AU" dirty="0" err="1"/>
              <a:t>s</a:t>
            </a:r>
            <a:r>
              <a:rPr lang="en-AU" dirty="0"/>
              <a:t> to </a:t>
            </a:r>
            <a:r>
              <a:rPr lang="en-AU" dirty="0" smtClean="0"/>
              <a:t>infinity</a:t>
            </a:r>
          </a:p>
          <a:p>
            <a:pPr lvl="1"/>
            <a:r>
              <a:rPr lang="en-AU" dirty="0" smtClean="0"/>
              <a:t>Push start </a:t>
            </a:r>
            <a:r>
              <a:rPr lang="en-AU" dirty="0"/>
              <a:t>node </a:t>
            </a:r>
            <a:r>
              <a:rPr lang="en-AU" dirty="0" smtClean="0"/>
              <a:t>onto priority queue, set its </a:t>
            </a:r>
            <a:r>
              <a:rPr lang="en-AU" dirty="0" smtClean="0">
                <a:solidFill>
                  <a:srgbClr val="FFFF00"/>
                </a:solidFill>
              </a:rPr>
              <a:t>N</a:t>
            </a:r>
            <a:r>
              <a:rPr lang="en-AU" dirty="0" smtClean="0"/>
              <a:t> to itself and its </a:t>
            </a:r>
            <a:r>
              <a:rPr lang="en-AU" dirty="0" smtClean="0">
                <a:solidFill>
                  <a:srgbClr val="00B050"/>
                </a:solidFill>
              </a:rPr>
              <a:t>G</a:t>
            </a:r>
            <a:r>
              <a:rPr lang="en-AU" dirty="0" smtClean="0"/>
              <a:t> to 0</a:t>
            </a:r>
          </a:p>
          <a:p>
            <a:pPr lvl="1"/>
            <a:r>
              <a:rPr lang="en-AU" dirty="0" smtClean="0"/>
              <a:t>While queue not empty</a:t>
            </a:r>
          </a:p>
          <a:p>
            <a:pPr lvl="2"/>
            <a:r>
              <a:rPr lang="en-AU" dirty="0" smtClean="0"/>
              <a:t>Get the current node off the </a:t>
            </a:r>
            <a:r>
              <a:rPr lang="en-AU" dirty="0"/>
              <a:t>end </a:t>
            </a:r>
            <a:r>
              <a:rPr lang="en-AU" dirty="0" smtClean="0"/>
              <a:t>of the </a:t>
            </a:r>
            <a:r>
              <a:rPr lang="en-AU" dirty="0"/>
              <a:t>queue and remove </a:t>
            </a:r>
            <a:r>
              <a:rPr lang="en-AU" dirty="0" smtClean="0"/>
              <a:t>it.</a:t>
            </a:r>
          </a:p>
          <a:p>
            <a:pPr lvl="2"/>
            <a:r>
              <a:rPr lang="en-AU" dirty="0" smtClean="0"/>
              <a:t>Mark </a:t>
            </a:r>
            <a:r>
              <a:rPr lang="en-AU" dirty="0"/>
              <a:t>it as traversed</a:t>
            </a:r>
          </a:p>
          <a:p>
            <a:pPr lvl="2"/>
            <a:r>
              <a:rPr lang="en-AU" dirty="0"/>
              <a:t>Loop through its </a:t>
            </a:r>
            <a:r>
              <a:rPr lang="en-AU" dirty="0" smtClean="0"/>
              <a:t>edges</a:t>
            </a:r>
          </a:p>
          <a:p>
            <a:pPr lvl="3"/>
            <a:r>
              <a:rPr lang="en-AU" dirty="0" smtClean="0"/>
              <a:t>If end node not traversed</a:t>
            </a:r>
          </a:p>
          <a:p>
            <a:pPr lvl="4"/>
            <a:r>
              <a:rPr lang="en-AU" dirty="0" smtClean="0"/>
              <a:t>Calculate </a:t>
            </a:r>
            <a:r>
              <a:rPr lang="en-AU" dirty="0"/>
              <a:t>current node’s </a:t>
            </a:r>
            <a:r>
              <a:rPr lang="en-AU" dirty="0">
                <a:solidFill>
                  <a:srgbClr val="00B050"/>
                </a:solidFill>
              </a:rPr>
              <a:t>G</a:t>
            </a:r>
            <a:r>
              <a:rPr lang="en-AU" dirty="0"/>
              <a:t> + the edge cost</a:t>
            </a:r>
          </a:p>
          <a:p>
            <a:pPr lvl="4"/>
            <a:r>
              <a:rPr lang="en-AU" dirty="0" smtClean="0"/>
              <a:t>If cost is less than existing </a:t>
            </a:r>
            <a:r>
              <a:rPr lang="en-AU" dirty="0" smtClean="0">
                <a:solidFill>
                  <a:srgbClr val="00B050"/>
                </a:solidFill>
              </a:rPr>
              <a:t>G</a:t>
            </a:r>
            <a:r>
              <a:rPr lang="en-AU" dirty="0" smtClean="0"/>
              <a:t> cost in end node</a:t>
            </a:r>
          </a:p>
          <a:p>
            <a:pPr lvl="5"/>
            <a:r>
              <a:rPr lang="en-AU" dirty="0" smtClean="0">
                <a:solidFill>
                  <a:schemeClr val="bg1"/>
                </a:solidFill>
              </a:rPr>
              <a:t>Set end node’s </a:t>
            </a:r>
            <a:r>
              <a:rPr lang="en-AU" dirty="0" smtClean="0">
                <a:solidFill>
                  <a:srgbClr val="FFFF00"/>
                </a:solidFill>
              </a:rPr>
              <a:t>N</a:t>
            </a:r>
            <a:r>
              <a:rPr lang="en-AU" dirty="0" smtClean="0">
                <a:solidFill>
                  <a:schemeClr val="bg1"/>
                </a:solidFill>
              </a:rPr>
              <a:t> to the current node</a:t>
            </a:r>
          </a:p>
          <a:p>
            <a:pPr lvl="5"/>
            <a:r>
              <a:rPr lang="en-AU" dirty="0" smtClean="0">
                <a:solidFill>
                  <a:schemeClr val="bg1"/>
                </a:solidFill>
              </a:rPr>
              <a:t>Set end node’s </a:t>
            </a:r>
            <a:r>
              <a:rPr lang="en-AU" dirty="0" smtClean="0">
                <a:solidFill>
                  <a:srgbClr val="00B050"/>
                </a:solidFill>
              </a:rPr>
              <a:t>G</a:t>
            </a:r>
            <a:r>
              <a:rPr lang="en-AU" dirty="0" smtClean="0">
                <a:solidFill>
                  <a:schemeClr val="bg1"/>
                </a:solidFill>
              </a:rPr>
              <a:t> to the current node’s </a:t>
            </a:r>
            <a:r>
              <a:rPr lang="en-AU" dirty="0" smtClean="0">
                <a:solidFill>
                  <a:srgbClr val="00B050"/>
                </a:solidFill>
              </a:rPr>
              <a:t>G</a:t>
            </a:r>
            <a:r>
              <a:rPr lang="en-AU" dirty="0" smtClean="0">
                <a:solidFill>
                  <a:schemeClr val="bg1"/>
                </a:solidFill>
              </a:rPr>
              <a:t> + the edge cost</a:t>
            </a:r>
            <a:endParaRPr lang="en-AU" dirty="0">
              <a:solidFill>
                <a:schemeClr val="bg1"/>
              </a:solidFill>
            </a:endParaRPr>
          </a:p>
          <a:p>
            <a:pPr lvl="5"/>
            <a:r>
              <a:rPr lang="en-AU" dirty="0">
                <a:solidFill>
                  <a:schemeClr val="bg1"/>
                </a:solidFill>
              </a:rPr>
              <a:t>If end node </a:t>
            </a:r>
            <a:r>
              <a:rPr lang="en-AU" dirty="0" smtClean="0">
                <a:solidFill>
                  <a:schemeClr val="bg1"/>
                </a:solidFill>
              </a:rPr>
              <a:t>not in </a:t>
            </a:r>
            <a:r>
              <a:rPr lang="en-AU" dirty="0">
                <a:solidFill>
                  <a:schemeClr val="bg1"/>
                </a:solidFill>
              </a:rPr>
              <a:t>the queue</a:t>
            </a:r>
          </a:p>
          <a:p>
            <a:pPr lvl="6"/>
            <a:r>
              <a:rPr lang="en-AU" dirty="0">
                <a:solidFill>
                  <a:schemeClr val="bg1"/>
                </a:solidFill>
              </a:rPr>
              <a:t>Push end node onto the queue</a:t>
            </a:r>
          </a:p>
          <a:p>
            <a:endParaRPr lang="en-AU" dirty="0"/>
          </a:p>
        </p:txBody>
      </p:sp>
    </p:spTree>
    <p:extLst>
      <p:ext uri="{BB962C8B-B14F-4D97-AF65-F5344CB8AC3E}">
        <p14:creationId xmlns:p14="http://schemas.microsoft.com/office/powerpoint/2010/main" val="3752962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smtClean="0">
                <a:solidFill>
                  <a:srgbClr val="FFFF00"/>
                </a:solidFill>
              </a:rPr>
              <a:t>N</a:t>
            </a:r>
            <a:endParaRPr lang="en-AU" sz="1400" dirty="0">
              <a:solidFill>
                <a:srgbClr val="FFFF00"/>
              </a:solidFill>
            </a:endParaRP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smtClean="0">
                <a:solidFill>
                  <a:srgbClr val="FFFF00"/>
                </a:solidFill>
              </a:rPr>
              <a:t>N</a:t>
            </a:r>
            <a:endParaRPr lang="en-AU" sz="1400" dirty="0">
              <a:solidFill>
                <a:srgbClr val="FFFF00"/>
              </a:solidFill>
            </a:endParaRP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N</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smtClean="0">
                <a:solidFill>
                  <a:srgbClr val="FFFF00"/>
                </a:solidFill>
              </a:rPr>
              <a:t>N</a:t>
            </a:r>
            <a:endParaRPr lang="en-AU" sz="1400" dirty="0">
              <a:solidFill>
                <a:srgbClr val="FFFF00"/>
              </a:solidFill>
            </a:endParaRP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smtClean="0">
                <a:solidFill>
                  <a:srgbClr val="FFFF00"/>
                </a:solidFill>
              </a:rPr>
              <a:t>N</a:t>
            </a:r>
            <a:endParaRPr lang="en-AU" sz="1400" dirty="0">
              <a:solidFill>
                <a:srgbClr val="FFFF00"/>
              </a:solidFill>
            </a:endParaRP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smtClean="0">
                <a:solidFill>
                  <a:srgbClr val="FFFF00"/>
                </a:solidFill>
              </a:rPr>
              <a:t>N</a:t>
            </a:r>
            <a:endParaRPr lang="en-AU" sz="1400" dirty="0">
              <a:solidFill>
                <a:srgbClr val="FFFF00"/>
              </a:solidFill>
            </a:endParaRP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G</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smtClean="0">
                <a:solidFill>
                  <a:srgbClr val="00B050"/>
                </a:solidFill>
              </a:rPr>
              <a:t>G</a:t>
            </a:r>
            <a:endParaRPr lang="en-AU" sz="1400" dirty="0">
              <a:solidFill>
                <a:srgbClr val="00B050"/>
              </a:solidFill>
            </a:endParaRP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smtClean="0">
                <a:solidFill>
                  <a:srgbClr val="00B050"/>
                </a:solidFill>
              </a:rPr>
              <a:t>G</a:t>
            </a:r>
            <a:endParaRPr lang="en-AU" sz="1400" dirty="0">
              <a:solidFill>
                <a:srgbClr val="00B050"/>
              </a:solidFill>
            </a:endParaRP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smtClean="0">
                <a:solidFill>
                  <a:srgbClr val="00B050"/>
                </a:solidFill>
              </a:rPr>
              <a:t>G</a:t>
            </a:r>
            <a:endParaRPr lang="en-AU" sz="1400" dirty="0">
              <a:solidFill>
                <a:srgbClr val="00B050"/>
              </a:solidFill>
            </a:endParaRP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smtClean="0">
                <a:solidFill>
                  <a:srgbClr val="00B050"/>
                </a:solidFill>
              </a:rPr>
              <a:t>G</a:t>
            </a:r>
            <a:endParaRPr lang="en-AU" sz="1400" dirty="0">
              <a:solidFill>
                <a:srgbClr val="00B050"/>
              </a:solidFill>
            </a:endParaRPr>
          </a:p>
        </p:txBody>
      </p:sp>
      <p:sp>
        <p:nvSpPr>
          <p:cNvPr id="39" name="TextBox 38"/>
          <p:cNvSpPr txBox="1"/>
          <p:nvPr/>
        </p:nvSpPr>
        <p:spPr>
          <a:xfrm>
            <a:off x="1835696" y="3710808"/>
            <a:ext cx="338474" cy="307777"/>
          </a:xfrm>
          <a:prstGeom prst="rect">
            <a:avLst/>
          </a:prstGeom>
          <a:noFill/>
        </p:spPr>
        <p:txBody>
          <a:bodyPr wrap="square" rtlCol="0">
            <a:spAutoFit/>
          </a:bodyPr>
          <a:lstStyle/>
          <a:p>
            <a:r>
              <a:rPr lang="en-AU" sz="1400" dirty="0" smtClean="0">
                <a:solidFill>
                  <a:srgbClr val="00B050"/>
                </a:solidFill>
              </a:rPr>
              <a:t>G</a:t>
            </a:r>
            <a:endParaRPr lang="en-AU" sz="1400" dirty="0">
              <a:solidFill>
                <a:srgbClr val="00B050"/>
              </a:solidFill>
            </a:endParaRP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41" name="Oval 40"/>
          <p:cNvSpPr/>
          <p:nvPr/>
        </p:nvSpPr>
        <p:spPr>
          <a:xfrm>
            <a:off x="6105270" y="169335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Oval 41"/>
          <p:cNvSpPr/>
          <p:nvPr/>
        </p:nvSpPr>
        <p:spPr>
          <a:xfrm>
            <a:off x="6105270" y="2269280"/>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dirty="0"/>
          </a:p>
        </p:txBody>
      </p:sp>
      <p:sp>
        <p:nvSpPr>
          <p:cNvPr id="43" name="TextBox 42"/>
          <p:cNvSpPr txBox="1"/>
          <p:nvPr/>
        </p:nvSpPr>
        <p:spPr>
          <a:xfrm>
            <a:off x="6660232" y="1678104"/>
            <a:ext cx="2304256" cy="461665"/>
          </a:xfrm>
          <a:prstGeom prst="rect">
            <a:avLst/>
          </a:prstGeom>
          <a:noFill/>
        </p:spPr>
        <p:txBody>
          <a:bodyPr wrap="square" rtlCol="0">
            <a:spAutoFit/>
          </a:bodyPr>
          <a:lstStyle/>
          <a:p>
            <a:r>
              <a:rPr lang="en-AU" sz="2400" dirty="0" smtClean="0">
                <a:solidFill>
                  <a:schemeClr val="bg1"/>
                </a:solidFill>
              </a:rPr>
              <a:t>= untraversed</a:t>
            </a:r>
            <a:endParaRPr lang="en-AU" sz="2400" dirty="0">
              <a:solidFill>
                <a:schemeClr val="bg1"/>
              </a:solidFill>
            </a:endParaRPr>
          </a:p>
        </p:txBody>
      </p:sp>
      <p:sp>
        <p:nvSpPr>
          <p:cNvPr id="44" name="TextBox 43"/>
          <p:cNvSpPr txBox="1"/>
          <p:nvPr/>
        </p:nvSpPr>
        <p:spPr>
          <a:xfrm>
            <a:off x="6660232" y="2234075"/>
            <a:ext cx="2304256" cy="461665"/>
          </a:xfrm>
          <a:prstGeom prst="rect">
            <a:avLst/>
          </a:prstGeom>
          <a:noFill/>
        </p:spPr>
        <p:txBody>
          <a:bodyPr wrap="square" rtlCol="0">
            <a:spAutoFit/>
          </a:bodyPr>
          <a:lstStyle/>
          <a:p>
            <a:r>
              <a:rPr lang="en-AU" sz="2400" dirty="0" smtClean="0">
                <a:solidFill>
                  <a:schemeClr val="bg1"/>
                </a:solidFill>
              </a:rPr>
              <a:t>= traversed</a:t>
            </a:r>
            <a:endParaRPr lang="en-AU" sz="2400" dirty="0">
              <a:solidFill>
                <a:schemeClr val="bg1"/>
              </a:solidFill>
            </a:endParaRPr>
          </a:p>
        </p:txBody>
      </p:sp>
      <p:sp>
        <p:nvSpPr>
          <p:cNvPr id="45" name="TextBox 44"/>
          <p:cNvSpPr txBox="1"/>
          <p:nvPr/>
        </p:nvSpPr>
        <p:spPr>
          <a:xfrm>
            <a:off x="3131840" y="1220147"/>
            <a:ext cx="1152128" cy="830997"/>
          </a:xfrm>
          <a:prstGeom prst="rect">
            <a:avLst/>
          </a:prstGeom>
          <a:noFill/>
        </p:spPr>
        <p:txBody>
          <a:bodyPr wrap="square" rtlCol="0">
            <a:spAutoFit/>
          </a:bodyPr>
          <a:lstStyle/>
          <a:p>
            <a:r>
              <a:rPr lang="en-AU" sz="2400" dirty="0" smtClean="0">
                <a:solidFill>
                  <a:schemeClr val="bg1"/>
                </a:solidFill>
              </a:rPr>
              <a:t>Priority Queue:</a:t>
            </a:r>
            <a:endParaRPr lang="en-AU" sz="2400" dirty="0">
              <a:solidFill>
                <a:schemeClr val="bg1"/>
              </a:solidFill>
            </a:endParaRPr>
          </a:p>
        </p:txBody>
      </p:sp>
    </p:spTree>
    <p:extLst>
      <p:ext uri="{BB962C8B-B14F-4D97-AF65-F5344CB8AC3E}">
        <p14:creationId xmlns:p14="http://schemas.microsoft.com/office/powerpoint/2010/main" val="2968499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a:solidFill>
                  <a:srgbClr val="FFFF00"/>
                </a:solidFill>
              </a:rPr>
              <a:t>-</a:t>
            </a: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a:solidFill>
                  <a:srgbClr val="00B050"/>
                </a:solidFill>
              </a:rPr>
              <a:t>∞</a:t>
            </a: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a:solidFill>
                  <a:srgbClr val="00B050"/>
                </a:solidFill>
              </a:rPr>
              <a:t>∞</a:t>
            </a: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a:solidFill>
                  <a:srgbClr val="00B050"/>
                </a:solidFill>
              </a:rPr>
              <a:t>∞</a:t>
            </a: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a:solidFill>
                  <a:srgbClr val="00B050"/>
                </a:solidFill>
              </a:rPr>
              <a:t>∞</a:t>
            </a:r>
          </a:p>
        </p:txBody>
      </p:sp>
      <p:sp>
        <p:nvSpPr>
          <p:cNvPr id="39" name="TextBox 38"/>
          <p:cNvSpPr txBox="1"/>
          <p:nvPr/>
        </p:nvSpPr>
        <p:spPr>
          <a:xfrm>
            <a:off x="1835696" y="3710808"/>
            <a:ext cx="338474" cy="307777"/>
          </a:xfrm>
          <a:prstGeom prst="rect">
            <a:avLst/>
          </a:prstGeom>
          <a:noFill/>
        </p:spPr>
        <p:txBody>
          <a:bodyPr wrap="square" rtlCol="0">
            <a:spAutoFit/>
          </a:bodyPr>
          <a:lstStyle/>
          <a:p>
            <a:r>
              <a:rPr lang="en-AU" sz="1400" dirty="0">
                <a:solidFill>
                  <a:srgbClr val="00B050"/>
                </a:solidFill>
              </a:rPr>
              <a:t>∞</a:t>
            </a: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41" name="Oval 40"/>
          <p:cNvSpPr/>
          <p:nvPr/>
        </p:nvSpPr>
        <p:spPr>
          <a:xfrm>
            <a:off x="6105270" y="169335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Oval 41"/>
          <p:cNvSpPr/>
          <p:nvPr/>
        </p:nvSpPr>
        <p:spPr>
          <a:xfrm>
            <a:off x="6105270" y="2269280"/>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dirty="0"/>
          </a:p>
        </p:txBody>
      </p:sp>
      <p:sp>
        <p:nvSpPr>
          <p:cNvPr id="43" name="TextBox 42"/>
          <p:cNvSpPr txBox="1"/>
          <p:nvPr/>
        </p:nvSpPr>
        <p:spPr>
          <a:xfrm>
            <a:off x="6660232" y="1678104"/>
            <a:ext cx="2304256" cy="461665"/>
          </a:xfrm>
          <a:prstGeom prst="rect">
            <a:avLst/>
          </a:prstGeom>
          <a:noFill/>
        </p:spPr>
        <p:txBody>
          <a:bodyPr wrap="square" rtlCol="0">
            <a:spAutoFit/>
          </a:bodyPr>
          <a:lstStyle/>
          <a:p>
            <a:r>
              <a:rPr lang="en-AU" sz="2400" dirty="0" smtClean="0">
                <a:solidFill>
                  <a:schemeClr val="bg1"/>
                </a:solidFill>
              </a:rPr>
              <a:t>= untraversed</a:t>
            </a:r>
            <a:endParaRPr lang="en-AU" sz="2400" dirty="0">
              <a:solidFill>
                <a:schemeClr val="bg1"/>
              </a:solidFill>
            </a:endParaRPr>
          </a:p>
        </p:txBody>
      </p:sp>
      <p:sp>
        <p:nvSpPr>
          <p:cNvPr id="44" name="TextBox 43"/>
          <p:cNvSpPr txBox="1"/>
          <p:nvPr/>
        </p:nvSpPr>
        <p:spPr>
          <a:xfrm>
            <a:off x="6660232" y="2234075"/>
            <a:ext cx="2304256" cy="461665"/>
          </a:xfrm>
          <a:prstGeom prst="rect">
            <a:avLst/>
          </a:prstGeom>
          <a:noFill/>
        </p:spPr>
        <p:txBody>
          <a:bodyPr wrap="square" rtlCol="0">
            <a:spAutoFit/>
          </a:bodyPr>
          <a:lstStyle/>
          <a:p>
            <a:r>
              <a:rPr lang="en-AU" sz="2400" dirty="0" smtClean="0">
                <a:solidFill>
                  <a:schemeClr val="bg1"/>
                </a:solidFill>
              </a:rPr>
              <a:t>= traversed</a:t>
            </a:r>
            <a:endParaRPr lang="en-AU" sz="2400" dirty="0">
              <a:solidFill>
                <a:schemeClr val="bg1"/>
              </a:solidFill>
            </a:endParaRPr>
          </a:p>
        </p:txBody>
      </p:sp>
      <p:sp>
        <p:nvSpPr>
          <p:cNvPr id="45" name="TextBox 44"/>
          <p:cNvSpPr txBox="1"/>
          <p:nvPr/>
        </p:nvSpPr>
        <p:spPr>
          <a:xfrm>
            <a:off x="3131840" y="1220147"/>
            <a:ext cx="1152128" cy="830997"/>
          </a:xfrm>
          <a:prstGeom prst="rect">
            <a:avLst/>
          </a:prstGeom>
          <a:noFill/>
        </p:spPr>
        <p:txBody>
          <a:bodyPr wrap="square" rtlCol="0">
            <a:spAutoFit/>
          </a:bodyPr>
          <a:lstStyle/>
          <a:p>
            <a:r>
              <a:rPr lang="en-AU" sz="2400" dirty="0" smtClean="0">
                <a:solidFill>
                  <a:schemeClr val="bg1"/>
                </a:solidFill>
              </a:rPr>
              <a:t>Priority Queue:</a:t>
            </a:r>
            <a:endParaRPr lang="en-AU" sz="2400" dirty="0">
              <a:solidFill>
                <a:schemeClr val="bg1"/>
              </a:solidFill>
            </a:endParaRPr>
          </a:p>
        </p:txBody>
      </p:sp>
    </p:spTree>
    <p:extLst>
      <p:ext uri="{BB962C8B-B14F-4D97-AF65-F5344CB8AC3E}">
        <p14:creationId xmlns:p14="http://schemas.microsoft.com/office/powerpoint/2010/main" val="941635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a:solidFill>
                  <a:srgbClr val="FFFF00"/>
                </a:solidFill>
              </a:rPr>
              <a:t>0</a:t>
            </a: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0</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a:solidFill>
                  <a:srgbClr val="00B050"/>
                </a:solidFill>
              </a:rPr>
              <a:t>∞</a:t>
            </a: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a:solidFill>
                  <a:srgbClr val="00B050"/>
                </a:solidFill>
              </a:rPr>
              <a:t>∞</a:t>
            </a: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a:solidFill>
                  <a:srgbClr val="00B050"/>
                </a:solidFill>
              </a:rPr>
              <a:t>∞</a:t>
            </a: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a:solidFill>
                  <a:srgbClr val="00B050"/>
                </a:solidFill>
              </a:rPr>
              <a:t>∞</a:t>
            </a:r>
          </a:p>
        </p:txBody>
      </p:sp>
      <p:sp>
        <p:nvSpPr>
          <p:cNvPr id="39" name="TextBox 38"/>
          <p:cNvSpPr txBox="1"/>
          <p:nvPr/>
        </p:nvSpPr>
        <p:spPr>
          <a:xfrm>
            <a:off x="1835696" y="3710808"/>
            <a:ext cx="338474" cy="307777"/>
          </a:xfrm>
          <a:prstGeom prst="rect">
            <a:avLst/>
          </a:prstGeom>
          <a:noFill/>
        </p:spPr>
        <p:txBody>
          <a:bodyPr wrap="square" rtlCol="0">
            <a:spAutoFit/>
          </a:bodyPr>
          <a:lstStyle/>
          <a:p>
            <a:r>
              <a:rPr lang="en-AU" sz="1400" dirty="0">
                <a:solidFill>
                  <a:srgbClr val="00B050"/>
                </a:solidFill>
              </a:rPr>
              <a:t>∞</a:t>
            </a: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41" name="Oval 40"/>
          <p:cNvSpPr/>
          <p:nvPr/>
        </p:nvSpPr>
        <p:spPr>
          <a:xfrm>
            <a:off x="6105270" y="169335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Oval 41"/>
          <p:cNvSpPr/>
          <p:nvPr/>
        </p:nvSpPr>
        <p:spPr>
          <a:xfrm>
            <a:off x="6105270" y="2269280"/>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dirty="0"/>
          </a:p>
        </p:txBody>
      </p:sp>
      <p:sp>
        <p:nvSpPr>
          <p:cNvPr id="43" name="TextBox 42"/>
          <p:cNvSpPr txBox="1"/>
          <p:nvPr/>
        </p:nvSpPr>
        <p:spPr>
          <a:xfrm>
            <a:off x="6660232" y="1678104"/>
            <a:ext cx="2304256" cy="461665"/>
          </a:xfrm>
          <a:prstGeom prst="rect">
            <a:avLst/>
          </a:prstGeom>
          <a:noFill/>
        </p:spPr>
        <p:txBody>
          <a:bodyPr wrap="square" rtlCol="0">
            <a:spAutoFit/>
          </a:bodyPr>
          <a:lstStyle/>
          <a:p>
            <a:r>
              <a:rPr lang="en-AU" sz="2400" dirty="0" smtClean="0">
                <a:solidFill>
                  <a:schemeClr val="bg1"/>
                </a:solidFill>
              </a:rPr>
              <a:t>= untraversed</a:t>
            </a:r>
            <a:endParaRPr lang="en-AU" sz="2400" dirty="0">
              <a:solidFill>
                <a:schemeClr val="bg1"/>
              </a:solidFill>
            </a:endParaRPr>
          </a:p>
        </p:txBody>
      </p:sp>
      <p:sp>
        <p:nvSpPr>
          <p:cNvPr id="44" name="TextBox 43"/>
          <p:cNvSpPr txBox="1"/>
          <p:nvPr/>
        </p:nvSpPr>
        <p:spPr>
          <a:xfrm>
            <a:off x="6660232" y="2234075"/>
            <a:ext cx="2304256" cy="461665"/>
          </a:xfrm>
          <a:prstGeom prst="rect">
            <a:avLst/>
          </a:prstGeom>
          <a:noFill/>
        </p:spPr>
        <p:txBody>
          <a:bodyPr wrap="square" rtlCol="0">
            <a:spAutoFit/>
          </a:bodyPr>
          <a:lstStyle/>
          <a:p>
            <a:r>
              <a:rPr lang="en-AU" sz="2400" dirty="0" smtClean="0">
                <a:solidFill>
                  <a:schemeClr val="bg1"/>
                </a:solidFill>
              </a:rPr>
              <a:t>= traversed</a:t>
            </a:r>
            <a:endParaRPr lang="en-AU" sz="2400" dirty="0">
              <a:solidFill>
                <a:schemeClr val="bg1"/>
              </a:solidFill>
            </a:endParaRPr>
          </a:p>
        </p:txBody>
      </p:sp>
      <p:sp>
        <p:nvSpPr>
          <p:cNvPr id="45" name="TextBox 44"/>
          <p:cNvSpPr txBox="1"/>
          <p:nvPr/>
        </p:nvSpPr>
        <p:spPr>
          <a:xfrm>
            <a:off x="3131840" y="1220147"/>
            <a:ext cx="1152128" cy="830997"/>
          </a:xfrm>
          <a:prstGeom prst="rect">
            <a:avLst/>
          </a:prstGeom>
          <a:noFill/>
        </p:spPr>
        <p:txBody>
          <a:bodyPr wrap="square" rtlCol="0">
            <a:spAutoFit/>
          </a:bodyPr>
          <a:lstStyle/>
          <a:p>
            <a:r>
              <a:rPr lang="en-AU" sz="2400" dirty="0" smtClean="0">
                <a:solidFill>
                  <a:schemeClr val="bg1"/>
                </a:solidFill>
              </a:rPr>
              <a:t>Priority Queue:</a:t>
            </a:r>
            <a:endParaRPr lang="en-AU" sz="2400" dirty="0">
              <a:solidFill>
                <a:schemeClr val="bg1"/>
              </a:solidFill>
            </a:endParaRPr>
          </a:p>
        </p:txBody>
      </p:sp>
      <p:graphicFrame>
        <p:nvGraphicFramePr>
          <p:cNvPr id="46" name="Table 45"/>
          <p:cNvGraphicFramePr>
            <a:graphicFrameLocks noGrp="1"/>
          </p:cNvGraphicFramePr>
          <p:nvPr>
            <p:extLst/>
          </p:nvPr>
        </p:nvGraphicFramePr>
        <p:xfrm>
          <a:off x="4387200" y="1408822"/>
          <a:ext cx="544840" cy="370840"/>
        </p:xfrm>
        <a:graphic>
          <a:graphicData uri="http://schemas.openxmlformats.org/drawingml/2006/table">
            <a:tbl>
              <a:tblPr firstRow="1" bandRow="1">
                <a:tableStyleId>{5C22544A-7EE6-4342-B048-85BDC9FD1C3A}</a:tableStyleId>
              </a:tblPr>
              <a:tblGrid>
                <a:gridCol w="544840"/>
              </a:tblGrid>
              <a:tr h="370840">
                <a:tc>
                  <a:txBody>
                    <a:bodyPr/>
                    <a:lstStyle/>
                    <a:p>
                      <a:pPr algn="ctr"/>
                      <a:r>
                        <a:rPr lang="en-AU" dirty="0" smtClean="0"/>
                        <a:t>0</a:t>
                      </a:r>
                      <a:endParaRPr lang="en-AU" dirty="0"/>
                    </a:p>
                  </a:txBody>
                  <a:tcPr/>
                </a:tc>
              </a:tr>
            </a:tbl>
          </a:graphicData>
        </a:graphic>
      </p:graphicFrame>
    </p:spTree>
    <p:extLst>
      <p:ext uri="{BB962C8B-B14F-4D97-AF65-F5344CB8AC3E}">
        <p14:creationId xmlns:p14="http://schemas.microsoft.com/office/powerpoint/2010/main" val="2055907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a:solidFill>
                  <a:srgbClr val="FFFF00"/>
                </a:solidFill>
              </a:rPr>
              <a:t>0</a:t>
            </a: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a:solidFill>
                  <a:srgbClr val="FFFF00"/>
                </a:solidFill>
              </a:rPr>
              <a:t>0</a:t>
            </a: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a:solidFill>
                  <a:srgbClr val="FFFF00"/>
                </a:solidFill>
              </a:rPr>
              <a:t>0</a:t>
            </a: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0</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smtClean="0">
                <a:solidFill>
                  <a:srgbClr val="00B050"/>
                </a:solidFill>
              </a:rPr>
              <a:t>2</a:t>
            </a:r>
            <a:endParaRPr lang="en-AU" sz="1400" dirty="0">
              <a:solidFill>
                <a:srgbClr val="00B050"/>
              </a:solidFill>
            </a:endParaRP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a:solidFill>
                  <a:srgbClr val="00B050"/>
                </a:solidFill>
              </a:rPr>
              <a:t>∞</a:t>
            </a: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a:solidFill>
                  <a:srgbClr val="00B050"/>
                </a:solidFill>
              </a:rPr>
              <a:t>∞</a:t>
            </a:r>
          </a:p>
        </p:txBody>
      </p:sp>
      <p:sp>
        <p:nvSpPr>
          <p:cNvPr id="39" name="TextBox 38"/>
          <p:cNvSpPr txBox="1"/>
          <p:nvPr/>
        </p:nvSpPr>
        <p:spPr>
          <a:xfrm>
            <a:off x="1835696" y="3710808"/>
            <a:ext cx="338474" cy="307777"/>
          </a:xfrm>
          <a:prstGeom prst="rect">
            <a:avLst/>
          </a:prstGeom>
          <a:noFill/>
        </p:spPr>
        <p:txBody>
          <a:bodyPr wrap="square" rtlCol="0">
            <a:spAutoFit/>
          </a:bodyPr>
          <a:lstStyle/>
          <a:p>
            <a:r>
              <a:rPr lang="en-AU" sz="1400" dirty="0">
                <a:solidFill>
                  <a:srgbClr val="00B050"/>
                </a:solidFill>
              </a:rPr>
              <a:t>∞</a:t>
            </a: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41" name="Oval 40"/>
          <p:cNvSpPr/>
          <p:nvPr/>
        </p:nvSpPr>
        <p:spPr>
          <a:xfrm>
            <a:off x="6105270" y="169335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Oval 41"/>
          <p:cNvSpPr/>
          <p:nvPr/>
        </p:nvSpPr>
        <p:spPr>
          <a:xfrm>
            <a:off x="6105270" y="2269280"/>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dirty="0"/>
          </a:p>
        </p:txBody>
      </p:sp>
      <p:sp>
        <p:nvSpPr>
          <p:cNvPr id="43" name="TextBox 42"/>
          <p:cNvSpPr txBox="1"/>
          <p:nvPr/>
        </p:nvSpPr>
        <p:spPr>
          <a:xfrm>
            <a:off x="6660232" y="1678104"/>
            <a:ext cx="2304256" cy="461665"/>
          </a:xfrm>
          <a:prstGeom prst="rect">
            <a:avLst/>
          </a:prstGeom>
          <a:noFill/>
        </p:spPr>
        <p:txBody>
          <a:bodyPr wrap="square" rtlCol="0">
            <a:spAutoFit/>
          </a:bodyPr>
          <a:lstStyle/>
          <a:p>
            <a:r>
              <a:rPr lang="en-AU" sz="2400" dirty="0" smtClean="0">
                <a:solidFill>
                  <a:schemeClr val="bg1"/>
                </a:solidFill>
              </a:rPr>
              <a:t>= untraversed</a:t>
            </a:r>
            <a:endParaRPr lang="en-AU" sz="2400" dirty="0">
              <a:solidFill>
                <a:schemeClr val="bg1"/>
              </a:solidFill>
            </a:endParaRPr>
          </a:p>
        </p:txBody>
      </p:sp>
      <p:sp>
        <p:nvSpPr>
          <p:cNvPr id="44" name="TextBox 43"/>
          <p:cNvSpPr txBox="1"/>
          <p:nvPr/>
        </p:nvSpPr>
        <p:spPr>
          <a:xfrm>
            <a:off x="6660232" y="2234075"/>
            <a:ext cx="2304256" cy="461665"/>
          </a:xfrm>
          <a:prstGeom prst="rect">
            <a:avLst/>
          </a:prstGeom>
          <a:noFill/>
        </p:spPr>
        <p:txBody>
          <a:bodyPr wrap="square" rtlCol="0">
            <a:spAutoFit/>
          </a:bodyPr>
          <a:lstStyle/>
          <a:p>
            <a:r>
              <a:rPr lang="en-AU" sz="2400" dirty="0" smtClean="0">
                <a:solidFill>
                  <a:schemeClr val="bg1"/>
                </a:solidFill>
              </a:rPr>
              <a:t>= traversed</a:t>
            </a:r>
            <a:endParaRPr lang="en-AU" sz="2400" dirty="0">
              <a:solidFill>
                <a:schemeClr val="bg1"/>
              </a:solidFill>
            </a:endParaRPr>
          </a:p>
        </p:txBody>
      </p:sp>
      <p:sp>
        <p:nvSpPr>
          <p:cNvPr id="45" name="TextBox 44"/>
          <p:cNvSpPr txBox="1"/>
          <p:nvPr/>
        </p:nvSpPr>
        <p:spPr>
          <a:xfrm>
            <a:off x="3131840" y="1220147"/>
            <a:ext cx="1152128" cy="830997"/>
          </a:xfrm>
          <a:prstGeom prst="rect">
            <a:avLst/>
          </a:prstGeom>
          <a:noFill/>
        </p:spPr>
        <p:txBody>
          <a:bodyPr wrap="square" rtlCol="0">
            <a:spAutoFit/>
          </a:bodyPr>
          <a:lstStyle/>
          <a:p>
            <a:r>
              <a:rPr lang="en-AU" sz="2400" dirty="0" smtClean="0">
                <a:solidFill>
                  <a:schemeClr val="bg1"/>
                </a:solidFill>
              </a:rPr>
              <a:t>Priority Queue:</a:t>
            </a:r>
            <a:endParaRPr lang="en-AU" sz="2400" dirty="0">
              <a:solidFill>
                <a:schemeClr val="bg1"/>
              </a:solidFill>
            </a:endParaRPr>
          </a:p>
        </p:txBody>
      </p:sp>
    </p:spTree>
    <p:extLst>
      <p:ext uri="{BB962C8B-B14F-4D97-AF65-F5344CB8AC3E}">
        <p14:creationId xmlns:p14="http://schemas.microsoft.com/office/powerpoint/2010/main" val="954049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a:solidFill>
                  <a:srgbClr val="FFFF00"/>
                </a:solidFill>
              </a:rPr>
              <a:t>0</a:t>
            </a: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a:solidFill>
                  <a:srgbClr val="FFFF00"/>
                </a:solidFill>
              </a:rPr>
              <a:t>0</a:t>
            </a: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a:solidFill>
                  <a:srgbClr val="FFFF00"/>
                </a:solidFill>
              </a:rPr>
              <a:t>0</a:t>
            </a: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0</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smtClean="0">
                <a:solidFill>
                  <a:srgbClr val="00B050"/>
                </a:solidFill>
              </a:rPr>
              <a:t>2</a:t>
            </a:r>
            <a:endParaRPr lang="en-AU" sz="1400" dirty="0">
              <a:solidFill>
                <a:srgbClr val="00B050"/>
              </a:solidFill>
            </a:endParaRP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a:solidFill>
                  <a:srgbClr val="00B050"/>
                </a:solidFill>
              </a:rPr>
              <a:t>∞</a:t>
            </a: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a:solidFill>
                  <a:srgbClr val="00B050"/>
                </a:solidFill>
              </a:rPr>
              <a:t>∞</a:t>
            </a:r>
          </a:p>
        </p:txBody>
      </p:sp>
      <p:sp>
        <p:nvSpPr>
          <p:cNvPr id="39" name="TextBox 38"/>
          <p:cNvSpPr txBox="1"/>
          <p:nvPr/>
        </p:nvSpPr>
        <p:spPr>
          <a:xfrm>
            <a:off x="1835696" y="3710808"/>
            <a:ext cx="338474" cy="307777"/>
          </a:xfrm>
          <a:prstGeom prst="rect">
            <a:avLst/>
          </a:prstGeom>
          <a:noFill/>
        </p:spPr>
        <p:txBody>
          <a:bodyPr wrap="square" rtlCol="0">
            <a:spAutoFit/>
          </a:bodyPr>
          <a:lstStyle/>
          <a:p>
            <a:r>
              <a:rPr lang="en-AU" sz="1400" dirty="0">
                <a:solidFill>
                  <a:srgbClr val="00B050"/>
                </a:solidFill>
              </a:rPr>
              <a:t>∞</a:t>
            </a: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41" name="Oval 40"/>
          <p:cNvSpPr/>
          <p:nvPr/>
        </p:nvSpPr>
        <p:spPr>
          <a:xfrm>
            <a:off x="6105270" y="169335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Oval 41"/>
          <p:cNvSpPr/>
          <p:nvPr/>
        </p:nvSpPr>
        <p:spPr>
          <a:xfrm>
            <a:off x="6105270" y="2269280"/>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dirty="0"/>
          </a:p>
        </p:txBody>
      </p:sp>
      <p:sp>
        <p:nvSpPr>
          <p:cNvPr id="43" name="TextBox 42"/>
          <p:cNvSpPr txBox="1"/>
          <p:nvPr/>
        </p:nvSpPr>
        <p:spPr>
          <a:xfrm>
            <a:off x="6660232" y="1678104"/>
            <a:ext cx="2304256" cy="461665"/>
          </a:xfrm>
          <a:prstGeom prst="rect">
            <a:avLst/>
          </a:prstGeom>
          <a:noFill/>
        </p:spPr>
        <p:txBody>
          <a:bodyPr wrap="square" rtlCol="0">
            <a:spAutoFit/>
          </a:bodyPr>
          <a:lstStyle/>
          <a:p>
            <a:r>
              <a:rPr lang="en-AU" sz="2400" dirty="0" smtClean="0">
                <a:solidFill>
                  <a:schemeClr val="bg1"/>
                </a:solidFill>
              </a:rPr>
              <a:t>= untraversed</a:t>
            </a:r>
            <a:endParaRPr lang="en-AU" sz="2400" dirty="0">
              <a:solidFill>
                <a:schemeClr val="bg1"/>
              </a:solidFill>
            </a:endParaRPr>
          </a:p>
        </p:txBody>
      </p:sp>
      <p:sp>
        <p:nvSpPr>
          <p:cNvPr id="44" name="TextBox 43"/>
          <p:cNvSpPr txBox="1"/>
          <p:nvPr/>
        </p:nvSpPr>
        <p:spPr>
          <a:xfrm>
            <a:off x="6660232" y="2234075"/>
            <a:ext cx="2304256" cy="461665"/>
          </a:xfrm>
          <a:prstGeom prst="rect">
            <a:avLst/>
          </a:prstGeom>
          <a:noFill/>
        </p:spPr>
        <p:txBody>
          <a:bodyPr wrap="square" rtlCol="0">
            <a:spAutoFit/>
          </a:bodyPr>
          <a:lstStyle/>
          <a:p>
            <a:r>
              <a:rPr lang="en-AU" sz="2400" dirty="0" smtClean="0">
                <a:solidFill>
                  <a:schemeClr val="bg1"/>
                </a:solidFill>
              </a:rPr>
              <a:t>= traversed</a:t>
            </a:r>
            <a:endParaRPr lang="en-AU" sz="2400" dirty="0">
              <a:solidFill>
                <a:schemeClr val="bg1"/>
              </a:solidFill>
            </a:endParaRPr>
          </a:p>
        </p:txBody>
      </p:sp>
      <p:sp>
        <p:nvSpPr>
          <p:cNvPr id="45" name="TextBox 44"/>
          <p:cNvSpPr txBox="1"/>
          <p:nvPr/>
        </p:nvSpPr>
        <p:spPr>
          <a:xfrm>
            <a:off x="3131840" y="1220147"/>
            <a:ext cx="1152128" cy="830997"/>
          </a:xfrm>
          <a:prstGeom prst="rect">
            <a:avLst/>
          </a:prstGeom>
          <a:noFill/>
        </p:spPr>
        <p:txBody>
          <a:bodyPr wrap="square" rtlCol="0">
            <a:spAutoFit/>
          </a:bodyPr>
          <a:lstStyle/>
          <a:p>
            <a:r>
              <a:rPr lang="en-AU" sz="2400" dirty="0" smtClean="0">
                <a:solidFill>
                  <a:schemeClr val="bg1"/>
                </a:solidFill>
              </a:rPr>
              <a:t>Priority Queue:</a:t>
            </a:r>
            <a:endParaRPr lang="en-AU" sz="2400" dirty="0">
              <a:solidFill>
                <a:schemeClr val="bg1"/>
              </a:solidFill>
            </a:endParaRPr>
          </a:p>
        </p:txBody>
      </p:sp>
    </p:spTree>
    <p:extLst>
      <p:ext uri="{BB962C8B-B14F-4D97-AF65-F5344CB8AC3E}">
        <p14:creationId xmlns:p14="http://schemas.microsoft.com/office/powerpoint/2010/main" val="2558677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a:solidFill>
                  <a:srgbClr val="FFFF00"/>
                </a:solidFill>
              </a:rPr>
              <a:t>0</a:t>
            </a: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a:solidFill>
                  <a:srgbClr val="FFFF00"/>
                </a:solidFill>
              </a:rPr>
              <a:t>0</a:t>
            </a: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a:solidFill>
                  <a:srgbClr val="FFFF00"/>
                </a:solidFill>
              </a:rPr>
              <a:t>0</a:t>
            </a: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0</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smtClean="0">
                <a:solidFill>
                  <a:srgbClr val="00B050"/>
                </a:solidFill>
              </a:rPr>
              <a:t>2</a:t>
            </a:r>
            <a:endParaRPr lang="en-AU" sz="1400" dirty="0">
              <a:solidFill>
                <a:srgbClr val="00B050"/>
              </a:solidFill>
            </a:endParaRP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a:solidFill>
                  <a:srgbClr val="00B050"/>
                </a:solidFill>
              </a:rPr>
              <a:t>∞</a:t>
            </a: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a:solidFill>
                  <a:srgbClr val="00B050"/>
                </a:solidFill>
              </a:rPr>
              <a:t>∞</a:t>
            </a:r>
          </a:p>
        </p:txBody>
      </p:sp>
      <p:sp>
        <p:nvSpPr>
          <p:cNvPr id="39" name="TextBox 38"/>
          <p:cNvSpPr txBox="1"/>
          <p:nvPr/>
        </p:nvSpPr>
        <p:spPr>
          <a:xfrm>
            <a:off x="1835696" y="3710808"/>
            <a:ext cx="338474" cy="307777"/>
          </a:xfrm>
          <a:prstGeom prst="rect">
            <a:avLst/>
          </a:prstGeom>
          <a:noFill/>
        </p:spPr>
        <p:txBody>
          <a:bodyPr wrap="square" rtlCol="0">
            <a:spAutoFit/>
          </a:bodyPr>
          <a:lstStyle/>
          <a:p>
            <a:r>
              <a:rPr lang="en-AU" sz="1400" dirty="0">
                <a:solidFill>
                  <a:srgbClr val="00B050"/>
                </a:solidFill>
              </a:rPr>
              <a:t>∞</a:t>
            </a: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41" name="Oval 40"/>
          <p:cNvSpPr/>
          <p:nvPr/>
        </p:nvSpPr>
        <p:spPr>
          <a:xfrm>
            <a:off x="6105270" y="169335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Oval 41"/>
          <p:cNvSpPr/>
          <p:nvPr/>
        </p:nvSpPr>
        <p:spPr>
          <a:xfrm>
            <a:off x="6105270" y="2269280"/>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dirty="0"/>
          </a:p>
        </p:txBody>
      </p:sp>
      <p:sp>
        <p:nvSpPr>
          <p:cNvPr id="43" name="TextBox 42"/>
          <p:cNvSpPr txBox="1"/>
          <p:nvPr/>
        </p:nvSpPr>
        <p:spPr>
          <a:xfrm>
            <a:off x="6660232" y="1678104"/>
            <a:ext cx="2304256" cy="461665"/>
          </a:xfrm>
          <a:prstGeom prst="rect">
            <a:avLst/>
          </a:prstGeom>
          <a:noFill/>
        </p:spPr>
        <p:txBody>
          <a:bodyPr wrap="square" rtlCol="0">
            <a:spAutoFit/>
          </a:bodyPr>
          <a:lstStyle/>
          <a:p>
            <a:r>
              <a:rPr lang="en-AU" sz="2400" dirty="0" smtClean="0">
                <a:solidFill>
                  <a:schemeClr val="bg1"/>
                </a:solidFill>
              </a:rPr>
              <a:t>= untraversed</a:t>
            </a:r>
            <a:endParaRPr lang="en-AU" sz="2400" dirty="0">
              <a:solidFill>
                <a:schemeClr val="bg1"/>
              </a:solidFill>
            </a:endParaRPr>
          </a:p>
        </p:txBody>
      </p:sp>
      <p:sp>
        <p:nvSpPr>
          <p:cNvPr id="44" name="TextBox 43"/>
          <p:cNvSpPr txBox="1"/>
          <p:nvPr/>
        </p:nvSpPr>
        <p:spPr>
          <a:xfrm>
            <a:off x="6660232" y="2234075"/>
            <a:ext cx="2304256" cy="461665"/>
          </a:xfrm>
          <a:prstGeom prst="rect">
            <a:avLst/>
          </a:prstGeom>
          <a:noFill/>
        </p:spPr>
        <p:txBody>
          <a:bodyPr wrap="square" rtlCol="0">
            <a:spAutoFit/>
          </a:bodyPr>
          <a:lstStyle/>
          <a:p>
            <a:r>
              <a:rPr lang="en-AU" sz="2400" dirty="0" smtClean="0">
                <a:solidFill>
                  <a:schemeClr val="bg1"/>
                </a:solidFill>
              </a:rPr>
              <a:t>= traversed</a:t>
            </a:r>
            <a:endParaRPr lang="en-AU" sz="2400" dirty="0">
              <a:solidFill>
                <a:schemeClr val="bg1"/>
              </a:solidFill>
            </a:endParaRPr>
          </a:p>
        </p:txBody>
      </p:sp>
      <p:sp>
        <p:nvSpPr>
          <p:cNvPr id="45" name="TextBox 44"/>
          <p:cNvSpPr txBox="1"/>
          <p:nvPr/>
        </p:nvSpPr>
        <p:spPr>
          <a:xfrm>
            <a:off x="3131840" y="1220147"/>
            <a:ext cx="1152128" cy="830997"/>
          </a:xfrm>
          <a:prstGeom prst="rect">
            <a:avLst/>
          </a:prstGeom>
          <a:noFill/>
        </p:spPr>
        <p:txBody>
          <a:bodyPr wrap="square" rtlCol="0">
            <a:spAutoFit/>
          </a:bodyPr>
          <a:lstStyle/>
          <a:p>
            <a:r>
              <a:rPr lang="en-AU" sz="2400" dirty="0" smtClean="0">
                <a:solidFill>
                  <a:schemeClr val="bg1"/>
                </a:solidFill>
              </a:rPr>
              <a:t>Priority Queue:</a:t>
            </a:r>
            <a:endParaRPr lang="en-AU" sz="2400" dirty="0">
              <a:solidFill>
                <a:schemeClr val="bg1"/>
              </a:solidFill>
            </a:endParaRPr>
          </a:p>
        </p:txBody>
      </p:sp>
      <p:graphicFrame>
        <p:nvGraphicFramePr>
          <p:cNvPr id="46" name="Table 45"/>
          <p:cNvGraphicFramePr>
            <a:graphicFrameLocks noGrp="1"/>
          </p:cNvGraphicFramePr>
          <p:nvPr>
            <p:extLst/>
          </p:nvPr>
        </p:nvGraphicFramePr>
        <p:xfrm>
          <a:off x="4387200" y="1408822"/>
          <a:ext cx="544840" cy="370840"/>
        </p:xfrm>
        <a:graphic>
          <a:graphicData uri="http://schemas.openxmlformats.org/drawingml/2006/table">
            <a:tbl>
              <a:tblPr firstRow="1" bandRow="1">
                <a:tableStyleId>{5C22544A-7EE6-4342-B048-85BDC9FD1C3A}</a:tableStyleId>
              </a:tblPr>
              <a:tblGrid>
                <a:gridCol w="544840"/>
              </a:tblGrid>
              <a:tr h="370840">
                <a:tc>
                  <a:txBody>
                    <a:bodyPr/>
                    <a:lstStyle/>
                    <a:p>
                      <a:pPr algn="ctr"/>
                      <a:r>
                        <a:rPr lang="en-AU" dirty="0" smtClean="0"/>
                        <a:t>1</a:t>
                      </a:r>
                      <a:endParaRPr lang="en-AU" dirty="0"/>
                    </a:p>
                  </a:txBody>
                  <a:tcPr/>
                </a:tc>
              </a:tr>
            </a:tbl>
          </a:graphicData>
        </a:graphic>
      </p:graphicFrame>
    </p:spTree>
    <p:extLst>
      <p:ext uri="{BB962C8B-B14F-4D97-AF65-F5344CB8AC3E}">
        <p14:creationId xmlns:p14="http://schemas.microsoft.com/office/powerpoint/2010/main" val="2236736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Why do we need the shortest </a:t>
            </a:r>
            <a:r>
              <a:rPr lang="en-AU" dirty="0" smtClean="0"/>
              <a:t>path?</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lstStyle/>
          <a:p>
            <a:r>
              <a:rPr lang="en-AU" dirty="0"/>
              <a:t>Many techniques require the shortest path in a graph, including finding the shortest path between two locations in a game level or finding the least amount of moves required in a </a:t>
            </a:r>
            <a:r>
              <a:rPr lang="en-AU" dirty="0" smtClean="0"/>
              <a:t>board-game </a:t>
            </a:r>
            <a:r>
              <a:rPr lang="en-AU" dirty="0"/>
              <a:t>to win from the current arrangement of game pieces.</a:t>
            </a:r>
          </a:p>
        </p:txBody>
      </p:sp>
    </p:spTree>
    <p:extLst>
      <p:ext uri="{BB962C8B-B14F-4D97-AF65-F5344CB8AC3E}">
        <p14:creationId xmlns:p14="http://schemas.microsoft.com/office/powerpoint/2010/main" val="2722119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a:solidFill>
                  <a:srgbClr val="FFFF00"/>
                </a:solidFill>
              </a:rPr>
              <a:t>0</a:t>
            </a: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a:solidFill>
                  <a:srgbClr val="FFFF00"/>
                </a:solidFill>
              </a:rPr>
              <a:t>0</a:t>
            </a: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a:solidFill>
                  <a:srgbClr val="FFFF00"/>
                </a:solidFill>
              </a:rPr>
              <a:t>0</a:t>
            </a: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0</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smtClean="0">
                <a:solidFill>
                  <a:srgbClr val="00B050"/>
                </a:solidFill>
              </a:rPr>
              <a:t>2</a:t>
            </a:r>
            <a:endParaRPr lang="en-AU" sz="1400" dirty="0">
              <a:solidFill>
                <a:srgbClr val="00B050"/>
              </a:solidFill>
            </a:endParaRP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a:solidFill>
                  <a:srgbClr val="00B050"/>
                </a:solidFill>
              </a:rPr>
              <a:t>∞</a:t>
            </a: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a:solidFill>
                  <a:srgbClr val="00B050"/>
                </a:solidFill>
              </a:rPr>
              <a:t>∞</a:t>
            </a:r>
          </a:p>
        </p:txBody>
      </p:sp>
      <p:sp>
        <p:nvSpPr>
          <p:cNvPr id="39" name="TextBox 38"/>
          <p:cNvSpPr txBox="1"/>
          <p:nvPr/>
        </p:nvSpPr>
        <p:spPr>
          <a:xfrm>
            <a:off x="1835696" y="3710808"/>
            <a:ext cx="338474" cy="307777"/>
          </a:xfrm>
          <a:prstGeom prst="rect">
            <a:avLst/>
          </a:prstGeom>
          <a:noFill/>
        </p:spPr>
        <p:txBody>
          <a:bodyPr wrap="square" rtlCol="0">
            <a:spAutoFit/>
          </a:bodyPr>
          <a:lstStyle/>
          <a:p>
            <a:r>
              <a:rPr lang="en-AU" sz="1400" dirty="0">
                <a:solidFill>
                  <a:srgbClr val="00B050"/>
                </a:solidFill>
              </a:rPr>
              <a:t>∞</a:t>
            </a: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41" name="Oval 40"/>
          <p:cNvSpPr/>
          <p:nvPr/>
        </p:nvSpPr>
        <p:spPr>
          <a:xfrm>
            <a:off x="6105270" y="169335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Oval 41"/>
          <p:cNvSpPr/>
          <p:nvPr/>
        </p:nvSpPr>
        <p:spPr>
          <a:xfrm>
            <a:off x="6105270" y="2269280"/>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dirty="0"/>
          </a:p>
        </p:txBody>
      </p:sp>
      <p:sp>
        <p:nvSpPr>
          <p:cNvPr id="43" name="TextBox 42"/>
          <p:cNvSpPr txBox="1"/>
          <p:nvPr/>
        </p:nvSpPr>
        <p:spPr>
          <a:xfrm>
            <a:off x="6660232" y="1678104"/>
            <a:ext cx="2304256" cy="461665"/>
          </a:xfrm>
          <a:prstGeom prst="rect">
            <a:avLst/>
          </a:prstGeom>
          <a:noFill/>
        </p:spPr>
        <p:txBody>
          <a:bodyPr wrap="square" rtlCol="0">
            <a:spAutoFit/>
          </a:bodyPr>
          <a:lstStyle/>
          <a:p>
            <a:r>
              <a:rPr lang="en-AU" sz="2400" dirty="0" smtClean="0">
                <a:solidFill>
                  <a:schemeClr val="bg1"/>
                </a:solidFill>
              </a:rPr>
              <a:t>= untraversed</a:t>
            </a:r>
            <a:endParaRPr lang="en-AU" sz="2400" dirty="0">
              <a:solidFill>
                <a:schemeClr val="bg1"/>
              </a:solidFill>
            </a:endParaRPr>
          </a:p>
        </p:txBody>
      </p:sp>
      <p:sp>
        <p:nvSpPr>
          <p:cNvPr id="44" name="TextBox 43"/>
          <p:cNvSpPr txBox="1"/>
          <p:nvPr/>
        </p:nvSpPr>
        <p:spPr>
          <a:xfrm>
            <a:off x="6660232" y="2234075"/>
            <a:ext cx="2304256" cy="461665"/>
          </a:xfrm>
          <a:prstGeom prst="rect">
            <a:avLst/>
          </a:prstGeom>
          <a:noFill/>
        </p:spPr>
        <p:txBody>
          <a:bodyPr wrap="square" rtlCol="0">
            <a:spAutoFit/>
          </a:bodyPr>
          <a:lstStyle/>
          <a:p>
            <a:r>
              <a:rPr lang="en-AU" sz="2400" dirty="0" smtClean="0">
                <a:solidFill>
                  <a:schemeClr val="bg1"/>
                </a:solidFill>
              </a:rPr>
              <a:t>= traversed</a:t>
            </a:r>
            <a:endParaRPr lang="en-AU" sz="2400" dirty="0">
              <a:solidFill>
                <a:schemeClr val="bg1"/>
              </a:solidFill>
            </a:endParaRPr>
          </a:p>
        </p:txBody>
      </p:sp>
      <p:sp>
        <p:nvSpPr>
          <p:cNvPr id="45" name="TextBox 44"/>
          <p:cNvSpPr txBox="1"/>
          <p:nvPr/>
        </p:nvSpPr>
        <p:spPr>
          <a:xfrm>
            <a:off x="3131840" y="1220147"/>
            <a:ext cx="1152128" cy="830997"/>
          </a:xfrm>
          <a:prstGeom prst="rect">
            <a:avLst/>
          </a:prstGeom>
          <a:noFill/>
        </p:spPr>
        <p:txBody>
          <a:bodyPr wrap="square" rtlCol="0">
            <a:spAutoFit/>
          </a:bodyPr>
          <a:lstStyle/>
          <a:p>
            <a:r>
              <a:rPr lang="en-AU" sz="2400" dirty="0" smtClean="0">
                <a:solidFill>
                  <a:schemeClr val="bg1"/>
                </a:solidFill>
              </a:rPr>
              <a:t>Priority Queue:</a:t>
            </a:r>
            <a:endParaRPr lang="en-AU" sz="2400" dirty="0">
              <a:solidFill>
                <a:schemeClr val="bg1"/>
              </a:solidFill>
            </a:endParaRPr>
          </a:p>
        </p:txBody>
      </p:sp>
      <p:graphicFrame>
        <p:nvGraphicFramePr>
          <p:cNvPr id="46" name="Table 45"/>
          <p:cNvGraphicFramePr>
            <a:graphicFrameLocks noGrp="1"/>
          </p:cNvGraphicFramePr>
          <p:nvPr>
            <p:extLst/>
          </p:nvPr>
        </p:nvGraphicFramePr>
        <p:xfrm>
          <a:off x="4387200" y="1408822"/>
          <a:ext cx="544840" cy="741680"/>
        </p:xfrm>
        <a:graphic>
          <a:graphicData uri="http://schemas.openxmlformats.org/drawingml/2006/table">
            <a:tbl>
              <a:tblPr firstRow="1" bandRow="1">
                <a:tableStyleId>{5C22544A-7EE6-4342-B048-85BDC9FD1C3A}</a:tableStyleId>
              </a:tblPr>
              <a:tblGrid>
                <a:gridCol w="544840"/>
              </a:tblGrid>
              <a:tr h="370840">
                <a:tc>
                  <a:txBody>
                    <a:bodyPr/>
                    <a:lstStyle/>
                    <a:p>
                      <a:pPr algn="ctr"/>
                      <a:r>
                        <a:rPr lang="en-AU" b="1" dirty="0" smtClean="0">
                          <a:solidFill>
                            <a:schemeClr val="bg1"/>
                          </a:solidFill>
                        </a:rPr>
                        <a:t>1</a:t>
                      </a:r>
                      <a:endParaRPr lang="en-AU" b="1" dirty="0">
                        <a:solidFill>
                          <a:schemeClr val="bg1"/>
                        </a:solidFill>
                      </a:endParaRPr>
                    </a:p>
                  </a:txBody>
                  <a:tcPr/>
                </a:tc>
              </a:tr>
              <a:tr h="370840">
                <a:tc>
                  <a:txBody>
                    <a:bodyPr/>
                    <a:lstStyle/>
                    <a:p>
                      <a:pPr algn="ctr"/>
                      <a:r>
                        <a:rPr lang="en-AU" b="1" dirty="0" smtClean="0">
                          <a:solidFill>
                            <a:schemeClr val="bg1"/>
                          </a:solidFill>
                        </a:rPr>
                        <a:t>5</a:t>
                      </a:r>
                      <a:endParaRPr lang="en-AU" b="1" dirty="0">
                        <a:solidFill>
                          <a:schemeClr val="bg1"/>
                        </a:solidFill>
                      </a:endParaRPr>
                    </a:p>
                  </a:txBody>
                  <a:tcPr>
                    <a:solidFill>
                      <a:schemeClr val="accent1"/>
                    </a:solidFill>
                  </a:tcPr>
                </a:tc>
              </a:tr>
            </a:tbl>
          </a:graphicData>
        </a:graphic>
      </p:graphicFrame>
    </p:spTree>
    <p:extLst>
      <p:ext uri="{BB962C8B-B14F-4D97-AF65-F5344CB8AC3E}">
        <p14:creationId xmlns:p14="http://schemas.microsoft.com/office/powerpoint/2010/main" val="3307937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a:solidFill>
                  <a:srgbClr val="FFFF00"/>
                </a:solidFill>
              </a:rPr>
              <a:t>0</a:t>
            </a: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a:solidFill>
                  <a:srgbClr val="FFFF00"/>
                </a:solidFill>
              </a:rPr>
              <a:t>0</a:t>
            </a: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1</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a:solidFill>
                  <a:srgbClr val="FFFF00"/>
                </a:solidFill>
              </a:rPr>
              <a:t>0</a:t>
            </a: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0</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smtClean="0">
                <a:solidFill>
                  <a:srgbClr val="00B050"/>
                </a:solidFill>
              </a:rPr>
              <a:t>2</a:t>
            </a:r>
            <a:endParaRPr lang="en-AU" sz="1400" dirty="0">
              <a:solidFill>
                <a:srgbClr val="00B050"/>
              </a:solidFill>
            </a:endParaRP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a:solidFill>
                  <a:srgbClr val="00B050"/>
                </a:solidFill>
              </a:rPr>
              <a:t>∞</a:t>
            </a:r>
          </a:p>
        </p:txBody>
      </p:sp>
      <p:sp>
        <p:nvSpPr>
          <p:cNvPr id="39" name="TextBox 38"/>
          <p:cNvSpPr txBox="1"/>
          <p:nvPr/>
        </p:nvSpPr>
        <p:spPr>
          <a:xfrm>
            <a:off x="1835696" y="3710808"/>
            <a:ext cx="338474" cy="307777"/>
          </a:xfrm>
          <a:prstGeom prst="rect">
            <a:avLst/>
          </a:prstGeom>
          <a:noFill/>
        </p:spPr>
        <p:txBody>
          <a:bodyPr wrap="square" rtlCol="0">
            <a:spAutoFit/>
          </a:bodyPr>
          <a:lstStyle/>
          <a:p>
            <a:r>
              <a:rPr lang="en-AU" sz="1400" dirty="0">
                <a:solidFill>
                  <a:srgbClr val="00B050"/>
                </a:solidFill>
              </a:rPr>
              <a:t>∞</a:t>
            </a: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41" name="Oval 40"/>
          <p:cNvSpPr/>
          <p:nvPr/>
        </p:nvSpPr>
        <p:spPr>
          <a:xfrm>
            <a:off x="6105270" y="169335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Oval 41"/>
          <p:cNvSpPr/>
          <p:nvPr/>
        </p:nvSpPr>
        <p:spPr>
          <a:xfrm>
            <a:off x="6105270" y="2269280"/>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dirty="0"/>
          </a:p>
        </p:txBody>
      </p:sp>
      <p:sp>
        <p:nvSpPr>
          <p:cNvPr id="43" name="TextBox 42"/>
          <p:cNvSpPr txBox="1"/>
          <p:nvPr/>
        </p:nvSpPr>
        <p:spPr>
          <a:xfrm>
            <a:off x="6660232" y="1678104"/>
            <a:ext cx="2304256" cy="461665"/>
          </a:xfrm>
          <a:prstGeom prst="rect">
            <a:avLst/>
          </a:prstGeom>
          <a:noFill/>
        </p:spPr>
        <p:txBody>
          <a:bodyPr wrap="square" rtlCol="0">
            <a:spAutoFit/>
          </a:bodyPr>
          <a:lstStyle/>
          <a:p>
            <a:r>
              <a:rPr lang="en-AU" sz="2400" dirty="0" smtClean="0">
                <a:solidFill>
                  <a:schemeClr val="bg1"/>
                </a:solidFill>
              </a:rPr>
              <a:t>= untraversed</a:t>
            </a:r>
            <a:endParaRPr lang="en-AU" sz="2400" dirty="0">
              <a:solidFill>
                <a:schemeClr val="bg1"/>
              </a:solidFill>
            </a:endParaRPr>
          </a:p>
        </p:txBody>
      </p:sp>
      <p:sp>
        <p:nvSpPr>
          <p:cNvPr id="44" name="TextBox 43"/>
          <p:cNvSpPr txBox="1"/>
          <p:nvPr/>
        </p:nvSpPr>
        <p:spPr>
          <a:xfrm>
            <a:off x="6660232" y="2234075"/>
            <a:ext cx="2304256" cy="461665"/>
          </a:xfrm>
          <a:prstGeom prst="rect">
            <a:avLst/>
          </a:prstGeom>
          <a:noFill/>
        </p:spPr>
        <p:txBody>
          <a:bodyPr wrap="square" rtlCol="0">
            <a:spAutoFit/>
          </a:bodyPr>
          <a:lstStyle/>
          <a:p>
            <a:r>
              <a:rPr lang="en-AU" sz="2400" dirty="0" smtClean="0">
                <a:solidFill>
                  <a:schemeClr val="bg1"/>
                </a:solidFill>
              </a:rPr>
              <a:t>= traversed</a:t>
            </a:r>
            <a:endParaRPr lang="en-AU" sz="2400" dirty="0">
              <a:solidFill>
                <a:schemeClr val="bg1"/>
              </a:solidFill>
            </a:endParaRPr>
          </a:p>
        </p:txBody>
      </p:sp>
      <p:sp>
        <p:nvSpPr>
          <p:cNvPr id="45" name="TextBox 44"/>
          <p:cNvSpPr txBox="1"/>
          <p:nvPr/>
        </p:nvSpPr>
        <p:spPr>
          <a:xfrm>
            <a:off x="3131840" y="1220147"/>
            <a:ext cx="1152128" cy="830997"/>
          </a:xfrm>
          <a:prstGeom prst="rect">
            <a:avLst/>
          </a:prstGeom>
          <a:noFill/>
        </p:spPr>
        <p:txBody>
          <a:bodyPr wrap="square" rtlCol="0">
            <a:spAutoFit/>
          </a:bodyPr>
          <a:lstStyle/>
          <a:p>
            <a:r>
              <a:rPr lang="en-AU" sz="2400" dirty="0" smtClean="0">
                <a:solidFill>
                  <a:schemeClr val="bg1"/>
                </a:solidFill>
              </a:rPr>
              <a:t>Priority Queue:</a:t>
            </a:r>
            <a:endParaRPr lang="en-AU" sz="2400" dirty="0">
              <a:solidFill>
                <a:schemeClr val="bg1"/>
              </a:solidFill>
            </a:endParaRPr>
          </a:p>
        </p:txBody>
      </p:sp>
      <p:graphicFrame>
        <p:nvGraphicFramePr>
          <p:cNvPr id="46" name="Table 45"/>
          <p:cNvGraphicFramePr>
            <a:graphicFrameLocks noGrp="1"/>
          </p:cNvGraphicFramePr>
          <p:nvPr>
            <p:extLst/>
          </p:nvPr>
        </p:nvGraphicFramePr>
        <p:xfrm>
          <a:off x="4387200" y="1408822"/>
          <a:ext cx="544840" cy="370840"/>
        </p:xfrm>
        <a:graphic>
          <a:graphicData uri="http://schemas.openxmlformats.org/drawingml/2006/table">
            <a:tbl>
              <a:tblPr firstRow="1" bandRow="1">
                <a:tableStyleId>{5C22544A-7EE6-4342-B048-85BDC9FD1C3A}</a:tableStyleId>
              </a:tblPr>
              <a:tblGrid>
                <a:gridCol w="544840"/>
              </a:tblGrid>
              <a:tr h="370840">
                <a:tc>
                  <a:txBody>
                    <a:bodyPr/>
                    <a:lstStyle/>
                    <a:p>
                      <a:pPr algn="ctr"/>
                      <a:r>
                        <a:rPr lang="en-AU" b="1" dirty="0" smtClean="0">
                          <a:solidFill>
                            <a:schemeClr val="bg1"/>
                          </a:solidFill>
                        </a:rPr>
                        <a:t>5</a:t>
                      </a:r>
                      <a:endParaRPr lang="en-AU" b="1" dirty="0">
                        <a:solidFill>
                          <a:schemeClr val="bg1"/>
                        </a:solidFill>
                      </a:endParaRPr>
                    </a:p>
                  </a:txBody>
                  <a:tcPr>
                    <a:solidFill>
                      <a:schemeClr val="accent1"/>
                    </a:solidFill>
                  </a:tcPr>
                </a:tc>
              </a:tr>
            </a:tbl>
          </a:graphicData>
        </a:graphic>
      </p:graphicFrame>
    </p:spTree>
    <p:extLst>
      <p:ext uri="{BB962C8B-B14F-4D97-AF65-F5344CB8AC3E}">
        <p14:creationId xmlns:p14="http://schemas.microsoft.com/office/powerpoint/2010/main" val="3525340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a:solidFill>
                  <a:srgbClr val="FFFF00"/>
                </a:solidFill>
              </a:rPr>
              <a:t>0</a:t>
            </a: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a:solidFill>
                  <a:srgbClr val="FFFF00"/>
                </a:solidFill>
              </a:rPr>
              <a:t>0</a:t>
            </a: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1</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a:solidFill>
                  <a:srgbClr val="FFFF00"/>
                </a:solidFill>
              </a:rPr>
              <a:t>0</a:t>
            </a: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0</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smtClean="0">
                <a:solidFill>
                  <a:srgbClr val="00B050"/>
                </a:solidFill>
              </a:rPr>
              <a:t>2</a:t>
            </a:r>
            <a:endParaRPr lang="en-AU" sz="1400" dirty="0">
              <a:solidFill>
                <a:srgbClr val="00B050"/>
              </a:solidFill>
            </a:endParaRP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a:solidFill>
                  <a:srgbClr val="00B050"/>
                </a:solidFill>
              </a:rPr>
              <a:t>∞</a:t>
            </a:r>
          </a:p>
        </p:txBody>
      </p:sp>
      <p:sp>
        <p:nvSpPr>
          <p:cNvPr id="39" name="TextBox 38"/>
          <p:cNvSpPr txBox="1"/>
          <p:nvPr/>
        </p:nvSpPr>
        <p:spPr>
          <a:xfrm>
            <a:off x="1835696" y="3710808"/>
            <a:ext cx="338474" cy="307777"/>
          </a:xfrm>
          <a:prstGeom prst="rect">
            <a:avLst/>
          </a:prstGeom>
          <a:noFill/>
        </p:spPr>
        <p:txBody>
          <a:bodyPr wrap="square" rtlCol="0">
            <a:spAutoFit/>
          </a:bodyPr>
          <a:lstStyle/>
          <a:p>
            <a:r>
              <a:rPr lang="en-AU" sz="1400" dirty="0">
                <a:solidFill>
                  <a:srgbClr val="00B050"/>
                </a:solidFill>
              </a:rPr>
              <a:t>∞</a:t>
            </a: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41" name="Oval 40"/>
          <p:cNvSpPr/>
          <p:nvPr/>
        </p:nvSpPr>
        <p:spPr>
          <a:xfrm>
            <a:off x="6105270" y="169335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Oval 41"/>
          <p:cNvSpPr/>
          <p:nvPr/>
        </p:nvSpPr>
        <p:spPr>
          <a:xfrm>
            <a:off x="6105270" y="2269280"/>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dirty="0"/>
          </a:p>
        </p:txBody>
      </p:sp>
      <p:sp>
        <p:nvSpPr>
          <p:cNvPr id="43" name="TextBox 42"/>
          <p:cNvSpPr txBox="1"/>
          <p:nvPr/>
        </p:nvSpPr>
        <p:spPr>
          <a:xfrm>
            <a:off x="6660232" y="1678104"/>
            <a:ext cx="2304256" cy="461665"/>
          </a:xfrm>
          <a:prstGeom prst="rect">
            <a:avLst/>
          </a:prstGeom>
          <a:noFill/>
        </p:spPr>
        <p:txBody>
          <a:bodyPr wrap="square" rtlCol="0">
            <a:spAutoFit/>
          </a:bodyPr>
          <a:lstStyle/>
          <a:p>
            <a:r>
              <a:rPr lang="en-AU" sz="2400" dirty="0" smtClean="0">
                <a:solidFill>
                  <a:schemeClr val="bg1"/>
                </a:solidFill>
              </a:rPr>
              <a:t>= untraversed</a:t>
            </a:r>
            <a:endParaRPr lang="en-AU" sz="2400" dirty="0">
              <a:solidFill>
                <a:schemeClr val="bg1"/>
              </a:solidFill>
            </a:endParaRPr>
          </a:p>
        </p:txBody>
      </p:sp>
      <p:sp>
        <p:nvSpPr>
          <p:cNvPr id="44" name="TextBox 43"/>
          <p:cNvSpPr txBox="1"/>
          <p:nvPr/>
        </p:nvSpPr>
        <p:spPr>
          <a:xfrm>
            <a:off x="6660232" y="2234075"/>
            <a:ext cx="2304256" cy="461665"/>
          </a:xfrm>
          <a:prstGeom prst="rect">
            <a:avLst/>
          </a:prstGeom>
          <a:noFill/>
        </p:spPr>
        <p:txBody>
          <a:bodyPr wrap="square" rtlCol="0">
            <a:spAutoFit/>
          </a:bodyPr>
          <a:lstStyle/>
          <a:p>
            <a:r>
              <a:rPr lang="en-AU" sz="2400" dirty="0" smtClean="0">
                <a:solidFill>
                  <a:schemeClr val="bg1"/>
                </a:solidFill>
              </a:rPr>
              <a:t>= traversed</a:t>
            </a:r>
            <a:endParaRPr lang="en-AU" sz="2400" dirty="0">
              <a:solidFill>
                <a:schemeClr val="bg1"/>
              </a:solidFill>
            </a:endParaRPr>
          </a:p>
        </p:txBody>
      </p:sp>
      <p:sp>
        <p:nvSpPr>
          <p:cNvPr id="45" name="TextBox 44"/>
          <p:cNvSpPr txBox="1"/>
          <p:nvPr/>
        </p:nvSpPr>
        <p:spPr>
          <a:xfrm>
            <a:off x="3131840" y="1220147"/>
            <a:ext cx="1152128" cy="830997"/>
          </a:xfrm>
          <a:prstGeom prst="rect">
            <a:avLst/>
          </a:prstGeom>
          <a:noFill/>
        </p:spPr>
        <p:txBody>
          <a:bodyPr wrap="square" rtlCol="0">
            <a:spAutoFit/>
          </a:bodyPr>
          <a:lstStyle/>
          <a:p>
            <a:r>
              <a:rPr lang="en-AU" sz="2400" dirty="0" smtClean="0">
                <a:solidFill>
                  <a:schemeClr val="bg1"/>
                </a:solidFill>
              </a:rPr>
              <a:t>Priority Queue:</a:t>
            </a:r>
            <a:endParaRPr lang="en-AU" sz="2400" dirty="0">
              <a:solidFill>
                <a:schemeClr val="bg1"/>
              </a:solidFill>
            </a:endParaRPr>
          </a:p>
        </p:txBody>
      </p:sp>
      <p:graphicFrame>
        <p:nvGraphicFramePr>
          <p:cNvPr id="46" name="Table 45"/>
          <p:cNvGraphicFramePr>
            <a:graphicFrameLocks noGrp="1"/>
          </p:cNvGraphicFramePr>
          <p:nvPr>
            <p:extLst/>
          </p:nvPr>
        </p:nvGraphicFramePr>
        <p:xfrm>
          <a:off x="4387200" y="1408822"/>
          <a:ext cx="544840" cy="370840"/>
        </p:xfrm>
        <a:graphic>
          <a:graphicData uri="http://schemas.openxmlformats.org/drawingml/2006/table">
            <a:tbl>
              <a:tblPr firstRow="1" bandRow="1">
                <a:tableStyleId>{5C22544A-7EE6-4342-B048-85BDC9FD1C3A}</a:tableStyleId>
              </a:tblPr>
              <a:tblGrid>
                <a:gridCol w="544840"/>
              </a:tblGrid>
              <a:tr h="370840">
                <a:tc>
                  <a:txBody>
                    <a:bodyPr/>
                    <a:lstStyle/>
                    <a:p>
                      <a:pPr algn="ctr"/>
                      <a:r>
                        <a:rPr lang="en-AU" b="1" dirty="0" smtClean="0">
                          <a:solidFill>
                            <a:schemeClr val="bg1"/>
                          </a:solidFill>
                        </a:rPr>
                        <a:t>5</a:t>
                      </a:r>
                      <a:endParaRPr lang="en-AU" b="1" dirty="0">
                        <a:solidFill>
                          <a:schemeClr val="bg1"/>
                        </a:solidFill>
                      </a:endParaRPr>
                    </a:p>
                  </a:txBody>
                  <a:tcPr>
                    <a:solidFill>
                      <a:schemeClr val="accent1"/>
                    </a:solidFill>
                  </a:tcPr>
                </a:tc>
              </a:tr>
            </a:tbl>
          </a:graphicData>
        </a:graphic>
      </p:graphicFrame>
    </p:spTree>
    <p:extLst>
      <p:ext uri="{BB962C8B-B14F-4D97-AF65-F5344CB8AC3E}">
        <p14:creationId xmlns:p14="http://schemas.microsoft.com/office/powerpoint/2010/main" val="4229687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a:solidFill>
                  <a:srgbClr val="FFFF00"/>
                </a:solidFill>
              </a:rPr>
              <a:t>0</a:t>
            </a: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a:solidFill>
                  <a:srgbClr val="FFFF00"/>
                </a:solidFill>
              </a:rPr>
              <a:t>0</a:t>
            </a: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1</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a:solidFill>
                  <a:srgbClr val="FFFF00"/>
                </a:solidFill>
              </a:rPr>
              <a:t>0</a:t>
            </a: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0</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smtClean="0">
                <a:solidFill>
                  <a:srgbClr val="00B050"/>
                </a:solidFill>
              </a:rPr>
              <a:t>2</a:t>
            </a:r>
            <a:endParaRPr lang="en-AU" sz="1400" dirty="0">
              <a:solidFill>
                <a:srgbClr val="00B050"/>
              </a:solidFill>
            </a:endParaRP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a:solidFill>
                  <a:srgbClr val="00B050"/>
                </a:solidFill>
              </a:rPr>
              <a:t>∞</a:t>
            </a:r>
          </a:p>
        </p:txBody>
      </p:sp>
      <p:sp>
        <p:nvSpPr>
          <p:cNvPr id="39" name="TextBox 38"/>
          <p:cNvSpPr txBox="1"/>
          <p:nvPr/>
        </p:nvSpPr>
        <p:spPr>
          <a:xfrm>
            <a:off x="1835696" y="3710808"/>
            <a:ext cx="338474" cy="307777"/>
          </a:xfrm>
          <a:prstGeom prst="rect">
            <a:avLst/>
          </a:prstGeom>
          <a:noFill/>
        </p:spPr>
        <p:txBody>
          <a:bodyPr wrap="square" rtlCol="0">
            <a:spAutoFit/>
          </a:bodyPr>
          <a:lstStyle/>
          <a:p>
            <a:r>
              <a:rPr lang="en-AU" sz="1400" dirty="0">
                <a:solidFill>
                  <a:srgbClr val="00B050"/>
                </a:solidFill>
              </a:rPr>
              <a:t>∞</a:t>
            </a: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41" name="Oval 40"/>
          <p:cNvSpPr/>
          <p:nvPr/>
        </p:nvSpPr>
        <p:spPr>
          <a:xfrm>
            <a:off x="6105270" y="169335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Oval 41"/>
          <p:cNvSpPr/>
          <p:nvPr/>
        </p:nvSpPr>
        <p:spPr>
          <a:xfrm>
            <a:off x="6105270" y="2269280"/>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dirty="0"/>
          </a:p>
        </p:txBody>
      </p:sp>
      <p:sp>
        <p:nvSpPr>
          <p:cNvPr id="43" name="TextBox 42"/>
          <p:cNvSpPr txBox="1"/>
          <p:nvPr/>
        </p:nvSpPr>
        <p:spPr>
          <a:xfrm>
            <a:off x="6660232" y="1678104"/>
            <a:ext cx="2304256" cy="461665"/>
          </a:xfrm>
          <a:prstGeom prst="rect">
            <a:avLst/>
          </a:prstGeom>
          <a:noFill/>
        </p:spPr>
        <p:txBody>
          <a:bodyPr wrap="square" rtlCol="0">
            <a:spAutoFit/>
          </a:bodyPr>
          <a:lstStyle/>
          <a:p>
            <a:r>
              <a:rPr lang="en-AU" sz="2400" dirty="0" smtClean="0">
                <a:solidFill>
                  <a:schemeClr val="bg1"/>
                </a:solidFill>
              </a:rPr>
              <a:t>= untraversed</a:t>
            </a:r>
            <a:endParaRPr lang="en-AU" sz="2400" dirty="0">
              <a:solidFill>
                <a:schemeClr val="bg1"/>
              </a:solidFill>
            </a:endParaRPr>
          </a:p>
        </p:txBody>
      </p:sp>
      <p:sp>
        <p:nvSpPr>
          <p:cNvPr id="44" name="TextBox 43"/>
          <p:cNvSpPr txBox="1"/>
          <p:nvPr/>
        </p:nvSpPr>
        <p:spPr>
          <a:xfrm>
            <a:off x="6660232" y="2234075"/>
            <a:ext cx="2304256" cy="461665"/>
          </a:xfrm>
          <a:prstGeom prst="rect">
            <a:avLst/>
          </a:prstGeom>
          <a:noFill/>
        </p:spPr>
        <p:txBody>
          <a:bodyPr wrap="square" rtlCol="0">
            <a:spAutoFit/>
          </a:bodyPr>
          <a:lstStyle/>
          <a:p>
            <a:r>
              <a:rPr lang="en-AU" sz="2400" dirty="0" smtClean="0">
                <a:solidFill>
                  <a:schemeClr val="bg1"/>
                </a:solidFill>
              </a:rPr>
              <a:t>= traversed</a:t>
            </a:r>
            <a:endParaRPr lang="en-AU" sz="2400" dirty="0">
              <a:solidFill>
                <a:schemeClr val="bg1"/>
              </a:solidFill>
            </a:endParaRPr>
          </a:p>
        </p:txBody>
      </p:sp>
      <p:sp>
        <p:nvSpPr>
          <p:cNvPr id="45" name="TextBox 44"/>
          <p:cNvSpPr txBox="1"/>
          <p:nvPr/>
        </p:nvSpPr>
        <p:spPr>
          <a:xfrm>
            <a:off x="3131840" y="1220147"/>
            <a:ext cx="1152128" cy="830997"/>
          </a:xfrm>
          <a:prstGeom prst="rect">
            <a:avLst/>
          </a:prstGeom>
          <a:noFill/>
        </p:spPr>
        <p:txBody>
          <a:bodyPr wrap="square" rtlCol="0">
            <a:spAutoFit/>
          </a:bodyPr>
          <a:lstStyle/>
          <a:p>
            <a:r>
              <a:rPr lang="en-AU" sz="2400" dirty="0" smtClean="0">
                <a:solidFill>
                  <a:schemeClr val="bg1"/>
                </a:solidFill>
              </a:rPr>
              <a:t>Priority Queue:</a:t>
            </a:r>
            <a:endParaRPr lang="en-AU" sz="2400" dirty="0">
              <a:solidFill>
                <a:schemeClr val="bg1"/>
              </a:solidFill>
            </a:endParaRPr>
          </a:p>
        </p:txBody>
      </p:sp>
      <p:graphicFrame>
        <p:nvGraphicFramePr>
          <p:cNvPr id="46" name="Table 45"/>
          <p:cNvGraphicFramePr>
            <a:graphicFrameLocks noGrp="1"/>
          </p:cNvGraphicFramePr>
          <p:nvPr>
            <p:extLst/>
          </p:nvPr>
        </p:nvGraphicFramePr>
        <p:xfrm>
          <a:off x="4387200" y="1408822"/>
          <a:ext cx="544840" cy="741680"/>
        </p:xfrm>
        <a:graphic>
          <a:graphicData uri="http://schemas.openxmlformats.org/drawingml/2006/table">
            <a:tbl>
              <a:tblPr firstRow="1" bandRow="1">
                <a:tableStyleId>{5C22544A-7EE6-4342-B048-85BDC9FD1C3A}</a:tableStyleId>
              </a:tblPr>
              <a:tblGrid>
                <a:gridCol w="544840"/>
              </a:tblGrid>
              <a:tr h="370840">
                <a:tc>
                  <a:txBody>
                    <a:bodyPr/>
                    <a:lstStyle/>
                    <a:p>
                      <a:pPr algn="ctr"/>
                      <a:r>
                        <a:rPr lang="en-AU" b="1" dirty="0" smtClean="0">
                          <a:solidFill>
                            <a:schemeClr val="bg1"/>
                          </a:solidFill>
                        </a:rPr>
                        <a:t>5</a:t>
                      </a:r>
                      <a:endParaRPr lang="en-AU" b="1" dirty="0">
                        <a:solidFill>
                          <a:schemeClr val="bg1"/>
                        </a:solidFill>
                      </a:endParaRPr>
                    </a:p>
                  </a:txBody>
                  <a:tcPr>
                    <a:solidFill>
                      <a:schemeClr val="accent1"/>
                    </a:solidFill>
                  </a:tcPr>
                </a:tc>
              </a:tr>
              <a:tr h="370840">
                <a:tc>
                  <a:txBody>
                    <a:bodyPr/>
                    <a:lstStyle/>
                    <a:p>
                      <a:pPr algn="ctr"/>
                      <a:r>
                        <a:rPr lang="en-AU" b="1" dirty="0" smtClean="0">
                          <a:solidFill>
                            <a:schemeClr val="bg1"/>
                          </a:solidFill>
                        </a:rPr>
                        <a:t>2</a:t>
                      </a:r>
                      <a:endParaRPr lang="en-AU" b="1" dirty="0">
                        <a:solidFill>
                          <a:schemeClr val="bg1"/>
                        </a:solidFill>
                      </a:endParaRPr>
                    </a:p>
                  </a:txBody>
                  <a:tcPr>
                    <a:solidFill>
                      <a:schemeClr val="accent1"/>
                    </a:solidFill>
                  </a:tcPr>
                </a:tc>
              </a:tr>
            </a:tbl>
          </a:graphicData>
        </a:graphic>
      </p:graphicFrame>
    </p:spTree>
    <p:extLst>
      <p:ext uri="{BB962C8B-B14F-4D97-AF65-F5344CB8AC3E}">
        <p14:creationId xmlns:p14="http://schemas.microsoft.com/office/powerpoint/2010/main" val="402110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a:solidFill>
                  <a:srgbClr val="FFFF00"/>
                </a:solidFill>
              </a:rPr>
              <a:t>0</a:t>
            </a: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a:solidFill>
                  <a:srgbClr val="FFFF00"/>
                </a:solidFill>
              </a:rPr>
              <a:t>0</a:t>
            </a: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1</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a:solidFill>
                  <a:srgbClr val="FFFF00"/>
                </a:solidFill>
              </a:rPr>
              <a:t>0</a:t>
            </a: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smtClean="0">
                <a:solidFill>
                  <a:srgbClr val="FFFF00"/>
                </a:solidFill>
              </a:rPr>
              <a:t>5</a:t>
            </a:r>
            <a:endParaRPr lang="en-AU" sz="1400" dirty="0">
              <a:solidFill>
                <a:srgbClr val="FFFF00"/>
              </a:solidFill>
            </a:endParaRP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0</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smtClean="0">
                <a:solidFill>
                  <a:srgbClr val="00B050"/>
                </a:solidFill>
              </a:rPr>
              <a:t>2</a:t>
            </a:r>
            <a:endParaRPr lang="en-AU" sz="1400" dirty="0">
              <a:solidFill>
                <a:srgbClr val="00B050"/>
              </a:solidFill>
            </a:endParaRP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a:solidFill>
                  <a:srgbClr val="00B050"/>
                </a:solidFill>
              </a:rPr>
              <a:t>∞</a:t>
            </a:r>
          </a:p>
        </p:txBody>
      </p:sp>
      <p:sp>
        <p:nvSpPr>
          <p:cNvPr id="39" name="TextBox 38"/>
          <p:cNvSpPr txBox="1"/>
          <p:nvPr/>
        </p:nvSpPr>
        <p:spPr>
          <a:xfrm>
            <a:off x="1835696" y="3710808"/>
            <a:ext cx="389990" cy="307777"/>
          </a:xfrm>
          <a:prstGeom prst="rect">
            <a:avLst/>
          </a:prstGeom>
          <a:noFill/>
        </p:spPr>
        <p:txBody>
          <a:bodyPr wrap="square" rtlCol="0">
            <a:spAutoFit/>
          </a:bodyPr>
          <a:lstStyle/>
          <a:p>
            <a:r>
              <a:rPr lang="en-AU" sz="1400" dirty="0" smtClean="0">
                <a:solidFill>
                  <a:srgbClr val="00B050"/>
                </a:solidFill>
              </a:rPr>
              <a:t>11</a:t>
            </a:r>
            <a:endParaRPr lang="en-AU" sz="1400" dirty="0">
              <a:solidFill>
                <a:srgbClr val="00B050"/>
              </a:solidFill>
            </a:endParaRP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41" name="Oval 40"/>
          <p:cNvSpPr/>
          <p:nvPr/>
        </p:nvSpPr>
        <p:spPr>
          <a:xfrm>
            <a:off x="6105270" y="169335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Oval 41"/>
          <p:cNvSpPr/>
          <p:nvPr/>
        </p:nvSpPr>
        <p:spPr>
          <a:xfrm>
            <a:off x="6105270" y="2269280"/>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dirty="0"/>
          </a:p>
        </p:txBody>
      </p:sp>
      <p:sp>
        <p:nvSpPr>
          <p:cNvPr id="43" name="TextBox 42"/>
          <p:cNvSpPr txBox="1"/>
          <p:nvPr/>
        </p:nvSpPr>
        <p:spPr>
          <a:xfrm>
            <a:off x="6660232" y="1678104"/>
            <a:ext cx="2304256" cy="461665"/>
          </a:xfrm>
          <a:prstGeom prst="rect">
            <a:avLst/>
          </a:prstGeom>
          <a:noFill/>
        </p:spPr>
        <p:txBody>
          <a:bodyPr wrap="square" rtlCol="0">
            <a:spAutoFit/>
          </a:bodyPr>
          <a:lstStyle/>
          <a:p>
            <a:r>
              <a:rPr lang="en-AU" sz="2400" dirty="0" smtClean="0">
                <a:solidFill>
                  <a:schemeClr val="bg1"/>
                </a:solidFill>
              </a:rPr>
              <a:t>= untraversed</a:t>
            </a:r>
            <a:endParaRPr lang="en-AU" sz="2400" dirty="0">
              <a:solidFill>
                <a:schemeClr val="bg1"/>
              </a:solidFill>
            </a:endParaRPr>
          </a:p>
        </p:txBody>
      </p:sp>
      <p:sp>
        <p:nvSpPr>
          <p:cNvPr id="44" name="TextBox 43"/>
          <p:cNvSpPr txBox="1"/>
          <p:nvPr/>
        </p:nvSpPr>
        <p:spPr>
          <a:xfrm>
            <a:off x="6660232" y="2234075"/>
            <a:ext cx="2304256" cy="461665"/>
          </a:xfrm>
          <a:prstGeom prst="rect">
            <a:avLst/>
          </a:prstGeom>
          <a:noFill/>
        </p:spPr>
        <p:txBody>
          <a:bodyPr wrap="square" rtlCol="0">
            <a:spAutoFit/>
          </a:bodyPr>
          <a:lstStyle/>
          <a:p>
            <a:r>
              <a:rPr lang="en-AU" sz="2400" dirty="0" smtClean="0">
                <a:solidFill>
                  <a:schemeClr val="bg1"/>
                </a:solidFill>
              </a:rPr>
              <a:t>= traversed</a:t>
            </a:r>
            <a:endParaRPr lang="en-AU" sz="2400" dirty="0">
              <a:solidFill>
                <a:schemeClr val="bg1"/>
              </a:solidFill>
            </a:endParaRPr>
          </a:p>
        </p:txBody>
      </p:sp>
      <p:sp>
        <p:nvSpPr>
          <p:cNvPr id="45" name="TextBox 44"/>
          <p:cNvSpPr txBox="1"/>
          <p:nvPr/>
        </p:nvSpPr>
        <p:spPr>
          <a:xfrm>
            <a:off x="3131840" y="1220147"/>
            <a:ext cx="1152128" cy="830997"/>
          </a:xfrm>
          <a:prstGeom prst="rect">
            <a:avLst/>
          </a:prstGeom>
          <a:noFill/>
        </p:spPr>
        <p:txBody>
          <a:bodyPr wrap="square" rtlCol="0">
            <a:spAutoFit/>
          </a:bodyPr>
          <a:lstStyle/>
          <a:p>
            <a:r>
              <a:rPr lang="en-AU" sz="2400" dirty="0" smtClean="0">
                <a:solidFill>
                  <a:schemeClr val="bg1"/>
                </a:solidFill>
              </a:rPr>
              <a:t>Priority Queue:</a:t>
            </a:r>
            <a:endParaRPr lang="en-AU" sz="2400" dirty="0">
              <a:solidFill>
                <a:schemeClr val="bg1"/>
              </a:solidFill>
            </a:endParaRPr>
          </a:p>
        </p:txBody>
      </p:sp>
      <p:graphicFrame>
        <p:nvGraphicFramePr>
          <p:cNvPr id="46" name="Table 45"/>
          <p:cNvGraphicFramePr>
            <a:graphicFrameLocks noGrp="1"/>
          </p:cNvGraphicFramePr>
          <p:nvPr>
            <p:extLst/>
          </p:nvPr>
        </p:nvGraphicFramePr>
        <p:xfrm>
          <a:off x="4387200" y="1408822"/>
          <a:ext cx="544840" cy="370840"/>
        </p:xfrm>
        <a:graphic>
          <a:graphicData uri="http://schemas.openxmlformats.org/drawingml/2006/table">
            <a:tbl>
              <a:tblPr firstRow="1" bandRow="1">
                <a:tableStyleId>{5C22544A-7EE6-4342-B048-85BDC9FD1C3A}</a:tableStyleId>
              </a:tblPr>
              <a:tblGrid>
                <a:gridCol w="544840"/>
              </a:tblGrid>
              <a:tr h="370840">
                <a:tc>
                  <a:txBody>
                    <a:bodyPr/>
                    <a:lstStyle/>
                    <a:p>
                      <a:pPr algn="ctr"/>
                      <a:r>
                        <a:rPr lang="en-AU" b="1" dirty="0" smtClean="0">
                          <a:solidFill>
                            <a:schemeClr val="bg1"/>
                          </a:solidFill>
                        </a:rPr>
                        <a:t>2</a:t>
                      </a:r>
                      <a:endParaRPr lang="en-AU" b="1" dirty="0">
                        <a:solidFill>
                          <a:schemeClr val="bg1"/>
                        </a:solidFill>
                      </a:endParaRPr>
                    </a:p>
                  </a:txBody>
                  <a:tcPr>
                    <a:solidFill>
                      <a:schemeClr val="accent1"/>
                    </a:solidFill>
                  </a:tcPr>
                </a:tc>
              </a:tr>
            </a:tbl>
          </a:graphicData>
        </a:graphic>
      </p:graphicFrame>
    </p:spTree>
    <p:extLst>
      <p:ext uri="{BB962C8B-B14F-4D97-AF65-F5344CB8AC3E}">
        <p14:creationId xmlns:p14="http://schemas.microsoft.com/office/powerpoint/2010/main" val="2048394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a:solidFill>
                  <a:srgbClr val="FFFF00"/>
                </a:solidFill>
              </a:rPr>
              <a:t>0</a:t>
            </a: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a:solidFill>
                  <a:srgbClr val="FFFF00"/>
                </a:solidFill>
              </a:rPr>
              <a:t>0</a:t>
            </a: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1</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a:solidFill>
                  <a:srgbClr val="FFFF00"/>
                </a:solidFill>
              </a:rPr>
              <a:t>0</a:t>
            </a: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smtClean="0">
                <a:solidFill>
                  <a:srgbClr val="FFFF00"/>
                </a:solidFill>
              </a:rPr>
              <a:t>5</a:t>
            </a:r>
            <a:endParaRPr lang="en-AU" sz="1400" dirty="0">
              <a:solidFill>
                <a:srgbClr val="FFFF00"/>
              </a:solidFill>
            </a:endParaRP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0</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smtClean="0">
                <a:solidFill>
                  <a:srgbClr val="00B050"/>
                </a:solidFill>
              </a:rPr>
              <a:t>2</a:t>
            </a:r>
            <a:endParaRPr lang="en-AU" sz="1400" dirty="0">
              <a:solidFill>
                <a:srgbClr val="00B050"/>
              </a:solidFill>
            </a:endParaRP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a:solidFill>
                  <a:srgbClr val="00B050"/>
                </a:solidFill>
              </a:rPr>
              <a:t>∞</a:t>
            </a:r>
          </a:p>
        </p:txBody>
      </p:sp>
      <p:sp>
        <p:nvSpPr>
          <p:cNvPr id="39" name="TextBox 38"/>
          <p:cNvSpPr txBox="1"/>
          <p:nvPr/>
        </p:nvSpPr>
        <p:spPr>
          <a:xfrm>
            <a:off x="1835696" y="3710808"/>
            <a:ext cx="389990" cy="307777"/>
          </a:xfrm>
          <a:prstGeom prst="rect">
            <a:avLst/>
          </a:prstGeom>
          <a:noFill/>
        </p:spPr>
        <p:txBody>
          <a:bodyPr wrap="square" rtlCol="0">
            <a:spAutoFit/>
          </a:bodyPr>
          <a:lstStyle/>
          <a:p>
            <a:r>
              <a:rPr lang="en-AU" sz="1400" dirty="0" smtClean="0">
                <a:solidFill>
                  <a:srgbClr val="00B050"/>
                </a:solidFill>
              </a:rPr>
              <a:t>11</a:t>
            </a:r>
            <a:endParaRPr lang="en-AU" sz="1400" dirty="0">
              <a:solidFill>
                <a:srgbClr val="00B050"/>
              </a:solidFill>
            </a:endParaRP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41" name="Oval 40"/>
          <p:cNvSpPr/>
          <p:nvPr/>
        </p:nvSpPr>
        <p:spPr>
          <a:xfrm>
            <a:off x="6105270" y="169335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Oval 41"/>
          <p:cNvSpPr/>
          <p:nvPr/>
        </p:nvSpPr>
        <p:spPr>
          <a:xfrm>
            <a:off x="6105270" y="2269280"/>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dirty="0"/>
          </a:p>
        </p:txBody>
      </p:sp>
      <p:sp>
        <p:nvSpPr>
          <p:cNvPr id="43" name="TextBox 42"/>
          <p:cNvSpPr txBox="1"/>
          <p:nvPr/>
        </p:nvSpPr>
        <p:spPr>
          <a:xfrm>
            <a:off x="6660232" y="1678104"/>
            <a:ext cx="2304256" cy="461665"/>
          </a:xfrm>
          <a:prstGeom prst="rect">
            <a:avLst/>
          </a:prstGeom>
          <a:noFill/>
        </p:spPr>
        <p:txBody>
          <a:bodyPr wrap="square" rtlCol="0">
            <a:spAutoFit/>
          </a:bodyPr>
          <a:lstStyle/>
          <a:p>
            <a:r>
              <a:rPr lang="en-AU" sz="2400" dirty="0" smtClean="0">
                <a:solidFill>
                  <a:schemeClr val="bg1"/>
                </a:solidFill>
              </a:rPr>
              <a:t>= untraversed</a:t>
            </a:r>
            <a:endParaRPr lang="en-AU" sz="2400" dirty="0">
              <a:solidFill>
                <a:schemeClr val="bg1"/>
              </a:solidFill>
            </a:endParaRPr>
          </a:p>
        </p:txBody>
      </p:sp>
      <p:sp>
        <p:nvSpPr>
          <p:cNvPr id="44" name="TextBox 43"/>
          <p:cNvSpPr txBox="1"/>
          <p:nvPr/>
        </p:nvSpPr>
        <p:spPr>
          <a:xfrm>
            <a:off x="6660232" y="2234075"/>
            <a:ext cx="2304256" cy="461665"/>
          </a:xfrm>
          <a:prstGeom prst="rect">
            <a:avLst/>
          </a:prstGeom>
          <a:noFill/>
        </p:spPr>
        <p:txBody>
          <a:bodyPr wrap="square" rtlCol="0">
            <a:spAutoFit/>
          </a:bodyPr>
          <a:lstStyle/>
          <a:p>
            <a:r>
              <a:rPr lang="en-AU" sz="2400" dirty="0" smtClean="0">
                <a:solidFill>
                  <a:schemeClr val="bg1"/>
                </a:solidFill>
              </a:rPr>
              <a:t>= traversed</a:t>
            </a:r>
            <a:endParaRPr lang="en-AU" sz="2400" dirty="0">
              <a:solidFill>
                <a:schemeClr val="bg1"/>
              </a:solidFill>
            </a:endParaRPr>
          </a:p>
        </p:txBody>
      </p:sp>
      <p:sp>
        <p:nvSpPr>
          <p:cNvPr id="45" name="TextBox 44"/>
          <p:cNvSpPr txBox="1"/>
          <p:nvPr/>
        </p:nvSpPr>
        <p:spPr>
          <a:xfrm>
            <a:off x="3131840" y="1220147"/>
            <a:ext cx="1152128" cy="830997"/>
          </a:xfrm>
          <a:prstGeom prst="rect">
            <a:avLst/>
          </a:prstGeom>
          <a:noFill/>
        </p:spPr>
        <p:txBody>
          <a:bodyPr wrap="square" rtlCol="0">
            <a:spAutoFit/>
          </a:bodyPr>
          <a:lstStyle/>
          <a:p>
            <a:r>
              <a:rPr lang="en-AU" sz="2400" dirty="0" smtClean="0">
                <a:solidFill>
                  <a:schemeClr val="bg1"/>
                </a:solidFill>
              </a:rPr>
              <a:t>Priority Queue:</a:t>
            </a:r>
            <a:endParaRPr lang="en-AU" sz="2400" dirty="0">
              <a:solidFill>
                <a:schemeClr val="bg1"/>
              </a:solidFill>
            </a:endParaRPr>
          </a:p>
        </p:txBody>
      </p:sp>
      <p:graphicFrame>
        <p:nvGraphicFramePr>
          <p:cNvPr id="46" name="Table 45"/>
          <p:cNvGraphicFramePr>
            <a:graphicFrameLocks noGrp="1"/>
          </p:cNvGraphicFramePr>
          <p:nvPr>
            <p:extLst/>
          </p:nvPr>
        </p:nvGraphicFramePr>
        <p:xfrm>
          <a:off x="4387200" y="1408822"/>
          <a:ext cx="544840" cy="370840"/>
        </p:xfrm>
        <a:graphic>
          <a:graphicData uri="http://schemas.openxmlformats.org/drawingml/2006/table">
            <a:tbl>
              <a:tblPr firstRow="1" bandRow="1">
                <a:tableStyleId>{5C22544A-7EE6-4342-B048-85BDC9FD1C3A}</a:tableStyleId>
              </a:tblPr>
              <a:tblGrid>
                <a:gridCol w="544840"/>
              </a:tblGrid>
              <a:tr h="370840">
                <a:tc>
                  <a:txBody>
                    <a:bodyPr/>
                    <a:lstStyle/>
                    <a:p>
                      <a:pPr algn="ctr"/>
                      <a:r>
                        <a:rPr lang="en-AU" b="1" dirty="0" smtClean="0">
                          <a:solidFill>
                            <a:schemeClr val="bg1"/>
                          </a:solidFill>
                        </a:rPr>
                        <a:t>2</a:t>
                      </a:r>
                      <a:endParaRPr lang="en-AU" b="1" dirty="0">
                        <a:solidFill>
                          <a:schemeClr val="bg1"/>
                        </a:solidFill>
                      </a:endParaRPr>
                    </a:p>
                  </a:txBody>
                  <a:tcPr>
                    <a:solidFill>
                      <a:schemeClr val="accent1"/>
                    </a:solidFill>
                  </a:tcPr>
                </a:tc>
              </a:tr>
            </a:tbl>
          </a:graphicData>
        </a:graphic>
      </p:graphicFrame>
    </p:spTree>
    <p:extLst>
      <p:ext uri="{BB962C8B-B14F-4D97-AF65-F5344CB8AC3E}">
        <p14:creationId xmlns:p14="http://schemas.microsoft.com/office/powerpoint/2010/main" val="470917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a:solidFill>
                  <a:srgbClr val="FFFF00"/>
                </a:solidFill>
              </a:rPr>
              <a:t>0</a:t>
            </a: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a:solidFill>
                  <a:srgbClr val="FFFF00"/>
                </a:solidFill>
              </a:rPr>
              <a:t>0</a:t>
            </a: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1</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a:solidFill>
                  <a:srgbClr val="FFFF00"/>
                </a:solidFill>
              </a:rPr>
              <a:t>0</a:t>
            </a: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smtClean="0">
                <a:solidFill>
                  <a:srgbClr val="FFFF00"/>
                </a:solidFill>
              </a:rPr>
              <a:t>-</a:t>
            </a:r>
            <a:endParaRPr lang="en-AU" sz="1400" dirty="0">
              <a:solidFill>
                <a:srgbClr val="FFFF00"/>
              </a:solidFill>
            </a:endParaRP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smtClean="0">
                <a:solidFill>
                  <a:srgbClr val="FFFF00"/>
                </a:solidFill>
              </a:rPr>
              <a:t>5</a:t>
            </a:r>
            <a:endParaRPr lang="en-AU" sz="1400" dirty="0">
              <a:solidFill>
                <a:srgbClr val="FFFF00"/>
              </a:solidFill>
            </a:endParaRP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0</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smtClean="0">
                <a:solidFill>
                  <a:srgbClr val="00B050"/>
                </a:solidFill>
              </a:rPr>
              <a:t>2</a:t>
            </a:r>
            <a:endParaRPr lang="en-AU" sz="1400" dirty="0">
              <a:solidFill>
                <a:srgbClr val="00B050"/>
              </a:solidFill>
            </a:endParaRP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a:solidFill>
                  <a:srgbClr val="00B050"/>
                </a:solidFill>
              </a:rPr>
              <a:t>∞</a:t>
            </a:r>
          </a:p>
        </p:txBody>
      </p:sp>
      <p:sp>
        <p:nvSpPr>
          <p:cNvPr id="39" name="TextBox 38"/>
          <p:cNvSpPr txBox="1"/>
          <p:nvPr/>
        </p:nvSpPr>
        <p:spPr>
          <a:xfrm>
            <a:off x="1835696" y="3710808"/>
            <a:ext cx="389990" cy="307777"/>
          </a:xfrm>
          <a:prstGeom prst="rect">
            <a:avLst/>
          </a:prstGeom>
          <a:noFill/>
        </p:spPr>
        <p:txBody>
          <a:bodyPr wrap="square" rtlCol="0">
            <a:spAutoFit/>
          </a:bodyPr>
          <a:lstStyle/>
          <a:p>
            <a:r>
              <a:rPr lang="en-AU" sz="1400" dirty="0" smtClean="0">
                <a:solidFill>
                  <a:srgbClr val="00B050"/>
                </a:solidFill>
              </a:rPr>
              <a:t>11</a:t>
            </a:r>
            <a:endParaRPr lang="en-AU" sz="1400" dirty="0">
              <a:solidFill>
                <a:srgbClr val="00B050"/>
              </a:solidFill>
            </a:endParaRP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41" name="Oval 40"/>
          <p:cNvSpPr/>
          <p:nvPr/>
        </p:nvSpPr>
        <p:spPr>
          <a:xfrm>
            <a:off x="6105270" y="169335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Oval 41"/>
          <p:cNvSpPr/>
          <p:nvPr/>
        </p:nvSpPr>
        <p:spPr>
          <a:xfrm>
            <a:off x="6105270" y="2269280"/>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dirty="0"/>
          </a:p>
        </p:txBody>
      </p:sp>
      <p:sp>
        <p:nvSpPr>
          <p:cNvPr id="43" name="TextBox 42"/>
          <p:cNvSpPr txBox="1"/>
          <p:nvPr/>
        </p:nvSpPr>
        <p:spPr>
          <a:xfrm>
            <a:off x="6660232" y="1678104"/>
            <a:ext cx="2304256" cy="461665"/>
          </a:xfrm>
          <a:prstGeom prst="rect">
            <a:avLst/>
          </a:prstGeom>
          <a:noFill/>
        </p:spPr>
        <p:txBody>
          <a:bodyPr wrap="square" rtlCol="0">
            <a:spAutoFit/>
          </a:bodyPr>
          <a:lstStyle/>
          <a:p>
            <a:r>
              <a:rPr lang="en-AU" sz="2400" dirty="0" smtClean="0">
                <a:solidFill>
                  <a:schemeClr val="bg1"/>
                </a:solidFill>
              </a:rPr>
              <a:t>= untraversed</a:t>
            </a:r>
            <a:endParaRPr lang="en-AU" sz="2400" dirty="0">
              <a:solidFill>
                <a:schemeClr val="bg1"/>
              </a:solidFill>
            </a:endParaRPr>
          </a:p>
        </p:txBody>
      </p:sp>
      <p:sp>
        <p:nvSpPr>
          <p:cNvPr id="44" name="TextBox 43"/>
          <p:cNvSpPr txBox="1"/>
          <p:nvPr/>
        </p:nvSpPr>
        <p:spPr>
          <a:xfrm>
            <a:off x="6660232" y="2234075"/>
            <a:ext cx="2304256" cy="461665"/>
          </a:xfrm>
          <a:prstGeom prst="rect">
            <a:avLst/>
          </a:prstGeom>
          <a:noFill/>
        </p:spPr>
        <p:txBody>
          <a:bodyPr wrap="square" rtlCol="0">
            <a:spAutoFit/>
          </a:bodyPr>
          <a:lstStyle/>
          <a:p>
            <a:r>
              <a:rPr lang="en-AU" sz="2400" dirty="0" smtClean="0">
                <a:solidFill>
                  <a:schemeClr val="bg1"/>
                </a:solidFill>
              </a:rPr>
              <a:t>= traversed</a:t>
            </a:r>
            <a:endParaRPr lang="en-AU" sz="2400" dirty="0">
              <a:solidFill>
                <a:schemeClr val="bg1"/>
              </a:solidFill>
            </a:endParaRPr>
          </a:p>
        </p:txBody>
      </p:sp>
      <p:sp>
        <p:nvSpPr>
          <p:cNvPr id="45" name="TextBox 44"/>
          <p:cNvSpPr txBox="1"/>
          <p:nvPr/>
        </p:nvSpPr>
        <p:spPr>
          <a:xfrm>
            <a:off x="3131840" y="1220147"/>
            <a:ext cx="1152128" cy="830997"/>
          </a:xfrm>
          <a:prstGeom prst="rect">
            <a:avLst/>
          </a:prstGeom>
          <a:noFill/>
        </p:spPr>
        <p:txBody>
          <a:bodyPr wrap="square" rtlCol="0">
            <a:spAutoFit/>
          </a:bodyPr>
          <a:lstStyle/>
          <a:p>
            <a:r>
              <a:rPr lang="en-AU" sz="2400" dirty="0" smtClean="0">
                <a:solidFill>
                  <a:schemeClr val="bg1"/>
                </a:solidFill>
              </a:rPr>
              <a:t>Priority Queue:</a:t>
            </a:r>
            <a:endParaRPr lang="en-AU" sz="2400" dirty="0">
              <a:solidFill>
                <a:schemeClr val="bg1"/>
              </a:solidFill>
            </a:endParaRPr>
          </a:p>
        </p:txBody>
      </p:sp>
      <p:graphicFrame>
        <p:nvGraphicFramePr>
          <p:cNvPr id="46" name="Table 45"/>
          <p:cNvGraphicFramePr>
            <a:graphicFrameLocks noGrp="1"/>
          </p:cNvGraphicFramePr>
          <p:nvPr>
            <p:extLst/>
          </p:nvPr>
        </p:nvGraphicFramePr>
        <p:xfrm>
          <a:off x="4387200" y="1408822"/>
          <a:ext cx="544840" cy="370840"/>
        </p:xfrm>
        <a:graphic>
          <a:graphicData uri="http://schemas.openxmlformats.org/drawingml/2006/table">
            <a:tbl>
              <a:tblPr firstRow="1" bandRow="1">
                <a:tableStyleId>{5C22544A-7EE6-4342-B048-85BDC9FD1C3A}</a:tableStyleId>
              </a:tblPr>
              <a:tblGrid>
                <a:gridCol w="544840"/>
              </a:tblGrid>
              <a:tr h="370840">
                <a:tc>
                  <a:txBody>
                    <a:bodyPr/>
                    <a:lstStyle/>
                    <a:p>
                      <a:pPr algn="ctr"/>
                      <a:r>
                        <a:rPr lang="en-AU" b="1" dirty="0" smtClean="0">
                          <a:solidFill>
                            <a:schemeClr val="bg1"/>
                          </a:solidFill>
                        </a:rPr>
                        <a:t>2</a:t>
                      </a:r>
                      <a:endParaRPr lang="en-AU" b="1" dirty="0">
                        <a:solidFill>
                          <a:schemeClr val="bg1"/>
                        </a:solidFill>
                      </a:endParaRPr>
                    </a:p>
                  </a:txBody>
                  <a:tcPr>
                    <a:solidFill>
                      <a:schemeClr val="accent1"/>
                    </a:solidFill>
                  </a:tcPr>
                </a:tc>
              </a:tr>
            </a:tbl>
          </a:graphicData>
        </a:graphic>
      </p:graphicFrame>
      <p:graphicFrame>
        <p:nvGraphicFramePr>
          <p:cNvPr id="47" name="Table 46"/>
          <p:cNvGraphicFramePr>
            <a:graphicFrameLocks noGrp="1"/>
          </p:cNvGraphicFramePr>
          <p:nvPr>
            <p:extLst/>
          </p:nvPr>
        </p:nvGraphicFramePr>
        <p:xfrm>
          <a:off x="4387200" y="1779662"/>
          <a:ext cx="544840" cy="370840"/>
        </p:xfrm>
        <a:graphic>
          <a:graphicData uri="http://schemas.openxmlformats.org/drawingml/2006/table">
            <a:tbl>
              <a:tblPr firstRow="1" bandRow="1">
                <a:tableStyleId>{5C22544A-7EE6-4342-B048-85BDC9FD1C3A}</a:tableStyleId>
              </a:tblPr>
              <a:tblGrid>
                <a:gridCol w="544840"/>
              </a:tblGrid>
              <a:tr h="370840">
                <a:tc>
                  <a:txBody>
                    <a:bodyPr/>
                    <a:lstStyle/>
                    <a:p>
                      <a:pPr algn="ctr"/>
                      <a:r>
                        <a:rPr lang="en-US" b="1" dirty="0" smtClean="0">
                          <a:solidFill>
                            <a:schemeClr val="bg1"/>
                          </a:solidFill>
                        </a:rPr>
                        <a:t>4</a:t>
                      </a:r>
                      <a:endParaRPr lang="en-AU" b="1" dirty="0">
                        <a:solidFill>
                          <a:schemeClr val="bg1"/>
                        </a:solidFill>
                      </a:endParaRPr>
                    </a:p>
                  </a:txBody>
                  <a:tcPr>
                    <a:solidFill>
                      <a:schemeClr val="accent1"/>
                    </a:solidFill>
                  </a:tcPr>
                </a:tc>
              </a:tr>
            </a:tbl>
          </a:graphicData>
        </a:graphic>
      </p:graphicFrame>
    </p:spTree>
    <p:extLst>
      <p:ext uri="{BB962C8B-B14F-4D97-AF65-F5344CB8AC3E}">
        <p14:creationId xmlns:p14="http://schemas.microsoft.com/office/powerpoint/2010/main" val="2623797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a:solidFill>
                  <a:srgbClr val="FFFF00"/>
                </a:solidFill>
              </a:rPr>
              <a:t>0</a:t>
            </a: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a:solidFill>
                  <a:srgbClr val="FFFF00"/>
                </a:solidFill>
              </a:rPr>
              <a:t>0</a:t>
            </a: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1</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a:solidFill>
                  <a:srgbClr val="FFFF00"/>
                </a:solidFill>
              </a:rPr>
              <a:t>0</a:t>
            </a: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a:solidFill>
                  <a:srgbClr val="FFFF00"/>
                </a:solidFill>
              </a:rPr>
              <a:t>2</a:t>
            </a: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smtClean="0">
                <a:solidFill>
                  <a:srgbClr val="FFFF00"/>
                </a:solidFill>
              </a:rPr>
              <a:t>5</a:t>
            </a:r>
            <a:endParaRPr lang="en-AU" sz="1400" dirty="0">
              <a:solidFill>
                <a:srgbClr val="FFFF00"/>
              </a:solidFill>
            </a:endParaRP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0</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smtClean="0">
                <a:solidFill>
                  <a:srgbClr val="00B050"/>
                </a:solidFill>
              </a:rPr>
              <a:t>2</a:t>
            </a:r>
            <a:endParaRPr lang="en-AU" sz="1400" dirty="0">
              <a:solidFill>
                <a:srgbClr val="00B050"/>
              </a:solidFill>
            </a:endParaRP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smtClean="0">
                <a:solidFill>
                  <a:srgbClr val="00B050"/>
                </a:solidFill>
              </a:rPr>
              <a:t>6</a:t>
            </a:r>
            <a:endParaRPr lang="en-AU" sz="1400" dirty="0">
              <a:solidFill>
                <a:srgbClr val="00B050"/>
              </a:solidFill>
            </a:endParaRPr>
          </a:p>
        </p:txBody>
      </p:sp>
      <p:sp>
        <p:nvSpPr>
          <p:cNvPr id="39" name="TextBox 38"/>
          <p:cNvSpPr txBox="1"/>
          <p:nvPr/>
        </p:nvSpPr>
        <p:spPr>
          <a:xfrm>
            <a:off x="1835696" y="3710808"/>
            <a:ext cx="389990" cy="307777"/>
          </a:xfrm>
          <a:prstGeom prst="rect">
            <a:avLst/>
          </a:prstGeom>
          <a:noFill/>
        </p:spPr>
        <p:txBody>
          <a:bodyPr wrap="square" rtlCol="0">
            <a:spAutoFit/>
          </a:bodyPr>
          <a:lstStyle/>
          <a:p>
            <a:r>
              <a:rPr lang="en-AU" sz="1400" dirty="0" smtClean="0">
                <a:solidFill>
                  <a:srgbClr val="00B050"/>
                </a:solidFill>
              </a:rPr>
              <a:t>11</a:t>
            </a:r>
            <a:endParaRPr lang="en-AU" sz="1400" dirty="0">
              <a:solidFill>
                <a:srgbClr val="00B050"/>
              </a:solidFill>
            </a:endParaRP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41" name="Oval 40"/>
          <p:cNvSpPr/>
          <p:nvPr/>
        </p:nvSpPr>
        <p:spPr>
          <a:xfrm>
            <a:off x="6105270" y="169335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Oval 41"/>
          <p:cNvSpPr/>
          <p:nvPr/>
        </p:nvSpPr>
        <p:spPr>
          <a:xfrm>
            <a:off x="6105270" y="2269280"/>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dirty="0"/>
          </a:p>
        </p:txBody>
      </p:sp>
      <p:sp>
        <p:nvSpPr>
          <p:cNvPr id="43" name="TextBox 42"/>
          <p:cNvSpPr txBox="1"/>
          <p:nvPr/>
        </p:nvSpPr>
        <p:spPr>
          <a:xfrm>
            <a:off x="6660232" y="1678104"/>
            <a:ext cx="2304256" cy="461665"/>
          </a:xfrm>
          <a:prstGeom prst="rect">
            <a:avLst/>
          </a:prstGeom>
          <a:noFill/>
        </p:spPr>
        <p:txBody>
          <a:bodyPr wrap="square" rtlCol="0">
            <a:spAutoFit/>
          </a:bodyPr>
          <a:lstStyle/>
          <a:p>
            <a:r>
              <a:rPr lang="en-AU" sz="2400" dirty="0" smtClean="0">
                <a:solidFill>
                  <a:schemeClr val="bg1"/>
                </a:solidFill>
              </a:rPr>
              <a:t>= untraversed</a:t>
            </a:r>
            <a:endParaRPr lang="en-AU" sz="2400" dirty="0">
              <a:solidFill>
                <a:schemeClr val="bg1"/>
              </a:solidFill>
            </a:endParaRPr>
          </a:p>
        </p:txBody>
      </p:sp>
      <p:sp>
        <p:nvSpPr>
          <p:cNvPr id="44" name="TextBox 43"/>
          <p:cNvSpPr txBox="1"/>
          <p:nvPr/>
        </p:nvSpPr>
        <p:spPr>
          <a:xfrm>
            <a:off x="6660232" y="2234075"/>
            <a:ext cx="2304256" cy="461665"/>
          </a:xfrm>
          <a:prstGeom prst="rect">
            <a:avLst/>
          </a:prstGeom>
          <a:noFill/>
        </p:spPr>
        <p:txBody>
          <a:bodyPr wrap="square" rtlCol="0">
            <a:spAutoFit/>
          </a:bodyPr>
          <a:lstStyle/>
          <a:p>
            <a:r>
              <a:rPr lang="en-AU" sz="2400" dirty="0" smtClean="0">
                <a:solidFill>
                  <a:schemeClr val="bg1"/>
                </a:solidFill>
              </a:rPr>
              <a:t>= traversed</a:t>
            </a:r>
            <a:endParaRPr lang="en-AU" sz="2400" dirty="0">
              <a:solidFill>
                <a:schemeClr val="bg1"/>
              </a:solidFill>
            </a:endParaRPr>
          </a:p>
        </p:txBody>
      </p:sp>
      <p:sp>
        <p:nvSpPr>
          <p:cNvPr id="45" name="TextBox 44"/>
          <p:cNvSpPr txBox="1"/>
          <p:nvPr/>
        </p:nvSpPr>
        <p:spPr>
          <a:xfrm>
            <a:off x="3131840" y="1220147"/>
            <a:ext cx="1152128" cy="830997"/>
          </a:xfrm>
          <a:prstGeom prst="rect">
            <a:avLst/>
          </a:prstGeom>
          <a:noFill/>
        </p:spPr>
        <p:txBody>
          <a:bodyPr wrap="square" rtlCol="0">
            <a:spAutoFit/>
          </a:bodyPr>
          <a:lstStyle/>
          <a:p>
            <a:r>
              <a:rPr lang="en-AU" sz="2400" dirty="0" smtClean="0">
                <a:solidFill>
                  <a:schemeClr val="bg1"/>
                </a:solidFill>
              </a:rPr>
              <a:t>Priority Queue:</a:t>
            </a:r>
            <a:endParaRPr lang="en-AU" sz="2400" dirty="0">
              <a:solidFill>
                <a:schemeClr val="bg1"/>
              </a:solidFill>
            </a:endParaRPr>
          </a:p>
        </p:txBody>
      </p:sp>
      <p:graphicFrame>
        <p:nvGraphicFramePr>
          <p:cNvPr id="47" name="Table 46"/>
          <p:cNvGraphicFramePr>
            <a:graphicFrameLocks noGrp="1"/>
          </p:cNvGraphicFramePr>
          <p:nvPr>
            <p:extLst/>
          </p:nvPr>
        </p:nvGraphicFramePr>
        <p:xfrm>
          <a:off x="4387200" y="1408822"/>
          <a:ext cx="544840" cy="370840"/>
        </p:xfrm>
        <a:graphic>
          <a:graphicData uri="http://schemas.openxmlformats.org/drawingml/2006/table">
            <a:tbl>
              <a:tblPr firstRow="1" bandRow="1">
                <a:tableStyleId>{5C22544A-7EE6-4342-B048-85BDC9FD1C3A}</a:tableStyleId>
              </a:tblPr>
              <a:tblGrid>
                <a:gridCol w="544840"/>
              </a:tblGrid>
              <a:tr h="370840">
                <a:tc>
                  <a:txBody>
                    <a:bodyPr/>
                    <a:lstStyle/>
                    <a:p>
                      <a:pPr algn="ctr"/>
                      <a:r>
                        <a:rPr lang="en-US" b="1" dirty="0" smtClean="0">
                          <a:solidFill>
                            <a:schemeClr val="bg1"/>
                          </a:solidFill>
                        </a:rPr>
                        <a:t>4</a:t>
                      </a:r>
                      <a:endParaRPr lang="en-AU" b="1" dirty="0">
                        <a:solidFill>
                          <a:schemeClr val="bg1"/>
                        </a:solidFill>
                      </a:endParaRPr>
                    </a:p>
                  </a:txBody>
                  <a:tcPr>
                    <a:solidFill>
                      <a:schemeClr val="accent1"/>
                    </a:solidFill>
                  </a:tcPr>
                </a:tc>
              </a:tr>
            </a:tbl>
          </a:graphicData>
        </a:graphic>
      </p:graphicFrame>
    </p:spTree>
    <p:extLst>
      <p:ext uri="{BB962C8B-B14F-4D97-AF65-F5344CB8AC3E}">
        <p14:creationId xmlns:p14="http://schemas.microsoft.com/office/powerpoint/2010/main" val="2021894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a:solidFill>
                  <a:srgbClr val="FFFF00"/>
                </a:solidFill>
              </a:rPr>
              <a:t>0</a:t>
            </a: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a:solidFill>
                  <a:srgbClr val="FFFF00"/>
                </a:solidFill>
              </a:rPr>
              <a:t>0</a:t>
            </a: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1</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a:solidFill>
                  <a:srgbClr val="FFFF00"/>
                </a:solidFill>
              </a:rPr>
              <a:t>0</a:t>
            </a: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a:solidFill>
                  <a:srgbClr val="FFFF00"/>
                </a:solidFill>
              </a:rPr>
              <a:t>2</a:t>
            </a: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smtClean="0">
                <a:solidFill>
                  <a:srgbClr val="FFFF00"/>
                </a:solidFill>
              </a:rPr>
              <a:t>5</a:t>
            </a:r>
            <a:endParaRPr lang="en-AU" sz="1400" dirty="0">
              <a:solidFill>
                <a:srgbClr val="FFFF00"/>
              </a:solidFill>
            </a:endParaRP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0</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smtClean="0">
                <a:solidFill>
                  <a:srgbClr val="00B050"/>
                </a:solidFill>
              </a:rPr>
              <a:t>2</a:t>
            </a:r>
            <a:endParaRPr lang="en-AU" sz="1400" dirty="0">
              <a:solidFill>
                <a:srgbClr val="00B050"/>
              </a:solidFill>
            </a:endParaRP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smtClean="0">
                <a:solidFill>
                  <a:srgbClr val="00B050"/>
                </a:solidFill>
              </a:rPr>
              <a:t>6</a:t>
            </a:r>
            <a:endParaRPr lang="en-AU" sz="1400" dirty="0">
              <a:solidFill>
                <a:srgbClr val="00B050"/>
              </a:solidFill>
            </a:endParaRPr>
          </a:p>
        </p:txBody>
      </p:sp>
      <p:sp>
        <p:nvSpPr>
          <p:cNvPr id="39" name="TextBox 38"/>
          <p:cNvSpPr txBox="1"/>
          <p:nvPr/>
        </p:nvSpPr>
        <p:spPr>
          <a:xfrm>
            <a:off x="1835696" y="3710808"/>
            <a:ext cx="389990" cy="307777"/>
          </a:xfrm>
          <a:prstGeom prst="rect">
            <a:avLst/>
          </a:prstGeom>
          <a:noFill/>
        </p:spPr>
        <p:txBody>
          <a:bodyPr wrap="square" rtlCol="0">
            <a:spAutoFit/>
          </a:bodyPr>
          <a:lstStyle/>
          <a:p>
            <a:r>
              <a:rPr lang="en-AU" sz="1400" dirty="0" smtClean="0">
                <a:solidFill>
                  <a:srgbClr val="00B050"/>
                </a:solidFill>
              </a:rPr>
              <a:t>11</a:t>
            </a:r>
            <a:endParaRPr lang="en-AU" sz="1400" dirty="0">
              <a:solidFill>
                <a:srgbClr val="00B050"/>
              </a:solidFill>
            </a:endParaRP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41" name="Oval 40"/>
          <p:cNvSpPr/>
          <p:nvPr/>
        </p:nvSpPr>
        <p:spPr>
          <a:xfrm>
            <a:off x="6105270" y="169335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Oval 41"/>
          <p:cNvSpPr/>
          <p:nvPr/>
        </p:nvSpPr>
        <p:spPr>
          <a:xfrm>
            <a:off x="6105270" y="2269280"/>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dirty="0"/>
          </a:p>
        </p:txBody>
      </p:sp>
      <p:sp>
        <p:nvSpPr>
          <p:cNvPr id="43" name="TextBox 42"/>
          <p:cNvSpPr txBox="1"/>
          <p:nvPr/>
        </p:nvSpPr>
        <p:spPr>
          <a:xfrm>
            <a:off x="6660232" y="1678104"/>
            <a:ext cx="2304256" cy="461665"/>
          </a:xfrm>
          <a:prstGeom prst="rect">
            <a:avLst/>
          </a:prstGeom>
          <a:noFill/>
        </p:spPr>
        <p:txBody>
          <a:bodyPr wrap="square" rtlCol="0">
            <a:spAutoFit/>
          </a:bodyPr>
          <a:lstStyle/>
          <a:p>
            <a:r>
              <a:rPr lang="en-AU" sz="2400" dirty="0" smtClean="0">
                <a:solidFill>
                  <a:schemeClr val="bg1"/>
                </a:solidFill>
              </a:rPr>
              <a:t>= untraversed</a:t>
            </a:r>
            <a:endParaRPr lang="en-AU" sz="2400" dirty="0">
              <a:solidFill>
                <a:schemeClr val="bg1"/>
              </a:solidFill>
            </a:endParaRPr>
          </a:p>
        </p:txBody>
      </p:sp>
      <p:sp>
        <p:nvSpPr>
          <p:cNvPr id="44" name="TextBox 43"/>
          <p:cNvSpPr txBox="1"/>
          <p:nvPr/>
        </p:nvSpPr>
        <p:spPr>
          <a:xfrm>
            <a:off x="6660232" y="2234075"/>
            <a:ext cx="2304256" cy="461665"/>
          </a:xfrm>
          <a:prstGeom prst="rect">
            <a:avLst/>
          </a:prstGeom>
          <a:noFill/>
        </p:spPr>
        <p:txBody>
          <a:bodyPr wrap="square" rtlCol="0">
            <a:spAutoFit/>
          </a:bodyPr>
          <a:lstStyle/>
          <a:p>
            <a:r>
              <a:rPr lang="en-AU" sz="2400" dirty="0" smtClean="0">
                <a:solidFill>
                  <a:schemeClr val="bg1"/>
                </a:solidFill>
              </a:rPr>
              <a:t>= traversed</a:t>
            </a:r>
            <a:endParaRPr lang="en-AU" sz="2400" dirty="0">
              <a:solidFill>
                <a:schemeClr val="bg1"/>
              </a:solidFill>
            </a:endParaRPr>
          </a:p>
        </p:txBody>
      </p:sp>
      <p:sp>
        <p:nvSpPr>
          <p:cNvPr id="45" name="TextBox 44"/>
          <p:cNvSpPr txBox="1"/>
          <p:nvPr/>
        </p:nvSpPr>
        <p:spPr>
          <a:xfrm>
            <a:off x="3131840" y="1220147"/>
            <a:ext cx="1152128" cy="830997"/>
          </a:xfrm>
          <a:prstGeom prst="rect">
            <a:avLst/>
          </a:prstGeom>
          <a:noFill/>
        </p:spPr>
        <p:txBody>
          <a:bodyPr wrap="square" rtlCol="0">
            <a:spAutoFit/>
          </a:bodyPr>
          <a:lstStyle/>
          <a:p>
            <a:r>
              <a:rPr lang="en-AU" sz="2400" dirty="0" smtClean="0">
                <a:solidFill>
                  <a:schemeClr val="bg1"/>
                </a:solidFill>
              </a:rPr>
              <a:t>Priority Queue:</a:t>
            </a:r>
            <a:endParaRPr lang="en-AU" sz="2400" dirty="0">
              <a:solidFill>
                <a:schemeClr val="bg1"/>
              </a:solidFill>
            </a:endParaRPr>
          </a:p>
        </p:txBody>
      </p:sp>
      <p:graphicFrame>
        <p:nvGraphicFramePr>
          <p:cNvPr id="46" name="Table 45"/>
          <p:cNvGraphicFramePr>
            <a:graphicFrameLocks noGrp="1"/>
          </p:cNvGraphicFramePr>
          <p:nvPr>
            <p:extLst/>
          </p:nvPr>
        </p:nvGraphicFramePr>
        <p:xfrm>
          <a:off x="4387200" y="1408822"/>
          <a:ext cx="544840" cy="370840"/>
        </p:xfrm>
        <a:graphic>
          <a:graphicData uri="http://schemas.openxmlformats.org/drawingml/2006/table">
            <a:tbl>
              <a:tblPr firstRow="1" bandRow="1">
                <a:tableStyleId>{5C22544A-7EE6-4342-B048-85BDC9FD1C3A}</a:tableStyleId>
              </a:tblPr>
              <a:tblGrid>
                <a:gridCol w="544840"/>
              </a:tblGrid>
              <a:tr h="370840">
                <a:tc>
                  <a:txBody>
                    <a:bodyPr/>
                    <a:lstStyle/>
                    <a:p>
                      <a:pPr algn="ctr"/>
                      <a:r>
                        <a:rPr lang="en-US" b="1" dirty="0" smtClean="0">
                          <a:solidFill>
                            <a:schemeClr val="bg1"/>
                          </a:solidFill>
                        </a:rPr>
                        <a:t>4</a:t>
                      </a:r>
                      <a:endParaRPr lang="en-AU" b="1" dirty="0">
                        <a:solidFill>
                          <a:schemeClr val="bg1"/>
                        </a:solidFill>
                      </a:endParaRPr>
                    </a:p>
                  </a:txBody>
                  <a:tcPr>
                    <a:solidFill>
                      <a:schemeClr val="accent1"/>
                    </a:solidFill>
                  </a:tcPr>
                </a:tc>
              </a:tr>
            </a:tbl>
          </a:graphicData>
        </a:graphic>
      </p:graphicFrame>
    </p:spTree>
    <p:extLst>
      <p:ext uri="{BB962C8B-B14F-4D97-AF65-F5344CB8AC3E}">
        <p14:creationId xmlns:p14="http://schemas.microsoft.com/office/powerpoint/2010/main" val="1131680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a:solidFill>
                  <a:srgbClr val="FFFF00"/>
                </a:solidFill>
              </a:rPr>
              <a:t>0</a:t>
            </a: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a:solidFill>
                  <a:srgbClr val="FFFF00"/>
                </a:solidFill>
              </a:rPr>
              <a:t>0</a:t>
            </a: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1</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a:solidFill>
                  <a:srgbClr val="FFFF00"/>
                </a:solidFill>
              </a:rPr>
              <a:t>0</a:t>
            </a: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a:solidFill>
                  <a:srgbClr val="FFFF00"/>
                </a:solidFill>
              </a:rPr>
              <a:t>2</a:t>
            </a: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smtClean="0">
                <a:solidFill>
                  <a:srgbClr val="FFFF00"/>
                </a:solidFill>
              </a:rPr>
              <a:t>5</a:t>
            </a:r>
            <a:endParaRPr lang="en-AU" sz="1400" dirty="0">
              <a:solidFill>
                <a:srgbClr val="FFFF00"/>
              </a:solidFill>
            </a:endParaRP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0</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smtClean="0">
                <a:solidFill>
                  <a:srgbClr val="00B050"/>
                </a:solidFill>
              </a:rPr>
              <a:t>2</a:t>
            </a:r>
            <a:endParaRPr lang="en-AU" sz="1400" dirty="0">
              <a:solidFill>
                <a:srgbClr val="00B050"/>
              </a:solidFill>
            </a:endParaRP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smtClean="0">
                <a:solidFill>
                  <a:srgbClr val="00B050"/>
                </a:solidFill>
              </a:rPr>
              <a:t>6</a:t>
            </a:r>
            <a:endParaRPr lang="en-AU" sz="1400" dirty="0">
              <a:solidFill>
                <a:srgbClr val="00B050"/>
              </a:solidFill>
            </a:endParaRPr>
          </a:p>
        </p:txBody>
      </p:sp>
      <p:sp>
        <p:nvSpPr>
          <p:cNvPr id="39" name="TextBox 38"/>
          <p:cNvSpPr txBox="1"/>
          <p:nvPr/>
        </p:nvSpPr>
        <p:spPr>
          <a:xfrm>
            <a:off x="1835696" y="3710808"/>
            <a:ext cx="389990" cy="307777"/>
          </a:xfrm>
          <a:prstGeom prst="rect">
            <a:avLst/>
          </a:prstGeom>
          <a:noFill/>
        </p:spPr>
        <p:txBody>
          <a:bodyPr wrap="square" rtlCol="0">
            <a:spAutoFit/>
          </a:bodyPr>
          <a:lstStyle/>
          <a:p>
            <a:r>
              <a:rPr lang="en-AU" sz="1400" dirty="0" smtClean="0">
                <a:solidFill>
                  <a:srgbClr val="00B050"/>
                </a:solidFill>
              </a:rPr>
              <a:t>11</a:t>
            </a:r>
            <a:endParaRPr lang="en-AU" sz="1400" dirty="0">
              <a:solidFill>
                <a:srgbClr val="00B050"/>
              </a:solidFill>
            </a:endParaRP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41" name="Oval 40"/>
          <p:cNvSpPr/>
          <p:nvPr/>
        </p:nvSpPr>
        <p:spPr>
          <a:xfrm>
            <a:off x="6105270" y="169335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Oval 41"/>
          <p:cNvSpPr/>
          <p:nvPr/>
        </p:nvSpPr>
        <p:spPr>
          <a:xfrm>
            <a:off x="6105270" y="2269280"/>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dirty="0"/>
          </a:p>
        </p:txBody>
      </p:sp>
      <p:sp>
        <p:nvSpPr>
          <p:cNvPr id="43" name="TextBox 42"/>
          <p:cNvSpPr txBox="1"/>
          <p:nvPr/>
        </p:nvSpPr>
        <p:spPr>
          <a:xfrm>
            <a:off x="6660232" y="1678104"/>
            <a:ext cx="2304256" cy="461665"/>
          </a:xfrm>
          <a:prstGeom prst="rect">
            <a:avLst/>
          </a:prstGeom>
          <a:noFill/>
        </p:spPr>
        <p:txBody>
          <a:bodyPr wrap="square" rtlCol="0">
            <a:spAutoFit/>
          </a:bodyPr>
          <a:lstStyle/>
          <a:p>
            <a:r>
              <a:rPr lang="en-AU" sz="2400" dirty="0" smtClean="0">
                <a:solidFill>
                  <a:schemeClr val="bg1"/>
                </a:solidFill>
              </a:rPr>
              <a:t>= untraversed</a:t>
            </a:r>
            <a:endParaRPr lang="en-AU" sz="2400" dirty="0">
              <a:solidFill>
                <a:schemeClr val="bg1"/>
              </a:solidFill>
            </a:endParaRPr>
          </a:p>
        </p:txBody>
      </p:sp>
      <p:sp>
        <p:nvSpPr>
          <p:cNvPr id="44" name="TextBox 43"/>
          <p:cNvSpPr txBox="1"/>
          <p:nvPr/>
        </p:nvSpPr>
        <p:spPr>
          <a:xfrm>
            <a:off x="6660232" y="2234075"/>
            <a:ext cx="2304256" cy="461665"/>
          </a:xfrm>
          <a:prstGeom prst="rect">
            <a:avLst/>
          </a:prstGeom>
          <a:noFill/>
        </p:spPr>
        <p:txBody>
          <a:bodyPr wrap="square" rtlCol="0">
            <a:spAutoFit/>
          </a:bodyPr>
          <a:lstStyle/>
          <a:p>
            <a:r>
              <a:rPr lang="en-AU" sz="2400" dirty="0" smtClean="0">
                <a:solidFill>
                  <a:schemeClr val="bg1"/>
                </a:solidFill>
              </a:rPr>
              <a:t>= traversed</a:t>
            </a:r>
            <a:endParaRPr lang="en-AU" sz="2400" dirty="0">
              <a:solidFill>
                <a:schemeClr val="bg1"/>
              </a:solidFill>
            </a:endParaRPr>
          </a:p>
        </p:txBody>
      </p:sp>
      <p:sp>
        <p:nvSpPr>
          <p:cNvPr id="45" name="TextBox 44"/>
          <p:cNvSpPr txBox="1"/>
          <p:nvPr/>
        </p:nvSpPr>
        <p:spPr>
          <a:xfrm>
            <a:off x="3131840" y="1220147"/>
            <a:ext cx="1152128" cy="830997"/>
          </a:xfrm>
          <a:prstGeom prst="rect">
            <a:avLst/>
          </a:prstGeom>
          <a:noFill/>
        </p:spPr>
        <p:txBody>
          <a:bodyPr wrap="square" rtlCol="0">
            <a:spAutoFit/>
          </a:bodyPr>
          <a:lstStyle/>
          <a:p>
            <a:r>
              <a:rPr lang="en-AU" sz="2400" dirty="0" smtClean="0">
                <a:solidFill>
                  <a:schemeClr val="bg1"/>
                </a:solidFill>
              </a:rPr>
              <a:t>Priority Queue:</a:t>
            </a:r>
            <a:endParaRPr lang="en-AU" sz="2400" dirty="0">
              <a:solidFill>
                <a:schemeClr val="bg1"/>
              </a:solidFill>
            </a:endParaRPr>
          </a:p>
        </p:txBody>
      </p:sp>
      <p:graphicFrame>
        <p:nvGraphicFramePr>
          <p:cNvPr id="46" name="Table 45"/>
          <p:cNvGraphicFramePr>
            <a:graphicFrameLocks noGrp="1"/>
          </p:cNvGraphicFramePr>
          <p:nvPr>
            <p:extLst/>
          </p:nvPr>
        </p:nvGraphicFramePr>
        <p:xfrm>
          <a:off x="4387200" y="1408822"/>
          <a:ext cx="544840" cy="370840"/>
        </p:xfrm>
        <a:graphic>
          <a:graphicData uri="http://schemas.openxmlformats.org/drawingml/2006/table">
            <a:tbl>
              <a:tblPr firstRow="1" bandRow="1">
                <a:tableStyleId>{5C22544A-7EE6-4342-B048-85BDC9FD1C3A}</a:tableStyleId>
              </a:tblPr>
              <a:tblGrid>
                <a:gridCol w="544840"/>
              </a:tblGrid>
              <a:tr h="370840">
                <a:tc>
                  <a:txBody>
                    <a:bodyPr/>
                    <a:lstStyle/>
                    <a:p>
                      <a:pPr algn="ctr"/>
                      <a:r>
                        <a:rPr lang="en-US" b="1" dirty="0" smtClean="0">
                          <a:solidFill>
                            <a:schemeClr val="bg1"/>
                          </a:solidFill>
                        </a:rPr>
                        <a:t>3</a:t>
                      </a:r>
                      <a:endParaRPr lang="en-AU" b="1" dirty="0">
                        <a:solidFill>
                          <a:schemeClr val="bg1"/>
                        </a:solidFill>
                      </a:endParaRPr>
                    </a:p>
                  </a:txBody>
                  <a:tcPr>
                    <a:solidFill>
                      <a:schemeClr val="accent1"/>
                    </a:solidFill>
                  </a:tcPr>
                </a:tc>
              </a:tr>
            </a:tbl>
          </a:graphicData>
        </a:graphic>
      </p:graphicFrame>
      <p:graphicFrame>
        <p:nvGraphicFramePr>
          <p:cNvPr id="47" name="Table 46"/>
          <p:cNvGraphicFramePr>
            <a:graphicFrameLocks noGrp="1"/>
          </p:cNvGraphicFramePr>
          <p:nvPr>
            <p:extLst/>
          </p:nvPr>
        </p:nvGraphicFramePr>
        <p:xfrm>
          <a:off x="4387200" y="1785072"/>
          <a:ext cx="544840" cy="370840"/>
        </p:xfrm>
        <a:graphic>
          <a:graphicData uri="http://schemas.openxmlformats.org/drawingml/2006/table">
            <a:tbl>
              <a:tblPr firstRow="1" bandRow="1">
                <a:tableStyleId>{5C22544A-7EE6-4342-B048-85BDC9FD1C3A}</a:tableStyleId>
              </a:tblPr>
              <a:tblGrid>
                <a:gridCol w="544840"/>
              </a:tblGrid>
              <a:tr h="370840">
                <a:tc>
                  <a:txBody>
                    <a:bodyPr/>
                    <a:lstStyle/>
                    <a:p>
                      <a:pPr algn="ctr"/>
                      <a:r>
                        <a:rPr lang="en-US" b="1" dirty="0" smtClean="0">
                          <a:solidFill>
                            <a:schemeClr val="bg1"/>
                          </a:solidFill>
                        </a:rPr>
                        <a:t>4</a:t>
                      </a:r>
                      <a:endParaRPr lang="en-AU" b="1" dirty="0">
                        <a:solidFill>
                          <a:schemeClr val="bg1"/>
                        </a:solidFill>
                      </a:endParaRPr>
                    </a:p>
                  </a:txBody>
                  <a:tcPr>
                    <a:solidFill>
                      <a:schemeClr val="accent1"/>
                    </a:solidFill>
                  </a:tcPr>
                </a:tc>
              </a:tr>
            </a:tbl>
          </a:graphicData>
        </a:graphic>
      </p:graphicFrame>
    </p:spTree>
    <p:extLst>
      <p:ext uri="{BB962C8B-B14F-4D97-AF65-F5344CB8AC3E}">
        <p14:creationId xmlns:p14="http://schemas.microsoft.com/office/powerpoint/2010/main" val="373300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Graphs For </a:t>
            </a:r>
            <a:r>
              <a:rPr lang="en-AU" dirty="0" err="1" smtClean="0"/>
              <a:t>Pathfinding</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normAutofit lnSpcReduction="10000"/>
          </a:bodyPr>
          <a:lstStyle/>
          <a:p>
            <a:r>
              <a:rPr lang="en-AU" dirty="0" smtClean="0"/>
              <a:t>One of the most common uses for graphs in games is </a:t>
            </a:r>
            <a:r>
              <a:rPr lang="en-AU" dirty="0" err="1" smtClean="0"/>
              <a:t>pathfinding</a:t>
            </a:r>
            <a:r>
              <a:rPr lang="en-AU" dirty="0" smtClean="0"/>
              <a:t>.</a:t>
            </a:r>
          </a:p>
          <a:p>
            <a:pPr lvl="1"/>
            <a:r>
              <a:rPr lang="en-AU" dirty="0" smtClean="0"/>
              <a:t>Being able to calculate how to get from point A to B in a game level.</a:t>
            </a:r>
          </a:p>
          <a:p>
            <a:pPr lvl="1"/>
            <a:endParaRPr lang="en-AU" dirty="0"/>
          </a:p>
          <a:p>
            <a:r>
              <a:rPr lang="en-AU" dirty="0" smtClean="0"/>
              <a:t>Why not just move from A to B?</a:t>
            </a:r>
          </a:p>
          <a:p>
            <a:pPr lvl="1"/>
            <a:r>
              <a:rPr lang="en-AU" dirty="0" smtClean="0"/>
              <a:t>There could be obstacles or complex geometry blocking a straight line path between the two.</a:t>
            </a:r>
          </a:p>
        </p:txBody>
      </p:sp>
    </p:spTree>
    <p:extLst>
      <p:ext uri="{BB962C8B-B14F-4D97-AF65-F5344CB8AC3E}">
        <p14:creationId xmlns:p14="http://schemas.microsoft.com/office/powerpoint/2010/main" val="2100418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a:solidFill>
                  <a:srgbClr val="FFFF00"/>
                </a:solidFill>
              </a:rPr>
              <a:t>0</a:t>
            </a: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a:solidFill>
                  <a:srgbClr val="FFFF00"/>
                </a:solidFill>
              </a:rPr>
              <a:t>0</a:t>
            </a: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1</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a:solidFill>
                  <a:srgbClr val="FFFF00"/>
                </a:solidFill>
              </a:rPr>
              <a:t>0</a:t>
            </a: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a:solidFill>
                  <a:srgbClr val="FFFF00"/>
                </a:solidFill>
              </a:rPr>
              <a:t>2</a:t>
            </a: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smtClean="0">
                <a:solidFill>
                  <a:srgbClr val="FFFF00"/>
                </a:solidFill>
              </a:rPr>
              <a:t>3</a:t>
            </a:r>
            <a:endParaRPr lang="en-AU" sz="1400" dirty="0">
              <a:solidFill>
                <a:srgbClr val="FFFF00"/>
              </a:solidFill>
            </a:endParaRP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0</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smtClean="0">
                <a:solidFill>
                  <a:srgbClr val="00B050"/>
                </a:solidFill>
              </a:rPr>
              <a:t>2</a:t>
            </a:r>
            <a:endParaRPr lang="en-AU" sz="1400" dirty="0">
              <a:solidFill>
                <a:srgbClr val="00B050"/>
              </a:solidFill>
            </a:endParaRP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smtClean="0">
                <a:solidFill>
                  <a:srgbClr val="00B050"/>
                </a:solidFill>
              </a:rPr>
              <a:t>6</a:t>
            </a:r>
            <a:endParaRPr lang="en-AU" sz="1400" dirty="0">
              <a:solidFill>
                <a:srgbClr val="00B050"/>
              </a:solidFill>
            </a:endParaRPr>
          </a:p>
        </p:txBody>
      </p:sp>
      <p:sp>
        <p:nvSpPr>
          <p:cNvPr id="39" name="TextBox 38"/>
          <p:cNvSpPr txBox="1"/>
          <p:nvPr/>
        </p:nvSpPr>
        <p:spPr>
          <a:xfrm>
            <a:off x="1835696" y="3710808"/>
            <a:ext cx="389990" cy="307777"/>
          </a:xfrm>
          <a:prstGeom prst="rect">
            <a:avLst/>
          </a:prstGeom>
          <a:noFill/>
        </p:spPr>
        <p:txBody>
          <a:bodyPr wrap="square" rtlCol="0">
            <a:spAutoFit/>
          </a:bodyPr>
          <a:lstStyle/>
          <a:p>
            <a:r>
              <a:rPr lang="en-AU" sz="1400" dirty="0" smtClean="0">
                <a:solidFill>
                  <a:srgbClr val="00B050"/>
                </a:solidFill>
              </a:rPr>
              <a:t>10</a:t>
            </a:r>
            <a:endParaRPr lang="en-AU" sz="1400" dirty="0">
              <a:solidFill>
                <a:srgbClr val="00B050"/>
              </a:solidFill>
            </a:endParaRP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41" name="Oval 40"/>
          <p:cNvSpPr/>
          <p:nvPr/>
        </p:nvSpPr>
        <p:spPr>
          <a:xfrm>
            <a:off x="6105270" y="169335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Oval 41"/>
          <p:cNvSpPr/>
          <p:nvPr/>
        </p:nvSpPr>
        <p:spPr>
          <a:xfrm>
            <a:off x="6105270" y="2269280"/>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dirty="0"/>
          </a:p>
        </p:txBody>
      </p:sp>
      <p:sp>
        <p:nvSpPr>
          <p:cNvPr id="43" name="TextBox 42"/>
          <p:cNvSpPr txBox="1"/>
          <p:nvPr/>
        </p:nvSpPr>
        <p:spPr>
          <a:xfrm>
            <a:off x="6660232" y="1678104"/>
            <a:ext cx="2304256" cy="461665"/>
          </a:xfrm>
          <a:prstGeom prst="rect">
            <a:avLst/>
          </a:prstGeom>
          <a:noFill/>
        </p:spPr>
        <p:txBody>
          <a:bodyPr wrap="square" rtlCol="0">
            <a:spAutoFit/>
          </a:bodyPr>
          <a:lstStyle/>
          <a:p>
            <a:r>
              <a:rPr lang="en-AU" sz="2400" dirty="0" smtClean="0">
                <a:solidFill>
                  <a:schemeClr val="bg1"/>
                </a:solidFill>
              </a:rPr>
              <a:t>= untraversed</a:t>
            </a:r>
            <a:endParaRPr lang="en-AU" sz="2400" dirty="0">
              <a:solidFill>
                <a:schemeClr val="bg1"/>
              </a:solidFill>
            </a:endParaRPr>
          </a:p>
        </p:txBody>
      </p:sp>
      <p:sp>
        <p:nvSpPr>
          <p:cNvPr id="44" name="TextBox 43"/>
          <p:cNvSpPr txBox="1"/>
          <p:nvPr/>
        </p:nvSpPr>
        <p:spPr>
          <a:xfrm>
            <a:off x="6660232" y="2234075"/>
            <a:ext cx="2304256" cy="461665"/>
          </a:xfrm>
          <a:prstGeom prst="rect">
            <a:avLst/>
          </a:prstGeom>
          <a:noFill/>
        </p:spPr>
        <p:txBody>
          <a:bodyPr wrap="square" rtlCol="0">
            <a:spAutoFit/>
          </a:bodyPr>
          <a:lstStyle/>
          <a:p>
            <a:r>
              <a:rPr lang="en-AU" sz="2400" dirty="0" smtClean="0">
                <a:solidFill>
                  <a:schemeClr val="bg1"/>
                </a:solidFill>
              </a:rPr>
              <a:t>= traversed</a:t>
            </a:r>
            <a:endParaRPr lang="en-AU" sz="2400" dirty="0">
              <a:solidFill>
                <a:schemeClr val="bg1"/>
              </a:solidFill>
            </a:endParaRPr>
          </a:p>
        </p:txBody>
      </p:sp>
      <p:sp>
        <p:nvSpPr>
          <p:cNvPr id="45" name="TextBox 44"/>
          <p:cNvSpPr txBox="1"/>
          <p:nvPr/>
        </p:nvSpPr>
        <p:spPr>
          <a:xfrm>
            <a:off x="3131840" y="1220147"/>
            <a:ext cx="1152128" cy="830997"/>
          </a:xfrm>
          <a:prstGeom prst="rect">
            <a:avLst/>
          </a:prstGeom>
          <a:noFill/>
        </p:spPr>
        <p:txBody>
          <a:bodyPr wrap="square" rtlCol="0">
            <a:spAutoFit/>
          </a:bodyPr>
          <a:lstStyle/>
          <a:p>
            <a:r>
              <a:rPr lang="en-AU" sz="2400" dirty="0" smtClean="0">
                <a:solidFill>
                  <a:schemeClr val="bg1"/>
                </a:solidFill>
              </a:rPr>
              <a:t>Priority Queue:</a:t>
            </a:r>
            <a:endParaRPr lang="en-AU" sz="2400" dirty="0">
              <a:solidFill>
                <a:schemeClr val="bg1"/>
              </a:solidFill>
            </a:endParaRPr>
          </a:p>
        </p:txBody>
      </p:sp>
      <p:graphicFrame>
        <p:nvGraphicFramePr>
          <p:cNvPr id="46" name="Table 45"/>
          <p:cNvGraphicFramePr>
            <a:graphicFrameLocks noGrp="1"/>
          </p:cNvGraphicFramePr>
          <p:nvPr>
            <p:extLst/>
          </p:nvPr>
        </p:nvGraphicFramePr>
        <p:xfrm>
          <a:off x="4387200" y="1408822"/>
          <a:ext cx="544840" cy="370840"/>
        </p:xfrm>
        <a:graphic>
          <a:graphicData uri="http://schemas.openxmlformats.org/drawingml/2006/table">
            <a:tbl>
              <a:tblPr firstRow="1" bandRow="1">
                <a:tableStyleId>{5C22544A-7EE6-4342-B048-85BDC9FD1C3A}</a:tableStyleId>
              </a:tblPr>
              <a:tblGrid>
                <a:gridCol w="544840"/>
              </a:tblGrid>
              <a:tr h="370840">
                <a:tc>
                  <a:txBody>
                    <a:bodyPr/>
                    <a:lstStyle/>
                    <a:p>
                      <a:pPr algn="ctr"/>
                      <a:r>
                        <a:rPr lang="en-US" b="1" dirty="0" smtClean="0">
                          <a:solidFill>
                            <a:schemeClr val="bg1"/>
                          </a:solidFill>
                        </a:rPr>
                        <a:t>4</a:t>
                      </a:r>
                      <a:endParaRPr lang="en-AU" b="1" dirty="0">
                        <a:solidFill>
                          <a:schemeClr val="bg1"/>
                        </a:solidFill>
                      </a:endParaRPr>
                    </a:p>
                  </a:txBody>
                  <a:tcPr>
                    <a:solidFill>
                      <a:schemeClr val="accent1"/>
                    </a:solidFill>
                  </a:tcPr>
                </a:tc>
              </a:tr>
            </a:tbl>
          </a:graphicData>
        </a:graphic>
      </p:graphicFrame>
    </p:spTree>
    <p:extLst>
      <p:ext uri="{BB962C8B-B14F-4D97-AF65-F5344CB8AC3E}">
        <p14:creationId xmlns:p14="http://schemas.microsoft.com/office/powerpoint/2010/main" val="758442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a:solidFill>
                  <a:srgbClr val="FFFF00"/>
                </a:solidFill>
              </a:rPr>
              <a:t>0</a:t>
            </a: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a:solidFill>
                  <a:srgbClr val="FFFF00"/>
                </a:solidFill>
              </a:rPr>
              <a:t>0</a:t>
            </a: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1</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a:solidFill>
                  <a:srgbClr val="FFFF00"/>
                </a:solidFill>
              </a:rPr>
              <a:t>0</a:t>
            </a: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a:solidFill>
                  <a:srgbClr val="FFFF00"/>
                </a:solidFill>
              </a:rPr>
              <a:t>2</a:t>
            </a: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smtClean="0">
                <a:solidFill>
                  <a:srgbClr val="FFFF00"/>
                </a:solidFill>
              </a:rPr>
              <a:t>3</a:t>
            </a:r>
            <a:endParaRPr lang="en-AU" sz="1400" dirty="0">
              <a:solidFill>
                <a:srgbClr val="FFFF00"/>
              </a:solidFill>
            </a:endParaRP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0</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smtClean="0">
                <a:solidFill>
                  <a:srgbClr val="00B050"/>
                </a:solidFill>
              </a:rPr>
              <a:t>2</a:t>
            </a:r>
            <a:endParaRPr lang="en-AU" sz="1400" dirty="0">
              <a:solidFill>
                <a:srgbClr val="00B050"/>
              </a:solidFill>
            </a:endParaRP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smtClean="0">
                <a:solidFill>
                  <a:srgbClr val="00B050"/>
                </a:solidFill>
              </a:rPr>
              <a:t>6</a:t>
            </a:r>
            <a:endParaRPr lang="en-AU" sz="1400" dirty="0">
              <a:solidFill>
                <a:srgbClr val="00B050"/>
              </a:solidFill>
            </a:endParaRPr>
          </a:p>
        </p:txBody>
      </p:sp>
      <p:sp>
        <p:nvSpPr>
          <p:cNvPr id="39" name="TextBox 38"/>
          <p:cNvSpPr txBox="1"/>
          <p:nvPr/>
        </p:nvSpPr>
        <p:spPr>
          <a:xfrm>
            <a:off x="1835696" y="3710808"/>
            <a:ext cx="389990" cy="307777"/>
          </a:xfrm>
          <a:prstGeom prst="rect">
            <a:avLst/>
          </a:prstGeom>
          <a:noFill/>
        </p:spPr>
        <p:txBody>
          <a:bodyPr wrap="square" rtlCol="0">
            <a:spAutoFit/>
          </a:bodyPr>
          <a:lstStyle/>
          <a:p>
            <a:r>
              <a:rPr lang="en-AU" sz="1400" dirty="0" smtClean="0">
                <a:solidFill>
                  <a:srgbClr val="00B050"/>
                </a:solidFill>
              </a:rPr>
              <a:t>10</a:t>
            </a:r>
            <a:endParaRPr lang="en-AU" sz="1400" dirty="0">
              <a:solidFill>
                <a:srgbClr val="00B050"/>
              </a:solidFill>
            </a:endParaRP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41" name="Oval 40"/>
          <p:cNvSpPr/>
          <p:nvPr/>
        </p:nvSpPr>
        <p:spPr>
          <a:xfrm>
            <a:off x="6105270" y="169335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Oval 41"/>
          <p:cNvSpPr/>
          <p:nvPr/>
        </p:nvSpPr>
        <p:spPr>
          <a:xfrm>
            <a:off x="6105270" y="2269280"/>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dirty="0"/>
          </a:p>
        </p:txBody>
      </p:sp>
      <p:sp>
        <p:nvSpPr>
          <p:cNvPr id="43" name="TextBox 42"/>
          <p:cNvSpPr txBox="1"/>
          <p:nvPr/>
        </p:nvSpPr>
        <p:spPr>
          <a:xfrm>
            <a:off x="6660232" y="1678104"/>
            <a:ext cx="2304256" cy="461665"/>
          </a:xfrm>
          <a:prstGeom prst="rect">
            <a:avLst/>
          </a:prstGeom>
          <a:noFill/>
        </p:spPr>
        <p:txBody>
          <a:bodyPr wrap="square" rtlCol="0">
            <a:spAutoFit/>
          </a:bodyPr>
          <a:lstStyle/>
          <a:p>
            <a:r>
              <a:rPr lang="en-AU" sz="2400" dirty="0" smtClean="0">
                <a:solidFill>
                  <a:schemeClr val="bg1"/>
                </a:solidFill>
              </a:rPr>
              <a:t>= untraversed</a:t>
            </a:r>
            <a:endParaRPr lang="en-AU" sz="2400" dirty="0">
              <a:solidFill>
                <a:schemeClr val="bg1"/>
              </a:solidFill>
            </a:endParaRPr>
          </a:p>
        </p:txBody>
      </p:sp>
      <p:sp>
        <p:nvSpPr>
          <p:cNvPr id="44" name="TextBox 43"/>
          <p:cNvSpPr txBox="1"/>
          <p:nvPr/>
        </p:nvSpPr>
        <p:spPr>
          <a:xfrm>
            <a:off x="6660232" y="2234075"/>
            <a:ext cx="2304256" cy="461665"/>
          </a:xfrm>
          <a:prstGeom prst="rect">
            <a:avLst/>
          </a:prstGeom>
          <a:noFill/>
        </p:spPr>
        <p:txBody>
          <a:bodyPr wrap="square" rtlCol="0">
            <a:spAutoFit/>
          </a:bodyPr>
          <a:lstStyle/>
          <a:p>
            <a:r>
              <a:rPr lang="en-AU" sz="2400" dirty="0" smtClean="0">
                <a:solidFill>
                  <a:schemeClr val="bg1"/>
                </a:solidFill>
              </a:rPr>
              <a:t>= traversed</a:t>
            </a:r>
            <a:endParaRPr lang="en-AU" sz="2400" dirty="0">
              <a:solidFill>
                <a:schemeClr val="bg1"/>
              </a:solidFill>
            </a:endParaRPr>
          </a:p>
        </p:txBody>
      </p:sp>
      <p:sp>
        <p:nvSpPr>
          <p:cNvPr id="45" name="TextBox 44"/>
          <p:cNvSpPr txBox="1"/>
          <p:nvPr/>
        </p:nvSpPr>
        <p:spPr>
          <a:xfrm>
            <a:off x="3131840" y="1220147"/>
            <a:ext cx="1152128" cy="830997"/>
          </a:xfrm>
          <a:prstGeom prst="rect">
            <a:avLst/>
          </a:prstGeom>
          <a:noFill/>
        </p:spPr>
        <p:txBody>
          <a:bodyPr wrap="square" rtlCol="0">
            <a:spAutoFit/>
          </a:bodyPr>
          <a:lstStyle/>
          <a:p>
            <a:r>
              <a:rPr lang="en-AU" sz="2400" dirty="0" smtClean="0">
                <a:solidFill>
                  <a:schemeClr val="bg1"/>
                </a:solidFill>
              </a:rPr>
              <a:t>Priority Queue:</a:t>
            </a:r>
            <a:endParaRPr lang="en-AU" sz="2400" dirty="0">
              <a:solidFill>
                <a:schemeClr val="bg1"/>
              </a:solidFill>
            </a:endParaRPr>
          </a:p>
        </p:txBody>
      </p:sp>
      <p:graphicFrame>
        <p:nvGraphicFramePr>
          <p:cNvPr id="46" name="Table 45"/>
          <p:cNvGraphicFramePr>
            <a:graphicFrameLocks noGrp="1"/>
          </p:cNvGraphicFramePr>
          <p:nvPr>
            <p:extLst/>
          </p:nvPr>
        </p:nvGraphicFramePr>
        <p:xfrm>
          <a:off x="4387200" y="1408822"/>
          <a:ext cx="544840" cy="370840"/>
        </p:xfrm>
        <a:graphic>
          <a:graphicData uri="http://schemas.openxmlformats.org/drawingml/2006/table">
            <a:tbl>
              <a:tblPr firstRow="1" bandRow="1">
                <a:tableStyleId>{5C22544A-7EE6-4342-B048-85BDC9FD1C3A}</a:tableStyleId>
              </a:tblPr>
              <a:tblGrid>
                <a:gridCol w="544840"/>
              </a:tblGrid>
              <a:tr h="370840">
                <a:tc>
                  <a:txBody>
                    <a:bodyPr/>
                    <a:lstStyle/>
                    <a:p>
                      <a:pPr algn="ctr"/>
                      <a:r>
                        <a:rPr lang="en-US" b="1" dirty="0" smtClean="0">
                          <a:solidFill>
                            <a:schemeClr val="bg1"/>
                          </a:solidFill>
                        </a:rPr>
                        <a:t>4</a:t>
                      </a:r>
                      <a:endParaRPr lang="en-AU" b="1" dirty="0">
                        <a:solidFill>
                          <a:schemeClr val="bg1"/>
                        </a:solidFill>
                      </a:endParaRPr>
                    </a:p>
                  </a:txBody>
                  <a:tcPr>
                    <a:solidFill>
                      <a:schemeClr val="accent1"/>
                    </a:solidFill>
                  </a:tcPr>
                </a:tc>
              </a:tr>
            </a:tbl>
          </a:graphicData>
        </a:graphic>
      </p:graphicFrame>
    </p:spTree>
    <p:extLst>
      <p:ext uri="{BB962C8B-B14F-4D97-AF65-F5344CB8AC3E}">
        <p14:creationId xmlns:p14="http://schemas.microsoft.com/office/powerpoint/2010/main" val="575883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a:solidFill>
                  <a:srgbClr val="FFFF00"/>
                </a:solidFill>
              </a:rPr>
              <a:t>0</a:t>
            </a: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a:solidFill>
                  <a:srgbClr val="FFFF00"/>
                </a:solidFill>
              </a:rPr>
              <a:t>0</a:t>
            </a: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1</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a:solidFill>
                  <a:srgbClr val="FFFF00"/>
                </a:solidFill>
              </a:rPr>
              <a:t>0</a:t>
            </a: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a:solidFill>
                  <a:srgbClr val="FFFF00"/>
                </a:solidFill>
              </a:rPr>
              <a:t>2</a:t>
            </a: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smtClean="0">
                <a:solidFill>
                  <a:srgbClr val="FFFF00"/>
                </a:solidFill>
              </a:rPr>
              <a:t>3</a:t>
            </a:r>
            <a:endParaRPr lang="en-AU" sz="1400" dirty="0">
              <a:solidFill>
                <a:srgbClr val="FFFF00"/>
              </a:solidFill>
            </a:endParaRP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0</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smtClean="0">
                <a:solidFill>
                  <a:srgbClr val="00B050"/>
                </a:solidFill>
              </a:rPr>
              <a:t>2</a:t>
            </a:r>
            <a:endParaRPr lang="en-AU" sz="1400" dirty="0">
              <a:solidFill>
                <a:srgbClr val="00B050"/>
              </a:solidFill>
            </a:endParaRP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smtClean="0">
                <a:solidFill>
                  <a:srgbClr val="00B050"/>
                </a:solidFill>
              </a:rPr>
              <a:t>6</a:t>
            </a:r>
            <a:endParaRPr lang="en-AU" sz="1400" dirty="0">
              <a:solidFill>
                <a:srgbClr val="00B050"/>
              </a:solidFill>
            </a:endParaRPr>
          </a:p>
        </p:txBody>
      </p:sp>
      <p:sp>
        <p:nvSpPr>
          <p:cNvPr id="39" name="TextBox 38"/>
          <p:cNvSpPr txBox="1"/>
          <p:nvPr/>
        </p:nvSpPr>
        <p:spPr>
          <a:xfrm>
            <a:off x="1835696" y="3710808"/>
            <a:ext cx="389990" cy="307777"/>
          </a:xfrm>
          <a:prstGeom prst="rect">
            <a:avLst/>
          </a:prstGeom>
          <a:noFill/>
        </p:spPr>
        <p:txBody>
          <a:bodyPr wrap="square" rtlCol="0">
            <a:spAutoFit/>
          </a:bodyPr>
          <a:lstStyle/>
          <a:p>
            <a:r>
              <a:rPr lang="en-AU" sz="1400" dirty="0" smtClean="0">
                <a:solidFill>
                  <a:srgbClr val="00B050"/>
                </a:solidFill>
              </a:rPr>
              <a:t>10</a:t>
            </a:r>
            <a:endParaRPr lang="en-AU" sz="1400" dirty="0">
              <a:solidFill>
                <a:srgbClr val="00B050"/>
              </a:solidFill>
            </a:endParaRP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41" name="Oval 40"/>
          <p:cNvSpPr/>
          <p:nvPr/>
        </p:nvSpPr>
        <p:spPr>
          <a:xfrm>
            <a:off x="6105270" y="169335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Oval 41"/>
          <p:cNvSpPr/>
          <p:nvPr/>
        </p:nvSpPr>
        <p:spPr>
          <a:xfrm>
            <a:off x="6105270" y="2269280"/>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dirty="0"/>
          </a:p>
        </p:txBody>
      </p:sp>
      <p:sp>
        <p:nvSpPr>
          <p:cNvPr id="43" name="TextBox 42"/>
          <p:cNvSpPr txBox="1"/>
          <p:nvPr/>
        </p:nvSpPr>
        <p:spPr>
          <a:xfrm>
            <a:off x="6660232" y="1678104"/>
            <a:ext cx="2304256" cy="461665"/>
          </a:xfrm>
          <a:prstGeom prst="rect">
            <a:avLst/>
          </a:prstGeom>
          <a:noFill/>
        </p:spPr>
        <p:txBody>
          <a:bodyPr wrap="square" rtlCol="0">
            <a:spAutoFit/>
          </a:bodyPr>
          <a:lstStyle/>
          <a:p>
            <a:r>
              <a:rPr lang="en-AU" sz="2400" dirty="0" smtClean="0">
                <a:solidFill>
                  <a:schemeClr val="bg1"/>
                </a:solidFill>
              </a:rPr>
              <a:t>= untraversed</a:t>
            </a:r>
            <a:endParaRPr lang="en-AU" sz="2400" dirty="0">
              <a:solidFill>
                <a:schemeClr val="bg1"/>
              </a:solidFill>
            </a:endParaRPr>
          </a:p>
        </p:txBody>
      </p:sp>
      <p:sp>
        <p:nvSpPr>
          <p:cNvPr id="44" name="TextBox 43"/>
          <p:cNvSpPr txBox="1"/>
          <p:nvPr/>
        </p:nvSpPr>
        <p:spPr>
          <a:xfrm>
            <a:off x="6660232" y="2234075"/>
            <a:ext cx="2304256" cy="461665"/>
          </a:xfrm>
          <a:prstGeom prst="rect">
            <a:avLst/>
          </a:prstGeom>
          <a:noFill/>
        </p:spPr>
        <p:txBody>
          <a:bodyPr wrap="square" rtlCol="0">
            <a:spAutoFit/>
          </a:bodyPr>
          <a:lstStyle/>
          <a:p>
            <a:r>
              <a:rPr lang="en-AU" sz="2400" dirty="0" smtClean="0">
                <a:solidFill>
                  <a:schemeClr val="bg1"/>
                </a:solidFill>
              </a:rPr>
              <a:t>= traversed</a:t>
            </a:r>
            <a:endParaRPr lang="en-AU" sz="2400" dirty="0">
              <a:solidFill>
                <a:schemeClr val="bg1"/>
              </a:solidFill>
            </a:endParaRPr>
          </a:p>
        </p:txBody>
      </p:sp>
      <p:sp>
        <p:nvSpPr>
          <p:cNvPr id="45" name="TextBox 44"/>
          <p:cNvSpPr txBox="1"/>
          <p:nvPr/>
        </p:nvSpPr>
        <p:spPr>
          <a:xfrm>
            <a:off x="3131840" y="1220147"/>
            <a:ext cx="1152128" cy="830997"/>
          </a:xfrm>
          <a:prstGeom prst="rect">
            <a:avLst/>
          </a:prstGeom>
          <a:noFill/>
        </p:spPr>
        <p:txBody>
          <a:bodyPr wrap="square" rtlCol="0">
            <a:spAutoFit/>
          </a:bodyPr>
          <a:lstStyle/>
          <a:p>
            <a:r>
              <a:rPr lang="en-AU" sz="2400" dirty="0" smtClean="0">
                <a:solidFill>
                  <a:schemeClr val="bg1"/>
                </a:solidFill>
              </a:rPr>
              <a:t>Priority Queue:</a:t>
            </a:r>
            <a:endParaRPr lang="en-AU" sz="2400" dirty="0">
              <a:solidFill>
                <a:schemeClr val="bg1"/>
              </a:solidFill>
            </a:endParaRPr>
          </a:p>
        </p:txBody>
      </p:sp>
    </p:spTree>
    <p:extLst>
      <p:ext uri="{BB962C8B-B14F-4D97-AF65-F5344CB8AC3E}">
        <p14:creationId xmlns:p14="http://schemas.microsoft.com/office/powerpoint/2010/main" val="38539960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a:solidFill>
                  <a:srgbClr val="FFFF00"/>
                </a:solidFill>
              </a:rPr>
              <a:t>0</a:t>
            </a: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a:solidFill>
                  <a:srgbClr val="FFFF00"/>
                </a:solidFill>
              </a:rPr>
              <a:t>0</a:t>
            </a: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1</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a:solidFill>
                  <a:srgbClr val="FFFF00"/>
                </a:solidFill>
              </a:rPr>
              <a:t>0</a:t>
            </a: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a:solidFill>
                  <a:srgbClr val="FFFF00"/>
                </a:solidFill>
              </a:rPr>
              <a:t>2</a:t>
            </a: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smtClean="0">
                <a:solidFill>
                  <a:srgbClr val="FFFF00"/>
                </a:solidFill>
              </a:rPr>
              <a:t>3</a:t>
            </a:r>
            <a:endParaRPr lang="en-AU" sz="1400" dirty="0">
              <a:solidFill>
                <a:srgbClr val="FFFF00"/>
              </a:solidFill>
            </a:endParaRP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0</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smtClean="0">
                <a:solidFill>
                  <a:srgbClr val="00B050"/>
                </a:solidFill>
              </a:rPr>
              <a:t>2</a:t>
            </a:r>
            <a:endParaRPr lang="en-AU" sz="1400" dirty="0">
              <a:solidFill>
                <a:srgbClr val="00B050"/>
              </a:solidFill>
            </a:endParaRP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smtClean="0">
                <a:solidFill>
                  <a:srgbClr val="00B050"/>
                </a:solidFill>
              </a:rPr>
              <a:t>6</a:t>
            </a:r>
            <a:endParaRPr lang="en-AU" sz="1400" dirty="0">
              <a:solidFill>
                <a:srgbClr val="00B050"/>
              </a:solidFill>
            </a:endParaRPr>
          </a:p>
        </p:txBody>
      </p:sp>
      <p:sp>
        <p:nvSpPr>
          <p:cNvPr id="39" name="TextBox 38"/>
          <p:cNvSpPr txBox="1"/>
          <p:nvPr/>
        </p:nvSpPr>
        <p:spPr>
          <a:xfrm>
            <a:off x="1835696" y="3710808"/>
            <a:ext cx="389990" cy="307777"/>
          </a:xfrm>
          <a:prstGeom prst="rect">
            <a:avLst/>
          </a:prstGeom>
          <a:noFill/>
        </p:spPr>
        <p:txBody>
          <a:bodyPr wrap="square" rtlCol="0">
            <a:spAutoFit/>
          </a:bodyPr>
          <a:lstStyle/>
          <a:p>
            <a:r>
              <a:rPr lang="en-AU" sz="1400" dirty="0" smtClean="0">
                <a:solidFill>
                  <a:srgbClr val="00B050"/>
                </a:solidFill>
              </a:rPr>
              <a:t>10</a:t>
            </a:r>
            <a:endParaRPr lang="en-AU" sz="1400" dirty="0">
              <a:solidFill>
                <a:srgbClr val="00B050"/>
              </a:solidFill>
            </a:endParaRP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41" name="Oval 40"/>
          <p:cNvSpPr/>
          <p:nvPr/>
        </p:nvSpPr>
        <p:spPr>
          <a:xfrm>
            <a:off x="6105270" y="169335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Oval 41"/>
          <p:cNvSpPr/>
          <p:nvPr/>
        </p:nvSpPr>
        <p:spPr>
          <a:xfrm>
            <a:off x="6105270" y="2269280"/>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dirty="0"/>
          </a:p>
        </p:txBody>
      </p:sp>
      <p:sp>
        <p:nvSpPr>
          <p:cNvPr id="43" name="TextBox 42"/>
          <p:cNvSpPr txBox="1"/>
          <p:nvPr/>
        </p:nvSpPr>
        <p:spPr>
          <a:xfrm>
            <a:off x="6660232" y="1678104"/>
            <a:ext cx="2304256" cy="461665"/>
          </a:xfrm>
          <a:prstGeom prst="rect">
            <a:avLst/>
          </a:prstGeom>
          <a:noFill/>
        </p:spPr>
        <p:txBody>
          <a:bodyPr wrap="square" rtlCol="0">
            <a:spAutoFit/>
          </a:bodyPr>
          <a:lstStyle/>
          <a:p>
            <a:r>
              <a:rPr lang="en-AU" sz="2400" dirty="0" smtClean="0">
                <a:solidFill>
                  <a:schemeClr val="bg1"/>
                </a:solidFill>
              </a:rPr>
              <a:t>= untraversed</a:t>
            </a:r>
            <a:endParaRPr lang="en-AU" sz="2400" dirty="0">
              <a:solidFill>
                <a:schemeClr val="bg1"/>
              </a:solidFill>
            </a:endParaRPr>
          </a:p>
        </p:txBody>
      </p:sp>
      <p:sp>
        <p:nvSpPr>
          <p:cNvPr id="44" name="TextBox 43"/>
          <p:cNvSpPr txBox="1"/>
          <p:nvPr/>
        </p:nvSpPr>
        <p:spPr>
          <a:xfrm>
            <a:off x="6660232" y="2234075"/>
            <a:ext cx="2304256" cy="461665"/>
          </a:xfrm>
          <a:prstGeom prst="rect">
            <a:avLst/>
          </a:prstGeom>
          <a:noFill/>
        </p:spPr>
        <p:txBody>
          <a:bodyPr wrap="square" rtlCol="0">
            <a:spAutoFit/>
          </a:bodyPr>
          <a:lstStyle/>
          <a:p>
            <a:r>
              <a:rPr lang="en-AU" sz="2400" dirty="0" smtClean="0">
                <a:solidFill>
                  <a:schemeClr val="bg1"/>
                </a:solidFill>
              </a:rPr>
              <a:t>= traversed</a:t>
            </a:r>
            <a:endParaRPr lang="en-AU" sz="2400" dirty="0">
              <a:solidFill>
                <a:schemeClr val="bg1"/>
              </a:solidFill>
            </a:endParaRPr>
          </a:p>
        </p:txBody>
      </p:sp>
      <p:sp>
        <p:nvSpPr>
          <p:cNvPr id="45" name="TextBox 44"/>
          <p:cNvSpPr txBox="1"/>
          <p:nvPr/>
        </p:nvSpPr>
        <p:spPr>
          <a:xfrm>
            <a:off x="3131840" y="1220147"/>
            <a:ext cx="1152128" cy="830997"/>
          </a:xfrm>
          <a:prstGeom prst="rect">
            <a:avLst/>
          </a:prstGeom>
          <a:noFill/>
        </p:spPr>
        <p:txBody>
          <a:bodyPr wrap="square" rtlCol="0">
            <a:spAutoFit/>
          </a:bodyPr>
          <a:lstStyle/>
          <a:p>
            <a:r>
              <a:rPr lang="en-AU" sz="2400" dirty="0" smtClean="0">
                <a:solidFill>
                  <a:schemeClr val="bg1"/>
                </a:solidFill>
              </a:rPr>
              <a:t>Priority Queue:</a:t>
            </a:r>
            <a:endParaRPr lang="en-AU" sz="2400" dirty="0">
              <a:solidFill>
                <a:schemeClr val="bg1"/>
              </a:solidFill>
            </a:endParaRPr>
          </a:p>
        </p:txBody>
      </p:sp>
    </p:spTree>
    <p:extLst>
      <p:ext uri="{BB962C8B-B14F-4D97-AF65-F5344CB8AC3E}">
        <p14:creationId xmlns:p14="http://schemas.microsoft.com/office/powerpoint/2010/main" val="1338340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4" name="Oval 3"/>
          <p:cNvSpPr/>
          <p:nvPr/>
        </p:nvSpPr>
        <p:spPr>
          <a:xfrm>
            <a:off x="1051992"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0</a:t>
            </a:r>
            <a:endParaRPr lang="en-AU" dirty="0"/>
          </a:p>
        </p:txBody>
      </p:sp>
      <p:sp>
        <p:nvSpPr>
          <p:cNvPr id="5" name="Oval 4"/>
          <p:cNvSpPr/>
          <p:nvPr/>
        </p:nvSpPr>
        <p:spPr>
          <a:xfrm>
            <a:off x="2319260" y="3247984"/>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3</a:t>
            </a:r>
          </a:p>
        </p:txBody>
      </p:sp>
      <p:sp>
        <p:nvSpPr>
          <p:cNvPr id="6" name="Oval 5"/>
          <p:cNvSpPr/>
          <p:nvPr/>
        </p:nvSpPr>
        <p:spPr>
          <a:xfrm>
            <a:off x="2319260" y="2436118"/>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2</a:t>
            </a:r>
          </a:p>
        </p:txBody>
      </p:sp>
      <p:sp>
        <p:nvSpPr>
          <p:cNvPr id="7" name="Oval 6"/>
          <p:cNvSpPr/>
          <p:nvPr/>
        </p:nvSpPr>
        <p:spPr>
          <a:xfrm>
            <a:off x="1700064" y="3948286"/>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4</a:t>
            </a:r>
          </a:p>
        </p:txBody>
      </p:sp>
      <p:sp>
        <p:nvSpPr>
          <p:cNvPr id="8" name="Oval 7"/>
          <p:cNvSpPr/>
          <p:nvPr/>
        </p:nvSpPr>
        <p:spPr>
          <a:xfrm>
            <a:off x="1051992" y="3247984"/>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5</a:t>
            </a:r>
          </a:p>
        </p:txBody>
      </p:sp>
      <p:sp>
        <p:nvSpPr>
          <p:cNvPr id="9" name="Oval 8"/>
          <p:cNvSpPr/>
          <p:nvPr/>
        </p:nvSpPr>
        <p:spPr>
          <a:xfrm>
            <a:off x="2319260" y="1411373"/>
            <a:ext cx="43204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1</a:t>
            </a:r>
          </a:p>
        </p:txBody>
      </p:sp>
      <p:cxnSp>
        <p:nvCxnSpPr>
          <p:cNvPr id="10" name="Straight Arrow Connector 9"/>
          <p:cNvCxnSpPr>
            <a:stCxn id="4" idx="6"/>
            <a:endCxn id="9" idx="2"/>
          </p:cNvCxnSpPr>
          <p:nvPr/>
        </p:nvCxnSpPr>
        <p:spPr>
          <a:xfrm>
            <a:off x="1484040" y="1627397"/>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4"/>
            <a:endCxn id="6" idx="0"/>
          </p:cNvCxnSpPr>
          <p:nvPr/>
        </p:nvCxnSpPr>
        <p:spPr>
          <a:xfrm>
            <a:off x="2535284" y="1843421"/>
            <a:ext cx="0" cy="59269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2"/>
            <a:endCxn id="4" idx="4"/>
          </p:cNvCxnSpPr>
          <p:nvPr/>
        </p:nvCxnSpPr>
        <p:spPr>
          <a:xfrm flipH="1" flipV="1">
            <a:off x="1268016" y="1843421"/>
            <a:ext cx="1051244" cy="808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4"/>
            <a:endCxn id="8" idx="0"/>
          </p:cNvCxnSpPr>
          <p:nvPr/>
        </p:nvCxnSpPr>
        <p:spPr>
          <a:xfrm>
            <a:off x="1268016" y="1843421"/>
            <a:ext cx="0" cy="140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4"/>
            <a:endCxn id="5" idx="0"/>
          </p:cNvCxnSpPr>
          <p:nvPr/>
        </p:nvCxnSpPr>
        <p:spPr>
          <a:xfrm>
            <a:off x="2535284" y="2868166"/>
            <a:ext cx="0" cy="3798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3"/>
            <a:endCxn id="7" idx="7"/>
          </p:cNvCxnSpPr>
          <p:nvPr/>
        </p:nvCxnSpPr>
        <p:spPr>
          <a:xfrm flipH="1">
            <a:off x="2068840" y="3616760"/>
            <a:ext cx="313692"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8" idx="5"/>
            <a:endCxn id="7" idx="1"/>
          </p:cNvCxnSpPr>
          <p:nvPr/>
        </p:nvCxnSpPr>
        <p:spPr>
          <a:xfrm>
            <a:off x="1420768" y="3616760"/>
            <a:ext cx="342568" cy="3947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a:endCxn id="8" idx="6"/>
          </p:cNvCxnSpPr>
          <p:nvPr/>
        </p:nvCxnSpPr>
        <p:spPr>
          <a:xfrm flipH="1">
            <a:off x="1484040" y="3464008"/>
            <a:ext cx="8352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1763688" y="1297092"/>
            <a:ext cx="338474" cy="338554"/>
          </a:xfrm>
          <a:prstGeom prst="rect">
            <a:avLst/>
          </a:prstGeom>
          <a:noFill/>
        </p:spPr>
        <p:txBody>
          <a:bodyPr wrap="square" rtlCol="0">
            <a:spAutoFit/>
          </a:bodyPr>
          <a:lstStyle/>
          <a:p>
            <a:r>
              <a:rPr lang="en-AU" sz="1600" dirty="0" smtClean="0">
                <a:solidFill>
                  <a:schemeClr val="bg1"/>
                </a:solidFill>
              </a:rPr>
              <a:t>2</a:t>
            </a:r>
            <a:endParaRPr lang="en-AU" sz="1600" dirty="0">
              <a:solidFill>
                <a:schemeClr val="bg1"/>
              </a:solidFill>
            </a:endParaRPr>
          </a:p>
        </p:txBody>
      </p:sp>
      <p:sp>
        <p:nvSpPr>
          <p:cNvPr id="20" name="TextBox 19"/>
          <p:cNvSpPr txBox="1"/>
          <p:nvPr/>
        </p:nvSpPr>
        <p:spPr>
          <a:xfrm>
            <a:off x="1793638" y="1970492"/>
            <a:ext cx="338474" cy="338554"/>
          </a:xfrm>
          <a:prstGeom prst="rect">
            <a:avLst/>
          </a:prstGeom>
          <a:noFill/>
        </p:spPr>
        <p:txBody>
          <a:bodyPr wrap="square" rtlCol="0">
            <a:spAutoFit/>
          </a:bodyPr>
          <a:lstStyle/>
          <a:p>
            <a:r>
              <a:rPr lang="en-AU" sz="1600" dirty="0" smtClean="0">
                <a:solidFill>
                  <a:schemeClr val="bg1"/>
                </a:solidFill>
              </a:rPr>
              <a:t>3</a:t>
            </a:r>
            <a:endParaRPr lang="en-AU" sz="1600" dirty="0">
              <a:solidFill>
                <a:schemeClr val="bg1"/>
              </a:solidFill>
            </a:endParaRPr>
          </a:p>
        </p:txBody>
      </p:sp>
      <p:sp>
        <p:nvSpPr>
          <p:cNvPr id="21" name="TextBox 20"/>
          <p:cNvSpPr txBox="1"/>
          <p:nvPr/>
        </p:nvSpPr>
        <p:spPr>
          <a:xfrm>
            <a:off x="921748" y="2309046"/>
            <a:ext cx="338474" cy="338554"/>
          </a:xfrm>
          <a:prstGeom prst="rect">
            <a:avLst/>
          </a:prstGeom>
          <a:noFill/>
        </p:spPr>
        <p:txBody>
          <a:bodyPr wrap="square" rtlCol="0">
            <a:spAutoFit/>
          </a:bodyPr>
          <a:lstStyle/>
          <a:p>
            <a:r>
              <a:rPr lang="en-AU" sz="1600" dirty="0" smtClean="0">
                <a:solidFill>
                  <a:schemeClr val="bg1"/>
                </a:solidFill>
              </a:rPr>
              <a:t>5</a:t>
            </a:r>
          </a:p>
        </p:txBody>
      </p:sp>
      <p:sp>
        <p:nvSpPr>
          <p:cNvPr id="22" name="TextBox 21"/>
          <p:cNvSpPr txBox="1"/>
          <p:nvPr/>
        </p:nvSpPr>
        <p:spPr>
          <a:xfrm>
            <a:off x="1747744" y="3125454"/>
            <a:ext cx="338474" cy="338554"/>
          </a:xfrm>
          <a:prstGeom prst="rect">
            <a:avLst/>
          </a:prstGeom>
          <a:noFill/>
        </p:spPr>
        <p:txBody>
          <a:bodyPr wrap="square" rtlCol="0">
            <a:spAutoFit/>
          </a:bodyPr>
          <a:lstStyle/>
          <a:p>
            <a:r>
              <a:rPr lang="en-AU" sz="1600" dirty="0" smtClean="0">
                <a:solidFill>
                  <a:schemeClr val="bg1"/>
                </a:solidFill>
              </a:rPr>
              <a:t>4</a:t>
            </a:r>
            <a:endParaRPr lang="en-AU" sz="1600" dirty="0">
              <a:solidFill>
                <a:schemeClr val="bg1"/>
              </a:solidFill>
            </a:endParaRPr>
          </a:p>
        </p:txBody>
      </p:sp>
      <p:sp>
        <p:nvSpPr>
          <p:cNvPr id="23" name="TextBox 22"/>
          <p:cNvSpPr txBox="1"/>
          <p:nvPr/>
        </p:nvSpPr>
        <p:spPr>
          <a:xfrm>
            <a:off x="1251531" y="3680032"/>
            <a:ext cx="338474" cy="338554"/>
          </a:xfrm>
          <a:prstGeom prst="rect">
            <a:avLst/>
          </a:prstGeom>
          <a:noFill/>
        </p:spPr>
        <p:txBody>
          <a:bodyPr wrap="square" rtlCol="0">
            <a:spAutoFit/>
          </a:bodyPr>
          <a:lstStyle/>
          <a:p>
            <a:r>
              <a:rPr lang="en-AU" sz="1600" dirty="0" smtClean="0">
                <a:solidFill>
                  <a:schemeClr val="bg1"/>
                </a:solidFill>
              </a:rPr>
              <a:t>6</a:t>
            </a:r>
            <a:endParaRPr lang="en-AU" sz="1600" dirty="0">
              <a:solidFill>
                <a:schemeClr val="bg1"/>
              </a:solidFill>
            </a:endParaRPr>
          </a:p>
        </p:txBody>
      </p:sp>
      <p:sp>
        <p:nvSpPr>
          <p:cNvPr id="24" name="TextBox 23"/>
          <p:cNvSpPr txBox="1"/>
          <p:nvPr/>
        </p:nvSpPr>
        <p:spPr>
          <a:xfrm>
            <a:off x="2319260" y="3779009"/>
            <a:ext cx="338474" cy="338554"/>
          </a:xfrm>
          <a:prstGeom prst="rect">
            <a:avLst/>
          </a:prstGeom>
          <a:noFill/>
        </p:spPr>
        <p:txBody>
          <a:bodyPr wrap="square" rtlCol="0">
            <a:spAutoFit/>
          </a:bodyPr>
          <a:lstStyle/>
          <a:p>
            <a:r>
              <a:rPr lang="en-AU" sz="1600" dirty="0" smtClean="0">
                <a:solidFill>
                  <a:schemeClr val="bg1"/>
                </a:solidFill>
              </a:rPr>
              <a:t>4</a:t>
            </a:r>
          </a:p>
        </p:txBody>
      </p:sp>
      <p:sp>
        <p:nvSpPr>
          <p:cNvPr id="25" name="TextBox 24"/>
          <p:cNvSpPr txBox="1"/>
          <p:nvPr/>
        </p:nvSpPr>
        <p:spPr>
          <a:xfrm>
            <a:off x="2632433" y="2868166"/>
            <a:ext cx="338474" cy="338554"/>
          </a:xfrm>
          <a:prstGeom prst="rect">
            <a:avLst/>
          </a:prstGeom>
          <a:noFill/>
        </p:spPr>
        <p:txBody>
          <a:bodyPr wrap="square" rtlCol="0">
            <a:spAutoFit/>
          </a:bodyPr>
          <a:lstStyle/>
          <a:p>
            <a:r>
              <a:rPr lang="en-AU" sz="1600" dirty="0">
                <a:solidFill>
                  <a:schemeClr val="bg1"/>
                </a:solidFill>
              </a:rPr>
              <a:t>1</a:t>
            </a:r>
          </a:p>
        </p:txBody>
      </p:sp>
      <p:sp>
        <p:nvSpPr>
          <p:cNvPr id="27" name="TextBox 26"/>
          <p:cNvSpPr txBox="1"/>
          <p:nvPr/>
        </p:nvSpPr>
        <p:spPr>
          <a:xfrm>
            <a:off x="882755" y="1203598"/>
            <a:ext cx="338474" cy="307777"/>
          </a:xfrm>
          <a:prstGeom prst="rect">
            <a:avLst/>
          </a:prstGeom>
          <a:noFill/>
        </p:spPr>
        <p:txBody>
          <a:bodyPr wrap="square" rtlCol="0">
            <a:spAutoFit/>
          </a:bodyPr>
          <a:lstStyle/>
          <a:p>
            <a:r>
              <a:rPr lang="en-AU" sz="1400" dirty="0">
                <a:solidFill>
                  <a:srgbClr val="FFFF00"/>
                </a:solidFill>
              </a:rPr>
              <a:t>0</a:t>
            </a:r>
          </a:p>
        </p:txBody>
      </p:sp>
      <p:sp>
        <p:nvSpPr>
          <p:cNvPr id="29" name="TextBox 28"/>
          <p:cNvSpPr txBox="1"/>
          <p:nvPr/>
        </p:nvSpPr>
        <p:spPr>
          <a:xfrm>
            <a:off x="2176545" y="1207046"/>
            <a:ext cx="338474" cy="307777"/>
          </a:xfrm>
          <a:prstGeom prst="rect">
            <a:avLst/>
          </a:prstGeom>
          <a:noFill/>
        </p:spPr>
        <p:txBody>
          <a:bodyPr wrap="square" rtlCol="0">
            <a:spAutoFit/>
          </a:bodyPr>
          <a:lstStyle/>
          <a:p>
            <a:r>
              <a:rPr lang="en-AU" sz="1400" dirty="0">
                <a:solidFill>
                  <a:srgbClr val="FFFF00"/>
                </a:solidFill>
              </a:rPr>
              <a:t>0</a:t>
            </a:r>
          </a:p>
        </p:txBody>
      </p:sp>
      <p:sp>
        <p:nvSpPr>
          <p:cNvPr id="30" name="TextBox 29"/>
          <p:cNvSpPr txBox="1"/>
          <p:nvPr/>
        </p:nvSpPr>
        <p:spPr>
          <a:xfrm>
            <a:off x="2165177" y="2236511"/>
            <a:ext cx="338474" cy="307777"/>
          </a:xfrm>
          <a:prstGeom prst="rect">
            <a:avLst/>
          </a:prstGeom>
          <a:noFill/>
        </p:spPr>
        <p:txBody>
          <a:bodyPr wrap="square" rtlCol="0">
            <a:spAutoFit/>
          </a:bodyPr>
          <a:lstStyle/>
          <a:p>
            <a:r>
              <a:rPr lang="en-AU" sz="1400" dirty="0" smtClean="0">
                <a:solidFill>
                  <a:srgbClr val="FFFF00"/>
                </a:solidFill>
              </a:rPr>
              <a:t>1</a:t>
            </a:r>
            <a:endParaRPr lang="en-AU" sz="1400" dirty="0">
              <a:solidFill>
                <a:srgbClr val="FFFF00"/>
              </a:solidFill>
            </a:endParaRPr>
          </a:p>
        </p:txBody>
      </p:sp>
      <p:sp>
        <p:nvSpPr>
          <p:cNvPr id="31" name="TextBox 30"/>
          <p:cNvSpPr txBox="1"/>
          <p:nvPr/>
        </p:nvSpPr>
        <p:spPr>
          <a:xfrm>
            <a:off x="921748" y="3029863"/>
            <a:ext cx="338474" cy="307777"/>
          </a:xfrm>
          <a:prstGeom prst="rect">
            <a:avLst/>
          </a:prstGeom>
          <a:noFill/>
        </p:spPr>
        <p:txBody>
          <a:bodyPr wrap="square" rtlCol="0">
            <a:spAutoFit/>
          </a:bodyPr>
          <a:lstStyle/>
          <a:p>
            <a:r>
              <a:rPr lang="en-AU" sz="1400" dirty="0">
                <a:solidFill>
                  <a:srgbClr val="FFFF00"/>
                </a:solidFill>
              </a:rPr>
              <a:t>0</a:t>
            </a:r>
          </a:p>
        </p:txBody>
      </p:sp>
      <p:sp>
        <p:nvSpPr>
          <p:cNvPr id="32" name="TextBox 31"/>
          <p:cNvSpPr txBox="1"/>
          <p:nvPr/>
        </p:nvSpPr>
        <p:spPr>
          <a:xfrm>
            <a:off x="2158430" y="3050195"/>
            <a:ext cx="338474" cy="307777"/>
          </a:xfrm>
          <a:prstGeom prst="rect">
            <a:avLst/>
          </a:prstGeom>
          <a:noFill/>
        </p:spPr>
        <p:txBody>
          <a:bodyPr wrap="square" rtlCol="0">
            <a:spAutoFit/>
          </a:bodyPr>
          <a:lstStyle/>
          <a:p>
            <a:r>
              <a:rPr lang="en-AU" sz="1400" dirty="0">
                <a:solidFill>
                  <a:srgbClr val="FFFF00"/>
                </a:solidFill>
              </a:rPr>
              <a:t>2</a:t>
            </a:r>
          </a:p>
        </p:txBody>
      </p:sp>
      <p:sp>
        <p:nvSpPr>
          <p:cNvPr id="33" name="TextBox 32"/>
          <p:cNvSpPr txBox="1"/>
          <p:nvPr/>
        </p:nvSpPr>
        <p:spPr>
          <a:xfrm>
            <a:off x="1691680" y="3710809"/>
            <a:ext cx="338474" cy="307777"/>
          </a:xfrm>
          <a:prstGeom prst="rect">
            <a:avLst/>
          </a:prstGeom>
          <a:noFill/>
        </p:spPr>
        <p:txBody>
          <a:bodyPr wrap="square" rtlCol="0">
            <a:spAutoFit/>
          </a:bodyPr>
          <a:lstStyle/>
          <a:p>
            <a:r>
              <a:rPr lang="en-AU" sz="1400" dirty="0" smtClean="0">
                <a:solidFill>
                  <a:srgbClr val="FFFF00"/>
                </a:solidFill>
              </a:rPr>
              <a:t>3</a:t>
            </a:r>
            <a:endParaRPr lang="en-AU" sz="1400" dirty="0">
              <a:solidFill>
                <a:srgbClr val="FFFF00"/>
              </a:solidFill>
            </a:endParaRPr>
          </a:p>
        </p:txBody>
      </p:sp>
      <p:sp>
        <p:nvSpPr>
          <p:cNvPr id="34" name="TextBox 33"/>
          <p:cNvSpPr txBox="1"/>
          <p:nvPr/>
        </p:nvSpPr>
        <p:spPr>
          <a:xfrm>
            <a:off x="1314803" y="1203597"/>
            <a:ext cx="338474" cy="307777"/>
          </a:xfrm>
          <a:prstGeom prst="rect">
            <a:avLst/>
          </a:prstGeom>
          <a:noFill/>
        </p:spPr>
        <p:txBody>
          <a:bodyPr wrap="square" rtlCol="0">
            <a:spAutoFit/>
          </a:bodyPr>
          <a:lstStyle/>
          <a:p>
            <a:r>
              <a:rPr lang="en-AU" sz="1400" dirty="0" smtClean="0">
                <a:solidFill>
                  <a:srgbClr val="00B050"/>
                </a:solidFill>
              </a:rPr>
              <a:t>0</a:t>
            </a:r>
            <a:endParaRPr lang="en-AU" sz="1400" dirty="0">
              <a:solidFill>
                <a:srgbClr val="00B050"/>
              </a:solidFill>
            </a:endParaRPr>
          </a:p>
        </p:txBody>
      </p:sp>
      <p:sp>
        <p:nvSpPr>
          <p:cNvPr id="35" name="TextBox 34"/>
          <p:cNvSpPr txBox="1"/>
          <p:nvPr/>
        </p:nvSpPr>
        <p:spPr>
          <a:xfrm>
            <a:off x="2582071" y="1203596"/>
            <a:ext cx="338474" cy="307777"/>
          </a:xfrm>
          <a:prstGeom prst="rect">
            <a:avLst/>
          </a:prstGeom>
          <a:noFill/>
        </p:spPr>
        <p:txBody>
          <a:bodyPr wrap="square" rtlCol="0">
            <a:spAutoFit/>
          </a:bodyPr>
          <a:lstStyle/>
          <a:p>
            <a:r>
              <a:rPr lang="en-AU" sz="1400" dirty="0" smtClean="0">
                <a:solidFill>
                  <a:srgbClr val="00B050"/>
                </a:solidFill>
              </a:rPr>
              <a:t>2</a:t>
            </a:r>
            <a:endParaRPr lang="en-AU" sz="1400" dirty="0">
              <a:solidFill>
                <a:srgbClr val="00B050"/>
              </a:solidFill>
            </a:endParaRPr>
          </a:p>
        </p:txBody>
      </p:sp>
      <p:sp>
        <p:nvSpPr>
          <p:cNvPr id="36" name="TextBox 35"/>
          <p:cNvSpPr txBox="1"/>
          <p:nvPr/>
        </p:nvSpPr>
        <p:spPr>
          <a:xfrm>
            <a:off x="2577041" y="2236510"/>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7" name="TextBox 36"/>
          <p:cNvSpPr txBox="1"/>
          <p:nvPr/>
        </p:nvSpPr>
        <p:spPr>
          <a:xfrm>
            <a:off x="1317085" y="3037443"/>
            <a:ext cx="338474" cy="307777"/>
          </a:xfrm>
          <a:prstGeom prst="rect">
            <a:avLst/>
          </a:prstGeom>
          <a:noFill/>
        </p:spPr>
        <p:txBody>
          <a:bodyPr wrap="square" rtlCol="0">
            <a:spAutoFit/>
          </a:bodyPr>
          <a:lstStyle/>
          <a:p>
            <a:r>
              <a:rPr lang="en-AU" sz="1400" dirty="0" smtClean="0">
                <a:solidFill>
                  <a:srgbClr val="00B050"/>
                </a:solidFill>
              </a:rPr>
              <a:t>5</a:t>
            </a:r>
            <a:endParaRPr lang="en-AU" sz="1400" dirty="0">
              <a:solidFill>
                <a:srgbClr val="00B050"/>
              </a:solidFill>
            </a:endParaRPr>
          </a:p>
        </p:txBody>
      </p:sp>
      <p:sp>
        <p:nvSpPr>
          <p:cNvPr id="38" name="TextBox 37"/>
          <p:cNvSpPr txBox="1"/>
          <p:nvPr/>
        </p:nvSpPr>
        <p:spPr>
          <a:xfrm>
            <a:off x="2593779" y="3039638"/>
            <a:ext cx="338474" cy="307777"/>
          </a:xfrm>
          <a:prstGeom prst="rect">
            <a:avLst/>
          </a:prstGeom>
          <a:noFill/>
        </p:spPr>
        <p:txBody>
          <a:bodyPr wrap="square" rtlCol="0">
            <a:spAutoFit/>
          </a:bodyPr>
          <a:lstStyle/>
          <a:p>
            <a:r>
              <a:rPr lang="en-AU" sz="1400" dirty="0" smtClean="0">
                <a:solidFill>
                  <a:srgbClr val="00B050"/>
                </a:solidFill>
              </a:rPr>
              <a:t>6</a:t>
            </a:r>
            <a:endParaRPr lang="en-AU" sz="1400" dirty="0">
              <a:solidFill>
                <a:srgbClr val="00B050"/>
              </a:solidFill>
            </a:endParaRPr>
          </a:p>
        </p:txBody>
      </p:sp>
      <p:sp>
        <p:nvSpPr>
          <p:cNvPr id="39" name="TextBox 38"/>
          <p:cNvSpPr txBox="1"/>
          <p:nvPr/>
        </p:nvSpPr>
        <p:spPr>
          <a:xfrm>
            <a:off x="1835696" y="3710808"/>
            <a:ext cx="389990" cy="307777"/>
          </a:xfrm>
          <a:prstGeom prst="rect">
            <a:avLst/>
          </a:prstGeom>
          <a:noFill/>
        </p:spPr>
        <p:txBody>
          <a:bodyPr wrap="square" rtlCol="0">
            <a:spAutoFit/>
          </a:bodyPr>
          <a:lstStyle/>
          <a:p>
            <a:r>
              <a:rPr lang="en-AU" sz="1400" dirty="0" smtClean="0">
                <a:solidFill>
                  <a:srgbClr val="00B050"/>
                </a:solidFill>
              </a:rPr>
              <a:t>10</a:t>
            </a:r>
            <a:endParaRPr lang="en-AU" sz="1400" dirty="0">
              <a:solidFill>
                <a:srgbClr val="00B050"/>
              </a:solidFill>
            </a:endParaRPr>
          </a:p>
        </p:txBody>
      </p:sp>
      <p:sp>
        <p:nvSpPr>
          <p:cNvPr id="40" name="TextBox 39"/>
          <p:cNvSpPr txBox="1"/>
          <p:nvPr/>
        </p:nvSpPr>
        <p:spPr>
          <a:xfrm>
            <a:off x="2582071" y="1927796"/>
            <a:ext cx="338474" cy="338554"/>
          </a:xfrm>
          <a:prstGeom prst="rect">
            <a:avLst/>
          </a:prstGeom>
          <a:noFill/>
        </p:spPr>
        <p:txBody>
          <a:bodyPr wrap="square" rtlCol="0">
            <a:spAutoFit/>
          </a:bodyPr>
          <a:lstStyle/>
          <a:p>
            <a:r>
              <a:rPr lang="en-AU" sz="1600" dirty="0">
                <a:solidFill>
                  <a:schemeClr val="bg1"/>
                </a:solidFill>
              </a:rPr>
              <a:t>3</a:t>
            </a:r>
          </a:p>
        </p:txBody>
      </p:sp>
      <p:sp>
        <p:nvSpPr>
          <p:cNvPr id="46" name="Content Placeholder 2"/>
          <p:cNvSpPr>
            <a:spLocks noGrp="1"/>
          </p:cNvSpPr>
          <p:nvPr>
            <p:ph idx="4294967295"/>
          </p:nvPr>
        </p:nvSpPr>
        <p:spPr>
          <a:xfrm>
            <a:off x="2996001" y="1170930"/>
            <a:ext cx="5176399" cy="3057004"/>
          </a:xfrm>
          <a:prstGeom prst="rect">
            <a:avLst/>
          </a:prstGeom>
        </p:spPr>
        <p:txBody>
          <a:bodyPr>
            <a:normAutofit fontScale="70000" lnSpcReduction="20000"/>
          </a:bodyPr>
          <a:lstStyle/>
          <a:p>
            <a:r>
              <a:rPr lang="en-AU" dirty="0" smtClean="0"/>
              <a:t>Now that the algorithm has run, if we start at any node (not just 4) and follow the previous pointers back, we get the shortest path from that node back to node 0.</a:t>
            </a:r>
          </a:p>
          <a:p>
            <a:endParaRPr lang="en-AU" dirty="0"/>
          </a:p>
          <a:p>
            <a:r>
              <a:rPr lang="en-AU" dirty="0" smtClean="0"/>
              <a:t>Starting at 4, it points back to 3 then to 2, then 1 and finally 0.</a:t>
            </a:r>
          </a:p>
          <a:p>
            <a:r>
              <a:rPr lang="en-AU" dirty="0" smtClean="0"/>
              <a:t>If we reverse this list we get </a:t>
            </a:r>
          </a:p>
          <a:p>
            <a:pPr lvl="1"/>
            <a:r>
              <a:rPr lang="en-AU" dirty="0" smtClean="0"/>
              <a:t>0-&gt;1-&gt;2-&gt;3-&gt;4</a:t>
            </a:r>
          </a:p>
          <a:p>
            <a:pPr lvl="1"/>
            <a:r>
              <a:rPr lang="en-AU" dirty="0" smtClean="0"/>
              <a:t>The shortest path!</a:t>
            </a:r>
            <a:endParaRPr lang="en-AU" dirty="0"/>
          </a:p>
        </p:txBody>
      </p:sp>
    </p:spTree>
    <p:extLst>
      <p:ext uri="{BB962C8B-B14F-4D97-AF65-F5344CB8AC3E}">
        <p14:creationId xmlns:p14="http://schemas.microsoft.com/office/powerpoint/2010/main" val="3570289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Dijkstra’s</a:t>
            </a:r>
            <a:r>
              <a:rPr lang="en-AU" dirty="0"/>
              <a:t> Algorithm</a:t>
            </a:r>
          </a:p>
        </p:txBody>
      </p:sp>
      <p:sp>
        <p:nvSpPr>
          <p:cNvPr id="3" name="Content Placeholder 2"/>
          <p:cNvSpPr>
            <a:spLocks noGrp="1"/>
          </p:cNvSpPr>
          <p:nvPr>
            <p:ph idx="4294967295"/>
          </p:nvPr>
        </p:nvSpPr>
        <p:spPr>
          <a:xfrm>
            <a:off x="457200" y="1200150"/>
            <a:ext cx="8229600" cy="3603847"/>
          </a:xfrm>
          <a:prstGeom prst="rect">
            <a:avLst/>
          </a:prstGeom>
        </p:spPr>
        <p:txBody>
          <a:bodyPr>
            <a:normAutofit fontScale="70000" lnSpcReduction="20000"/>
          </a:bodyPr>
          <a:lstStyle/>
          <a:p>
            <a:r>
              <a:rPr lang="en-AU" dirty="0" smtClean="0"/>
              <a:t>Its important to note that </a:t>
            </a:r>
            <a:r>
              <a:rPr lang="en-AU" dirty="0" err="1" smtClean="0"/>
              <a:t>Dijkstra’s</a:t>
            </a:r>
            <a:r>
              <a:rPr lang="en-AU" dirty="0" smtClean="0"/>
              <a:t> does calculate the shortest path from the start node to </a:t>
            </a:r>
            <a:r>
              <a:rPr lang="en-AU" i="1" dirty="0" smtClean="0"/>
              <a:t>every other node in the graph.</a:t>
            </a:r>
          </a:p>
          <a:p>
            <a:endParaRPr lang="en-AU" dirty="0"/>
          </a:p>
          <a:p>
            <a:r>
              <a:rPr lang="en-AU" dirty="0" smtClean="0"/>
              <a:t>This means for small graphs, we could just pre-calculate </a:t>
            </a:r>
            <a:r>
              <a:rPr lang="en-AU" dirty="0" err="1" smtClean="0"/>
              <a:t>Dijkstra’s</a:t>
            </a:r>
            <a:r>
              <a:rPr lang="en-AU" dirty="0" smtClean="0"/>
              <a:t> for every node and we would know the shortest path from every node to every other node.</a:t>
            </a:r>
          </a:p>
          <a:p>
            <a:pPr lvl="1"/>
            <a:r>
              <a:rPr lang="en-AU" dirty="0" smtClean="0"/>
              <a:t>For anything other than small graphs, this takes a prohibitively large amount of memory to store all the results.</a:t>
            </a:r>
          </a:p>
          <a:p>
            <a:pPr lvl="1"/>
            <a:r>
              <a:rPr lang="en-AU" dirty="0" smtClean="0"/>
              <a:t>It also means you can’t dynamically change the map, or the weights without recalculating every node again.</a:t>
            </a:r>
            <a:endParaRPr lang="en-AU" dirty="0"/>
          </a:p>
          <a:p>
            <a:endParaRPr lang="en-AU" dirty="0" smtClean="0"/>
          </a:p>
          <a:p>
            <a:r>
              <a:rPr lang="en-AU" dirty="0" err="1" smtClean="0"/>
              <a:t>Dijkstra’s</a:t>
            </a:r>
            <a:r>
              <a:rPr lang="en-AU" dirty="0" smtClean="0"/>
              <a:t> is also quite expensive to run for larger graphs.</a:t>
            </a:r>
          </a:p>
          <a:p>
            <a:pPr lvl="1"/>
            <a:r>
              <a:rPr lang="en-AU" dirty="0" smtClean="0"/>
              <a:t>To solve all of these problems we turn to a new algorithm, called A*</a:t>
            </a:r>
          </a:p>
        </p:txBody>
      </p:sp>
    </p:spTree>
    <p:extLst>
      <p:ext uri="{BB962C8B-B14F-4D97-AF65-F5344CB8AC3E}">
        <p14:creationId xmlns:p14="http://schemas.microsoft.com/office/powerpoint/2010/main" val="3067330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Summary</a:t>
            </a:r>
            <a:endParaRPr lang="en-AU" dirty="0"/>
          </a:p>
        </p:txBody>
      </p:sp>
      <p:sp>
        <p:nvSpPr>
          <p:cNvPr id="5" name="Content Placeholder 4"/>
          <p:cNvSpPr>
            <a:spLocks noGrp="1"/>
          </p:cNvSpPr>
          <p:nvPr>
            <p:ph idx="4294967295"/>
          </p:nvPr>
        </p:nvSpPr>
        <p:spPr>
          <a:xfrm>
            <a:off x="323528" y="1200151"/>
            <a:ext cx="8064896" cy="3394472"/>
          </a:xfrm>
          <a:prstGeom prst="rect">
            <a:avLst/>
          </a:prstGeom>
        </p:spPr>
        <p:txBody>
          <a:bodyPr>
            <a:normAutofit fontScale="85000" lnSpcReduction="20000"/>
          </a:bodyPr>
          <a:lstStyle/>
          <a:p>
            <a:r>
              <a:rPr lang="en-US" dirty="0" smtClean="0"/>
              <a:t>Pathfinding is one of the most common applications for shortest path algorithms</a:t>
            </a:r>
          </a:p>
          <a:p>
            <a:pPr lvl="1"/>
            <a:r>
              <a:rPr lang="en-US" dirty="0" smtClean="0"/>
              <a:t>Needed to navigate obstacles or complex geometry</a:t>
            </a:r>
          </a:p>
          <a:p>
            <a:r>
              <a:rPr lang="en-US" dirty="0" smtClean="0"/>
              <a:t>For pathfinding to work, we first build a graph of nodes</a:t>
            </a:r>
          </a:p>
          <a:p>
            <a:r>
              <a:rPr lang="en-US" dirty="0" smtClean="0"/>
              <a:t>Breadth First Search will navigate a graph by fanning out in all directions from the starting node</a:t>
            </a:r>
          </a:p>
          <a:p>
            <a:r>
              <a:rPr lang="en-US" dirty="0" smtClean="0"/>
              <a:t>Dijkstra’s algorithm </a:t>
            </a:r>
            <a:r>
              <a:rPr lang="en-US" dirty="0" smtClean="0"/>
              <a:t>uses a modified BFS</a:t>
            </a:r>
          </a:p>
          <a:p>
            <a:r>
              <a:rPr lang="en-US" dirty="0" smtClean="0"/>
              <a:t>Dijkstra’s will find the shortest path to every other node in the graph</a:t>
            </a:r>
          </a:p>
          <a:p>
            <a:pPr lvl="1"/>
            <a:r>
              <a:rPr lang="en-US" dirty="0" smtClean="0"/>
              <a:t>Is expensive to run for larger graphs</a:t>
            </a:r>
            <a:endParaRPr lang="en-US" dirty="0" smtClean="0"/>
          </a:p>
          <a:p>
            <a:endParaRPr lang="en-AU" dirty="0"/>
          </a:p>
        </p:txBody>
      </p:sp>
    </p:spTree>
    <p:extLst>
      <p:ext uri="{BB962C8B-B14F-4D97-AF65-F5344CB8AC3E}">
        <p14:creationId xmlns:p14="http://schemas.microsoft.com/office/powerpoint/2010/main" val="22765053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References</a:t>
            </a:r>
            <a:endParaRPr lang="en-AU" dirty="0"/>
          </a:p>
        </p:txBody>
      </p:sp>
      <p:sp>
        <p:nvSpPr>
          <p:cNvPr id="5" name="Content Placeholder 4"/>
          <p:cNvSpPr>
            <a:spLocks noGrp="1"/>
          </p:cNvSpPr>
          <p:nvPr>
            <p:ph idx="10"/>
          </p:nvPr>
        </p:nvSpPr>
        <p:spPr>
          <a:xfrm>
            <a:off x="323850" y="1203325"/>
            <a:ext cx="7777163" cy="3384550"/>
          </a:xfrm>
        </p:spPr>
        <p:txBody>
          <a:bodyPr>
            <a:normAutofit/>
          </a:bodyPr>
          <a:lstStyle/>
          <a:p>
            <a:r>
              <a:rPr lang="en-AU" dirty="0"/>
              <a:t>Ian Millington, 2009. Artificial Intelligence for Games. 2 Edition. CRC Press.</a:t>
            </a:r>
            <a:endParaRPr lang="en-AU" dirty="0"/>
          </a:p>
        </p:txBody>
      </p:sp>
    </p:spTree>
    <p:extLst>
      <p:ext uri="{BB962C8B-B14F-4D97-AF65-F5344CB8AC3E}">
        <p14:creationId xmlns:p14="http://schemas.microsoft.com/office/powerpoint/2010/main" val="1034623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 Example</a:t>
            </a:r>
            <a:endParaRPr lang="en-AU" dirty="0"/>
          </a:p>
        </p:txBody>
      </p:sp>
      <p:pic>
        <p:nvPicPr>
          <p:cNvPr id="2050" name="Picture 2" descr="C:\Users\Aidan\Dropbox\TAE\Steppes_of_Wa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203598"/>
            <a:ext cx="3384376" cy="338437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4294967295"/>
          </p:nvPr>
        </p:nvSpPr>
        <p:spPr>
          <a:xfrm>
            <a:off x="4139952" y="1200151"/>
            <a:ext cx="4546848" cy="3394472"/>
          </a:xfrm>
          <a:prstGeom prst="rect">
            <a:avLst/>
          </a:prstGeom>
        </p:spPr>
        <p:txBody>
          <a:bodyPr>
            <a:normAutofit/>
          </a:bodyPr>
          <a:lstStyle/>
          <a:p>
            <a:r>
              <a:rPr lang="en-AU" dirty="0" smtClean="0"/>
              <a:t>This is Steppes of War</a:t>
            </a:r>
          </a:p>
          <a:p>
            <a:pPr lvl="1"/>
            <a:r>
              <a:rPr lang="en-AU" dirty="0" smtClean="0"/>
              <a:t>A map in </a:t>
            </a:r>
            <a:r>
              <a:rPr lang="en-AU" dirty="0" err="1" smtClean="0"/>
              <a:t>Starcraft</a:t>
            </a:r>
            <a:r>
              <a:rPr lang="en-AU" dirty="0" smtClean="0"/>
              <a:t> 2</a:t>
            </a:r>
          </a:p>
        </p:txBody>
      </p:sp>
    </p:spTree>
    <p:extLst>
      <p:ext uri="{BB962C8B-B14F-4D97-AF65-F5344CB8AC3E}">
        <p14:creationId xmlns:p14="http://schemas.microsoft.com/office/powerpoint/2010/main" val="2576607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 Example</a:t>
            </a:r>
            <a:endParaRPr lang="en-AU" dirty="0"/>
          </a:p>
        </p:txBody>
      </p:sp>
      <p:sp>
        <p:nvSpPr>
          <p:cNvPr id="5" name="Content Placeholder 2"/>
          <p:cNvSpPr>
            <a:spLocks noGrp="1"/>
          </p:cNvSpPr>
          <p:nvPr>
            <p:ph idx="4294967295"/>
          </p:nvPr>
        </p:nvSpPr>
        <p:spPr>
          <a:xfrm>
            <a:off x="4139952" y="1200151"/>
            <a:ext cx="4546848" cy="3394472"/>
          </a:xfrm>
          <a:prstGeom prst="rect">
            <a:avLst/>
          </a:prstGeom>
        </p:spPr>
        <p:txBody>
          <a:bodyPr>
            <a:normAutofit/>
          </a:bodyPr>
          <a:lstStyle/>
          <a:p>
            <a:r>
              <a:rPr lang="en-AU" dirty="0" smtClean="0"/>
              <a:t>The walls are hard to see so I’ve drawn over them.</a:t>
            </a:r>
          </a:p>
          <a:p>
            <a:endParaRPr lang="en-AU" dirty="0"/>
          </a:p>
          <a:p>
            <a:endParaRPr lang="en-AU" dirty="0" smtClean="0"/>
          </a:p>
        </p:txBody>
      </p:sp>
      <p:pic>
        <p:nvPicPr>
          <p:cNvPr id="3074" name="Picture 2" descr="C:\Users\Aidan\Dropbox\TAE\Steppes_of_War annotat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203598"/>
            <a:ext cx="3384376"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416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 Example</a:t>
            </a:r>
            <a:endParaRPr lang="en-AU" dirty="0"/>
          </a:p>
        </p:txBody>
      </p:sp>
      <p:sp>
        <p:nvSpPr>
          <p:cNvPr id="5" name="Content Placeholder 2"/>
          <p:cNvSpPr>
            <a:spLocks noGrp="1"/>
          </p:cNvSpPr>
          <p:nvPr>
            <p:ph idx="4294967295"/>
          </p:nvPr>
        </p:nvSpPr>
        <p:spPr>
          <a:xfrm>
            <a:off x="4139952" y="1200151"/>
            <a:ext cx="4546848" cy="3394472"/>
          </a:xfrm>
          <a:prstGeom prst="rect">
            <a:avLst/>
          </a:prstGeom>
        </p:spPr>
        <p:txBody>
          <a:bodyPr>
            <a:normAutofit/>
          </a:bodyPr>
          <a:lstStyle/>
          <a:p>
            <a:r>
              <a:rPr lang="en-AU" dirty="0" smtClean="0"/>
              <a:t>The walls are hard to see so I’ve drawn over them.</a:t>
            </a:r>
          </a:p>
          <a:p>
            <a:endParaRPr lang="en-AU" dirty="0"/>
          </a:p>
          <a:p>
            <a:r>
              <a:rPr lang="en-AU" dirty="0" smtClean="0"/>
              <a:t>Lets say the player selected a unit here.</a:t>
            </a:r>
          </a:p>
        </p:txBody>
      </p:sp>
      <p:pic>
        <p:nvPicPr>
          <p:cNvPr id="3074" name="Picture 2" descr="C:\Users\Aidan\Dropbox\TAE\Steppes_of_War annotat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203598"/>
            <a:ext cx="3384376" cy="338437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755576" y="3930736"/>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094310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 Example</a:t>
            </a:r>
            <a:endParaRPr lang="en-AU" dirty="0"/>
          </a:p>
        </p:txBody>
      </p:sp>
      <p:sp>
        <p:nvSpPr>
          <p:cNvPr id="5" name="Content Placeholder 2"/>
          <p:cNvSpPr>
            <a:spLocks noGrp="1"/>
          </p:cNvSpPr>
          <p:nvPr>
            <p:ph idx="4294967295"/>
          </p:nvPr>
        </p:nvSpPr>
        <p:spPr>
          <a:xfrm>
            <a:off x="4139952" y="1200151"/>
            <a:ext cx="4546848" cy="3394472"/>
          </a:xfrm>
          <a:prstGeom prst="rect">
            <a:avLst/>
          </a:prstGeom>
        </p:spPr>
        <p:txBody>
          <a:bodyPr>
            <a:normAutofit fontScale="92500" lnSpcReduction="10000"/>
          </a:bodyPr>
          <a:lstStyle/>
          <a:p>
            <a:r>
              <a:rPr lang="en-AU" dirty="0" smtClean="0"/>
              <a:t>The walls are hard to see so I’ve drawn over them.</a:t>
            </a:r>
          </a:p>
          <a:p>
            <a:endParaRPr lang="en-AU" dirty="0"/>
          </a:p>
          <a:p>
            <a:r>
              <a:rPr lang="en-AU" dirty="0" smtClean="0"/>
              <a:t>Lets say the player selected a unit here.</a:t>
            </a:r>
          </a:p>
          <a:p>
            <a:endParaRPr lang="en-AU" dirty="0"/>
          </a:p>
          <a:p>
            <a:r>
              <a:rPr lang="en-AU" dirty="0" smtClean="0"/>
              <a:t>And told them to move over here.</a:t>
            </a:r>
          </a:p>
        </p:txBody>
      </p:sp>
      <p:pic>
        <p:nvPicPr>
          <p:cNvPr id="3074" name="Picture 2" descr="C:\Users\Aidan\Dropbox\TAE\Steppes_of_War annotat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203598"/>
            <a:ext cx="3384376" cy="338437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755576" y="3930736"/>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p:cNvSpPr/>
          <p:nvPr/>
        </p:nvSpPr>
        <p:spPr>
          <a:xfrm>
            <a:off x="2555776" y="3885534"/>
            <a:ext cx="225190" cy="22519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44627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 Example</a:t>
            </a:r>
            <a:endParaRPr lang="en-AU" dirty="0"/>
          </a:p>
        </p:txBody>
      </p:sp>
      <p:sp>
        <p:nvSpPr>
          <p:cNvPr id="5" name="Content Placeholder 2"/>
          <p:cNvSpPr>
            <a:spLocks noGrp="1"/>
          </p:cNvSpPr>
          <p:nvPr>
            <p:ph idx="4294967295"/>
          </p:nvPr>
        </p:nvSpPr>
        <p:spPr>
          <a:xfrm>
            <a:off x="4139952" y="1200151"/>
            <a:ext cx="4546848" cy="3394472"/>
          </a:xfrm>
          <a:prstGeom prst="rect">
            <a:avLst/>
          </a:prstGeom>
        </p:spPr>
        <p:txBody>
          <a:bodyPr>
            <a:normAutofit/>
          </a:bodyPr>
          <a:lstStyle/>
          <a:p>
            <a:r>
              <a:rPr lang="en-AU" dirty="0" smtClean="0"/>
              <a:t>If we just told the unit to move towards the goal. </a:t>
            </a:r>
          </a:p>
          <a:p>
            <a:endParaRPr lang="en-AU" dirty="0" smtClean="0"/>
          </a:p>
        </p:txBody>
      </p:sp>
      <p:pic>
        <p:nvPicPr>
          <p:cNvPr id="3074" name="Picture 2" descr="C:\Users\Aidan\Dropbox\TAE\Steppes_of_War annotat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203598"/>
            <a:ext cx="3384376" cy="338437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755576" y="3930736"/>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p:cNvSpPr/>
          <p:nvPr/>
        </p:nvSpPr>
        <p:spPr>
          <a:xfrm>
            <a:off x="2555776" y="3885534"/>
            <a:ext cx="225190" cy="22519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cxnSp>
        <p:nvCxnSpPr>
          <p:cNvPr id="7" name="Straight Arrow Connector 6"/>
          <p:cNvCxnSpPr>
            <a:stCxn id="3" idx="6"/>
            <a:endCxn id="4" idx="2"/>
          </p:cNvCxnSpPr>
          <p:nvPr/>
        </p:nvCxnSpPr>
        <p:spPr>
          <a:xfrm flipV="1">
            <a:off x="1115616" y="3998129"/>
            <a:ext cx="1440160" cy="1126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4809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 - &amp;quot;Dijkstra's Shortest Path&amp;quot;&quot;/&gt;&lt;property id=&quot;20307&quot; value=&quot;263&quot;/&gt;&lt;/object&gt;&lt;object type=&quot;3&quot; unique_id=&quot;10004&quot;&gt;&lt;property id=&quot;20148&quot; value=&quot;5&quot;/&gt;&lt;property id=&quot;20300&quot; value=&quot;Slide 2 - &amp;quot;Contents&amp;quot;&quot;/&gt;&lt;property id=&quot;20307&quot; value=&quot;265&quot;/&gt;&lt;/object&gt;&lt;object type=&quot;3&quot; unique_id=&quot;10009&quot;&gt;&lt;property id=&quot;20148&quot; value=&quot;5&quot;/&gt;&lt;property id=&quot;20300&quot; value=&quot;Slide 46 - &amp;quot;Summary&amp;quot;&quot;/&gt;&lt;property id=&quot;20307&quot; value=&quot;270&quot;/&gt;&lt;/object&gt;&lt;object type=&quot;3&quot; unique_id=&quot;10010&quot;&gt;&lt;property id=&quot;20148&quot; value=&quot;5&quot;/&gt;&lt;property id=&quot;20300&quot; value=&quot;Slide 47 - &amp;quot;References&amp;quot;&quot;/&gt;&lt;property id=&quot;20307&quot; value=&quot;271&quot;/&gt;&lt;/object&gt;&lt;object type=&quot;3&quot; unique_id=&quot;11139&quot;&gt;&lt;property id=&quot;20148&quot; value=&quot;5&quot;/&gt;&lt;property id=&quot;20300&quot; value=&quot;Slide 3 - &amp;quot;Why do we need the shortest path?&amp;quot;&quot;/&gt;&lt;property id=&quot;20307&quot; value=&quot;273&quot;/&gt;&lt;/object&gt;&lt;object type=&quot;3&quot; unique_id=&quot;11140&quot;&gt;&lt;property id=&quot;20148&quot; value=&quot;5&quot;/&gt;&lt;property id=&quot;20300&quot; value=&quot;Slide 4 - &amp;quot;Graphs For Pathfinding&amp;quot;&quot;/&gt;&lt;property id=&quot;20307&quot; value=&quot;274&quot;/&gt;&lt;/object&gt;&lt;object type=&quot;3&quot; unique_id=&quot;11141&quot;&gt;&lt;property id=&quot;20148&quot; value=&quot;5&quot;/&gt;&lt;property id=&quot;20300&quot; value=&quot;Slide 5 - &amp;quot;An Example&amp;quot;&quot;/&gt;&lt;property id=&quot;20307&quot; value=&quot;275&quot;/&gt;&lt;/object&gt;&lt;object type=&quot;3&quot; unique_id=&quot;11142&quot;&gt;&lt;property id=&quot;20148&quot; value=&quot;5&quot;/&gt;&lt;property id=&quot;20300&quot; value=&quot;Slide 6 - &amp;quot;An Example&amp;quot;&quot;/&gt;&lt;property id=&quot;20307&quot; value=&quot;276&quot;/&gt;&lt;/object&gt;&lt;object type=&quot;3&quot; unique_id=&quot;11143&quot;&gt;&lt;property id=&quot;20148&quot; value=&quot;5&quot;/&gt;&lt;property id=&quot;20300&quot; value=&quot;Slide 7 - &amp;quot;An Example&amp;quot;&quot;/&gt;&lt;property id=&quot;20307&quot; value=&quot;277&quot;/&gt;&lt;/object&gt;&lt;object type=&quot;3&quot; unique_id=&quot;11144&quot;&gt;&lt;property id=&quot;20148&quot; value=&quot;5&quot;/&gt;&lt;property id=&quot;20300&quot; value=&quot;Slide 8 - &amp;quot;An Example&amp;quot;&quot;/&gt;&lt;property id=&quot;20307&quot; value=&quot;278&quot;/&gt;&lt;/object&gt;&lt;object type=&quot;3&quot; unique_id=&quot;11145&quot;&gt;&lt;property id=&quot;20148&quot; value=&quot;5&quot;/&gt;&lt;property id=&quot;20300&quot; value=&quot;Slide 9 - &amp;quot;An Example&amp;quot;&quot;/&gt;&lt;property id=&quot;20307&quot; value=&quot;279&quot;/&gt;&lt;/object&gt;&lt;object type=&quot;3&quot; unique_id=&quot;11146&quot;&gt;&lt;property id=&quot;20148&quot; value=&quot;5&quot;/&gt;&lt;property id=&quot;20300&quot; value=&quot;Slide 10 - &amp;quot;An Example&amp;quot;&quot;/&gt;&lt;property id=&quot;20307&quot; value=&quot;280&quot;/&gt;&lt;/object&gt;&lt;object type=&quot;3&quot; unique_id=&quot;11147&quot;&gt;&lt;property id=&quot;20148&quot; value=&quot;5&quot;/&gt;&lt;property id=&quot;20300&quot; value=&quot;Slide 11 - &amp;quot;An Example&amp;quot;&quot;/&gt;&lt;property id=&quot;20307&quot; value=&quot;281&quot;/&gt;&lt;/object&gt;&lt;object type=&quot;3&quot; unique_id=&quot;11148&quot;&gt;&lt;property id=&quot;20148&quot; value=&quot;5&quot;/&gt;&lt;property id=&quot;20300&quot; value=&quot;Slide 12 - &amp;quot;Graphs For Pathfinding&amp;quot;&quot;/&gt;&lt;property id=&quot;20307&quot; value=&quot;282&quot;/&gt;&lt;/object&gt;&lt;object type=&quot;3&quot; unique_id=&quot;11149&quot;&gt;&lt;property id=&quot;20148&quot; value=&quot;5&quot;/&gt;&lt;property id=&quot;20300&quot; value=&quot;Slide 13 - &amp;quot;Breadth First Search Review&amp;quot;&quot;/&gt;&lt;property id=&quot;20307&quot; value=&quot;283&quot;/&gt;&lt;/object&gt;&lt;object type=&quot;3&quot; unique_id=&quot;11150&quot;&gt;&lt;property id=&quot;20148&quot; value=&quot;5&quot;/&gt;&lt;property id=&quot;20300&quot; value=&quot;Slide 14 - &amp;quot;Dijkstra’s Algorithm&amp;quot;&quot;/&gt;&lt;property id=&quot;20307&quot; value=&quot;284&quot;/&gt;&lt;/object&gt;&lt;object type=&quot;3&quot; unique_id=&quot;11151&quot;&gt;&lt;property id=&quot;20148&quot; value=&quot;5&quot;/&gt;&lt;property id=&quot;20300&quot; value=&quot;Slide 15 - &amp;quot;Dijkstra’s Algorithm&amp;quot;&quot;/&gt;&lt;property id=&quot;20307&quot; value=&quot;285&quot;/&gt;&lt;/object&gt;&lt;object type=&quot;3&quot; unique_id=&quot;11152&quot;&gt;&lt;property id=&quot;20148&quot; value=&quot;5&quot;/&gt;&lt;property id=&quot;20300&quot; value=&quot;Slide 16 - &amp;quot;Dijkstra’s Algorithm&amp;quot;&quot;/&gt;&lt;property id=&quot;20307&quot; value=&quot;286&quot;/&gt;&lt;/object&gt;&lt;object type=&quot;3&quot; unique_id=&quot;11153&quot;&gt;&lt;property id=&quot;20148&quot; value=&quot;5&quot;/&gt;&lt;property id=&quot;20300&quot; value=&quot;Slide 17 - &amp;quot;Dijkstra’s Algorithm&amp;quot;&quot;/&gt;&lt;property id=&quot;20307&quot; value=&quot;287&quot;/&gt;&lt;/object&gt;&lt;object type=&quot;3&quot; unique_id=&quot;11154&quot;&gt;&lt;property id=&quot;20148&quot; value=&quot;5&quot;/&gt;&lt;property id=&quot;20300&quot; value=&quot;Slide 18 - &amp;quot;Dijkstra’s Algorithm&amp;quot;&quot;/&gt;&lt;property id=&quot;20307&quot; value=&quot;288&quot;/&gt;&lt;/object&gt;&lt;object type=&quot;3&quot; unique_id=&quot;11155&quot;&gt;&lt;property id=&quot;20148&quot; value=&quot;5&quot;/&gt;&lt;property id=&quot;20300&quot; value=&quot;Slide 19 - &amp;quot;Dijkstra’s Algorithm&amp;quot;&quot;/&gt;&lt;property id=&quot;20307&quot; value=&quot;289&quot;/&gt;&lt;/object&gt;&lt;object type=&quot;3&quot; unique_id=&quot;11156&quot;&gt;&lt;property id=&quot;20148&quot; value=&quot;5&quot;/&gt;&lt;property id=&quot;20300&quot; value=&quot;Slide 20 - &amp;quot;Dijkstra’s Algorithm&amp;quot;&quot;/&gt;&lt;property id=&quot;20307&quot; value=&quot;290&quot;/&gt;&lt;/object&gt;&lt;object type=&quot;3&quot; unique_id=&quot;11157&quot;&gt;&lt;property id=&quot;20148&quot; value=&quot;5&quot;/&gt;&lt;property id=&quot;20300&quot; value=&quot;Slide 21 - &amp;quot;Dijkstra’s Algorithm&amp;quot;&quot;/&gt;&lt;property id=&quot;20307&quot; value=&quot;291&quot;/&gt;&lt;/object&gt;&lt;object type=&quot;3&quot; unique_id=&quot;11158&quot;&gt;&lt;property id=&quot;20148&quot; value=&quot;5&quot;/&gt;&lt;property id=&quot;20300&quot; value=&quot;Slide 22 - &amp;quot;Dijkstra’s Algorithm&amp;quot;&quot;/&gt;&lt;property id=&quot;20307&quot; value=&quot;292&quot;/&gt;&lt;/object&gt;&lt;object type=&quot;3&quot; unique_id=&quot;11159&quot;&gt;&lt;property id=&quot;20148&quot; value=&quot;5&quot;/&gt;&lt;property id=&quot;20300&quot; value=&quot;Slide 23 - &amp;quot;Dijkstra’s Algorithm&amp;quot;&quot;/&gt;&lt;property id=&quot;20307&quot; value=&quot;293&quot;/&gt;&lt;/object&gt;&lt;object type=&quot;3&quot; unique_id=&quot;11160&quot;&gt;&lt;property id=&quot;20148&quot; value=&quot;5&quot;/&gt;&lt;property id=&quot;20300&quot; value=&quot;Slide 24 - &amp;quot;Dijkstra’s Algorithm&amp;quot;&quot;/&gt;&lt;property id=&quot;20307&quot; value=&quot;294&quot;/&gt;&lt;/object&gt;&lt;object type=&quot;3&quot; unique_id=&quot;11161&quot;&gt;&lt;property id=&quot;20148&quot; value=&quot;5&quot;/&gt;&lt;property id=&quot;20300&quot; value=&quot;Slide 25 - &amp;quot;Dijkstra’s Algorithm&amp;quot;&quot;/&gt;&lt;property id=&quot;20307&quot; value=&quot;295&quot;/&gt;&lt;/object&gt;&lt;object type=&quot;3&quot; unique_id=&quot;11162&quot;&gt;&lt;property id=&quot;20148&quot; value=&quot;5&quot;/&gt;&lt;property id=&quot;20300&quot; value=&quot;Slide 26 - &amp;quot;Dijkstra’s Algorithm&amp;quot;&quot;/&gt;&lt;property id=&quot;20307&quot; value=&quot;296&quot;/&gt;&lt;/object&gt;&lt;object type=&quot;3&quot; unique_id=&quot;11163&quot;&gt;&lt;property id=&quot;20148&quot; value=&quot;5&quot;/&gt;&lt;property id=&quot;20300&quot; value=&quot;Slide 27 - &amp;quot;Dijkstra’s Algorithm&amp;quot;&quot;/&gt;&lt;property id=&quot;20307&quot; value=&quot;297&quot;/&gt;&lt;/object&gt;&lt;object type=&quot;3&quot; unique_id=&quot;11164&quot;&gt;&lt;property id=&quot;20148&quot; value=&quot;5&quot;/&gt;&lt;property id=&quot;20300&quot; value=&quot;Slide 28 - &amp;quot;Dijkstra’s Algorithm&amp;quot;&quot;/&gt;&lt;property id=&quot;20307&quot; value=&quot;298&quot;/&gt;&lt;/object&gt;&lt;object type=&quot;3&quot; unique_id=&quot;11165&quot;&gt;&lt;property id=&quot;20148&quot; value=&quot;5&quot;/&gt;&lt;property id=&quot;20300&quot; value=&quot;Slide 29 - &amp;quot;Dijkstra’s Algorithm&amp;quot;&quot;/&gt;&lt;property id=&quot;20307&quot; value=&quot;299&quot;/&gt;&lt;/object&gt;&lt;object type=&quot;3&quot; unique_id=&quot;11166&quot;&gt;&lt;property id=&quot;20148&quot; value=&quot;5&quot;/&gt;&lt;property id=&quot;20300&quot; value=&quot;Slide 30 - &amp;quot;Dijkstra’s Algorithm&amp;quot;&quot;/&gt;&lt;property id=&quot;20307&quot; value=&quot;300&quot;/&gt;&lt;/object&gt;&lt;object type=&quot;3&quot; unique_id=&quot;11167&quot;&gt;&lt;property id=&quot;20148&quot; value=&quot;5&quot;/&gt;&lt;property id=&quot;20300&quot; value=&quot;Slide 31 - &amp;quot;Dijkstra’s Algorithm&amp;quot;&quot;/&gt;&lt;property id=&quot;20307&quot; value=&quot;301&quot;/&gt;&lt;/object&gt;&lt;object type=&quot;3&quot; unique_id=&quot;11168&quot;&gt;&lt;property id=&quot;20148&quot; value=&quot;5&quot;/&gt;&lt;property id=&quot;20300&quot; value=&quot;Slide 32 - &amp;quot;Dijkstra’s Algorithm&amp;quot;&quot;/&gt;&lt;property id=&quot;20307&quot; value=&quot;302&quot;/&gt;&lt;/object&gt;&lt;object type=&quot;3&quot; unique_id=&quot;11169&quot;&gt;&lt;property id=&quot;20148&quot; value=&quot;5&quot;/&gt;&lt;property id=&quot;20300&quot; value=&quot;Slide 33 - &amp;quot;Dijkstra’s Algorithm&amp;quot;&quot;/&gt;&lt;property id=&quot;20307&quot; value=&quot;303&quot;/&gt;&lt;/object&gt;&lt;object type=&quot;3&quot; unique_id=&quot;11170&quot;&gt;&lt;property id=&quot;20148&quot; value=&quot;5&quot;/&gt;&lt;property id=&quot;20300&quot; value=&quot;Slide 34 - &amp;quot;Dijkstra’s Algorithm&amp;quot;&quot;/&gt;&lt;property id=&quot;20307&quot; value=&quot;304&quot;/&gt;&lt;/object&gt;&lt;object type=&quot;3&quot; unique_id=&quot;11171&quot;&gt;&lt;property id=&quot;20148&quot; value=&quot;5&quot;/&gt;&lt;property id=&quot;20300&quot; value=&quot;Slide 35 - &amp;quot;Dijkstra’s Algorithm&amp;quot;&quot;/&gt;&lt;property id=&quot;20307&quot; value=&quot;305&quot;/&gt;&lt;/object&gt;&lt;object type=&quot;3&quot; unique_id=&quot;11172&quot;&gt;&lt;property id=&quot;20148&quot; value=&quot;5&quot;/&gt;&lt;property id=&quot;20300&quot; value=&quot;Slide 36 - &amp;quot;Dijkstra’s Algorithm&amp;quot;&quot;/&gt;&lt;property id=&quot;20307&quot; value=&quot;306&quot;/&gt;&lt;/object&gt;&lt;object type=&quot;3&quot; unique_id=&quot;11173&quot;&gt;&lt;property id=&quot;20148&quot; value=&quot;5&quot;/&gt;&lt;property id=&quot;20300&quot; value=&quot;Slide 37 - &amp;quot;Dijkstra’s Algorithm&amp;quot;&quot;/&gt;&lt;property id=&quot;20307&quot; value=&quot;307&quot;/&gt;&lt;/object&gt;&lt;object type=&quot;3&quot; unique_id=&quot;11174&quot;&gt;&lt;property id=&quot;20148&quot; value=&quot;5&quot;/&gt;&lt;property id=&quot;20300&quot; value=&quot;Slide 38 - &amp;quot;Dijkstra’s Algorithm&amp;quot;&quot;/&gt;&lt;property id=&quot;20307&quot; value=&quot;308&quot;/&gt;&lt;/object&gt;&lt;object type=&quot;3&quot; unique_id=&quot;11175&quot;&gt;&lt;property id=&quot;20148&quot; value=&quot;5&quot;/&gt;&lt;property id=&quot;20300&quot; value=&quot;Slide 39 - &amp;quot;Dijkstra’s Algorithm&amp;quot;&quot;/&gt;&lt;property id=&quot;20307&quot; value=&quot;309&quot;/&gt;&lt;/object&gt;&lt;object type=&quot;3&quot; unique_id=&quot;11176&quot;&gt;&lt;property id=&quot;20148&quot; value=&quot;5&quot;/&gt;&lt;property id=&quot;20300&quot; value=&quot;Slide 40 - &amp;quot;Dijkstra’s Algorithm&amp;quot;&quot;/&gt;&lt;property id=&quot;20307&quot; value=&quot;310&quot;/&gt;&lt;/object&gt;&lt;object type=&quot;3&quot; unique_id=&quot;11177&quot;&gt;&lt;property id=&quot;20148&quot; value=&quot;5&quot;/&gt;&lt;property id=&quot;20300&quot; value=&quot;Slide 41 - &amp;quot;Dijkstra’s Algorithm&amp;quot;&quot;/&gt;&lt;property id=&quot;20307&quot; value=&quot;311&quot;/&gt;&lt;/object&gt;&lt;object type=&quot;3&quot; unique_id=&quot;11178&quot;&gt;&lt;property id=&quot;20148&quot; value=&quot;5&quot;/&gt;&lt;property id=&quot;20300&quot; value=&quot;Slide 42 - &amp;quot;Dijkstra’s Algorithm&amp;quot;&quot;/&gt;&lt;property id=&quot;20307&quot; value=&quot;312&quot;/&gt;&lt;/object&gt;&lt;object type=&quot;3&quot; unique_id=&quot;11179&quot;&gt;&lt;property id=&quot;20148&quot; value=&quot;5&quot;/&gt;&lt;property id=&quot;20300&quot; value=&quot;Slide 43 - &amp;quot;Dijkstra’s Algorithm&amp;quot;&quot;/&gt;&lt;property id=&quot;20307&quot; value=&quot;313&quot;/&gt;&lt;/object&gt;&lt;object type=&quot;3&quot; unique_id=&quot;11180&quot;&gt;&lt;property id=&quot;20148&quot; value=&quot;5&quot;/&gt;&lt;property id=&quot;20300&quot; value=&quot;Slide 44 - &amp;quot;Dijkstra’s Algorithm&amp;quot;&quot;/&gt;&lt;property id=&quot;20307&quot; value=&quot;314&quot;/&gt;&lt;/object&gt;&lt;object type=&quot;3&quot; unique_id=&quot;11181&quot;&gt;&lt;property id=&quot;20148&quot; value=&quot;5&quot;/&gt;&lt;property id=&quot;20300&quot; value=&quot;Slide 45 - &amp;quot;Dijkstra’s Algorithm&amp;quot;&quot;/&gt;&lt;property id=&quot;20307&quot; value=&quot;315&quot;/&gt;&lt;/object&gt;&lt;/object&gt;&lt;object type=&quot;8&quot; unique_id=&quot;10020&quot;&gt;&lt;/object&gt;&lt;/object&gt;&lt;/database&gt;"/>
  <p:tag name="SECTOMILLISECCONVERTED" val="1"/>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527</TotalTime>
  <Words>2165</Words>
  <Application>Microsoft Office PowerPoint</Application>
  <PresentationFormat>On-screen Show (16:9)</PresentationFormat>
  <Paragraphs>963</Paragraphs>
  <Slides>47</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Calibri</vt:lpstr>
      <vt:lpstr>Office Theme</vt:lpstr>
      <vt:lpstr>Dijkstra's Shortest Path</vt:lpstr>
      <vt:lpstr>Contents</vt:lpstr>
      <vt:lpstr>Why do we need the shortest path?</vt:lpstr>
      <vt:lpstr>Graphs For Pathfinding</vt:lpstr>
      <vt:lpstr>An Example</vt:lpstr>
      <vt:lpstr>An Example</vt:lpstr>
      <vt:lpstr>An Example</vt:lpstr>
      <vt:lpstr>An Example</vt:lpstr>
      <vt:lpstr>An Example</vt:lpstr>
      <vt:lpstr>An Example</vt:lpstr>
      <vt:lpstr>An Example</vt:lpstr>
      <vt:lpstr>Graphs For Pathfinding</vt:lpstr>
      <vt:lpstr>Breadth First Search Review</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Summary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Sam Cartwright</cp:lastModifiedBy>
  <cp:revision>30</cp:revision>
  <dcterms:created xsi:type="dcterms:W3CDTF">2014-07-14T04:04:52Z</dcterms:created>
  <dcterms:modified xsi:type="dcterms:W3CDTF">2016-02-09T02:43:40Z</dcterms:modified>
</cp:coreProperties>
</file>