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6" r:id="rId18"/>
    <p:sldId id="280" r:id="rId19"/>
    <p:sldId id="281" r:id="rId20"/>
    <p:sldId id="282" r:id="rId21"/>
    <p:sldId id="284" r:id="rId22"/>
    <p:sldId id="28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collections" TargetMode="External"/><Relationship Id="rId2" Type="http://schemas.openxmlformats.org/officeDocument/2006/relationships/hyperlink" Target="https://msdn.microsoft.com/en-us/library/ybcx56wz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.NET Containers</a:t>
            </a:r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Container types in .NET</a:t>
            </a:r>
          </a:p>
          <a:p>
            <a:r>
              <a:rPr lang="en-AU" err="1" smtClean="0"/>
              <a:t>IEnumerable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mtClean="0"/>
              <a:t>Last modified 12/12/16 by Alex Mackay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.NET Containers 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mtClean="0"/>
              <a:t>Standard container types, you’ll use these most often</a:t>
            </a:r>
          </a:p>
          <a:p>
            <a:pPr lvl="1"/>
            <a:r>
              <a:rPr lang="en-AU" smtClean="0"/>
              <a:t>List&lt;type&gt;</a:t>
            </a:r>
          </a:p>
          <a:p>
            <a:pPr lvl="1"/>
            <a:r>
              <a:rPr lang="en-AU" err="1" smtClean="0"/>
              <a:t>LinkedList</a:t>
            </a:r>
            <a:r>
              <a:rPr lang="en-AU" smtClean="0"/>
              <a:t>&lt;type&gt;</a:t>
            </a:r>
          </a:p>
          <a:p>
            <a:pPr lvl="1"/>
            <a:r>
              <a:rPr lang="en-AU" smtClean="0"/>
              <a:t>Dictionary&lt;</a:t>
            </a:r>
            <a:r>
              <a:rPr lang="en-AU" err="1" smtClean="0"/>
              <a:t>key,value</a:t>
            </a:r>
            <a:r>
              <a:rPr lang="en-AU" smtClean="0"/>
              <a:t>&gt;</a:t>
            </a:r>
          </a:p>
          <a:p>
            <a:pPr lvl="1"/>
            <a:endParaRPr lang="en-AU" smtClean="0"/>
          </a:p>
          <a:p>
            <a:r>
              <a:rPr lang="en-AU" smtClean="0"/>
              <a:t>These are comparable to the C++ STL Containers:</a:t>
            </a:r>
          </a:p>
          <a:p>
            <a:pPr lvl="1"/>
            <a:r>
              <a:rPr lang="en-AU" err="1" smtClean="0"/>
              <a:t>std</a:t>
            </a:r>
            <a:r>
              <a:rPr lang="en-AU" smtClean="0"/>
              <a:t>::vector&lt;type&gt;</a:t>
            </a:r>
          </a:p>
          <a:p>
            <a:pPr lvl="1"/>
            <a:r>
              <a:rPr lang="en-AU" err="1" smtClean="0"/>
              <a:t>std</a:t>
            </a:r>
            <a:r>
              <a:rPr lang="en-AU" smtClean="0"/>
              <a:t>::list&lt;type&gt;</a:t>
            </a:r>
          </a:p>
          <a:p>
            <a:pPr lvl="1"/>
            <a:r>
              <a:rPr lang="en-AU" err="1" smtClean="0"/>
              <a:t>std</a:t>
            </a:r>
            <a:r>
              <a:rPr lang="en-AU" smtClean="0"/>
              <a:t>::</a:t>
            </a:r>
            <a:r>
              <a:rPr lang="en-AU" err="1" smtClean="0"/>
              <a:t>unordered_map</a:t>
            </a:r>
            <a:r>
              <a:rPr lang="en-AU" smtClean="0"/>
              <a:t>&lt;</a:t>
            </a:r>
            <a:r>
              <a:rPr lang="en-AU" err="1" smtClean="0"/>
              <a:t>key,value</a:t>
            </a:r>
            <a:r>
              <a:rPr lang="en-AU" smtClean="0"/>
              <a:t>&gt;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7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List&lt;type&gt;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744094" cy="3384649"/>
          </a:xfrm>
        </p:spPr>
        <p:txBody>
          <a:bodyPr>
            <a:normAutofit fontScale="70000" lnSpcReduction="20000"/>
          </a:bodyPr>
          <a:lstStyle/>
          <a:p>
            <a:r>
              <a:rPr lang="en-AU" smtClean="0"/>
              <a:t>List&lt;type&gt; provides a continuous chunk of memory that grows and shrinks, similar to an </a:t>
            </a:r>
            <a:r>
              <a:rPr lang="en-AU" err="1" smtClean="0"/>
              <a:t>std</a:t>
            </a:r>
            <a:r>
              <a:rPr lang="en-AU" smtClean="0"/>
              <a:t>::vector</a:t>
            </a:r>
          </a:p>
          <a:p>
            <a:pPr lvl="1"/>
            <a:endParaRPr lang="en-AU" smtClean="0"/>
          </a:p>
          <a:p>
            <a:r>
              <a:rPr lang="en-AU" smtClean="0"/>
              <a:t>Provides random access with O(1) complexity to elements within the collection</a:t>
            </a:r>
          </a:p>
          <a:p>
            <a:pPr lvl="1"/>
            <a:endParaRPr lang="en-AU" smtClean="0"/>
          </a:p>
          <a:p>
            <a:r>
              <a:rPr lang="en-AU" smtClean="0"/>
              <a:t>However, it is expensive to insert and remove from the middle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067944" y="1203598"/>
            <a:ext cx="35283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20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</a:t>
            </a:r>
            <a:r>
              <a:rPr lang="en-AU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end</a:t>
            </a:r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end</a:t>
            </a:r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</a:t>
            </a:r>
            <a:r>
              <a:rPr lang="en-AU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endParaRPr lang="en-AU" sz="1200"/>
          </a:p>
        </p:txBody>
      </p:sp>
      <p:grpSp>
        <p:nvGrpSpPr>
          <p:cNvPr id="7" name="Group 6"/>
          <p:cNvGrpSpPr/>
          <p:nvPr/>
        </p:nvGrpSpPr>
        <p:grpSpPr>
          <a:xfrm>
            <a:off x="5220072" y="2956902"/>
            <a:ext cx="914400" cy="1447428"/>
            <a:chOff x="6300192" y="1347614"/>
            <a:chExt cx="914400" cy="1447428"/>
          </a:xfrm>
        </p:grpSpPr>
        <p:sp>
          <p:nvSpPr>
            <p:cNvPr id="8" name="Rectangle 7"/>
            <p:cNvSpPr/>
            <p:nvPr/>
          </p:nvSpPr>
          <p:spPr>
            <a:xfrm>
              <a:off x="6300192" y="1347614"/>
              <a:ext cx="91440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10</a:t>
              </a:r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192" y="1711288"/>
              <a:ext cx="91440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20</a:t>
              </a:r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00192" y="2071328"/>
              <a:ext cx="91440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30</a:t>
              </a:r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00192" y="2435002"/>
              <a:ext cx="914400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40</a:t>
              </a: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01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LinkedList&lt;type&gt;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731060" cy="3384649"/>
          </a:xfrm>
        </p:spPr>
        <p:txBody>
          <a:bodyPr>
            <a:normAutofit fontScale="70000" lnSpcReduction="20000"/>
          </a:bodyPr>
          <a:lstStyle/>
          <a:p>
            <a:r>
              <a:rPr lang="en-AU" err="1" smtClean="0"/>
              <a:t>LinkedList</a:t>
            </a:r>
            <a:r>
              <a:rPr lang="en-AU" smtClean="0"/>
              <a:t>&lt;type&gt; provides a double linked list data type, just like the </a:t>
            </a:r>
            <a:r>
              <a:rPr lang="en-AU" err="1" smtClean="0"/>
              <a:t>std</a:t>
            </a:r>
            <a:r>
              <a:rPr lang="en-AU" smtClean="0"/>
              <a:t>::list</a:t>
            </a:r>
          </a:p>
          <a:p>
            <a:pPr lvl="1"/>
            <a:endParaRPr lang="en-AU" smtClean="0"/>
          </a:p>
          <a:p>
            <a:r>
              <a:rPr lang="en-AU" smtClean="0"/>
              <a:t>Does not provide random access to items. You can iterate through using </a:t>
            </a:r>
            <a:r>
              <a:rPr lang="en-AU" err="1" smtClean="0"/>
              <a:t>foreach</a:t>
            </a:r>
            <a:r>
              <a:rPr lang="en-AU" smtClean="0"/>
              <a:t> </a:t>
            </a:r>
          </a:p>
          <a:p>
            <a:pPr lvl="1"/>
            <a:r>
              <a:rPr lang="en-AU" smtClean="0"/>
              <a:t>O(n) complexity</a:t>
            </a:r>
          </a:p>
          <a:p>
            <a:pPr lvl="1"/>
            <a:endParaRPr lang="en-AU" smtClean="0"/>
          </a:p>
          <a:p>
            <a:r>
              <a:rPr lang="en-AU" smtClean="0"/>
              <a:t>Cheap to insert and remove items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995936" y="1258183"/>
            <a:ext cx="392286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.AddLast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(30); </a:t>
            </a:r>
            <a:r>
              <a:rPr lang="en-AU" sz="1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 item to end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.AddLast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(40);</a:t>
            </a:r>
            <a:r>
              <a:rPr lang="en-AU" sz="1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Adds item to end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.AddFirst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(20);</a:t>
            </a:r>
            <a:r>
              <a:rPr lang="en-AU" sz="1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Adds item to </a:t>
            </a:r>
            <a:r>
              <a:rPr lang="en-AU" sz="1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beginning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.AddFirst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  <a:r>
              <a:rPr lang="en-AU" sz="10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Adds item to </a:t>
            </a:r>
            <a:r>
              <a:rPr lang="en-AU" sz="10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beginning</a:t>
            </a:r>
            <a:endParaRPr lang="en-AU" sz="1000"/>
          </a:p>
        </p:txBody>
      </p:sp>
      <p:grpSp>
        <p:nvGrpSpPr>
          <p:cNvPr id="7" name="Group 6"/>
          <p:cNvGrpSpPr/>
          <p:nvPr/>
        </p:nvGrpSpPr>
        <p:grpSpPr>
          <a:xfrm>
            <a:off x="4054910" y="2689383"/>
            <a:ext cx="3009965" cy="962487"/>
            <a:chOff x="4572000" y="397624"/>
            <a:chExt cx="3009965" cy="962487"/>
          </a:xfrm>
        </p:grpSpPr>
        <p:sp>
          <p:nvSpPr>
            <p:cNvPr id="8" name="Rectangle 7"/>
            <p:cNvSpPr/>
            <p:nvPr/>
          </p:nvSpPr>
          <p:spPr>
            <a:xfrm>
              <a:off x="4572000" y="397624"/>
              <a:ext cx="539004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10</a:t>
              </a:r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22738" y="591630"/>
              <a:ext cx="539004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20</a:t>
              </a:r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00867" y="767190"/>
              <a:ext cx="477774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30</a:t>
              </a:r>
              <a:endParaRPr lang="en-AU"/>
            </a:p>
          </p:txBody>
        </p:sp>
        <p:cxnSp>
          <p:nvCxnSpPr>
            <p:cNvPr id="11" name="Curved Connector 10"/>
            <p:cNvCxnSpPr>
              <a:stCxn id="8" idx="3"/>
              <a:endCxn id="9" idx="1"/>
            </p:cNvCxnSpPr>
            <p:nvPr/>
          </p:nvCxnSpPr>
          <p:spPr>
            <a:xfrm>
              <a:off x="5111004" y="577644"/>
              <a:ext cx="311734" cy="19400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9" idx="3"/>
              <a:endCxn id="10" idx="1"/>
            </p:cNvCxnSpPr>
            <p:nvPr/>
          </p:nvCxnSpPr>
          <p:spPr>
            <a:xfrm>
              <a:off x="5961742" y="771650"/>
              <a:ext cx="339125" cy="1755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117766" y="1000071"/>
              <a:ext cx="464199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40</a:t>
              </a:r>
              <a:endParaRPr lang="en-AU"/>
            </a:p>
          </p:txBody>
        </p:sp>
        <p:cxnSp>
          <p:nvCxnSpPr>
            <p:cNvPr id="14" name="Curved Connector 13"/>
            <p:cNvCxnSpPr>
              <a:stCxn id="10" idx="3"/>
              <a:endCxn id="13" idx="1"/>
            </p:cNvCxnSpPr>
            <p:nvPr/>
          </p:nvCxnSpPr>
          <p:spPr>
            <a:xfrm>
              <a:off x="6778641" y="947210"/>
              <a:ext cx="339125" cy="232881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Dictionary&lt;key,value&gt;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866739" cy="1368425"/>
          </a:xfrm>
        </p:spPr>
        <p:txBody>
          <a:bodyPr>
            <a:normAutofit fontScale="70000" lnSpcReduction="20000"/>
          </a:bodyPr>
          <a:lstStyle/>
          <a:p>
            <a:r>
              <a:rPr lang="en-AU" smtClean="0"/>
              <a:t>Dictionary&lt;</a:t>
            </a:r>
            <a:r>
              <a:rPr lang="en-AU" err="1" smtClean="0"/>
              <a:t>key,value</a:t>
            </a:r>
            <a:r>
              <a:rPr lang="en-AU" smtClean="0"/>
              <a:t>&gt; implements a hash map, just like </a:t>
            </a:r>
            <a:r>
              <a:rPr lang="en-AU" err="1" smtClean="0"/>
              <a:t>std</a:t>
            </a:r>
            <a:r>
              <a:rPr lang="en-AU" smtClean="0"/>
              <a:t>::</a:t>
            </a:r>
            <a:r>
              <a:rPr lang="en-AU" err="1" smtClean="0"/>
              <a:t>unordered_map</a:t>
            </a:r>
            <a:r>
              <a:rPr lang="en-AU" smtClean="0"/>
              <a:t> in C++11 or </a:t>
            </a:r>
            <a:r>
              <a:rPr lang="en-AU" err="1" smtClean="0"/>
              <a:t>std</a:t>
            </a:r>
            <a:r>
              <a:rPr lang="en-AU" smtClean="0"/>
              <a:t>::</a:t>
            </a:r>
            <a:r>
              <a:rPr lang="en-AU" err="1" smtClean="0"/>
              <a:t>hash_map</a:t>
            </a:r>
            <a:r>
              <a:rPr lang="en-AU" smtClean="0"/>
              <a:t> in C++99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83568" y="2680900"/>
            <a:ext cx="352839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playerAges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 add items like this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playerAges.Add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32);</a:t>
            </a:r>
          </a:p>
          <a:p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playerAges.Add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"Dick"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48);</a:t>
            </a:r>
          </a:p>
          <a:p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playerAges.Add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"Harry"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64);</a:t>
            </a:r>
          </a:p>
          <a:p>
            <a:endParaRPr lang="en-US" sz="120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like this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playerAges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"Fred"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24;</a:t>
            </a:r>
            <a:endParaRPr lang="en-AU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089393"/>
            <a:ext cx="3712814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smtClean="0">
                <a:latin typeface="Calibri Light" panose="020F0302020204030204" pitchFamily="34" charset="0"/>
              </a:rPr>
              <a:t>NOTE: </a:t>
            </a:r>
            <a:r>
              <a:rPr lang="en-AU" sz="1400" smtClean="0">
                <a:latin typeface="Calibri Light" panose="020F0302020204030204" pitchFamily="34" charset="0"/>
              </a:rPr>
              <a:t>Not </a:t>
            </a:r>
            <a:r>
              <a:rPr lang="en-AU" sz="1400">
                <a:latin typeface="Calibri Light" panose="020F0302020204030204" pitchFamily="34" charset="0"/>
              </a:rPr>
              <a:t>to be confused with </a:t>
            </a:r>
            <a:r>
              <a:rPr lang="en-AU" sz="1400" err="1">
                <a:latin typeface="Calibri Light" panose="020F0302020204030204" pitchFamily="34" charset="0"/>
              </a:rPr>
              <a:t>std</a:t>
            </a:r>
            <a:r>
              <a:rPr lang="en-AU" sz="1400">
                <a:latin typeface="Calibri Light" panose="020F0302020204030204" pitchFamily="34" charset="0"/>
              </a:rPr>
              <a:t>::map which implements a red/black </a:t>
            </a:r>
            <a:r>
              <a:rPr lang="en-AU" sz="1400" smtClean="0">
                <a:latin typeface="Calibri Light" panose="020F0302020204030204" pitchFamily="34" charset="0"/>
              </a:rPr>
              <a:t>tree as its underlining data storage.</a:t>
            </a:r>
            <a:endParaRPr lang="en-AU" sz="1400">
              <a:latin typeface="Calibri Light" panose="020F03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1935252"/>
            <a:ext cx="3096344" cy="2692387"/>
            <a:chOff x="5323682" y="609684"/>
            <a:chExt cx="3712814" cy="3377306"/>
          </a:xfrm>
        </p:grpSpPr>
        <p:sp>
          <p:nvSpPr>
            <p:cNvPr id="9" name="Rectangle 8"/>
            <p:cNvSpPr/>
            <p:nvPr/>
          </p:nvSpPr>
          <p:spPr>
            <a:xfrm>
              <a:off x="5323682" y="609684"/>
              <a:ext cx="3712814" cy="33773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08104" y="761508"/>
              <a:ext cx="3500782" cy="2964202"/>
              <a:chOff x="5861993" y="1182948"/>
              <a:chExt cx="3500782" cy="296420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804249" y="2719777"/>
                <a:ext cx="1286334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600" smtClean="0"/>
                  <a:t>Tom | 32</a:t>
                </a:r>
                <a:endParaRPr lang="en-AU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7648" y="1662355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0</a:t>
                </a:r>
                <a:endParaRPr lang="en-AU" sz="1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71518" y="2015306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1</a:t>
                </a:r>
                <a:endParaRPr lang="en-AU" sz="1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71518" y="2369455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2</a:t>
                </a:r>
                <a:endParaRPr lang="en-AU" sz="16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71518" y="2729495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3</a:t>
                </a:r>
                <a:endParaRPr lang="en-AU" sz="1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71518" y="3083644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4</a:t>
                </a:r>
                <a:endParaRPr lang="en-AU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61993" y="1182948"/>
                <a:ext cx="942256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Hash</a:t>
                </a:r>
                <a:endParaRPr lang="en-AU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181562" y="3095372"/>
                <a:ext cx="1181213" cy="33058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600" smtClean="0"/>
                  <a:t>Fred | 24</a:t>
                </a:r>
                <a:endParaRPr lang="en-AU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4246" y="3072088"/>
                <a:ext cx="1286337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600" smtClean="0"/>
                  <a:t>Dick | 48</a:t>
                </a:r>
                <a:endParaRPr lang="en-AU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71518" y="3425961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/>
                  <a:t>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71518" y="3787110"/>
                <a:ext cx="648072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smtClean="0"/>
                  <a:t>6</a:t>
                </a:r>
                <a:endParaRPr lang="en-AU" sz="16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04249" y="3431654"/>
                <a:ext cx="1286335" cy="3600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600" smtClean="0"/>
                  <a:t>Harry | 64</a:t>
                </a:r>
                <a:endParaRPr lang="en-AU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Iterating through collections – for loop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6"/>
            <a:ext cx="7776542" cy="1157918"/>
          </a:xfrm>
        </p:spPr>
        <p:txBody>
          <a:bodyPr>
            <a:normAutofit fontScale="77500" lnSpcReduction="20000"/>
          </a:bodyPr>
          <a:lstStyle/>
          <a:p>
            <a:r>
              <a:rPr lang="en-AU" smtClean="0"/>
              <a:t>As a list has random access, you can use a for loop</a:t>
            </a:r>
          </a:p>
          <a:p>
            <a:pPr lvl="1"/>
            <a:endParaRPr lang="en-AU" smtClean="0"/>
          </a:p>
          <a:p>
            <a:r>
              <a:rPr lang="en-AU" smtClean="0"/>
              <a:t>A linked list does not, therefore you must use a </a:t>
            </a:r>
            <a:r>
              <a:rPr lang="en-AU" err="1" smtClean="0"/>
              <a:t>foreach</a:t>
            </a:r>
            <a:r>
              <a:rPr lang="en-AU" smtClean="0"/>
              <a:t> instead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83568" y="2499742"/>
            <a:ext cx="2813591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9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9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myIntList.Add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(20);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myIntList.Count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AU" sz="9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you can modify the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+= 1;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);</a:t>
            </a: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900"/>
          </a:p>
        </p:txBody>
      </p:sp>
      <p:sp>
        <p:nvSpPr>
          <p:cNvPr id="7" name="TextBox 6"/>
          <p:cNvSpPr txBox="1"/>
          <p:nvPr/>
        </p:nvSpPr>
        <p:spPr>
          <a:xfrm>
            <a:off x="3563888" y="2361243"/>
            <a:ext cx="41601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9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9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myLinkedList.AddLast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end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myLinkedList.AddLast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item to end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myLinkedList.Count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ERROR: 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cannot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modify value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myLinkedList.ElementAt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+= 1; </a:t>
            </a:r>
            <a:endParaRPr lang="en-AU" sz="9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EXTREMELY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SLOW: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has to search through the entire 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 EACH TIME! </a:t>
            </a:r>
            <a:endParaRPr lang="en-AU" sz="9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myLinkedList.ElementAt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5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Iterating through collections - foreach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12842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smtClean="0"/>
              <a:t>.NET collections don’t use iterators the way C++ does</a:t>
            </a:r>
          </a:p>
          <a:p>
            <a:pPr lvl="1"/>
            <a:endParaRPr lang="en-AU" smtClean="0"/>
          </a:p>
          <a:p>
            <a:r>
              <a:rPr lang="en-AU" smtClean="0"/>
              <a:t>They all implement </a:t>
            </a:r>
            <a:r>
              <a:rPr lang="en-AU" err="1" smtClean="0">
                <a:solidFill>
                  <a:srgbClr val="FFFF00"/>
                </a:solidFill>
              </a:rPr>
              <a:t>IEnumerable</a:t>
            </a:r>
            <a:r>
              <a:rPr lang="en-AU" smtClean="0">
                <a:solidFill>
                  <a:srgbClr val="FFFF00"/>
                </a:solidFill>
              </a:rPr>
              <a:t>&lt;T&gt; </a:t>
            </a:r>
            <a:r>
              <a:rPr lang="en-AU" smtClean="0"/>
              <a:t>and can be iterated over using the </a:t>
            </a:r>
            <a:r>
              <a:rPr lang="en-AU" err="1" smtClean="0"/>
              <a:t>foreach</a:t>
            </a:r>
            <a:r>
              <a:rPr lang="en-AU" smtClean="0"/>
              <a:t> statement</a:t>
            </a:r>
          </a:p>
          <a:p>
            <a:pPr lvl="1"/>
            <a:endParaRPr lang="en-AU" smtClean="0"/>
          </a:p>
          <a:p>
            <a:r>
              <a:rPr lang="en-AU" smtClean="0"/>
              <a:t>Restrictions:</a:t>
            </a:r>
          </a:p>
          <a:p>
            <a:pPr lvl="1"/>
            <a:r>
              <a:rPr lang="en-AU" smtClean="0"/>
              <a:t>You cannot modify the list (add, insert or remove)</a:t>
            </a:r>
          </a:p>
          <a:p>
            <a:pPr lvl="1"/>
            <a:r>
              <a:rPr lang="en-AU" smtClean="0"/>
              <a:t>You cannot modify the value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452272" y="1203598"/>
            <a:ext cx="455765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4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4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myList.Add</a:t>
            </a:r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myList.Add</a:t>
            </a:r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A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still cant modify the value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ERROR: cannot assign to value because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it is a </a:t>
            </a:r>
            <a:r>
              <a:rPr lang="en-AU" sz="14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iteration value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+= 1;</a:t>
            </a:r>
          </a:p>
          <a:p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2490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Iterating through collections - Enumerator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320158" cy="3384649"/>
          </a:xfrm>
        </p:spPr>
        <p:txBody>
          <a:bodyPr>
            <a:normAutofit fontScale="62500" lnSpcReduction="20000"/>
          </a:bodyPr>
          <a:lstStyle/>
          <a:p>
            <a:r>
              <a:rPr lang="en-AU" smtClean="0"/>
              <a:t>If you want to manually control iteration, you can  call </a:t>
            </a:r>
            <a:r>
              <a:rPr lang="en-AU" err="1" smtClean="0">
                <a:solidFill>
                  <a:srgbClr val="FFFF00"/>
                </a:solidFill>
              </a:rPr>
              <a:t>GetEnumerator</a:t>
            </a:r>
            <a:r>
              <a:rPr lang="en-AU" smtClean="0">
                <a:solidFill>
                  <a:srgbClr val="FFFF00"/>
                </a:solidFill>
              </a:rPr>
              <a:t>() </a:t>
            </a:r>
            <a:r>
              <a:rPr lang="en-AU" smtClean="0"/>
              <a:t>on the collection which will return an </a:t>
            </a:r>
            <a:r>
              <a:rPr lang="en-AU" err="1" smtClean="0">
                <a:solidFill>
                  <a:srgbClr val="FFFF00"/>
                </a:solidFill>
              </a:rPr>
              <a:t>IEnumerator</a:t>
            </a:r>
            <a:r>
              <a:rPr lang="en-AU" smtClean="0">
                <a:solidFill>
                  <a:srgbClr val="FFFF00"/>
                </a:solidFill>
              </a:rPr>
              <a:t>&lt;T&gt;</a:t>
            </a:r>
            <a:r>
              <a:rPr lang="en-AU" smtClean="0"/>
              <a:t> object</a:t>
            </a:r>
          </a:p>
          <a:p>
            <a:pPr lvl="1"/>
            <a:endParaRPr lang="en-AU" smtClean="0"/>
          </a:p>
          <a:p>
            <a:r>
              <a:rPr lang="en-AU" err="1" smtClean="0"/>
              <a:t>IEnumerator</a:t>
            </a:r>
            <a:r>
              <a:rPr lang="en-AU" smtClean="0"/>
              <a:t>&lt;T&gt;.</a:t>
            </a:r>
            <a:r>
              <a:rPr lang="en-AU" err="1" smtClean="0"/>
              <a:t>MoveNext</a:t>
            </a:r>
            <a:r>
              <a:rPr lang="en-AU" smtClean="0"/>
              <a:t>() is roughly equivalent to ++ on a C++ iterator, and Current is roughly equivalent to the pointer-dereference operator (*</a:t>
            </a:r>
            <a:r>
              <a:rPr lang="en-AU" err="1" smtClean="0"/>
              <a:t>iter</a:t>
            </a:r>
            <a:r>
              <a:rPr lang="en-AU" smtClean="0"/>
              <a:t>)</a:t>
            </a:r>
          </a:p>
          <a:p>
            <a:pPr lvl="1"/>
            <a:endParaRPr lang="en-AU" smtClean="0"/>
          </a:p>
          <a:p>
            <a:r>
              <a:rPr lang="en-AU" smtClean="0"/>
              <a:t>Restrictions:</a:t>
            </a:r>
          </a:p>
          <a:p>
            <a:pPr lvl="1"/>
            <a:r>
              <a:rPr lang="en-AU" smtClean="0"/>
              <a:t>Cannot modify the list (add, insert or remove)</a:t>
            </a:r>
          </a:p>
          <a:p>
            <a:pPr lvl="1"/>
            <a:r>
              <a:rPr lang="en-AU" smtClean="0"/>
              <a:t>Cannot modify the value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644008" y="1347614"/>
            <a:ext cx="434766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AU" sz="120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20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12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myList.Add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2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myList.Add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r>
              <a:rPr lang="en-AU" sz="1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AU" sz="12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myList.GetEnumerator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it.MoveNext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AU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(it);</a:t>
            </a:r>
          </a:p>
          <a:p>
            <a:r>
              <a:rPr lang="en-AU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1343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Recap: Value vs Reference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720353"/>
          </a:xfrm>
        </p:spPr>
        <p:txBody>
          <a:bodyPr>
            <a:normAutofit fontScale="77500" lnSpcReduction="20000"/>
          </a:bodyPr>
          <a:lstStyle/>
          <a:p>
            <a:r>
              <a:rPr lang="en-AU" smtClean="0"/>
              <a:t>Structures </a:t>
            </a:r>
            <a:r>
              <a:rPr lang="en-AU"/>
              <a:t>are a value type, classes are a reference type</a:t>
            </a:r>
          </a:p>
          <a:p>
            <a:pPr lvl="1"/>
            <a:r>
              <a:rPr lang="en-AU" err="1"/>
              <a:t>Ints</a:t>
            </a:r>
            <a:r>
              <a:rPr lang="en-AU"/>
              <a:t>, floats and the other default primitive types are value types too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7148" y="1923678"/>
            <a:ext cx="3776862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>
                <a:solidFill>
                  <a:schemeClr val="tx1"/>
                </a:solidFill>
              </a:rPr>
              <a:t>Reference Type B = Reference Type A</a:t>
            </a:r>
            <a:r>
              <a:rPr lang="en-AU">
                <a:solidFill>
                  <a:schemeClr val="tx1"/>
                </a:solidFill>
              </a:rPr>
              <a:t/>
            </a:r>
            <a:br>
              <a:rPr lang="en-AU">
                <a:solidFill>
                  <a:schemeClr val="tx1"/>
                </a:solidFill>
              </a:rPr>
            </a:br>
            <a:r>
              <a:rPr lang="en-AU" sz="1200">
                <a:solidFill>
                  <a:schemeClr val="tx1"/>
                </a:solidFill>
              </a:rPr>
              <a:t>Reference Type B now refers to the same memory as Reference Type A </a:t>
            </a:r>
            <a:r>
              <a:rPr lang="en-AU" sz="1200" smtClean="0">
                <a:solidFill>
                  <a:schemeClr val="tx1"/>
                </a:solidFill>
              </a:rPr>
              <a:t> (</a:t>
            </a:r>
            <a:r>
              <a:rPr lang="en-AU" sz="1200">
                <a:solidFill>
                  <a:schemeClr val="tx1"/>
                </a:solidFill>
              </a:rPr>
              <a:t>like assigning pointers</a:t>
            </a:r>
            <a:r>
              <a:rPr lang="en-AU" sz="1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999" y="1923678"/>
            <a:ext cx="3776862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>
                <a:solidFill>
                  <a:schemeClr val="tx1"/>
                </a:solidFill>
              </a:rPr>
              <a:t>Value Type B = Value Type A</a:t>
            </a:r>
            <a:r>
              <a:rPr lang="en-AU">
                <a:solidFill>
                  <a:schemeClr val="tx1"/>
                </a:solidFill>
              </a:rPr>
              <a:t/>
            </a:r>
            <a:br>
              <a:rPr lang="en-AU">
                <a:solidFill>
                  <a:schemeClr val="tx1"/>
                </a:solidFill>
              </a:rPr>
            </a:br>
            <a:r>
              <a:rPr lang="en-AU" sz="1200">
                <a:solidFill>
                  <a:schemeClr val="tx1"/>
                </a:solidFill>
              </a:rPr>
              <a:t>Value Type B is </a:t>
            </a:r>
            <a:r>
              <a:rPr lang="en-AU" sz="1200" smtClean="0">
                <a:solidFill>
                  <a:schemeClr val="tx1"/>
                </a:solidFill>
              </a:rPr>
              <a:t>an independent </a:t>
            </a:r>
            <a:r>
              <a:rPr lang="en-AU" sz="1200">
                <a:solidFill>
                  <a:schemeClr val="tx1"/>
                </a:solidFill>
              </a:rPr>
              <a:t>copy of Value Type </a:t>
            </a:r>
            <a:r>
              <a:rPr lang="en-AU" sz="1200" smtClean="0">
                <a:solidFill>
                  <a:schemeClr val="tx1"/>
                </a:solidFill>
              </a:rPr>
              <a:t>A</a:t>
            </a:r>
          </a:p>
          <a:p>
            <a:endParaRPr lang="en-AU" sz="120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808293"/>
            <a:ext cx="377686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lass </a:t>
            </a:r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CFoo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foo1 = 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foo2 = foo1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foo1.val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foo2.val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(foo1.val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20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(foo2.val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20</a:t>
            </a:r>
            <a:endParaRPr lang="en-AU" sz="900"/>
          </a:p>
        </p:txBody>
      </p:sp>
      <p:sp>
        <p:nvSpPr>
          <p:cNvPr id="9" name="TextBox 8"/>
          <p:cNvSpPr txBox="1"/>
          <p:nvPr/>
        </p:nvSpPr>
        <p:spPr>
          <a:xfrm>
            <a:off x="364999" y="2808293"/>
            <a:ext cx="377686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SFoo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foo1 = </a:t>
            </a:r>
            <a:r>
              <a:rPr lang="en-AU" sz="9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SFoo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foo2 = foo1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foo1.val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foo2.val 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(foo1.val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</a:t>
            </a:r>
            <a:r>
              <a:rPr lang="en-AU" sz="9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AU" sz="9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9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9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(foo2.val</a:t>
            </a:r>
            <a:r>
              <a:rPr lang="en-AU" sz="9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9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20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9470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List of Value types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672086" cy="3384649"/>
          </a:xfrm>
        </p:spPr>
        <p:txBody>
          <a:bodyPr>
            <a:normAutofit fontScale="85000" lnSpcReduction="20000"/>
          </a:bodyPr>
          <a:lstStyle/>
          <a:p>
            <a:r>
              <a:rPr lang="en-AU" smtClean="0"/>
              <a:t>A list of value types doesn’t help much when iterating through with a </a:t>
            </a:r>
            <a:r>
              <a:rPr lang="en-AU" err="1" smtClean="0"/>
              <a:t>foreach</a:t>
            </a:r>
            <a:r>
              <a:rPr lang="en-AU" smtClean="0"/>
              <a:t> loop, </a:t>
            </a:r>
            <a:r>
              <a:rPr lang="en-AU" err="1" smtClean="0"/>
              <a:t>foreach</a:t>
            </a:r>
            <a:r>
              <a:rPr lang="en-AU" smtClean="0"/>
              <a:t> loops are pretty much read only</a:t>
            </a:r>
          </a:p>
          <a:p>
            <a:pPr lvl="1"/>
            <a:endParaRPr lang="en-AU" smtClean="0"/>
          </a:p>
          <a:p>
            <a:r>
              <a:rPr lang="en-AU" smtClean="0"/>
              <a:t>Rather than using value types, you could store a list of </a:t>
            </a:r>
            <a:r>
              <a:rPr lang="en-AU" smtClean="0"/>
              <a:t>reference </a:t>
            </a:r>
            <a:r>
              <a:rPr lang="en-AU" smtClean="0"/>
              <a:t>types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139952" y="1063229"/>
            <a:ext cx="4019049" cy="3808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people =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10));</a:t>
            </a:r>
          </a:p>
          <a:p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"Ted"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20));</a:t>
            </a:r>
          </a:p>
          <a:p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"Fred"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30));</a:t>
            </a: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5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people )</a:t>
            </a: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5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can modify reference types...</a:t>
            </a:r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</a:t>
            </a:r>
          </a:p>
          <a:p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5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cannot modify the entire reference though</a:t>
            </a:r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5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ERROR: cannot assign to person because it is </a:t>
            </a:r>
            <a:endParaRPr lang="en-AU" sz="105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 </a:t>
            </a:r>
            <a:r>
              <a:rPr lang="en-AU" sz="105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5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</a:t>
            </a:r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person =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"Tom"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100);</a:t>
            </a: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5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people )</a:t>
            </a:r>
          </a:p>
          <a:p>
            <a:r>
              <a:rPr lang="en-AU" sz="105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5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everyone is 12</a:t>
            </a:r>
            <a:endParaRPr lang="en-AU" sz="105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5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5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(person.name + </a:t>
            </a:r>
            <a:r>
              <a:rPr lang="en-AU" sz="105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AU" sz="105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AU" sz="105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5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AU" sz="105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"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05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person.age.ToString</a:t>
            </a:r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en-AU" sz="105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4224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Sorting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 fontScale="62500" lnSpcReduction="20000"/>
          </a:bodyPr>
          <a:lstStyle/>
          <a:p>
            <a:r>
              <a:rPr lang="en-AU" smtClean="0"/>
              <a:t>Some of the container types provide a sort method</a:t>
            </a:r>
          </a:p>
          <a:p>
            <a:pPr lvl="1"/>
            <a:endParaRPr lang="en-AU" smtClean="0"/>
          </a:p>
          <a:p>
            <a:r>
              <a:rPr lang="en-AU" smtClean="0"/>
              <a:t>For the sort function to work, it needs to be able to compare objects</a:t>
            </a:r>
          </a:p>
          <a:p>
            <a:pPr lvl="1"/>
            <a:r>
              <a:rPr lang="en-AU" smtClean="0"/>
              <a:t>There are a couple of methods of achieving this</a:t>
            </a:r>
          </a:p>
          <a:p>
            <a:pPr lvl="1"/>
            <a:endParaRPr lang="en-AU" smtClean="0"/>
          </a:p>
          <a:p>
            <a:r>
              <a:rPr lang="en-AU" smtClean="0"/>
              <a:t>Method 1: Provide an anonymous </a:t>
            </a:r>
            <a:r>
              <a:rPr lang="en-AU" smtClean="0"/>
              <a:t>function that...</a:t>
            </a:r>
            <a:endParaRPr lang="en-AU" smtClean="0"/>
          </a:p>
          <a:p>
            <a:pPr lvl="1"/>
            <a:r>
              <a:rPr lang="en-AU" smtClean="0"/>
              <a:t>Returns </a:t>
            </a:r>
            <a:r>
              <a:rPr lang="en-AU" smtClean="0"/>
              <a:t>-1 if a &lt; b</a:t>
            </a:r>
          </a:p>
          <a:p>
            <a:pPr lvl="1"/>
            <a:r>
              <a:rPr lang="en-AU" smtClean="0"/>
              <a:t>Returns </a:t>
            </a:r>
            <a:r>
              <a:rPr lang="en-AU" smtClean="0"/>
              <a:t>+1 if a &gt; b</a:t>
            </a:r>
          </a:p>
          <a:p>
            <a:pPr lvl="1"/>
            <a:r>
              <a:rPr lang="en-AU" smtClean="0"/>
              <a:t>Returns </a:t>
            </a:r>
            <a:r>
              <a:rPr lang="en-AU" smtClean="0"/>
              <a:t>0 if they are the same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718330"/>
            <a:ext cx="329650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people =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10));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"Ted"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20));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"Alf"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20));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"Fred"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30));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people.Sort(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(a.age &lt; b.age)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(a.age &gt; b.age)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1;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a.name.CompareTo(b.name);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/>
          </a:p>
        </p:txBody>
      </p:sp>
      <p:sp>
        <p:nvSpPr>
          <p:cNvPr id="7" name="TextBox 6"/>
          <p:cNvSpPr txBox="1"/>
          <p:nvPr/>
        </p:nvSpPr>
        <p:spPr>
          <a:xfrm>
            <a:off x="4499992" y="627534"/>
            <a:ext cx="329650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AU" sz="10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0;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  = name;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age;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36047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mtClean="0"/>
              <a:t>What is a container?</a:t>
            </a:r>
          </a:p>
          <a:p>
            <a:endParaRPr lang="en-AU" smtClean="0"/>
          </a:p>
          <a:p>
            <a:r>
              <a:rPr lang="en-AU" smtClean="0"/>
              <a:t>Arrays</a:t>
            </a:r>
          </a:p>
          <a:p>
            <a:endParaRPr lang="en-AU" smtClean="0"/>
          </a:p>
          <a:p>
            <a:r>
              <a:rPr lang="en-AU" smtClean="0"/>
              <a:t>.NET Containers</a:t>
            </a:r>
          </a:p>
          <a:p>
            <a:endParaRPr lang="en-AU" smtClean="0"/>
          </a:p>
          <a:p>
            <a:r>
              <a:rPr lang="en-AU" smtClean="0"/>
              <a:t>foreach </a:t>
            </a:r>
            <a:r>
              <a:rPr lang="en-AU" smtClean="0"/>
              <a:t>loops</a:t>
            </a:r>
          </a:p>
          <a:p>
            <a:endParaRPr lang="en-AU" smtClean="0"/>
          </a:p>
          <a:p>
            <a:r>
              <a:rPr lang="en-AU" smtClean="0"/>
              <a:t>Sorting Containers</a:t>
            </a:r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 smtClean="0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6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Sorting 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320158" cy="1224408"/>
          </a:xfrm>
        </p:spPr>
        <p:txBody>
          <a:bodyPr>
            <a:normAutofit fontScale="92500" lnSpcReduction="10000"/>
          </a:bodyPr>
          <a:lstStyle/>
          <a:p>
            <a:r>
              <a:rPr lang="en-AU" smtClean="0"/>
              <a:t>Method 2: have your type </a:t>
            </a:r>
            <a:r>
              <a:rPr lang="en-AU" smtClean="0"/>
              <a:t>implement the </a:t>
            </a:r>
            <a:r>
              <a:rPr lang="en-AU" smtClean="0">
                <a:solidFill>
                  <a:srgbClr val="FFFF00"/>
                </a:solidFill>
              </a:rPr>
              <a:t>Icomparable</a:t>
            </a:r>
            <a:r>
              <a:rPr lang="en-AU"/>
              <a:t> </a:t>
            </a:r>
            <a:r>
              <a:rPr lang="en-AU" smtClean="0"/>
              <a:t>interface</a:t>
            </a:r>
            <a:endParaRPr lang="en-AU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427733"/>
            <a:ext cx="367240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people =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"Fred"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30));</a:t>
            </a:r>
          </a:p>
          <a:p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10));</a:t>
            </a: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"Ted"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20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AU" sz="10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people.Add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"Alf"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people.Sort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people 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(person.name + 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person.age.ToString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/>
          </a:p>
        </p:txBody>
      </p:sp>
      <p:sp>
        <p:nvSpPr>
          <p:cNvPr id="7" name="TextBox 6"/>
          <p:cNvSpPr txBox="1"/>
          <p:nvPr/>
        </p:nvSpPr>
        <p:spPr>
          <a:xfrm>
            <a:off x="4803883" y="1042740"/>
            <a:ext cx="3296509" cy="3631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AU" sz="10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AU" sz="1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0;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  = name;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age;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other =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(age &lt;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other.age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(age &gt;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other.age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1;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name.CompareTo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other.name );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AU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22201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mtClean="0"/>
              <a:t>There are a lot of different container types, and plenty more stuff to lookup!</a:t>
            </a:r>
          </a:p>
          <a:p>
            <a:pPr lvl="1"/>
            <a:endParaRPr lang="en-AU" smtClean="0"/>
          </a:p>
          <a:p>
            <a:r>
              <a:rPr lang="en-AU" smtClean="0"/>
              <a:t>We looked at the following:</a:t>
            </a:r>
          </a:p>
          <a:p>
            <a:pPr lvl="1"/>
            <a:r>
              <a:rPr lang="en-AU" smtClean="0"/>
              <a:t>List, </a:t>
            </a:r>
            <a:r>
              <a:rPr lang="en-AU" err="1" smtClean="0"/>
              <a:t>LinkedList</a:t>
            </a:r>
            <a:r>
              <a:rPr lang="en-AU" smtClean="0"/>
              <a:t>, Dictionary</a:t>
            </a:r>
          </a:p>
          <a:p>
            <a:pPr lvl="1"/>
            <a:r>
              <a:rPr lang="en-AU" err="1"/>
              <a:t>f</a:t>
            </a:r>
            <a:r>
              <a:rPr lang="en-AU" smtClean="0"/>
              <a:t>oreach </a:t>
            </a:r>
            <a:r>
              <a:rPr lang="en-AU" smtClean="0"/>
              <a:t>loops</a:t>
            </a:r>
          </a:p>
          <a:p>
            <a:pPr lvl="1"/>
            <a:r>
              <a:rPr lang="en-AU" smtClean="0"/>
              <a:t>Enumerators</a:t>
            </a:r>
          </a:p>
          <a:p>
            <a:pPr lvl="1"/>
            <a:r>
              <a:rPr lang="en-AU" smtClean="0"/>
              <a:t>Values </a:t>
            </a:r>
            <a:r>
              <a:rPr lang="en-AU" err="1" smtClean="0"/>
              <a:t>vs</a:t>
            </a:r>
            <a:r>
              <a:rPr lang="en-AU" smtClean="0"/>
              <a:t> References</a:t>
            </a:r>
          </a:p>
          <a:p>
            <a:pPr lvl="1"/>
            <a:r>
              <a:rPr lang="en-AU" smtClean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36724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smtClean="0"/>
              <a:t>Microsoft, 2016,</a:t>
            </a:r>
            <a:r>
              <a:rPr lang="en-AU" i="1" smtClean="0"/>
              <a:t> Collections</a:t>
            </a:r>
          </a:p>
          <a:p>
            <a:pPr lvl="1"/>
            <a:r>
              <a:rPr lang="en-AU" smtClean="0">
                <a:hlinkClick r:id="rId2"/>
              </a:rPr>
              <a:t>https://msdn.microsoft.com/en-us/library/ybcx56wz.aspx</a:t>
            </a:r>
            <a:r>
              <a:rPr lang="en-AU" smtClean="0"/>
              <a:t> </a:t>
            </a:r>
            <a:br>
              <a:rPr lang="en-AU" smtClean="0"/>
            </a:br>
            <a:r>
              <a:rPr lang="en-AU" smtClean="0"/>
              <a:t>	</a:t>
            </a:r>
          </a:p>
          <a:p>
            <a:r>
              <a:rPr lang="en-AU" smtClean="0"/>
              <a:t>.</a:t>
            </a:r>
            <a:r>
              <a:rPr lang="en-AU" err="1" smtClean="0"/>
              <a:t>NETPerls</a:t>
            </a:r>
            <a:r>
              <a:rPr lang="en-AU" smtClean="0"/>
              <a:t>, 2014, </a:t>
            </a:r>
            <a:r>
              <a:rPr lang="en-AU" i="1" smtClean="0"/>
              <a:t>C# Collections</a:t>
            </a:r>
          </a:p>
          <a:p>
            <a:pPr lvl="1"/>
            <a:r>
              <a:rPr lang="en-AU" smtClean="0">
                <a:hlinkClick r:id="rId3"/>
              </a:rPr>
              <a:t>http://www.dotnetperls.com/collections</a:t>
            </a:r>
            <a:r>
              <a:rPr lang="en-A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 Container?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mtClean="0"/>
              <a:t>A container is a group of related objects</a:t>
            </a:r>
          </a:p>
          <a:p>
            <a:pPr lvl="1"/>
            <a:r>
              <a:rPr lang="en-AU" smtClean="0"/>
              <a:t>Containers are also known as Collections</a:t>
            </a:r>
          </a:p>
          <a:p>
            <a:pPr lvl="1"/>
            <a:endParaRPr lang="en-AU" smtClean="0"/>
          </a:p>
          <a:p>
            <a:r>
              <a:rPr lang="en-AU" smtClean="0"/>
              <a:t>They make it easy to create and manage multiple objects of similar type at the same time</a:t>
            </a:r>
          </a:p>
          <a:p>
            <a:endParaRPr lang="en-AU" smtClean="0"/>
          </a:p>
          <a:p>
            <a:r>
              <a:rPr lang="en-AU" smtClean="0"/>
              <a:t>Containers can dynamically grow and shrink in size to fit the requirements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1019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C# Containers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smtClean="0"/>
              <a:t>C# has a limited set of containers by itself</a:t>
            </a:r>
          </a:p>
          <a:p>
            <a:endParaRPr lang="en-AU" smtClean="0"/>
          </a:p>
          <a:p>
            <a:r>
              <a:rPr lang="en-AU" smtClean="0"/>
              <a:t>However, .NET has many</a:t>
            </a:r>
          </a:p>
          <a:p>
            <a:endParaRPr lang="en-AU" smtClean="0"/>
          </a:p>
          <a:p>
            <a:r>
              <a:rPr lang="en-AU" smtClean="0"/>
              <a:t>All languages that are built on top of .NET have access to these various container types</a:t>
            </a:r>
          </a:p>
        </p:txBody>
      </p:sp>
    </p:spTree>
    <p:extLst>
      <p:ext uri="{BB962C8B-B14F-4D97-AF65-F5344CB8AC3E}">
        <p14:creationId xmlns:p14="http://schemas.microsoft.com/office/powerpoint/2010/main" val="40433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C# Arrays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smtClean="0"/>
              <a:t>Arrays are part of C#</a:t>
            </a:r>
          </a:p>
          <a:p>
            <a:pPr lvl="1"/>
            <a:r>
              <a:rPr lang="en-AU" smtClean="0"/>
              <a:t>There are a few different types of arrays in C#</a:t>
            </a:r>
          </a:p>
          <a:p>
            <a:pPr lvl="2"/>
            <a:r>
              <a:rPr lang="en-AU" smtClean="0"/>
              <a:t>1D Array</a:t>
            </a:r>
          </a:p>
          <a:p>
            <a:pPr lvl="2"/>
            <a:r>
              <a:rPr lang="en-AU" smtClean="0"/>
              <a:t>2D / Multidimensional array</a:t>
            </a:r>
          </a:p>
          <a:p>
            <a:pPr lvl="2"/>
            <a:r>
              <a:rPr lang="en-AU" smtClean="0"/>
              <a:t>Jagged Array</a:t>
            </a:r>
          </a:p>
          <a:p>
            <a:endParaRPr lang="en-AU" smtClean="0"/>
          </a:p>
          <a:p>
            <a:r>
              <a:rPr lang="en-AU" smtClean="0"/>
              <a:t>Once the size of an array has been specified, it cannot be resized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1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C# 1D Arrays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smtClean="0"/>
              <a:t>Pretty straightforward, a fixed sized array of 10 items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027562" y="1841155"/>
            <a:ext cx="4955203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and initialise an array of integers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AU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0,1,2,3,4,5,6,7,8,9</a:t>
            </a:r>
          </a:p>
          <a:p>
            <a:r>
              <a:rPr lang="en-AU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C# is nice, they have provided a length value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 we </a:t>
            </a:r>
            <a:r>
              <a:rPr lang="en-AU" sz="14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have to define any constant 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4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represent the size</a:t>
            </a:r>
            <a:endParaRPr lang="en-AU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myIntArray.Length; i++)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AU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*= 10;</a:t>
            </a:r>
          </a:p>
          <a:p>
            <a:r>
              <a:rPr lang="en-AU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5532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C# 2D Arrays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744094" cy="3384649"/>
          </a:xfrm>
        </p:spPr>
        <p:txBody>
          <a:bodyPr>
            <a:normAutofit fontScale="92500" lnSpcReduction="20000"/>
          </a:bodyPr>
          <a:lstStyle/>
          <a:p>
            <a:r>
              <a:rPr lang="en-AU" smtClean="0"/>
              <a:t>2D arrays are simple – picture a grid of items (specify the number of rows and columns)</a:t>
            </a:r>
          </a:p>
          <a:p>
            <a:pPr lvl="1"/>
            <a:endParaRPr lang="en-AU" smtClean="0"/>
          </a:p>
          <a:p>
            <a:r>
              <a:rPr lang="en-AU" smtClean="0"/>
              <a:t>3D and beyond arrays have a similar syntax (though it is hard to visualize 4D and above)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211960" y="1072754"/>
            <a:ext cx="472437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and initialise a 2D array of integers</a:t>
            </a:r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[5,10]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{0,0,0,0,0,0,0,0,0,0},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{0,0,0,0,0,0,0,0,0,0},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{0,0,0,0,0,0,0,0,0,0},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{0,0,0,0,0,0,0,0,0,0},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{0,0,0,0,0,0,0,0,0,0}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C# is nice, they have provided a </a:t>
            </a:r>
            <a:r>
              <a:rPr lang="en-AU" sz="110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AU" sz="11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function</a:t>
            </a:r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 we </a:t>
            </a:r>
            <a:r>
              <a:rPr lang="en-AU" sz="110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  <a:r>
              <a:rPr lang="en-AU" sz="11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 to define any constant </a:t>
            </a:r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1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represent the size</a:t>
            </a:r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 y &lt; </a:t>
            </a:r>
            <a:r>
              <a:rPr lang="es-ES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myIntArray.GetLength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y++)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 x &lt; 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myIntArray.GetLength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x++)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[y, x] = y * </a:t>
            </a:r>
            <a:r>
              <a:rPr lang="es-ES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myIntArray.GetLength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x;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16716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C# Jagged Arrays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600078" cy="3384649"/>
          </a:xfrm>
        </p:spPr>
        <p:txBody>
          <a:bodyPr/>
          <a:lstStyle/>
          <a:p>
            <a:r>
              <a:rPr lang="en-AU" smtClean="0"/>
              <a:t>Think of this as an array of arrays – each sub array can have its own 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1072754"/>
            <a:ext cx="4570482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and initialise a </a:t>
            </a:r>
            <a:r>
              <a:rPr lang="en-AU" sz="11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jagged </a:t>
            </a:r>
            <a:r>
              <a:rPr lang="en-AU" sz="11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integers</a:t>
            </a:r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[3][]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[4]{0,0,0,0},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[7]{0,0,0,0,0,0,0},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[2]{0,0}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endParaRPr lang="en-AU" sz="1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 y &lt; </a:t>
            </a:r>
            <a:r>
              <a:rPr lang="es-ES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myIntArray.Length</a:t>
            </a:r>
            <a:r>
              <a:rPr lang="es-ES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y++)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1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 x &lt; 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[y].Length; x++)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count += 1;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[y][x] = count;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1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myIntArray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[y][x].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AU" sz="11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1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1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36171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But I want more control!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smtClean="0"/>
              <a:t>If arrays aren’t your thing, there are many useful container types in the .NET framework</a:t>
            </a:r>
          </a:p>
          <a:p>
            <a:pPr lvl="1"/>
            <a:endParaRPr lang="en-AU" smtClean="0"/>
          </a:p>
          <a:p>
            <a:r>
              <a:rPr lang="en-AU" smtClean="0"/>
              <a:t>These can be found in:</a:t>
            </a:r>
          </a:p>
          <a:p>
            <a:pPr lvl="1"/>
            <a:r>
              <a:rPr lang="en-AU" err="1" smtClean="0"/>
              <a:t>System.Collections</a:t>
            </a:r>
            <a:endParaRPr lang="en-AU" smtClean="0"/>
          </a:p>
          <a:p>
            <a:pPr lvl="1"/>
            <a:r>
              <a:rPr lang="en-AU" err="1" smtClean="0"/>
              <a:t>System.Collections.Generic</a:t>
            </a:r>
            <a:endParaRPr lang="en-AU" smtClean="0"/>
          </a:p>
          <a:p>
            <a:pPr lvl="1"/>
            <a:r>
              <a:rPr lang="en-AU" err="1" smtClean="0"/>
              <a:t>System.Collections.ObjectModel</a:t>
            </a:r>
            <a:endParaRPr lang="en-AU" smtClean="0"/>
          </a:p>
          <a:p>
            <a:pPr lvl="1"/>
            <a:r>
              <a:rPr lang="en-AU" err="1" smtClean="0"/>
              <a:t>System.Collections.Specialized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220072" y="2715766"/>
            <a:ext cx="3627147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b="1" smtClean="0">
                <a:latin typeface="Calibri Light" panose="020F0302020204030204" pitchFamily="34" charset="0"/>
              </a:rPr>
              <a:t>Tip</a:t>
            </a:r>
            <a:r>
              <a:rPr lang="en-AU" sz="1600" b="1">
                <a:latin typeface="Calibri Light" panose="020F0302020204030204" pitchFamily="34" charset="0"/>
              </a:rPr>
              <a:t>:</a:t>
            </a:r>
            <a:r>
              <a:rPr lang="en-AU" sz="1600">
                <a:latin typeface="Calibri Light" panose="020F0302020204030204" pitchFamily="34" charset="0"/>
              </a:rPr>
              <a:t/>
            </a:r>
            <a:br>
              <a:rPr lang="en-AU" sz="1600">
                <a:latin typeface="Calibri Light" panose="020F0302020204030204" pitchFamily="34" charset="0"/>
              </a:rPr>
            </a:br>
            <a:r>
              <a:rPr lang="en-AU" sz="1200">
                <a:latin typeface="Calibri Light" panose="020F0302020204030204" pitchFamily="34" charset="0"/>
              </a:rPr>
              <a:t>Take a look at </a:t>
            </a:r>
            <a:r>
              <a:rPr lang="en-AU" sz="1200" smtClean="0">
                <a:latin typeface="Calibri Light" panose="020F0302020204030204" pitchFamily="34" charset="0"/>
              </a:rPr>
              <a:t>what's </a:t>
            </a:r>
            <a:r>
              <a:rPr lang="en-AU" sz="1200">
                <a:latin typeface="Calibri Light" panose="020F0302020204030204" pitchFamily="34" charset="0"/>
              </a:rPr>
              <a:t>available in the Object Browser</a:t>
            </a:r>
          </a:p>
          <a:p>
            <a:r>
              <a:rPr lang="en-AU" sz="1200" u="sng">
                <a:latin typeface="Calibri Light" panose="020F0302020204030204" pitchFamily="34" charset="0"/>
              </a:rPr>
              <a:t>View</a:t>
            </a:r>
            <a:r>
              <a:rPr lang="en-AU" sz="1200">
                <a:latin typeface="Calibri Light" panose="020F0302020204030204" pitchFamily="34" charset="0"/>
              </a:rPr>
              <a:t>-&gt;</a:t>
            </a:r>
            <a:r>
              <a:rPr lang="en-AU" sz="1200" u="sng" err="1">
                <a:latin typeface="Calibri Light" panose="020F0302020204030204" pitchFamily="34" charset="0"/>
              </a:rPr>
              <a:t>ObjectBrowser</a:t>
            </a:r>
            <a:r>
              <a:rPr lang="en-AU" sz="1200">
                <a:latin typeface="Calibri Light" panose="020F0302020204030204" pitchFamily="34" charset="0"/>
              </a:rPr>
              <a:t> ( ctrl + alt + j </a:t>
            </a:r>
            <a:r>
              <a:rPr lang="en-AU" sz="1200" smtClean="0">
                <a:latin typeface="Calibri Light" panose="020F0302020204030204" pitchFamily="34" charset="0"/>
              </a:rPr>
              <a:t>)</a:t>
            </a:r>
          </a:p>
          <a:p>
            <a:endParaRPr lang="en-AU" sz="1200" smtClean="0">
              <a:latin typeface="Calibri Light" panose="020F0302020204030204" pitchFamily="34" charset="0"/>
            </a:endParaRPr>
          </a:p>
          <a:p>
            <a:r>
              <a:rPr lang="en-AU" sz="1200" smtClean="0">
                <a:latin typeface="Calibri Light" panose="020F0302020204030204" pitchFamily="34" charset="0"/>
              </a:rPr>
              <a:t>You will find your standard container types in </a:t>
            </a:r>
            <a:r>
              <a:rPr lang="en-AU" sz="1200" u="sng" err="1" smtClean="0">
                <a:latin typeface="Calibri Light" panose="020F0302020204030204" pitchFamily="34" charset="0"/>
              </a:rPr>
              <a:t>mscorelib</a:t>
            </a:r>
            <a:r>
              <a:rPr lang="en-AU" sz="1200" smtClean="0">
                <a:latin typeface="Calibri Light" panose="020F0302020204030204" pitchFamily="34" charset="0"/>
              </a:rPr>
              <a:t>,</a:t>
            </a:r>
            <a:br>
              <a:rPr lang="en-AU" sz="1200" smtClean="0">
                <a:latin typeface="Calibri Light" panose="020F0302020204030204" pitchFamily="34" charset="0"/>
              </a:rPr>
            </a:br>
            <a:r>
              <a:rPr lang="en-AU" sz="1200" smtClean="0">
                <a:latin typeface="Calibri Light" panose="020F0302020204030204" pitchFamily="34" charset="0"/>
              </a:rPr>
              <a:t>a few more in </a:t>
            </a:r>
            <a:r>
              <a:rPr lang="en-AU" sz="1200" u="sng" smtClean="0">
                <a:latin typeface="Calibri Light" panose="020F0302020204030204" pitchFamily="34" charset="0"/>
              </a:rPr>
              <a:t>System</a:t>
            </a:r>
            <a:r>
              <a:rPr lang="en-AU" sz="1200" smtClean="0">
                <a:latin typeface="Calibri Light" panose="020F0302020204030204" pitchFamily="34" charset="0"/>
              </a:rPr>
              <a:t> and some in </a:t>
            </a:r>
            <a:r>
              <a:rPr lang="en-AU" sz="1200" u="sng" err="1" smtClean="0">
                <a:latin typeface="Calibri Light" panose="020F0302020204030204" pitchFamily="34" charset="0"/>
              </a:rPr>
              <a:t>System.Core</a:t>
            </a:r>
            <a:endParaRPr lang="en-AU" sz="1200" u="sng">
              <a:latin typeface="Calibri Light" panose="020F0302020204030204" pitchFamily="34" charset="0"/>
            </a:endParaRPr>
          </a:p>
          <a:p>
            <a:endParaRPr lang="en-AU" sz="120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1872</Words>
  <Application>Microsoft Office PowerPoint</Application>
  <PresentationFormat>On-screen Show (16:9)</PresentationFormat>
  <Paragraphs>392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.NET Containers</vt:lpstr>
      <vt:lpstr>Contents</vt:lpstr>
      <vt:lpstr>What is a Container?</vt:lpstr>
      <vt:lpstr>C# Containers</vt:lpstr>
      <vt:lpstr>C# Arrays</vt:lpstr>
      <vt:lpstr>C# 1D Arrays</vt:lpstr>
      <vt:lpstr>C# 2D Arrays</vt:lpstr>
      <vt:lpstr>C# Jagged Arrays</vt:lpstr>
      <vt:lpstr>But I want more control!</vt:lpstr>
      <vt:lpstr>.NET Containers </vt:lpstr>
      <vt:lpstr>List&lt;type&gt;</vt:lpstr>
      <vt:lpstr>LinkedList&lt;type&gt;</vt:lpstr>
      <vt:lpstr>Dictionary&lt;key,value&gt;</vt:lpstr>
      <vt:lpstr>Iterating through collections – for loop</vt:lpstr>
      <vt:lpstr>Iterating through collections - foreach</vt:lpstr>
      <vt:lpstr>Iterating through collections - Enumerator</vt:lpstr>
      <vt:lpstr>Recap: Value vs Reference</vt:lpstr>
      <vt:lpstr>List of Value types</vt:lpstr>
      <vt:lpstr>Sorting</vt:lpstr>
      <vt:lpstr>Sorting 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44</cp:revision>
  <dcterms:created xsi:type="dcterms:W3CDTF">2014-07-14T04:04:52Z</dcterms:created>
  <dcterms:modified xsi:type="dcterms:W3CDTF">2017-01-12T05:29:26Z</dcterms:modified>
</cp:coreProperties>
</file>