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64" r:id="rId3"/>
    <p:sldId id="265" r:id="rId4"/>
    <p:sldId id="266" r:id="rId5"/>
    <p:sldId id="267" r:id="rId6"/>
    <p:sldId id="268" r:id="rId7"/>
    <p:sldId id="269" r:id="rId8"/>
    <p:sldId id="270" r:id="rId9"/>
    <p:sldId id="276" r:id="rId10"/>
    <p:sldId id="271" r:id="rId11"/>
    <p:sldId id="272" r:id="rId12"/>
    <p:sldId id="274" r:id="rId13"/>
    <p:sldId id="27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21" autoAdjust="0"/>
  </p:normalViewPr>
  <p:slideViewPr>
    <p:cSldViewPr>
      <p:cViewPr varScale="1">
        <p:scale>
          <a:sx n="94" d="100"/>
          <a:sy n="94" d="100"/>
        </p:scale>
        <p:origin x="209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06/01/2017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is a</a:t>
            </a:r>
            <a:r>
              <a:rPr lang="en-US" baseline="0" dirty="0" smtClean="0"/>
              <a:t> programming language developed by Microsoft for the .NET framework, it has now been approved as a standard programming language and is able to be compiled for all major platforms. It was designed on the syntax and semantics of the C gamily of programming languages, and initially designed to allow C++ programmers to take advantage of and utilize Microsoft’s .NET platform.</a:t>
            </a:r>
          </a:p>
          <a:p>
            <a:endParaRPr lang="en-US" baseline="0" dirty="0" smtClean="0"/>
          </a:p>
          <a:p>
            <a:r>
              <a:rPr lang="en-US" baseline="0" dirty="0" smtClean="0"/>
              <a:t>C# is a heavily Object Oriented programming language, everything in the C# language is an object even native types like Integers and Doubles are considered objects and have a range of functions that can be called on them, for example the </a:t>
            </a:r>
            <a:r>
              <a:rPr lang="en-US" baseline="0" dirty="0" err="1" smtClean="0"/>
              <a:t>toString</a:t>
            </a:r>
            <a:r>
              <a:rPr lang="en-US" baseline="0" dirty="0" smtClean="0"/>
              <a:t>() function is available to convert numerical values into string representations. As C# is so heavily OO there are no global variables, everything must be encapsulated within an object.</a:t>
            </a:r>
          </a:p>
          <a:p>
            <a:endParaRPr lang="en-US" baseline="0" dirty="0" smtClean="0"/>
          </a:p>
          <a:p>
            <a:r>
              <a:rPr lang="en-US" baseline="0" dirty="0" smtClean="0"/>
              <a:t>C# does not support multiple inheritance, instead C# supports the use of Delegate and Interfaces to separate implementation features from classes so that a class can implement a particular set of functionality without needing to be derived from a parent class, this enables better design practices when developing application and game software.</a:t>
            </a:r>
          </a:p>
          <a:p>
            <a:endParaRPr lang="en-US" baseline="0" dirty="0" smtClean="0"/>
          </a:p>
          <a:p>
            <a:r>
              <a:rPr lang="en-US" baseline="0" dirty="0" smtClean="0"/>
              <a:t>The language is strongly typed, unlike for example Python, the type of a variable passed into a function must be known and also be matching to that functions parameters.</a:t>
            </a:r>
          </a:p>
          <a:p>
            <a:r>
              <a:rPr lang="en-US" baseline="0" dirty="0" smtClean="0"/>
              <a:t>.</a:t>
            </a:r>
          </a:p>
          <a:p>
            <a:r>
              <a:rPr lang="en-US" baseline="0" dirty="0" smtClean="0"/>
              <a:t>C# has a Garbage collector for automatic memory management, this means that as a programmer you do not have to worry about calling delete on any objects that you have called New on, as they will be cleaned up by the garbage collector once an object goes out of scope. There will be further discussion on the garbage collector and managing of garbage in a later lecture.</a:t>
            </a:r>
          </a:p>
          <a:p>
            <a:endParaRPr lang="en-US" baseline="0" dirty="0" smtClean="0"/>
          </a:p>
          <a:p>
            <a:r>
              <a:rPr lang="en-US" dirty="0" smtClean="0"/>
              <a:t>C# is designed to support character formats that are able to represent multiple languages (Greek, Cyrillic, Chinese, Japanese, Russian, other symbolic</a:t>
            </a:r>
            <a:r>
              <a:rPr lang="en-US" baseline="0" dirty="0" smtClean="0"/>
              <a:t> languages) allowing software to be easily written for support in multiple regions.</a:t>
            </a:r>
          </a:p>
          <a:p>
            <a:endParaRPr lang="en-US" baseline="0" dirty="0" smtClean="0"/>
          </a:p>
          <a:p>
            <a:r>
              <a:rPr lang="en-US" baseline="0" dirty="0" smtClean="0"/>
              <a:t>Even thought C# was initially created for and only ran on Microsoft’s .NET platform the code itself is designed to be highly portable not relying on any specific hardware architectures, for example not having a math library implementing SSMD instructions that are only available on Intel Processors and not on AMD CPU architectures. This allows for software to be written for one Operating System on one set of hardware and function identically on any hardware that OS may be installed on.</a:t>
            </a:r>
          </a:p>
          <a:p>
            <a:endParaRPr lang="en-US" baseline="0" dirty="0" smtClean="0"/>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7726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is a strongly-typed</a:t>
            </a:r>
            <a:r>
              <a:rPr lang="en-US" baseline="0" dirty="0" smtClean="0"/>
              <a:t> language. Every variable and constant has a type, as does every expression that evaluates to a value.</a:t>
            </a:r>
          </a:p>
          <a:p>
            <a:r>
              <a:rPr lang="en-US" baseline="0" dirty="0" smtClean="0"/>
              <a:t>Every method signature specifies a type for its return and also for each input parameter.</a:t>
            </a:r>
          </a:p>
          <a:p>
            <a:r>
              <a:rPr lang="en-US" baseline="0" dirty="0" smtClean="0"/>
              <a:t>The .NET framework defines a set of built in types, these range from simple numeric types like integer and float to more complex types that can represent file system objects, network connections and even logical constructs.  C# itself does not implement or have it’s own array, list, or dictionary class types. These are .NET types available to all .NET supported languages.</a:t>
            </a:r>
          </a:p>
          <a:p>
            <a:r>
              <a:rPr lang="en-US" baseline="0" dirty="0" smtClean="0"/>
              <a:t>As well as these built in types a typical C# program will </a:t>
            </a:r>
            <a:r>
              <a:rPr lang="en-US" baseline="0" dirty="0" err="1" smtClean="0"/>
              <a:t>utilse</a:t>
            </a:r>
            <a:r>
              <a:rPr lang="en-US" baseline="0" dirty="0" smtClean="0"/>
              <a:t> user defined types that are specific to the programs problem domain.</a:t>
            </a:r>
          </a:p>
          <a:p>
            <a:endParaRPr lang="en-US" baseline="0" dirty="0" smtClean="0"/>
          </a:p>
          <a:p>
            <a:r>
              <a:rPr lang="en-US" baseline="0" dirty="0" smtClean="0"/>
              <a:t>A type in C# falls into one of two categories, Value Type or Reference Type.</a:t>
            </a:r>
          </a:p>
          <a:p>
            <a:r>
              <a:rPr lang="en-US" baseline="0" dirty="0" smtClean="0"/>
              <a:t>Value Types</a:t>
            </a:r>
            <a:endParaRPr lang="en-US"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5</a:t>
            </a:fld>
            <a:endParaRPr lang="en-AU"/>
          </a:p>
        </p:txBody>
      </p:sp>
    </p:spTree>
    <p:extLst>
      <p:ext uri="{BB962C8B-B14F-4D97-AF65-F5344CB8AC3E}">
        <p14:creationId xmlns:p14="http://schemas.microsoft.com/office/powerpoint/2010/main" val="115639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Value type in C# stores data within</a:t>
            </a:r>
            <a:r>
              <a:rPr lang="en-US" baseline="0" dirty="0" smtClean="0"/>
              <a:t> itself and nowhere else.  When a value type is created a single space in memory is allocated, this memory is then used to store the value for that object. </a:t>
            </a:r>
          </a:p>
          <a:p>
            <a:r>
              <a:rPr lang="en-US" baseline="0" dirty="0" smtClean="0"/>
              <a:t>The following primitive (or integral) types are all value types as they belong to .NET’s </a:t>
            </a:r>
            <a:r>
              <a:rPr lang="en-US" baseline="0" dirty="0" err="1" smtClean="0"/>
              <a:t>System.ValueType</a:t>
            </a:r>
            <a:r>
              <a:rPr lang="en-US" baseline="0" dirty="0" smtClean="0"/>
              <a:t> library: </a:t>
            </a:r>
            <a:r>
              <a:rPr lang="en-US" baseline="0" dirty="0" err="1" smtClean="0"/>
              <a:t>bool</a:t>
            </a:r>
            <a:r>
              <a:rPr lang="en-US" baseline="0" dirty="0" smtClean="0"/>
              <a:t>, byte, char, decimal, double, </a:t>
            </a:r>
            <a:r>
              <a:rPr lang="en-US" baseline="0" dirty="0" err="1" smtClean="0"/>
              <a:t>enum</a:t>
            </a:r>
            <a:r>
              <a:rPr lang="en-US" baseline="0" dirty="0" smtClean="0"/>
              <a:t>, float, </a:t>
            </a:r>
            <a:r>
              <a:rPr lang="en-US" baseline="0" dirty="0" err="1" smtClean="0"/>
              <a:t>int</a:t>
            </a:r>
            <a:r>
              <a:rPr lang="en-US" baseline="0" dirty="0" smtClean="0"/>
              <a:t>, long, </a:t>
            </a:r>
            <a:r>
              <a:rPr lang="en-US" baseline="0" dirty="0" err="1" smtClean="0"/>
              <a:t>sbyte</a:t>
            </a:r>
            <a:r>
              <a:rPr lang="en-US" baseline="0" dirty="0" smtClean="0"/>
              <a:t>, short, </a:t>
            </a:r>
            <a:r>
              <a:rPr lang="en-US" baseline="0" dirty="0" err="1" smtClean="0"/>
              <a:t>struct</a:t>
            </a:r>
            <a:r>
              <a:rPr lang="en-US" baseline="0" dirty="0" smtClean="0"/>
              <a:t>, </a:t>
            </a:r>
            <a:r>
              <a:rPr lang="en-US" baseline="0" dirty="0" err="1" smtClean="0"/>
              <a:t>uint</a:t>
            </a:r>
            <a:r>
              <a:rPr lang="en-US" baseline="0" dirty="0" smtClean="0"/>
              <a:t>, </a:t>
            </a:r>
            <a:r>
              <a:rPr lang="en-US" baseline="0" dirty="0" err="1" smtClean="0"/>
              <a:t>ulong</a:t>
            </a:r>
            <a:r>
              <a:rPr lang="en-US" baseline="0" dirty="0" smtClean="0"/>
              <a:t>, and </a:t>
            </a:r>
            <a:r>
              <a:rPr lang="en-US" baseline="0" dirty="0" err="1" smtClean="0"/>
              <a:t>ushort</a:t>
            </a:r>
            <a:endParaRPr lang="en-US" baseline="0" dirty="0" smtClean="0"/>
          </a:p>
          <a:p>
            <a:r>
              <a:rPr lang="en-US" baseline="0" dirty="0" err="1" smtClean="0"/>
              <a:t>Structs</a:t>
            </a:r>
            <a:r>
              <a:rPr lang="en-US" baseline="0" dirty="0" smtClean="0"/>
              <a:t> in C# behave slightly differently to </a:t>
            </a:r>
            <a:r>
              <a:rPr lang="en-US" baseline="0" dirty="0" err="1" smtClean="0"/>
              <a:t>stucts</a:t>
            </a:r>
            <a:r>
              <a:rPr lang="en-US" baseline="0" dirty="0" smtClean="0"/>
              <a:t> in C++, in C++ </a:t>
            </a:r>
            <a:r>
              <a:rPr lang="en-US" baseline="0" dirty="0" err="1" smtClean="0"/>
              <a:t>structs</a:t>
            </a:r>
            <a:r>
              <a:rPr lang="en-US" baseline="0" dirty="0" smtClean="0"/>
              <a:t> are nearly identical to classes but default to having public access on members and variables, while classes in C++ default to private access.  In C++ this is also the case with inheritance, </a:t>
            </a:r>
            <a:r>
              <a:rPr lang="en-US" baseline="0" dirty="0" err="1" smtClean="0"/>
              <a:t>sturcts</a:t>
            </a:r>
            <a:r>
              <a:rPr lang="en-US" baseline="0" dirty="0" smtClean="0"/>
              <a:t> default to have public inheritance, classes default to privately inherit if the inheritance does not directly specify a type. </a:t>
            </a:r>
          </a:p>
          <a:p>
            <a:r>
              <a:rPr lang="en-US" baseline="0" dirty="0" smtClean="0"/>
              <a:t>In C# however </a:t>
            </a:r>
            <a:r>
              <a:rPr lang="en-US" baseline="0" dirty="0" err="1" smtClean="0"/>
              <a:t>structs</a:t>
            </a:r>
            <a:r>
              <a:rPr lang="en-US" baseline="0" dirty="0" smtClean="0"/>
              <a:t> are a little bit different in that they do not support inheritance or </a:t>
            </a:r>
            <a:r>
              <a:rPr lang="en-US" baseline="0" dirty="0" err="1" smtClean="0"/>
              <a:t>finalisers</a:t>
            </a:r>
            <a:r>
              <a:rPr lang="en-US" baseline="0" dirty="0" smtClean="0"/>
              <a:t>, we will cover </a:t>
            </a:r>
            <a:r>
              <a:rPr lang="en-US" baseline="0" dirty="0" err="1" smtClean="0"/>
              <a:t>finalisers</a:t>
            </a:r>
            <a:r>
              <a:rPr lang="en-US" baseline="0" dirty="0" smtClean="0"/>
              <a:t> in more detail in a later lecture but suffice to say these are the equivalent to destructors in C++.</a:t>
            </a:r>
          </a:p>
          <a:p>
            <a:endParaRPr lang="en-US"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6</a:t>
            </a:fld>
            <a:endParaRPr lang="en-AU"/>
          </a:p>
        </p:txBody>
      </p:sp>
    </p:spTree>
    <p:extLst>
      <p:ext uri="{BB962C8B-B14F-4D97-AF65-F5344CB8AC3E}">
        <p14:creationId xmlns:p14="http://schemas.microsoft.com/office/powerpoint/2010/main" val="2324965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 reference types are very akin to C++ pointer types. Values are not stored</a:t>
            </a:r>
            <a:r>
              <a:rPr lang="en-US" baseline="0" dirty="0" smtClean="0"/>
              <a:t> directly within the object, and are instead stored in memory that is referenced from by the type.  </a:t>
            </a:r>
          </a:p>
          <a:p>
            <a:r>
              <a:rPr lang="en-US" baseline="0" dirty="0" smtClean="0"/>
              <a:t>To declare a reference type object the ‘new’ keyword will be utilized. This is easier to comprehend when broken down, or if the initialization is carried out over multiple lines.</a:t>
            </a:r>
          </a:p>
          <a:p>
            <a:endParaRPr lang="en-US" baseline="0" dirty="0" smtClean="0"/>
          </a:p>
          <a:p>
            <a:r>
              <a:rPr lang="en-US" baseline="0" dirty="0" smtClean="0"/>
              <a:t>There are three main types of reference types within C#, these all inherit from </a:t>
            </a:r>
            <a:r>
              <a:rPr lang="en-US" baseline="0" dirty="0" err="1" smtClean="0"/>
              <a:t>System.Object</a:t>
            </a:r>
            <a:endParaRPr lang="en-US" baseline="0" dirty="0" smtClean="0"/>
          </a:p>
          <a:p>
            <a:r>
              <a:rPr lang="en-US" baseline="0" dirty="0" smtClean="0"/>
              <a:t>Class type – these are objects that are declared using the ‘class’ keyword</a:t>
            </a:r>
          </a:p>
          <a:p>
            <a:r>
              <a:rPr lang="en-US" baseline="0" dirty="0" smtClean="0"/>
              <a:t>Interface type – a reference type that only contains the signatures of methods, properties, events or indexers similar to purely virtual objects in C++</a:t>
            </a:r>
          </a:p>
          <a:p>
            <a:r>
              <a:rPr lang="en-US" baseline="0" dirty="0" smtClean="0"/>
              <a:t>Delegate types – a reference type that can be used to encapsulate a named or an anonymous method, there will be a lot more to come in future lectures regarding delegates</a:t>
            </a:r>
          </a:p>
          <a:p>
            <a:endParaRPr lang="en-US" baseline="0"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7</a:t>
            </a:fld>
            <a:endParaRPr lang="en-AU"/>
          </a:p>
        </p:txBody>
      </p:sp>
    </p:spTree>
    <p:extLst>
      <p:ext uri="{BB962C8B-B14F-4D97-AF65-F5344CB8AC3E}">
        <p14:creationId xmlns:p14="http://schemas.microsoft.com/office/powerpoint/2010/main" val="7049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reference types this brings us onto how pointers, or their like,</a:t>
            </a:r>
            <a:r>
              <a:rPr lang="en-US" baseline="0" dirty="0" smtClean="0"/>
              <a:t> function within C#.</a:t>
            </a:r>
          </a:p>
          <a:p>
            <a:r>
              <a:rPr lang="en-US" dirty="0" smtClean="0"/>
              <a:t>C# employs a smart pointer system.</a:t>
            </a:r>
            <a:r>
              <a:rPr lang="en-US" baseline="0" dirty="0" smtClean="0"/>
              <a:t> Every Reference Type object in C# is referenced to by a safe pointer that will either point to the object that is being referenced or will point to Null if that object has gone out of scope or been cleaned up by the garbage collector. There are no dangling pointers, so runtime exceptions that occur within C++ relating to pointers not being properly disposed of or cleaned up will not occur in C# as the language is designed to reference all objects safely.</a:t>
            </a:r>
            <a:endParaRPr lang="en-US"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8</a:t>
            </a:fld>
            <a:endParaRPr lang="en-AU"/>
          </a:p>
        </p:txBody>
      </p:sp>
    </p:spTree>
    <p:extLst>
      <p:ext uri="{BB962C8B-B14F-4D97-AF65-F5344CB8AC3E}">
        <p14:creationId xmlns:p14="http://schemas.microsoft.com/office/powerpoint/2010/main" val="271452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regard to C# and</a:t>
            </a:r>
            <a:r>
              <a:rPr lang="en-US" baseline="0" dirty="0" smtClean="0"/>
              <a:t> Microsoft’s memory allocation for .NET each distinct type (value or reference) gets allocated to either the stack or the heap. Typically value types will get allocated on the stack, and reference types will be allocated on the heap. However this is not set in concrete, value types that get allocated to the stack are typically local variables that are contained within a C#  function. Some value types may be allocated on the heap as they may be contained within a reference type object, the following slide demonstrates this behavior.  </a:t>
            </a:r>
            <a:endParaRPr lang="en-US" dirty="0"/>
          </a:p>
        </p:txBody>
      </p:sp>
      <p:sp>
        <p:nvSpPr>
          <p:cNvPr id="4" name="Slide Number Placeholder 3"/>
          <p:cNvSpPr>
            <a:spLocks noGrp="1"/>
          </p:cNvSpPr>
          <p:nvPr>
            <p:ph type="sldNum" sz="quarter" idx="10"/>
          </p:nvPr>
        </p:nvSpPr>
        <p:spPr/>
        <p:txBody>
          <a:bodyPr/>
          <a:lstStyle/>
          <a:p>
            <a:fld id="{6C794E1E-3C95-403D-9E2C-9E58B2F1E7A3}" type="slidenum">
              <a:rPr lang="en-AU" smtClean="0"/>
              <a:t>10</a:t>
            </a:fld>
            <a:endParaRPr lang="en-AU"/>
          </a:p>
        </p:txBody>
      </p:sp>
    </p:spTree>
    <p:extLst>
      <p:ext uri="{BB962C8B-B14F-4D97-AF65-F5344CB8AC3E}">
        <p14:creationId xmlns:p14="http://schemas.microsoft.com/office/powerpoint/2010/main" val="382212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when we create a player object (Player p = new Player(); ) our player object is allocated on the heap as a reference type object, the players name object is a reference type and will be allocated on the heap as well, the players associated ‘health’ value type object is also allocated on the heap; accessing health inside the </a:t>
            </a:r>
            <a:r>
              <a:rPr lang="en-US" baseline="0" dirty="0" err="1" smtClean="0"/>
              <a:t>DecreaseHealth</a:t>
            </a:r>
            <a:r>
              <a:rPr lang="en-US" baseline="0" dirty="0" smtClean="0"/>
              <a:t> function is actually accessing health via a “this” pointer.</a:t>
            </a:r>
          </a:p>
          <a:p>
            <a:r>
              <a:rPr lang="en-US" baseline="0" dirty="0" smtClean="0"/>
              <a:t>The Integer values </a:t>
            </a:r>
            <a:r>
              <a:rPr lang="en-US" baseline="0" dirty="0" err="1" smtClean="0"/>
              <a:t>a_decrement</a:t>
            </a:r>
            <a:r>
              <a:rPr lang="en-US" baseline="0" dirty="0" smtClean="0"/>
              <a:t> and </a:t>
            </a:r>
            <a:r>
              <a:rPr lang="en-US" baseline="0" dirty="0" err="1" smtClean="0"/>
              <a:t>newHealthValue</a:t>
            </a:r>
            <a:r>
              <a:rPr lang="en-US" baseline="0" dirty="0" smtClean="0"/>
              <a:t> will all be allocated on the stack as they are both locally scoped value type objects.</a:t>
            </a:r>
          </a:p>
          <a:p>
            <a:r>
              <a:rPr lang="en-US" baseline="0" dirty="0" smtClean="0"/>
              <a:t>So in the above example we can see that whilst local value types are allocated on the stack this is not always the case and some value type objects will be allocated on the heap. Remember the stack and heap allocation for types is not a strict rule and will depend on the circumstances around which the object is created.</a:t>
            </a:r>
            <a:endParaRPr lang="en-US" dirty="0"/>
          </a:p>
        </p:txBody>
      </p:sp>
      <p:sp>
        <p:nvSpPr>
          <p:cNvPr id="4" name="Slide Number Placeholder 3"/>
          <p:cNvSpPr>
            <a:spLocks noGrp="1"/>
          </p:cNvSpPr>
          <p:nvPr>
            <p:ph type="sldNum" sz="quarter" idx="10"/>
          </p:nvPr>
        </p:nvSpPr>
        <p:spPr/>
        <p:txBody>
          <a:bodyPr/>
          <a:lstStyle/>
          <a:p>
            <a:fld id="{6C794E1E-3C95-403D-9E2C-9E58B2F1E7A3}" type="slidenum">
              <a:rPr lang="en-AU" smtClean="0"/>
              <a:t>11</a:t>
            </a:fld>
            <a:endParaRPr lang="en-AU"/>
          </a:p>
        </p:txBody>
      </p:sp>
    </p:spTree>
    <p:extLst>
      <p:ext uri="{BB962C8B-B14F-4D97-AF65-F5344CB8AC3E}">
        <p14:creationId xmlns:p14="http://schemas.microsoft.com/office/powerpoint/2010/main" val="298890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yyaad03b(v=vs.90).aspx" TargetMode="External"/><Relationship Id="rId2" Type="http://schemas.openxmlformats.org/officeDocument/2006/relationships/hyperlink" Target="http://msdn.microsoft.com/en-us/library/aa288436%28v=vs.71%29.aspx" TargetMode="External"/><Relationship Id="rId1" Type="http://schemas.openxmlformats.org/officeDocument/2006/relationships/slideLayout" Target="../slideLayouts/slideLayout2.xml"/><Relationship Id="rId4" Type="http://schemas.openxmlformats.org/officeDocument/2006/relationships/hyperlink" Target="https://msdn.microsoft.com/en-us/library/3ewxz6et.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Introduction to C#</a:t>
            </a:r>
            <a:endParaRPr lang="en-GB" dirty="0"/>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1"/>
          </p:nvPr>
        </p:nvSpPr>
        <p:spPr/>
        <p:txBody>
          <a:bodyPr/>
          <a:lstStyle/>
          <a:p>
            <a:r>
              <a:rPr lang="en-AU" dirty="0" smtClean="0"/>
              <a:t>Last modified </a:t>
            </a:r>
            <a:r>
              <a:rPr lang="en-AU" dirty="0" smtClean="0"/>
              <a:t>6</a:t>
            </a:r>
            <a:r>
              <a:rPr lang="en-AU" dirty="0" smtClean="0"/>
              <a:t>/1/16 </a:t>
            </a:r>
            <a:r>
              <a:rPr lang="en-AU" dirty="0" smtClean="0"/>
              <a:t>by Alex Mackay</a:t>
            </a:r>
            <a:endParaRPr lang="en-GB" dirty="0"/>
          </a:p>
        </p:txBody>
      </p:sp>
      <p:sp>
        <p:nvSpPr>
          <p:cNvPr id="5" name="Text Placeholder 4"/>
          <p:cNvSpPr>
            <a:spLocks noGrp="1"/>
          </p:cNvSpPr>
          <p:nvPr>
            <p:ph type="body" sz="quarter" idx="12"/>
          </p:nvPr>
        </p:nvSpPr>
        <p:spPr/>
        <p:txBody>
          <a:bodyPr/>
          <a:lstStyle/>
          <a:p>
            <a:r>
              <a:rPr lang="en-AU" dirty="0" smtClean="0"/>
              <a:t>Programming – Introduction to C#</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 Stack or Heap</a:t>
            </a:r>
            <a:endParaRPr lang="en-AU" dirty="0"/>
          </a:p>
        </p:txBody>
      </p:sp>
      <p:sp>
        <p:nvSpPr>
          <p:cNvPr id="5" name="Content Placeholder 4"/>
          <p:cNvSpPr>
            <a:spLocks noGrp="1"/>
          </p:cNvSpPr>
          <p:nvPr>
            <p:ph idx="10"/>
          </p:nvPr>
        </p:nvSpPr>
        <p:spPr/>
        <p:txBody>
          <a:bodyPr/>
          <a:lstStyle/>
          <a:p>
            <a:r>
              <a:rPr lang="en-US" dirty="0" smtClean="0"/>
              <a:t>Microsoft’s .NET employs a stack or heap based memory allocation</a:t>
            </a:r>
          </a:p>
          <a:p>
            <a:pPr lvl="1"/>
            <a:r>
              <a:rPr lang="en-US" dirty="0" smtClean="0"/>
              <a:t>Value types are typically allocated on the stack</a:t>
            </a:r>
          </a:p>
          <a:p>
            <a:pPr lvl="1"/>
            <a:r>
              <a:rPr lang="en-US" dirty="0" smtClean="0"/>
              <a:t>Reference types are typically allocated on the heap</a:t>
            </a:r>
          </a:p>
          <a:p>
            <a:pPr lvl="1"/>
            <a:endParaRPr lang="en-US" dirty="0" smtClean="0"/>
          </a:p>
          <a:p>
            <a:r>
              <a:rPr lang="en-US" dirty="0" smtClean="0"/>
              <a:t>There are some exceptions to this rule</a:t>
            </a:r>
            <a:endParaRPr lang="en-US" dirty="0"/>
          </a:p>
        </p:txBody>
      </p:sp>
    </p:spTree>
    <p:extLst>
      <p:ext uri="{BB962C8B-B14F-4D97-AF65-F5344CB8AC3E}">
        <p14:creationId xmlns:p14="http://schemas.microsoft.com/office/powerpoint/2010/main" val="195380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Example</a:t>
            </a:r>
            <a:endParaRPr lang="en-AU" dirty="0"/>
          </a:p>
        </p:txBody>
      </p:sp>
      <p:sp>
        <p:nvSpPr>
          <p:cNvPr id="5" name="Content Placeholder 4"/>
          <p:cNvSpPr>
            <a:spLocks noGrp="1"/>
          </p:cNvSpPr>
          <p:nvPr>
            <p:ph idx="10"/>
          </p:nvPr>
        </p:nvSpPr>
        <p:spPr/>
        <p:txBody>
          <a:bodyPr/>
          <a:lstStyle/>
          <a:p>
            <a:pPr marL="0" indent="0">
              <a:buNone/>
            </a:pPr>
            <a:r>
              <a:rPr lang="en-AU" dirty="0" smtClean="0"/>
              <a:t> </a:t>
            </a:r>
            <a:endParaRPr lang="en-AU" dirty="0"/>
          </a:p>
        </p:txBody>
      </p:sp>
      <p:sp>
        <p:nvSpPr>
          <p:cNvPr id="8" name="Rectangle 7"/>
          <p:cNvSpPr/>
          <p:nvPr/>
        </p:nvSpPr>
        <p:spPr>
          <a:xfrm>
            <a:off x="1529903" y="1436557"/>
            <a:ext cx="5364435" cy="29181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Player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health =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Kratos</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DecreaseHealth</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a_decrement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newHealthValue</a:t>
            </a:r>
            <a:r>
              <a:rPr lang="en-US" sz="1400" dirty="0">
                <a:solidFill>
                  <a:srgbClr val="000000"/>
                </a:solidFill>
                <a:highlight>
                  <a:srgbClr val="FFFFFF"/>
                </a:highlight>
                <a:latin typeface="Consolas" panose="020B0609020204030204" pitchFamily="49" charset="0"/>
              </a:rPr>
              <a:t> = health - </a:t>
            </a:r>
            <a:r>
              <a:rPr lang="en-US" sz="1400" dirty="0" err="1">
                <a:solidFill>
                  <a:srgbClr val="000000"/>
                </a:solidFill>
                <a:highlight>
                  <a:srgbClr val="FFFFFF"/>
                </a:highlight>
                <a:latin typeface="Consolas" panose="020B0609020204030204" pitchFamily="49" charset="0"/>
              </a:rPr>
              <a:t>a_decrement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health = </a:t>
            </a:r>
            <a:r>
              <a:rPr lang="en-US" sz="1400" dirty="0" err="1">
                <a:solidFill>
                  <a:srgbClr val="000000"/>
                </a:solidFill>
                <a:highlight>
                  <a:srgbClr val="FFFFFF"/>
                </a:highlight>
                <a:latin typeface="Consolas" panose="020B0609020204030204" pitchFamily="49" charset="0"/>
              </a:rPr>
              <a:t>newHealthValue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1213228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10"/>
          </p:nvPr>
        </p:nvSpPr>
        <p:spPr/>
        <p:txBody>
          <a:bodyPr>
            <a:normAutofit/>
          </a:bodyPr>
          <a:lstStyle/>
          <a:p>
            <a:r>
              <a:rPr lang="en-AU" dirty="0" smtClean="0"/>
              <a:t>C# is a robust, powerful language developed by Microsoft</a:t>
            </a:r>
          </a:p>
          <a:p>
            <a:pPr lvl="1"/>
            <a:endParaRPr lang="en-AU" dirty="0" smtClean="0"/>
          </a:p>
          <a:p>
            <a:r>
              <a:rPr lang="en-AU" dirty="0" smtClean="0"/>
              <a:t>Syntax is very similar to C++, but works very differently behind the scenes</a:t>
            </a:r>
          </a:p>
          <a:p>
            <a:pPr lvl="1"/>
            <a:endParaRPr lang="en-AU" dirty="0" smtClean="0"/>
          </a:p>
          <a:p>
            <a:r>
              <a:rPr lang="en-AU" dirty="0" smtClean="0"/>
              <a:t>Memory is automatically managed for you in C#</a:t>
            </a:r>
          </a:p>
          <a:p>
            <a:endParaRPr lang="en-AU" dirty="0" smtClean="0"/>
          </a:p>
          <a:p>
            <a:endParaRPr lang="en-AU" dirty="0" smtClean="0"/>
          </a:p>
          <a:p>
            <a:endParaRPr lang="en-AU" dirty="0" smtClean="0"/>
          </a:p>
          <a:p>
            <a:endParaRPr lang="en-AU" dirty="0"/>
          </a:p>
        </p:txBody>
      </p:sp>
    </p:spTree>
    <p:extLst>
      <p:ext uri="{BB962C8B-B14F-4D97-AF65-F5344CB8AC3E}">
        <p14:creationId xmlns:p14="http://schemas.microsoft.com/office/powerpoint/2010/main" val="3791268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5" name="Content Placeholder 4"/>
          <p:cNvSpPr>
            <a:spLocks noGrp="1"/>
          </p:cNvSpPr>
          <p:nvPr>
            <p:ph idx="10"/>
          </p:nvPr>
        </p:nvSpPr>
        <p:spPr/>
        <p:txBody>
          <a:bodyPr>
            <a:normAutofit fontScale="85000" lnSpcReduction="20000"/>
          </a:bodyPr>
          <a:lstStyle/>
          <a:p>
            <a:r>
              <a:rPr lang="en-AU" dirty="0" smtClean="0"/>
              <a:t>Microsoft, 2016, </a:t>
            </a:r>
            <a:r>
              <a:rPr lang="en-AU" i="1" dirty="0" smtClean="0"/>
              <a:t>C# Tutorials</a:t>
            </a:r>
          </a:p>
          <a:p>
            <a:pPr lvl="1"/>
            <a:r>
              <a:rPr lang="en-AU" dirty="0" smtClean="0">
                <a:hlinkClick r:id="rId2"/>
              </a:rPr>
              <a:t>http://msdn.microsoft.com/en-us/library/aa288436%28v=vs.71%29.aspx</a:t>
            </a:r>
            <a:r>
              <a:rPr lang="en-AU" dirty="0" smtClean="0"/>
              <a:t> </a:t>
            </a:r>
          </a:p>
          <a:p>
            <a:endParaRPr lang="en-AU" dirty="0" smtClean="0"/>
          </a:p>
          <a:p>
            <a:r>
              <a:rPr lang="en-AU" dirty="0" smtClean="0"/>
              <a:t>Microsoft</a:t>
            </a:r>
            <a:r>
              <a:rPr lang="en-AU" dirty="0" smtClean="0"/>
              <a:t>, 2016, </a:t>
            </a:r>
            <a:r>
              <a:rPr lang="en-AU" i="1" dirty="0" smtClean="0"/>
              <a:t>C# For C++ Developers</a:t>
            </a:r>
          </a:p>
          <a:p>
            <a:pPr lvl="1"/>
            <a:r>
              <a:rPr lang="en-AU" dirty="0" smtClean="0">
                <a:hlinkClick r:id="rId3"/>
              </a:rPr>
              <a:t>http://msdn.microsoft.com/en-us/library/yyaad03b%28v=vs.90%29.aspx</a:t>
            </a:r>
            <a:r>
              <a:rPr lang="en-AU" dirty="0" smtClean="0"/>
              <a:t> </a:t>
            </a:r>
            <a:endParaRPr lang="en-AU" dirty="0"/>
          </a:p>
          <a:p>
            <a:endParaRPr lang="en-AU" dirty="0" smtClean="0"/>
          </a:p>
          <a:p>
            <a:r>
              <a:rPr lang="en-AU" dirty="0" smtClean="0"/>
              <a:t>Microsoft, 2017, Types (C# Reference)</a:t>
            </a:r>
          </a:p>
          <a:p>
            <a:pPr lvl="1"/>
            <a:r>
              <a:rPr lang="en-AU" dirty="0">
                <a:hlinkClick r:id="rId4"/>
              </a:rPr>
              <a:t>https://msdn.microsoft.com/en-us/library/3ewxz6et.aspx</a:t>
            </a:r>
            <a:endParaRPr lang="en-AU" dirty="0"/>
          </a:p>
        </p:txBody>
      </p:sp>
    </p:spTree>
    <p:extLst>
      <p:ext uri="{BB962C8B-B14F-4D97-AF65-F5344CB8AC3E}">
        <p14:creationId xmlns:p14="http://schemas.microsoft.com/office/powerpoint/2010/main" val="644895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normAutofit fontScale="70000" lnSpcReduction="20000"/>
          </a:bodyPr>
          <a:lstStyle/>
          <a:p>
            <a:r>
              <a:rPr lang="en-AU" dirty="0" smtClean="0"/>
              <a:t>C# Features</a:t>
            </a:r>
          </a:p>
          <a:p>
            <a:pPr lvl="1"/>
            <a:endParaRPr lang="en-AU" dirty="0" smtClean="0"/>
          </a:p>
          <a:p>
            <a:r>
              <a:rPr lang="en-AU" dirty="0" smtClean="0"/>
              <a:t>Syntax</a:t>
            </a:r>
            <a:endParaRPr lang="en-AU" dirty="0"/>
          </a:p>
          <a:p>
            <a:pPr lvl="1"/>
            <a:endParaRPr lang="en-AU" dirty="0" smtClean="0"/>
          </a:p>
          <a:p>
            <a:r>
              <a:rPr lang="en-AU" dirty="0" err="1" smtClean="0"/>
              <a:t>Datatypes</a:t>
            </a:r>
            <a:endParaRPr lang="en-AU" dirty="0"/>
          </a:p>
          <a:p>
            <a:pPr lvl="1"/>
            <a:endParaRPr lang="en-AU" dirty="0" smtClean="0"/>
          </a:p>
          <a:p>
            <a:r>
              <a:rPr lang="en-AU" dirty="0" smtClean="0"/>
              <a:t>Code Samples</a:t>
            </a:r>
          </a:p>
          <a:p>
            <a:pPr lvl="1"/>
            <a:endParaRPr lang="en-AU" dirty="0" smtClean="0"/>
          </a:p>
          <a:p>
            <a:r>
              <a:rPr lang="en-AU" dirty="0" smtClean="0"/>
              <a:t>Summary</a:t>
            </a:r>
          </a:p>
          <a:p>
            <a:pPr lvl="1"/>
            <a:endParaRPr lang="en-AU" dirty="0" smtClean="0"/>
          </a:p>
          <a:p>
            <a:r>
              <a:rPr lang="en-AU" dirty="0" smtClean="0"/>
              <a:t>References</a:t>
            </a:r>
            <a:endParaRPr lang="en-AU" dirty="0"/>
          </a:p>
        </p:txBody>
      </p:sp>
    </p:spTree>
    <p:extLst>
      <p:ext uri="{BB962C8B-B14F-4D97-AF65-F5344CB8AC3E}">
        <p14:creationId xmlns:p14="http://schemas.microsoft.com/office/powerpoint/2010/main" val="39187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 at a glance</a:t>
            </a:r>
            <a:endParaRPr lang="en-AU" dirty="0"/>
          </a:p>
        </p:txBody>
      </p:sp>
      <p:sp>
        <p:nvSpPr>
          <p:cNvPr id="5" name="Content Placeholder 4"/>
          <p:cNvSpPr>
            <a:spLocks noGrp="1"/>
          </p:cNvSpPr>
          <p:nvPr>
            <p:ph idx="10"/>
          </p:nvPr>
        </p:nvSpPr>
        <p:spPr/>
        <p:txBody>
          <a:bodyPr>
            <a:normAutofit fontScale="70000" lnSpcReduction="20000"/>
          </a:bodyPr>
          <a:lstStyle/>
          <a:p>
            <a:r>
              <a:rPr lang="en-AU" dirty="0" smtClean="0"/>
              <a:t>Developed by Microsoft</a:t>
            </a:r>
          </a:p>
          <a:p>
            <a:pPr lvl="1"/>
            <a:endParaRPr lang="en-AU" dirty="0" smtClean="0"/>
          </a:p>
          <a:p>
            <a:r>
              <a:rPr lang="en-AU" dirty="0" smtClean="0"/>
              <a:t>Syntax based on C++</a:t>
            </a:r>
          </a:p>
          <a:p>
            <a:pPr lvl="1"/>
            <a:endParaRPr lang="en-AU" dirty="0" smtClean="0"/>
          </a:p>
          <a:p>
            <a:r>
              <a:rPr lang="en-AU" dirty="0" smtClean="0"/>
              <a:t>Heavily Object Orientated</a:t>
            </a:r>
          </a:p>
          <a:p>
            <a:pPr lvl="1"/>
            <a:endParaRPr lang="en-AU" dirty="0" smtClean="0"/>
          </a:p>
          <a:p>
            <a:r>
              <a:rPr lang="en-AU" dirty="0" smtClean="0"/>
              <a:t>Strongly Typed</a:t>
            </a:r>
          </a:p>
          <a:p>
            <a:pPr lvl="1"/>
            <a:endParaRPr lang="en-AU" dirty="0" smtClean="0"/>
          </a:p>
          <a:p>
            <a:r>
              <a:rPr lang="en-AU" dirty="0" smtClean="0"/>
              <a:t>Garbage Collector</a:t>
            </a:r>
          </a:p>
          <a:p>
            <a:pPr lvl="1"/>
            <a:endParaRPr lang="en-AU" dirty="0" smtClean="0"/>
          </a:p>
          <a:p>
            <a:r>
              <a:rPr lang="en-AU" dirty="0" smtClean="0"/>
              <a:t>Portable code</a:t>
            </a:r>
            <a:endParaRPr lang="en-AU" dirty="0"/>
          </a:p>
        </p:txBody>
      </p:sp>
    </p:spTree>
    <p:extLst>
      <p:ext uri="{BB962C8B-B14F-4D97-AF65-F5344CB8AC3E}">
        <p14:creationId xmlns:p14="http://schemas.microsoft.com/office/powerpoint/2010/main" val="327708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Syntax</a:t>
            </a:r>
            <a:endParaRPr lang="en-AU" dirty="0"/>
          </a:p>
        </p:txBody>
      </p:sp>
      <p:sp>
        <p:nvSpPr>
          <p:cNvPr id="5" name="Content Placeholder 4"/>
          <p:cNvSpPr>
            <a:spLocks noGrp="1"/>
          </p:cNvSpPr>
          <p:nvPr>
            <p:ph idx="10"/>
          </p:nvPr>
        </p:nvSpPr>
        <p:spPr/>
        <p:txBody>
          <a:bodyPr/>
          <a:lstStyle/>
          <a:p>
            <a:r>
              <a:rPr lang="en-AU" smtClean="0"/>
              <a:t>General syntax is heavily influenced by C++</a:t>
            </a:r>
          </a:p>
          <a:p>
            <a:pPr lvl="1"/>
            <a:r>
              <a:rPr lang="en-AU" smtClean="0"/>
              <a:t>Statements terminated by ;</a:t>
            </a:r>
          </a:p>
          <a:p>
            <a:pPr lvl="1"/>
            <a:r>
              <a:rPr lang="en-AU" smtClean="0"/>
              <a:t>Variable declarations, statements are all the same as C++</a:t>
            </a:r>
          </a:p>
          <a:p>
            <a:pPr lvl="1"/>
            <a:r>
              <a:rPr lang="en-AU" smtClean="0"/>
              <a:t>However don’t be fooled, the language works very different to C++ behind the scenes</a:t>
            </a:r>
            <a:endParaRPr lang="en-AU" dirty="0" smtClean="0"/>
          </a:p>
        </p:txBody>
      </p:sp>
    </p:spTree>
    <p:extLst>
      <p:ext uri="{BB962C8B-B14F-4D97-AF65-F5344CB8AC3E}">
        <p14:creationId xmlns:p14="http://schemas.microsoft.com/office/powerpoint/2010/main" val="3860632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 Types</a:t>
            </a:r>
            <a:endParaRPr lang="en-AU" dirty="0"/>
          </a:p>
        </p:txBody>
      </p:sp>
      <p:sp>
        <p:nvSpPr>
          <p:cNvPr id="5" name="Content Placeholder 4"/>
          <p:cNvSpPr>
            <a:spLocks noGrp="1"/>
          </p:cNvSpPr>
          <p:nvPr>
            <p:ph idx="10"/>
          </p:nvPr>
        </p:nvSpPr>
        <p:spPr/>
        <p:txBody>
          <a:bodyPr/>
          <a:lstStyle/>
          <a:p>
            <a:r>
              <a:rPr lang="en-AU" dirty="0" smtClean="0"/>
              <a:t>C# is a strongly typed language</a:t>
            </a:r>
          </a:p>
          <a:p>
            <a:pPr lvl="1"/>
            <a:endParaRPr lang="en-AU" dirty="0" smtClean="0"/>
          </a:p>
          <a:p>
            <a:r>
              <a:rPr lang="en-AU" dirty="0" smtClean="0"/>
              <a:t>Every </a:t>
            </a:r>
            <a:r>
              <a:rPr lang="en-AU" dirty="0" err="1" smtClean="0"/>
              <a:t>datatype</a:t>
            </a:r>
            <a:r>
              <a:rPr lang="en-AU" dirty="0" smtClean="0"/>
              <a:t> falls under one of two categories</a:t>
            </a:r>
          </a:p>
          <a:p>
            <a:pPr lvl="1"/>
            <a:r>
              <a:rPr lang="en-AU" dirty="0" smtClean="0"/>
              <a:t>Value</a:t>
            </a:r>
          </a:p>
          <a:p>
            <a:pPr lvl="1"/>
            <a:r>
              <a:rPr lang="en-AU" dirty="0" smtClean="0"/>
              <a:t>Reference</a:t>
            </a:r>
            <a:endParaRPr lang="en-AU" dirty="0"/>
          </a:p>
        </p:txBody>
      </p:sp>
    </p:spTree>
    <p:extLst>
      <p:ext uri="{BB962C8B-B14F-4D97-AF65-F5344CB8AC3E}">
        <p14:creationId xmlns:p14="http://schemas.microsoft.com/office/powerpoint/2010/main" val="17834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Value Type</a:t>
            </a:r>
            <a:endParaRPr lang="en-AU" dirty="0"/>
          </a:p>
        </p:txBody>
      </p:sp>
      <p:sp>
        <p:nvSpPr>
          <p:cNvPr id="5" name="Content Placeholder 4"/>
          <p:cNvSpPr>
            <a:spLocks noGrp="1"/>
          </p:cNvSpPr>
          <p:nvPr>
            <p:ph idx="10"/>
          </p:nvPr>
        </p:nvSpPr>
        <p:spPr/>
        <p:txBody>
          <a:bodyPr>
            <a:normAutofit fontScale="77500" lnSpcReduction="20000"/>
          </a:bodyPr>
          <a:lstStyle/>
          <a:p>
            <a:r>
              <a:rPr lang="en-AU" dirty="0" smtClean="0"/>
              <a:t>Stores data within itself</a:t>
            </a:r>
          </a:p>
          <a:p>
            <a:endParaRPr lang="en-AU" dirty="0" smtClean="0"/>
          </a:p>
          <a:p>
            <a:pPr lvl="1"/>
            <a:endParaRPr lang="en-AU" dirty="0" smtClean="0"/>
          </a:p>
          <a:p>
            <a:endParaRPr lang="en-AU" dirty="0" smtClean="0"/>
          </a:p>
          <a:p>
            <a:endParaRPr lang="en-AU" dirty="0" smtClean="0"/>
          </a:p>
          <a:p>
            <a:r>
              <a:rPr lang="en-AU" dirty="0" smtClean="0"/>
              <a:t>Changes to data do not effect any other object</a:t>
            </a:r>
          </a:p>
          <a:p>
            <a:pPr lvl="1"/>
            <a:endParaRPr lang="en-AU" dirty="0" smtClean="0"/>
          </a:p>
          <a:p>
            <a:r>
              <a:rPr lang="en-AU" dirty="0" smtClean="0"/>
              <a:t>Two main categories of Value types:</a:t>
            </a:r>
          </a:p>
          <a:p>
            <a:pPr lvl="1"/>
            <a:r>
              <a:rPr lang="en-AU" dirty="0" err="1" smtClean="0"/>
              <a:t>Structs</a:t>
            </a:r>
            <a:r>
              <a:rPr lang="en-AU" dirty="0" smtClean="0"/>
              <a:t> (includes some built-in types like </a:t>
            </a:r>
            <a:r>
              <a:rPr lang="en-AU" dirty="0" err="1" smtClean="0"/>
              <a:t>int</a:t>
            </a:r>
            <a:r>
              <a:rPr lang="en-AU" dirty="0" smtClean="0"/>
              <a:t>, double and </a:t>
            </a:r>
            <a:r>
              <a:rPr lang="en-AU" dirty="0" err="1" smtClean="0"/>
              <a:t>bool</a:t>
            </a:r>
            <a:r>
              <a:rPr lang="en-AU" dirty="0" smtClean="0"/>
              <a:t>)</a:t>
            </a:r>
            <a:endParaRPr lang="en-AU" dirty="0" smtClean="0"/>
          </a:p>
          <a:p>
            <a:pPr lvl="1"/>
            <a:r>
              <a:rPr lang="en-AU" dirty="0" smtClean="0"/>
              <a:t>Enumerations</a:t>
            </a:r>
            <a:endParaRPr lang="en-AU" dirty="0"/>
          </a:p>
        </p:txBody>
      </p:sp>
      <p:sp>
        <p:nvSpPr>
          <p:cNvPr id="6" name="Rectangle 5"/>
          <p:cNvSpPr/>
          <p:nvPr/>
        </p:nvSpPr>
        <p:spPr>
          <a:xfrm>
            <a:off x="830300" y="1707654"/>
            <a:ext cx="6763641"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An </a:t>
            </a:r>
            <a:r>
              <a:rPr lang="en-US" dirty="0">
                <a:solidFill>
                  <a:srgbClr val="008000"/>
                </a:solidFill>
                <a:highlight>
                  <a:srgbClr val="FFFFFF"/>
                </a:highlight>
                <a:latin typeface="Consolas" panose="020B0609020204030204" pitchFamily="49" charset="0"/>
              </a:rPr>
              <a:t>example of a value type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pi = 3.14159;</a:t>
            </a:r>
          </a:p>
          <a:p>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Here </a:t>
            </a:r>
            <a:r>
              <a:rPr lang="en-US" dirty="0">
                <a:solidFill>
                  <a:srgbClr val="008000"/>
                </a:solidFill>
                <a:highlight>
                  <a:srgbClr val="FFFFFF"/>
                </a:highlight>
                <a:latin typeface="Consolas" panose="020B0609020204030204" pitchFamily="49" charset="0"/>
              </a:rPr>
              <a:t>the value of 3.14159 is stored within 'pi'</a:t>
            </a:r>
            <a:endParaRPr lang="en-US" dirty="0"/>
          </a:p>
        </p:txBody>
      </p:sp>
    </p:spTree>
    <p:extLst>
      <p:ext uri="{BB962C8B-B14F-4D97-AF65-F5344CB8AC3E}">
        <p14:creationId xmlns:p14="http://schemas.microsoft.com/office/powerpoint/2010/main" val="1648928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Reference Types</a:t>
            </a:r>
            <a:endParaRPr lang="en-AU" dirty="0"/>
          </a:p>
        </p:txBody>
      </p:sp>
      <p:sp>
        <p:nvSpPr>
          <p:cNvPr id="5" name="Content Placeholder 4"/>
          <p:cNvSpPr>
            <a:spLocks noGrp="1"/>
          </p:cNvSpPr>
          <p:nvPr>
            <p:ph idx="10"/>
          </p:nvPr>
        </p:nvSpPr>
        <p:spPr/>
        <p:txBody>
          <a:bodyPr>
            <a:normAutofit fontScale="62500" lnSpcReduction="20000"/>
          </a:bodyPr>
          <a:lstStyle/>
          <a:p>
            <a:r>
              <a:rPr lang="en-AU" dirty="0" smtClean="0"/>
              <a:t>Stores a reference to the actual data</a:t>
            </a:r>
          </a:p>
          <a:p>
            <a:endParaRPr lang="en-AU" dirty="0" smtClean="0"/>
          </a:p>
          <a:p>
            <a:endParaRPr lang="en-AU" dirty="0" smtClean="0"/>
          </a:p>
          <a:p>
            <a:endParaRPr lang="en-AU" dirty="0"/>
          </a:p>
          <a:p>
            <a:endParaRPr lang="en-AU" dirty="0" smtClean="0"/>
          </a:p>
          <a:p>
            <a:r>
              <a:rPr lang="en-AU" dirty="0" smtClean="0"/>
              <a:t>Multiple variables could reference the same data, so changes to one variable may affect another variable</a:t>
            </a:r>
            <a:endParaRPr lang="en-AU" dirty="0"/>
          </a:p>
          <a:p>
            <a:endParaRPr lang="en-AU" dirty="0" smtClean="0"/>
          </a:p>
          <a:p>
            <a:r>
              <a:rPr lang="en-AU" dirty="0" smtClean="0"/>
              <a:t>Three </a:t>
            </a:r>
            <a:r>
              <a:rPr lang="en-AU" dirty="0" smtClean="0"/>
              <a:t>main types of references are:</a:t>
            </a:r>
          </a:p>
          <a:p>
            <a:pPr lvl="1"/>
            <a:r>
              <a:rPr lang="en-AU" dirty="0" smtClean="0"/>
              <a:t>Classes (includes the built-in types “string” and “object”)</a:t>
            </a:r>
            <a:endParaRPr lang="en-AU" dirty="0" smtClean="0"/>
          </a:p>
          <a:p>
            <a:pPr lvl="1"/>
            <a:r>
              <a:rPr lang="en-AU" dirty="0" smtClean="0"/>
              <a:t>Interfaces</a:t>
            </a:r>
            <a:endParaRPr lang="en-AU" dirty="0" smtClean="0"/>
          </a:p>
          <a:p>
            <a:pPr lvl="1"/>
            <a:r>
              <a:rPr lang="en-AU" dirty="0" smtClean="0"/>
              <a:t>Delegates</a:t>
            </a:r>
            <a:endParaRPr lang="en-AU" dirty="0" smtClean="0"/>
          </a:p>
        </p:txBody>
      </p:sp>
      <p:sp>
        <p:nvSpPr>
          <p:cNvPr id="6" name="Rectangle 5"/>
          <p:cNvSpPr/>
          <p:nvPr/>
        </p:nvSpPr>
        <p:spPr>
          <a:xfrm>
            <a:off x="899592" y="1635646"/>
            <a:ext cx="554461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rgbClr val="000000"/>
                </a:solidFill>
                <a:highlight>
                  <a:srgbClr val="FFFFFF"/>
                </a:highlight>
                <a:latin typeface="Consolas" panose="020B0609020204030204" pitchFamily="49" charset="0"/>
              </a:rPr>
              <a:t>Form </a:t>
            </a:r>
            <a:r>
              <a:rPr lang="en-US" dirty="0">
                <a:solidFill>
                  <a:srgbClr val="000000"/>
                </a:solidFill>
                <a:highlight>
                  <a:srgbClr val="FFFFFF"/>
                </a:highlight>
                <a:latin typeface="Consolas" panose="020B0609020204030204" pitchFamily="49" charset="0"/>
              </a:rPr>
              <a:t>f1</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Allocate the </a:t>
            </a:r>
            <a:r>
              <a:rPr lang="en-US" dirty="0" smtClean="0">
                <a:solidFill>
                  <a:srgbClr val="008000"/>
                </a:solidFill>
                <a:highlight>
                  <a:srgbClr val="FFFFFF"/>
                </a:highlight>
                <a:latin typeface="Consolas" panose="020B0609020204030204" pitchFamily="49" charset="0"/>
              </a:rPr>
              <a:t>reference</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f1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Form</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Allocate the object</a:t>
            </a:r>
            <a:endParaRPr lang="en-US" dirty="0"/>
          </a:p>
        </p:txBody>
      </p:sp>
    </p:spTree>
    <p:extLst>
      <p:ext uri="{BB962C8B-B14F-4D97-AF65-F5344CB8AC3E}">
        <p14:creationId xmlns:p14="http://schemas.microsoft.com/office/powerpoint/2010/main" val="1563393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Pointers in C#</a:t>
            </a:r>
            <a:endParaRPr lang="en-AU" dirty="0"/>
          </a:p>
        </p:txBody>
      </p:sp>
      <p:sp>
        <p:nvSpPr>
          <p:cNvPr id="5" name="Content Placeholder 4"/>
          <p:cNvSpPr>
            <a:spLocks noGrp="1"/>
          </p:cNvSpPr>
          <p:nvPr>
            <p:ph idx="10"/>
          </p:nvPr>
        </p:nvSpPr>
        <p:spPr/>
        <p:txBody>
          <a:bodyPr/>
          <a:lstStyle/>
          <a:p>
            <a:r>
              <a:rPr lang="en-AU" dirty="0" smtClean="0"/>
              <a:t>Objects are referenced by a safe pointer</a:t>
            </a:r>
          </a:p>
          <a:p>
            <a:pPr lvl="1"/>
            <a:endParaRPr lang="en-AU" dirty="0" smtClean="0"/>
          </a:p>
          <a:p>
            <a:r>
              <a:rPr lang="en-AU" dirty="0" smtClean="0"/>
              <a:t>This pointer will either point to:</a:t>
            </a:r>
          </a:p>
          <a:p>
            <a:pPr lvl="1"/>
            <a:r>
              <a:rPr lang="en-AU" dirty="0" smtClean="0"/>
              <a:t>The object it is referencing</a:t>
            </a:r>
          </a:p>
          <a:p>
            <a:pPr lvl="1"/>
            <a:r>
              <a:rPr lang="en-AU" dirty="0" smtClean="0"/>
              <a:t>Or </a:t>
            </a:r>
            <a:r>
              <a:rPr lang="en-AU" dirty="0" smtClean="0"/>
              <a:t>“null”</a:t>
            </a:r>
            <a:endParaRPr lang="en-AU" dirty="0" smtClean="0"/>
          </a:p>
          <a:p>
            <a:pPr lvl="1"/>
            <a:endParaRPr lang="en-AU" dirty="0" smtClean="0"/>
          </a:p>
          <a:p>
            <a:r>
              <a:rPr lang="en-AU" dirty="0" smtClean="0"/>
              <a:t>There are no “dangling” pointers</a:t>
            </a:r>
            <a:endParaRPr lang="en-AU" dirty="0"/>
          </a:p>
        </p:txBody>
      </p:sp>
    </p:spTree>
    <p:extLst>
      <p:ext uri="{BB962C8B-B14F-4D97-AF65-F5344CB8AC3E}">
        <p14:creationId xmlns:p14="http://schemas.microsoft.com/office/powerpoint/2010/main" val="1130531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Value vs Reference</a:t>
            </a:r>
            <a:endParaRPr lang="en-AU" dirty="0"/>
          </a:p>
        </p:txBody>
      </p:sp>
      <p:sp>
        <p:nvSpPr>
          <p:cNvPr id="5" name="Content Placeholder 4"/>
          <p:cNvSpPr>
            <a:spLocks noGrp="1"/>
          </p:cNvSpPr>
          <p:nvPr>
            <p:ph idx="10"/>
          </p:nvPr>
        </p:nvSpPr>
        <p:spPr>
          <a:xfrm>
            <a:off x="323850" y="1203325"/>
            <a:ext cx="7776542" cy="720353"/>
          </a:xfrm>
        </p:spPr>
        <p:txBody>
          <a:bodyPr>
            <a:normAutofit fontScale="77500" lnSpcReduction="20000"/>
          </a:bodyPr>
          <a:lstStyle/>
          <a:p>
            <a:r>
              <a:rPr lang="en-AU" dirty="0" smtClean="0"/>
              <a:t>The biggest practical difference between value and reference types is what happens when you try to copy a variable</a:t>
            </a:r>
            <a:endParaRPr lang="en-AU" dirty="0"/>
          </a:p>
        </p:txBody>
      </p:sp>
      <p:sp>
        <p:nvSpPr>
          <p:cNvPr id="6" name="TextBox 5"/>
          <p:cNvSpPr txBox="1"/>
          <p:nvPr/>
        </p:nvSpPr>
        <p:spPr>
          <a:xfrm>
            <a:off x="4217148" y="1923678"/>
            <a:ext cx="3776862"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AU" b="1" dirty="0">
                <a:solidFill>
                  <a:schemeClr val="tx1"/>
                </a:solidFill>
              </a:rPr>
              <a:t>Reference Type B = Reference Type A</a:t>
            </a:r>
            <a:r>
              <a:rPr lang="en-AU" dirty="0">
                <a:solidFill>
                  <a:schemeClr val="tx1"/>
                </a:solidFill>
              </a:rPr>
              <a:t/>
            </a:r>
            <a:br>
              <a:rPr lang="en-AU" dirty="0">
                <a:solidFill>
                  <a:schemeClr val="tx1"/>
                </a:solidFill>
              </a:rPr>
            </a:br>
            <a:r>
              <a:rPr lang="en-AU" sz="1200" dirty="0">
                <a:solidFill>
                  <a:schemeClr val="tx1"/>
                </a:solidFill>
              </a:rPr>
              <a:t>Reference Type B now refers to the same memory as Reference Type A </a:t>
            </a:r>
            <a:r>
              <a:rPr lang="en-AU" sz="1200" dirty="0" smtClean="0">
                <a:solidFill>
                  <a:schemeClr val="tx1"/>
                </a:solidFill>
              </a:rPr>
              <a:t> (</a:t>
            </a:r>
            <a:r>
              <a:rPr lang="en-AU" sz="1200" dirty="0">
                <a:solidFill>
                  <a:schemeClr val="tx1"/>
                </a:solidFill>
              </a:rPr>
              <a:t>like assigning pointers</a:t>
            </a:r>
            <a:r>
              <a:rPr lang="en-AU" sz="1200" dirty="0" smtClean="0">
                <a:solidFill>
                  <a:schemeClr val="tx1"/>
                </a:solidFill>
              </a:rPr>
              <a:t>)</a:t>
            </a:r>
          </a:p>
        </p:txBody>
      </p:sp>
      <p:sp>
        <p:nvSpPr>
          <p:cNvPr id="7" name="TextBox 6"/>
          <p:cNvSpPr txBox="1"/>
          <p:nvPr/>
        </p:nvSpPr>
        <p:spPr>
          <a:xfrm>
            <a:off x="364999" y="1923678"/>
            <a:ext cx="3776862"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AU" b="1" dirty="0">
                <a:solidFill>
                  <a:schemeClr val="tx1"/>
                </a:solidFill>
              </a:rPr>
              <a:t>Value Type B = Value Type A</a:t>
            </a:r>
            <a:r>
              <a:rPr lang="en-AU" dirty="0">
                <a:solidFill>
                  <a:schemeClr val="tx1"/>
                </a:solidFill>
              </a:rPr>
              <a:t/>
            </a:r>
            <a:br>
              <a:rPr lang="en-AU" dirty="0">
                <a:solidFill>
                  <a:schemeClr val="tx1"/>
                </a:solidFill>
              </a:rPr>
            </a:br>
            <a:r>
              <a:rPr lang="en-AU" sz="1200" dirty="0">
                <a:solidFill>
                  <a:schemeClr val="tx1"/>
                </a:solidFill>
              </a:rPr>
              <a:t>Value Type B </a:t>
            </a:r>
            <a:r>
              <a:rPr lang="en-AU" sz="1200" dirty="0">
                <a:solidFill>
                  <a:schemeClr val="tx1"/>
                </a:solidFill>
              </a:rPr>
              <a:t>is an independent </a:t>
            </a:r>
            <a:r>
              <a:rPr lang="en-AU" sz="1200" dirty="0">
                <a:solidFill>
                  <a:schemeClr val="tx1"/>
                </a:solidFill>
              </a:rPr>
              <a:t>copy of Value Type </a:t>
            </a:r>
            <a:r>
              <a:rPr lang="en-AU" sz="1200" dirty="0" smtClean="0">
                <a:solidFill>
                  <a:schemeClr val="tx1"/>
                </a:solidFill>
              </a:rPr>
              <a:t>A</a:t>
            </a:r>
          </a:p>
          <a:p>
            <a:endParaRPr lang="en-AU" sz="1200" dirty="0" smtClean="0">
              <a:solidFill>
                <a:schemeClr val="tx1"/>
              </a:solidFill>
            </a:endParaRPr>
          </a:p>
        </p:txBody>
      </p:sp>
      <p:sp>
        <p:nvSpPr>
          <p:cNvPr id="8" name="TextBox 7"/>
          <p:cNvSpPr txBox="1"/>
          <p:nvPr/>
        </p:nvSpPr>
        <p:spPr>
          <a:xfrm>
            <a:off x="4211960" y="2808293"/>
            <a:ext cx="377686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900" dirty="0">
                <a:solidFill>
                  <a:srgbClr val="0000FF"/>
                </a:solidFill>
                <a:highlight>
                  <a:srgbClr val="FFFFFF"/>
                </a:highlight>
                <a:latin typeface="Consolas" panose="020B0609020204030204" pitchFamily="49" charset="0"/>
              </a:rPr>
              <a:t>c</a:t>
            </a:r>
            <a:r>
              <a:rPr lang="en-AU" sz="900" dirty="0" smtClean="0">
                <a:solidFill>
                  <a:srgbClr val="0000FF"/>
                </a:solidFill>
                <a:highlight>
                  <a:srgbClr val="FFFFFF"/>
                </a:highlight>
                <a:latin typeface="Consolas" panose="020B0609020204030204" pitchFamily="49" charset="0"/>
              </a:rPr>
              <a:t>lass </a:t>
            </a:r>
            <a:r>
              <a:rPr lang="en-AU" sz="900" dirty="0" err="1" smtClean="0">
                <a:solidFill>
                  <a:srgbClr val="2B91AF"/>
                </a:solidFill>
                <a:highlight>
                  <a:srgbClr val="FFFFFF"/>
                </a:highlight>
                <a:latin typeface="Consolas" panose="020B0609020204030204" pitchFamily="49" charset="0"/>
              </a:rPr>
              <a:t>CFoo</a:t>
            </a:r>
            <a:endParaRPr lang="en-AU" sz="900" dirty="0">
              <a:solidFill>
                <a:srgbClr val="000000"/>
              </a:solidFill>
              <a:highlight>
                <a:srgbClr val="FFFFFF"/>
              </a:highlight>
              <a:latin typeface="Consolas" panose="020B0609020204030204" pitchFamily="49" charset="0"/>
            </a:endParaRPr>
          </a:p>
          <a:p>
            <a:r>
              <a:rPr lang="en-AU" sz="900" dirty="0" smtClean="0">
                <a:solidFill>
                  <a:srgbClr val="000000"/>
                </a:solidFill>
                <a:highlight>
                  <a:srgbClr val="FFFFFF"/>
                </a:highlight>
                <a:latin typeface="Consolas" panose="020B0609020204030204" pitchFamily="49" charset="0"/>
              </a:rPr>
              <a:t>{ </a:t>
            </a:r>
            <a:r>
              <a:rPr lang="en-AU" sz="900" dirty="0" smtClean="0">
                <a:solidFill>
                  <a:srgbClr val="0000FF"/>
                </a:solidFill>
                <a:highlight>
                  <a:srgbClr val="FFFFFF"/>
                </a:highlight>
                <a:latin typeface="Consolas" panose="020B0609020204030204" pitchFamily="49" charset="0"/>
              </a:rPr>
              <a:t>public</a:t>
            </a:r>
            <a:r>
              <a:rPr lang="en-AU" sz="900" dirty="0" smtClean="0">
                <a:solidFill>
                  <a:srgbClr val="000000"/>
                </a:solidFill>
                <a:highlight>
                  <a:srgbClr val="FFFFFF"/>
                </a:highlight>
                <a:latin typeface="Consolas" panose="020B0609020204030204" pitchFamily="49" charset="0"/>
              </a:rPr>
              <a:t> </a:t>
            </a:r>
            <a:r>
              <a:rPr lang="en-AU" sz="900" dirty="0" err="1">
                <a:solidFill>
                  <a:srgbClr val="0000FF"/>
                </a:solidFill>
                <a:highlight>
                  <a:srgbClr val="FFFFFF"/>
                </a:highlight>
                <a:latin typeface="Consolas" panose="020B0609020204030204" pitchFamily="49" charset="0"/>
              </a:rPr>
              <a:t>int</a:t>
            </a:r>
            <a:r>
              <a:rPr lang="en-AU" sz="900" dirty="0">
                <a:solidFill>
                  <a:srgbClr val="000000"/>
                </a:solidFill>
                <a:highlight>
                  <a:srgbClr val="FFFFFF"/>
                </a:highlight>
                <a:latin typeface="Consolas" panose="020B0609020204030204" pitchFamily="49" charset="0"/>
              </a:rPr>
              <a:t> </a:t>
            </a:r>
            <a:r>
              <a:rPr lang="en-AU" sz="900" dirty="0" err="1">
                <a:solidFill>
                  <a:srgbClr val="000000"/>
                </a:solidFill>
                <a:highlight>
                  <a:srgbClr val="FFFFFF"/>
                </a:highlight>
                <a:latin typeface="Consolas" panose="020B0609020204030204" pitchFamily="49" charset="0"/>
              </a:rPr>
              <a:t>val</a:t>
            </a:r>
            <a:r>
              <a:rPr lang="en-AU" sz="900" dirty="0" smtClean="0">
                <a:solidFill>
                  <a:srgbClr val="000000"/>
                </a:solidFill>
                <a:highlight>
                  <a:srgbClr val="FFFFFF"/>
                </a:highlight>
                <a:latin typeface="Consolas" panose="020B0609020204030204" pitchFamily="49" charset="0"/>
              </a:rPr>
              <a:t>; }</a:t>
            </a:r>
            <a:endParaRPr lang="en-AU" sz="900" dirty="0">
              <a:solidFill>
                <a:srgbClr val="000000"/>
              </a:solidFill>
              <a:highlight>
                <a:srgbClr val="FFFFFF"/>
              </a:highlight>
              <a:latin typeface="Consolas" panose="020B0609020204030204" pitchFamily="49" charset="0"/>
            </a:endParaRPr>
          </a:p>
          <a:p>
            <a:endParaRPr lang="en-AU" sz="900" dirty="0">
              <a:solidFill>
                <a:srgbClr val="000000"/>
              </a:solidFill>
              <a:highlight>
                <a:srgbClr val="FFFFFF"/>
              </a:highlight>
              <a:latin typeface="Consolas" panose="020B0609020204030204" pitchFamily="49" charset="0"/>
            </a:endParaRPr>
          </a:p>
          <a:p>
            <a:r>
              <a:rPr lang="en-AU" sz="900" dirty="0" err="1" smtClean="0">
                <a:solidFill>
                  <a:srgbClr val="2B91AF"/>
                </a:solidFill>
                <a:highlight>
                  <a:srgbClr val="FFFFFF"/>
                </a:highlight>
                <a:latin typeface="Consolas" panose="020B0609020204030204" pitchFamily="49" charset="0"/>
              </a:rPr>
              <a:t>CFoo</a:t>
            </a:r>
            <a:r>
              <a:rPr lang="en-AU" sz="900" dirty="0" smtClean="0">
                <a:solidFill>
                  <a:srgbClr val="000000"/>
                </a:solidFill>
                <a:highlight>
                  <a:srgbClr val="FFFFFF"/>
                </a:highlight>
                <a:latin typeface="Consolas" panose="020B0609020204030204" pitchFamily="49" charset="0"/>
              </a:rPr>
              <a:t> foo1 = </a:t>
            </a:r>
            <a:r>
              <a:rPr lang="en-AU" sz="900" dirty="0" smtClean="0">
                <a:solidFill>
                  <a:srgbClr val="0000FF"/>
                </a:solidFill>
                <a:highlight>
                  <a:srgbClr val="FFFFFF"/>
                </a:highlight>
                <a:latin typeface="Consolas" panose="020B0609020204030204" pitchFamily="49" charset="0"/>
              </a:rPr>
              <a:t>new</a:t>
            </a:r>
            <a:r>
              <a:rPr lang="en-AU" sz="900" dirty="0" smtClean="0">
                <a:solidFill>
                  <a:srgbClr val="000000"/>
                </a:solidFill>
                <a:highlight>
                  <a:srgbClr val="FFFFFF"/>
                </a:highlight>
                <a:latin typeface="Consolas" panose="020B0609020204030204" pitchFamily="49" charset="0"/>
              </a:rPr>
              <a:t> </a:t>
            </a:r>
            <a:r>
              <a:rPr lang="en-AU" sz="900" dirty="0" err="1" smtClean="0">
                <a:solidFill>
                  <a:srgbClr val="2B91AF"/>
                </a:solidFill>
                <a:highlight>
                  <a:srgbClr val="FFFFFF"/>
                </a:highlight>
                <a:latin typeface="Consolas" panose="020B0609020204030204" pitchFamily="49" charset="0"/>
              </a:rPr>
              <a:t>CFoo</a:t>
            </a:r>
            <a:r>
              <a:rPr lang="en-AU" sz="900" dirty="0" smtClean="0">
                <a:solidFill>
                  <a:srgbClr val="000000"/>
                </a:solidFill>
                <a:highlight>
                  <a:srgbClr val="FFFFFF"/>
                </a:highlight>
                <a:latin typeface="Consolas" panose="020B0609020204030204" pitchFamily="49" charset="0"/>
              </a:rPr>
              <a:t>();</a:t>
            </a:r>
          </a:p>
          <a:p>
            <a:r>
              <a:rPr lang="en-AU" sz="900" dirty="0" err="1" smtClean="0">
                <a:solidFill>
                  <a:srgbClr val="2B91AF"/>
                </a:solidFill>
                <a:highlight>
                  <a:srgbClr val="FFFFFF"/>
                </a:highlight>
                <a:latin typeface="Consolas" panose="020B0609020204030204" pitchFamily="49" charset="0"/>
              </a:rPr>
              <a:t>CFoo</a:t>
            </a:r>
            <a:r>
              <a:rPr lang="en-AU" sz="900" dirty="0" smtClean="0">
                <a:solidFill>
                  <a:srgbClr val="000000"/>
                </a:solidFill>
                <a:highlight>
                  <a:srgbClr val="FFFFFF"/>
                </a:highlight>
                <a:latin typeface="Consolas" panose="020B0609020204030204" pitchFamily="49" charset="0"/>
              </a:rPr>
              <a:t> </a:t>
            </a:r>
            <a:r>
              <a:rPr lang="en-AU" sz="900" dirty="0">
                <a:solidFill>
                  <a:srgbClr val="000000"/>
                </a:solidFill>
                <a:highlight>
                  <a:srgbClr val="FFFFFF"/>
                </a:highlight>
                <a:latin typeface="Consolas" panose="020B0609020204030204" pitchFamily="49" charset="0"/>
              </a:rPr>
              <a:t>foo2 = foo1</a:t>
            </a:r>
            <a:r>
              <a:rPr lang="en-AU" sz="900" dirty="0" smtClean="0">
                <a:solidFill>
                  <a:srgbClr val="000000"/>
                </a:solidFill>
                <a:highlight>
                  <a:srgbClr val="FFFFFF"/>
                </a:highlight>
                <a:latin typeface="Consolas" panose="020B0609020204030204" pitchFamily="49" charset="0"/>
              </a:rPr>
              <a:t>;</a:t>
            </a:r>
          </a:p>
          <a:p>
            <a:endParaRPr lang="en-AU" sz="900" dirty="0">
              <a:solidFill>
                <a:srgbClr val="000000"/>
              </a:solidFill>
              <a:highlight>
                <a:srgbClr val="FFFFFF"/>
              </a:highlight>
              <a:latin typeface="Consolas" panose="020B0609020204030204" pitchFamily="49" charset="0"/>
            </a:endParaRPr>
          </a:p>
          <a:p>
            <a:r>
              <a:rPr lang="en-AU" sz="900" dirty="0" smtClean="0">
                <a:solidFill>
                  <a:srgbClr val="000000"/>
                </a:solidFill>
                <a:highlight>
                  <a:srgbClr val="FFFFFF"/>
                </a:highlight>
                <a:latin typeface="Consolas" panose="020B0609020204030204" pitchFamily="49" charset="0"/>
              </a:rPr>
              <a:t>foo1.val </a:t>
            </a:r>
            <a:r>
              <a:rPr lang="en-AU" sz="900" dirty="0">
                <a:solidFill>
                  <a:srgbClr val="000000"/>
                </a:solidFill>
                <a:highlight>
                  <a:srgbClr val="FFFFFF"/>
                </a:highlight>
                <a:latin typeface="Consolas" panose="020B0609020204030204" pitchFamily="49" charset="0"/>
              </a:rPr>
              <a:t>= 10</a:t>
            </a:r>
            <a:r>
              <a:rPr lang="en-AU" sz="900" dirty="0" smtClean="0">
                <a:solidFill>
                  <a:srgbClr val="000000"/>
                </a:solidFill>
                <a:highlight>
                  <a:srgbClr val="FFFFFF"/>
                </a:highlight>
                <a:latin typeface="Consolas" panose="020B0609020204030204" pitchFamily="49" charset="0"/>
              </a:rPr>
              <a:t>;    foo2.val </a:t>
            </a:r>
            <a:r>
              <a:rPr lang="en-AU" sz="900" dirty="0">
                <a:solidFill>
                  <a:srgbClr val="000000"/>
                </a:solidFill>
                <a:highlight>
                  <a:srgbClr val="FFFFFF"/>
                </a:highlight>
                <a:latin typeface="Consolas" panose="020B0609020204030204" pitchFamily="49" charset="0"/>
              </a:rPr>
              <a:t>= 20</a:t>
            </a:r>
            <a:r>
              <a:rPr lang="en-AU" sz="900" dirty="0" smtClean="0">
                <a:solidFill>
                  <a:srgbClr val="000000"/>
                </a:solidFill>
                <a:highlight>
                  <a:srgbClr val="FFFFFF"/>
                </a:highlight>
                <a:latin typeface="Consolas" panose="020B0609020204030204" pitchFamily="49" charset="0"/>
              </a:rPr>
              <a:t>;</a:t>
            </a:r>
          </a:p>
          <a:p>
            <a:endParaRPr lang="en-AU" sz="900" dirty="0">
              <a:solidFill>
                <a:srgbClr val="000000"/>
              </a:solidFill>
              <a:highlight>
                <a:srgbClr val="FFFFFF"/>
              </a:highlight>
              <a:latin typeface="Consolas" panose="020B0609020204030204" pitchFamily="49" charset="0"/>
            </a:endParaRPr>
          </a:p>
          <a:p>
            <a:r>
              <a:rPr lang="en-AU" sz="900" dirty="0" err="1" smtClean="0">
                <a:solidFill>
                  <a:srgbClr val="2B91AF"/>
                </a:solidFill>
                <a:highlight>
                  <a:srgbClr val="FFFFFF"/>
                </a:highlight>
                <a:latin typeface="Consolas" panose="020B0609020204030204" pitchFamily="49" charset="0"/>
              </a:rPr>
              <a:t>Console</a:t>
            </a:r>
            <a:r>
              <a:rPr lang="en-AU" sz="900" dirty="0" err="1" smtClean="0">
                <a:solidFill>
                  <a:srgbClr val="000000"/>
                </a:solidFill>
                <a:highlight>
                  <a:srgbClr val="FFFFFF"/>
                </a:highlight>
                <a:latin typeface="Consolas" panose="020B0609020204030204" pitchFamily="49" charset="0"/>
              </a:rPr>
              <a:t>.WriteLine</a:t>
            </a:r>
            <a:r>
              <a:rPr lang="en-AU" sz="900" dirty="0" smtClean="0">
                <a:solidFill>
                  <a:srgbClr val="000000"/>
                </a:solidFill>
                <a:highlight>
                  <a:srgbClr val="FFFFFF"/>
                </a:highlight>
                <a:latin typeface="Consolas" panose="020B0609020204030204" pitchFamily="49" charset="0"/>
              </a:rPr>
              <a:t>(foo1.val</a:t>
            </a:r>
            <a:r>
              <a:rPr lang="en-AU" sz="900" dirty="0">
                <a:solidFill>
                  <a:srgbClr val="000000"/>
                </a:solidFill>
                <a:highlight>
                  <a:srgbClr val="FFFFFF"/>
                </a:highlight>
                <a:latin typeface="Consolas" panose="020B0609020204030204" pitchFamily="49" charset="0"/>
              </a:rPr>
              <a:t>); </a:t>
            </a:r>
            <a:r>
              <a:rPr lang="en-AU" sz="900" dirty="0">
                <a:solidFill>
                  <a:srgbClr val="008000"/>
                </a:solidFill>
                <a:highlight>
                  <a:srgbClr val="FFFFFF"/>
                </a:highlight>
                <a:latin typeface="Consolas" panose="020B0609020204030204" pitchFamily="49" charset="0"/>
              </a:rPr>
              <a:t>// prints 20</a:t>
            </a:r>
            <a:endParaRPr lang="en-AU" sz="900" dirty="0">
              <a:solidFill>
                <a:srgbClr val="000000"/>
              </a:solidFill>
              <a:highlight>
                <a:srgbClr val="FFFFFF"/>
              </a:highlight>
              <a:latin typeface="Consolas" panose="020B0609020204030204" pitchFamily="49" charset="0"/>
            </a:endParaRPr>
          </a:p>
          <a:p>
            <a:r>
              <a:rPr lang="en-AU" sz="900" dirty="0" err="1" smtClean="0">
                <a:solidFill>
                  <a:srgbClr val="2B91AF"/>
                </a:solidFill>
                <a:highlight>
                  <a:srgbClr val="FFFFFF"/>
                </a:highlight>
                <a:latin typeface="Consolas" panose="020B0609020204030204" pitchFamily="49" charset="0"/>
              </a:rPr>
              <a:t>Console</a:t>
            </a:r>
            <a:r>
              <a:rPr lang="en-AU" sz="900" dirty="0" err="1" smtClean="0">
                <a:solidFill>
                  <a:srgbClr val="000000"/>
                </a:solidFill>
                <a:highlight>
                  <a:srgbClr val="FFFFFF"/>
                </a:highlight>
                <a:latin typeface="Consolas" panose="020B0609020204030204" pitchFamily="49" charset="0"/>
              </a:rPr>
              <a:t>.WriteLine</a:t>
            </a:r>
            <a:r>
              <a:rPr lang="en-AU" sz="900" dirty="0" smtClean="0">
                <a:solidFill>
                  <a:srgbClr val="000000"/>
                </a:solidFill>
                <a:highlight>
                  <a:srgbClr val="FFFFFF"/>
                </a:highlight>
                <a:latin typeface="Consolas" panose="020B0609020204030204" pitchFamily="49" charset="0"/>
              </a:rPr>
              <a:t>(foo2.val</a:t>
            </a:r>
            <a:r>
              <a:rPr lang="en-AU" sz="900" dirty="0">
                <a:solidFill>
                  <a:srgbClr val="000000"/>
                </a:solidFill>
                <a:highlight>
                  <a:srgbClr val="FFFFFF"/>
                </a:highlight>
                <a:latin typeface="Consolas" panose="020B0609020204030204" pitchFamily="49" charset="0"/>
              </a:rPr>
              <a:t>); </a:t>
            </a:r>
            <a:r>
              <a:rPr lang="en-AU" sz="900" dirty="0">
                <a:solidFill>
                  <a:srgbClr val="008000"/>
                </a:solidFill>
                <a:highlight>
                  <a:srgbClr val="FFFFFF"/>
                </a:highlight>
                <a:latin typeface="Consolas" panose="020B0609020204030204" pitchFamily="49" charset="0"/>
              </a:rPr>
              <a:t>// prints 20</a:t>
            </a:r>
            <a:endParaRPr lang="en-AU" sz="900" dirty="0"/>
          </a:p>
        </p:txBody>
      </p:sp>
      <p:sp>
        <p:nvSpPr>
          <p:cNvPr id="9" name="TextBox 8"/>
          <p:cNvSpPr txBox="1"/>
          <p:nvPr/>
        </p:nvSpPr>
        <p:spPr>
          <a:xfrm>
            <a:off x="364999" y="2808293"/>
            <a:ext cx="377686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900" dirty="0" err="1" smtClean="0">
                <a:solidFill>
                  <a:srgbClr val="0000FF"/>
                </a:solidFill>
                <a:highlight>
                  <a:srgbClr val="FFFFFF"/>
                </a:highlight>
                <a:latin typeface="Consolas" panose="020B0609020204030204" pitchFamily="49" charset="0"/>
              </a:rPr>
              <a:t>struct</a:t>
            </a:r>
            <a:r>
              <a:rPr lang="en-AU" sz="900" dirty="0" smtClean="0">
                <a:solidFill>
                  <a:srgbClr val="0000FF"/>
                </a:solidFill>
                <a:highlight>
                  <a:srgbClr val="FFFFFF"/>
                </a:highlight>
                <a:latin typeface="Consolas" panose="020B0609020204030204" pitchFamily="49" charset="0"/>
              </a:rPr>
              <a:t> </a:t>
            </a:r>
            <a:r>
              <a:rPr lang="en-AU" sz="900" dirty="0" err="1" smtClean="0">
                <a:solidFill>
                  <a:srgbClr val="2B91AF"/>
                </a:solidFill>
                <a:highlight>
                  <a:srgbClr val="FFFFFF"/>
                </a:highlight>
                <a:latin typeface="Consolas" panose="020B0609020204030204" pitchFamily="49" charset="0"/>
              </a:rPr>
              <a:t>SFoo</a:t>
            </a:r>
            <a:endParaRPr lang="en-AU" sz="900" dirty="0">
              <a:solidFill>
                <a:srgbClr val="000000"/>
              </a:solidFill>
              <a:highlight>
                <a:srgbClr val="FFFFFF"/>
              </a:highlight>
              <a:latin typeface="Consolas" panose="020B0609020204030204" pitchFamily="49" charset="0"/>
            </a:endParaRPr>
          </a:p>
          <a:p>
            <a:r>
              <a:rPr lang="en-AU" sz="900" dirty="0" smtClean="0">
                <a:solidFill>
                  <a:srgbClr val="000000"/>
                </a:solidFill>
                <a:highlight>
                  <a:srgbClr val="FFFFFF"/>
                </a:highlight>
                <a:latin typeface="Consolas" panose="020B0609020204030204" pitchFamily="49" charset="0"/>
              </a:rPr>
              <a:t>{ </a:t>
            </a:r>
            <a:r>
              <a:rPr lang="en-AU" sz="900" dirty="0" smtClean="0">
                <a:solidFill>
                  <a:srgbClr val="0000FF"/>
                </a:solidFill>
                <a:highlight>
                  <a:srgbClr val="FFFFFF"/>
                </a:highlight>
                <a:latin typeface="Consolas" panose="020B0609020204030204" pitchFamily="49" charset="0"/>
              </a:rPr>
              <a:t>public</a:t>
            </a:r>
            <a:r>
              <a:rPr lang="en-AU" sz="900" dirty="0" smtClean="0">
                <a:solidFill>
                  <a:srgbClr val="000000"/>
                </a:solidFill>
                <a:highlight>
                  <a:srgbClr val="FFFFFF"/>
                </a:highlight>
                <a:latin typeface="Consolas" panose="020B0609020204030204" pitchFamily="49" charset="0"/>
              </a:rPr>
              <a:t> </a:t>
            </a:r>
            <a:r>
              <a:rPr lang="en-AU" sz="900" dirty="0" err="1">
                <a:solidFill>
                  <a:srgbClr val="0000FF"/>
                </a:solidFill>
                <a:highlight>
                  <a:srgbClr val="FFFFFF"/>
                </a:highlight>
                <a:latin typeface="Consolas" panose="020B0609020204030204" pitchFamily="49" charset="0"/>
              </a:rPr>
              <a:t>int</a:t>
            </a:r>
            <a:r>
              <a:rPr lang="en-AU" sz="900" dirty="0">
                <a:solidFill>
                  <a:srgbClr val="000000"/>
                </a:solidFill>
                <a:highlight>
                  <a:srgbClr val="FFFFFF"/>
                </a:highlight>
                <a:latin typeface="Consolas" panose="020B0609020204030204" pitchFamily="49" charset="0"/>
              </a:rPr>
              <a:t> </a:t>
            </a:r>
            <a:r>
              <a:rPr lang="en-AU" sz="900" dirty="0" err="1">
                <a:solidFill>
                  <a:srgbClr val="000000"/>
                </a:solidFill>
                <a:highlight>
                  <a:srgbClr val="FFFFFF"/>
                </a:highlight>
                <a:latin typeface="Consolas" panose="020B0609020204030204" pitchFamily="49" charset="0"/>
              </a:rPr>
              <a:t>val</a:t>
            </a:r>
            <a:r>
              <a:rPr lang="en-AU" sz="900" dirty="0" smtClean="0">
                <a:solidFill>
                  <a:srgbClr val="000000"/>
                </a:solidFill>
                <a:highlight>
                  <a:srgbClr val="FFFFFF"/>
                </a:highlight>
                <a:latin typeface="Consolas" panose="020B0609020204030204" pitchFamily="49" charset="0"/>
              </a:rPr>
              <a:t>; }</a:t>
            </a:r>
            <a:endParaRPr lang="en-AU" sz="900" dirty="0">
              <a:solidFill>
                <a:srgbClr val="000000"/>
              </a:solidFill>
              <a:highlight>
                <a:srgbClr val="FFFFFF"/>
              </a:highlight>
              <a:latin typeface="Consolas" panose="020B0609020204030204" pitchFamily="49" charset="0"/>
            </a:endParaRPr>
          </a:p>
          <a:p>
            <a:endParaRPr lang="en-AU" sz="900" dirty="0">
              <a:solidFill>
                <a:srgbClr val="000000"/>
              </a:solidFill>
              <a:highlight>
                <a:srgbClr val="FFFFFF"/>
              </a:highlight>
              <a:latin typeface="Consolas" panose="020B0609020204030204" pitchFamily="49" charset="0"/>
            </a:endParaRPr>
          </a:p>
          <a:p>
            <a:r>
              <a:rPr lang="en-AU" sz="900" dirty="0" err="1" smtClean="0">
                <a:solidFill>
                  <a:srgbClr val="2B91AF"/>
                </a:solidFill>
                <a:highlight>
                  <a:srgbClr val="FFFFFF"/>
                </a:highlight>
                <a:latin typeface="Consolas" panose="020B0609020204030204" pitchFamily="49" charset="0"/>
              </a:rPr>
              <a:t>SFoo</a:t>
            </a:r>
            <a:r>
              <a:rPr lang="en-AU" sz="900" dirty="0" smtClean="0">
                <a:solidFill>
                  <a:srgbClr val="000000"/>
                </a:solidFill>
                <a:highlight>
                  <a:srgbClr val="FFFFFF"/>
                </a:highlight>
                <a:latin typeface="Consolas" panose="020B0609020204030204" pitchFamily="49" charset="0"/>
              </a:rPr>
              <a:t> foo1 = </a:t>
            </a:r>
            <a:r>
              <a:rPr lang="en-AU" sz="900" dirty="0" smtClean="0">
                <a:solidFill>
                  <a:srgbClr val="0000FF"/>
                </a:solidFill>
                <a:highlight>
                  <a:srgbClr val="FFFFFF"/>
                </a:highlight>
                <a:latin typeface="Consolas" panose="020B0609020204030204" pitchFamily="49" charset="0"/>
              </a:rPr>
              <a:t>new</a:t>
            </a:r>
            <a:r>
              <a:rPr lang="en-AU" sz="900" dirty="0" smtClean="0">
                <a:solidFill>
                  <a:srgbClr val="000000"/>
                </a:solidFill>
                <a:highlight>
                  <a:srgbClr val="FFFFFF"/>
                </a:highlight>
                <a:latin typeface="Consolas" panose="020B0609020204030204" pitchFamily="49" charset="0"/>
              </a:rPr>
              <a:t> </a:t>
            </a:r>
            <a:r>
              <a:rPr lang="en-AU" sz="900" dirty="0" err="1" smtClean="0">
                <a:solidFill>
                  <a:srgbClr val="2B91AF"/>
                </a:solidFill>
                <a:highlight>
                  <a:srgbClr val="FFFFFF"/>
                </a:highlight>
                <a:latin typeface="Consolas" panose="020B0609020204030204" pitchFamily="49" charset="0"/>
              </a:rPr>
              <a:t>SFoo</a:t>
            </a:r>
            <a:r>
              <a:rPr lang="en-AU" sz="900" dirty="0" smtClean="0">
                <a:solidFill>
                  <a:srgbClr val="000000"/>
                </a:solidFill>
                <a:highlight>
                  <a:srgbClr val="FFFFFF"/>
                </a:highlight>
                <a:latin typeface="Consolas" panose="020B0609020204030204" pitchFamily="49" charset="0"/>
              </a:rPr>
              <a:t>();</a:t>
            </a:r>
          </a:p>
          <a:p>
            <a:r>
              <a:rPr lang="en-AU" sz="900" dirty="0" err="1" smtClean="0">
                <a:solidFill>
                  <a:srgbClr val="2B91AF"/>
                </a:solidFill>
                <a:highlight>
                  <a:srgbClr val="FFFFFF"/>
                </a:highlight>
                <a:latin typeface="Consolas" panose="020B0609020204030204" pitchFamily="49" charset="0"/>
              </a:rPr>
              <a:t>SFoo</a:t>
            </a:r>
            <a:r>
              <a:rPr lang="en-AU" sz="900" dirty="0" smtClean="0">
                <a:solidFill>
                  <a:srgbClr val="000000"/>
                </a:solidFill>
                <a:highlight>
                  <a:srgbClr val="FFFFFF"/>
                </a:highlight>
                <a:latin typeface="Consolas" panose="020B0609020204030204" pitchFamily="49" charset="0"/>
              </a:rPr>
              <a:t> </a:t>
            </a:r>
            <a:r>
              <a:rPr lang="en-AU" sz="900" dirty="0">
                <a:solidFill>
                  <a:srgbClr val="000000"/>
                </a:solidFill>
                <a:highlight>
                  <a:srgbClr val="FFFFFF"/>
                </a:highlight>
                <a:latin typeface="Consolas" panose="020B0609020204030204" pitchFamily="49" charset="0"/>
              </a:rPr>
              <a:t>foo2 = foo1</a:t>
            </a:r>
            <a:r>
              <a:rPr lang="en-AU" sz="900" dirty="0" smtClean="0">
                <a:solidFill>
                  <a:srgbClr val="000000"/>
                </a:solidFill>
                <a:highlight>
                  <a:srgbClr val="FFFFFF"/>
                </a:highlight>
                <a:latin typeface="Consolas" panose="020B0609020204030204" pitchFamily="49" charset="0"/>
              </a:rPr>
              <a:t>;</a:t>
            </a:r>
          </a:p>
          <a:p>
            <a:endParaRPr lang="en-AU" sz="900" dirty="0">
              <a:solidFill>
                <a:srgbClr val="000000"/>
              </a:solidFill>
              <a:highlight>
                <a:srgbClr val="FFFFFF"/>
              </a:highlight>
              <a:latin typeface="Consolas" panose="020B0609020204030204" pitchFamily="49" charset="0"/>
            </a:endParaRPr>
          </a:p>
          <a:p>
            <a:r>
              <a:rPr lang="en-AU" sz="900" dirty="0" smtClean="0">
                <a:solidFill>
                  <a:srgbClr val="000000"/>
                </a:solidFill>
                <a:highlight>
                  <a:srgbClr val="FFFFFF"/>
                </a:highlight>
                <a:latin typeface="Consolas" panose="020B0609020204030204" pitchFamily="49" charset="0"/>
              </a:rPr>
              <a:t>foo1.val </a:t>
            </a:r>
            <a:r>
              <a:rPr lang="en-AU" sz="900" dirty="0">
                <a:solidFill>
                  <a:srgbClr val="000000"/>
                </a:solidFill>
                <a:highlight>
                  <a:srgbClr val="FFFFFF"/>
                </a:highlight>
                <a:latin typeface="Consolas" panose="020B0609020204030204" pitchFamily="49" charset="0"/>
              </a:rPr>
              <a:t>= 10</a:t>
            </a:r>
            <a:r>
              <a:rPr lang="en-AU" sz="900" dirty="0" smtClean="0">
                <a:solidFill>
                  <a:srgbClr val="000000"/>
                </a:solidFill>
                <a:highlight>
                  <a:srgbClr val="FFFFFF"/>
                </a:highlight>
                <a:latin typeface="Consolas" panose="020B0609020204030204" pitchFamily="49" charset="0"/>
              </a:rPr>
              <a:t>;    foo2.val </a:t>
            </a:r>
            <a:r>
              <a:rPr lang="en-AU" sz="900" dirty="0">
                <a:solidFill>
                  <a:srgbClr val="000000"/>
                </a:solidFill>
                <a:highlight>
                  <a:srgbClr val="FFFFFF"/>
                </a:highlight>
                <a:latin typeface="Consolas" panose="020B0609020204030204" pitchFamily="49" charset="0"/>
              </a:rPr>
              <a:t>= 20</a:t>
            </a:r>
            <a:r>
              <a:rPr lang="en-AU" sz="900" dirty="0" smtClean="0">
                <a:solidFill>
                  <a:srgbClr val="000000"/>
                </a:solidFill>
                <a:highlight>
                  <a:srgbClr val="FFFFFF"/>
                </a:highlight>
                <a:latin typeface="Consolas" panose="020B0609020204030204" pitchFamily="49" charset="0"/>
              </a:rPr>
              <a:t>;</a:t>
            </a:r>
          </a:p>
          <a:p>
            <a:endParaRPr lang="en-AU" sz="900" dirty="0">
              <a:solidFill>
                <a:srgbClr val="000000"/>
              </a:solidFill>
              <a:highlight>
                <a:srgbClr val="FFFFFF"/>
              </a:highlight>
              <a:latin typeface="Consolas" panose="020B0609020204030204" pitchFamily="49" charset="0"/>
            </a:endParaRPr>
          </a:p>
          <a:p>
            <a:r>
              <a:rPr lang="en-AU" sz="900" dirty="0" err="1" smtClean="0">
                <a:solidFill>
                  <a:srgbClr val="2B91AF"/>
                </a:solidFill>
                <a:highlight>
                  <a:srgbClr val="FFFFFF"/>
                </a:highlight>
                <a:latin typeface="Consolas" panose="020B0609020204030204" pitchFamily="49" charset="0"/>
              </a:rPr>
              <a:t>Console</a:t>
            </a:r>
            <a:r>
              <a:rPr lang="en-AU" sz="900" dirty="0" err="1" smtClean="0">
                <a:solidFill>
                  <a:srgbClr val="000000"/>
                </a:solidFill>
                <a:highlight>
                  <a:srgbClr val="FFFFFF"/>
                </a:highlight>
                <a:latin typeface="Consolas" panose="020B0609020204030204" pitchFamily="49" charset="0"/>
              </a:rPr>
              <a:t>.WriteLine</a:t>
            </a:r>
            <a:r>
              <a:rPr lang="en-AU" sz="900" dirty="0" smtClean="0">
                <a:solidFill>
                  <a:srgbClr val="000000"/>
                </a:solidFill>
                <a:highlight>
                  <a:srgbClr val="FFFFFF"/>
                </a:highlight>
                <a:latin typeface="Consolas" panose="020B0609020204030204" pitchFamily="49" charset="0"/>
              </a:rPr>
              <a:t>(foo1.val</a:t>
            </a:r>
            <a:r>
              <a:rPr lang="en-AU" sz="900" dirty="0">
                <a:solidFill>
                  <a:srgbClr val="000000"/>
                </a:solidFill>
                <a:highlight>
                  <a:srgbClr val="FFFFFF"/>
                </a:highlight>
                <a:latin typeface="Consolas" panose="020B0609020204030204" pitchFamily="49" charset="0"/>
              </a:rPr>
              <a:t>); </a:t>
            </a:r>
            <a:r>
              <a:rPr lang="en-AU" sz="900" dirty="0">
                <a:solidFill>
                  <a:srgbClr val="008000"/>
                </a:solidFill>
                <a:highlight>
                  <a:srgbClr val="FFFFFF"/>
                </a:highlight>
                <a:latin typeface="Consolas" panose="020B0609020204030204" pitchFamily="49" charset="0"/>
              </a:rPr>
              <a:t>// prints </a:t>
            </a:r>
            <a:r>
              <a:rPr lang="en-AU" sz="900" dirty="0" smtClean="0">
                <a:solidFill>
                  <a:srgbClr val="008000"/>
                </a:solidFill>
                <a:highlight>
                  <a:srgbClr val="FFFFFF"/>
                </a:highlight>
                <a:latin typeface="Consolas" panose="020B0609020204030204" pitchFamily="49" charset="0"/>
              </a:rPr>
              <a:t>10</a:t>
            </a:r>
            <a:endParaRPr lang="en-AU" sz="900" dirty="0">
              <a:solidFill>
                <a:srgbClr val="000000"/>
              </a:solidFill>
              <a:highlight>
                <a:srgbClr val="FFFFFF"/>
              </a:highlight>
              <a:latin typeface="Consolas" panose="020B0609020204030204" pitchFamily="49" charset="0"/>
            </a:endParaRPr>
          </a:p>
          <a:p>
            <a:r>
              <a:rPr lang="en-AU" sz="900" dirty="0" err="1" smtClean="0">
                <a:solidFill>
                  <a:srgbClr val="2B91AF"/>
                </a:solidFill>
                <a:highlight>
                  <a:srgbClr val="FFFFFF"/>
                </a:highlight>
                <a:latin typeface="Consolas" panose="020B0609020204030204" pitchFamily="49" charset="0"/>
              </a:rPr>
              <a:t>Console</a:t>
            </a:r>
            <a:r>
              <a:rPr lang="en-AU" sz="900" dirty="0" err="1" smtClean="0">
                <a:solidFill>
                  <a:srgbClr val="000000"/>
                </a:solidFill>
                <a:highlight>
                  <a:srgbClr val="FFFFFF"/>
                </a:highlight>
                <a:latin typeface="Consolas" panose="020B0609020204030204" pitchFamily="49" charset="0"/>
              </a:rPr>
              <a:t>.WriteLine</a:t>
            </a:r>
            <a:r>
              <a:rPr lang="en-AU" sz="900" dirty="0" smtClean="0">
                <a:solidFill>
                  <a:srgbClr val="000000"/>
                </a:solidFill>
                <a:highlight>
                  <a:srgbClr val="FFFFFF"/>
                </a:highlight>
                <a:latin typeface="Consolas" panose="020B0609020204030204" pitchFamily="49" charset="0"/>
              </a:rPr>
              <a:t>(foo2.val</a:t>
            </a:r>
            <a:r>
              <a:rPr lang="en-AU" sz="900" dirty="0">
                <a:solidFill>
                  <a:srgbClr val="000000"/>
                </a:solidFill>
                <a:highlight>
                  <a:srgbClr val="FFFFFF"/>
                </a:highlight>
                <a:latin typeface="Consolas" panose="020B0609020204030204" pitchFamily="49" charset="0"/>
              </a:rPr>
              <a:t>); </a:t>
            </a:r>
            <a:r>
              <a:rPr lang="en-AU" sz="900" dirty="0">
                <a:solidFill>
                  <a:srgbClr val="008000"/>
                </a:solidFill>
                <a:highlight>
                  <a:srgbClr val="FFFFFF"/>
                </a:highlight>
                <a:latin typeface="Consolas" panose="020B0609020204030204" pitchFamily="49" charset="0"/>
              </a:rPr>
              <a:t>// prints 20</a:t>
            </a:r>
            <a:endParaRPr lang="en-AU" sz="900" dirty="0"/>
          </a:p>
        </p:txBody>
      </p:sp>
    </p:spTree>
    <p:extLst>
      <p:ext uri="{BB962C8B-B14F-4D97-AF65-F5344CB8AC3E}">
        <p14:creationId xmlns:p14="http://schemas.microsoft.com/office/powerpoint/2010/main" val="4260521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TotalTime>
  <Words>1866</Words>
  <Application>Microsoft Office PowerPoint</Application>
  <PresentationFormat>On-screen Show (16:9)</PresentationFormat>
  <Paragraphs>179</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Consolas</vt:lpstr>
      <vt:lpstr>Office Theme</vt:lpstr>
      <vt:lpstr>Introduction to C#</vt:lpstr>
      <vt:lpstr>Contents</vt:lpstr>
      <vt:lpstr>C# at a glance</vt:lpstr>
      <vt:lpstr>Syntax</vt:lpstr>
      <vt:lpstr>C# Types</vt:lpstr>
      <vt:lpstr>Value Type</vt:lpstr>
      <vt:lpstr>Reference Types</vt:lpstr>
      <vt:lpstr>Pointers in C#</vt:lpstr>
      <vt:lpstr>Value vs Reference</vt:lpstr>
      <vt:lpstr>C# Stack or Heap</vt:lpstr>
      <vt:lpstr>Example</vt:lpstr>
      <vt:lpstr>Summary</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Alex Mackay</cp:lastModifiedBy>
  <cp:revision>39</cp:revision>
  <dcterms:created xsi:type="dcterms:W3CDTF">2014-07-14T04:04:52Z</dcterms:created>
  <dcterms:modified xsi:type="dcterms:W3CDTF">2017-01-06T04:43:09Z</dcterms:modified>
</cp:coreProperties>
</file>