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3" r:id="rId2"/>
    <p:sldId id="265" r:id="rId3"/>
    <p:sldId id="266" r:id="rId4"/>
    <p:sldId id="272" r:id="rId5"/>
    <p:sldId id="274" r:id="rId6"/>
    <p:sldId id="273" r:id="rId7"/>
    <p:sldId id="277" r:id="rId8"/>
    <p:sldId id="275" r:id="rId9"/>
    <p:sldId id="276" r:id="rId10"/>
    <p:sldId id="278" r:id="rId11"/>
    <p:sldId id="279" r:id="rId12"/>
    <p:sldId id="270" r:id="rId13"/>
    <p:sldId id="271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474" y="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12/12/2016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system.diagnostics.debug.assert(v=vs.110).aspx" TargetMode="External"/><Relationship Id="rId2" Type="http://schemas.openxmlformats.org/officeDocument/2006/relationships/hyperlink" Target="https://msdn.microsoft.com/en-AU/library/ms173162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Managing Errors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Identifying and dealing with errors at runtime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Last modified 12/12/16 by Alex Mackay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Programming – Introduction to C#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Assert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AU" dirty="0"/>
              <a:t>Wherever possible we want to identify and avoid logic which can lead to runtime errors</a:t>
            </a:r>
          </a:p>
          <a:p>
            <a:endParaRPr lang="en-AU" dirty="0">
              <a:solidFill>
                <a:srgbClr val="FFFF00"/>
              </a:solidFill>
            </a:endParaRPr>
          </a:p>
          <a:p>
            <a:r>
              <a:rPr lang="en-AU" dirty="0">
                <a:solidFill>
                  <a:srgbClr val="FFFF00"/>
                </a:solidFill>
              </a:rPr>
              <a:t>Assert</a:t>
            </a:r>
            <a:r>
              <a:rPr lang="en-AU" dirty="0"/>
              <a:t> functions are handy for this</a:t>
            </a:r>
          </a:p>
          <a:p>
            <a:endParaRPr lang="en-AU" dirty="0"/>
          </a:p>
          <a:p>
            <a:r>
              <a:rPr lang="en-AU" dirty="0"/>
              <a:t>An assert function:</a:t>
            </a:r>
          </a:p>
          <a:p>
            <a:pPr lvl="1"/>
            <a:r>
              <a:rPr lang="en-AU" dirty="0"/>
              <a:t>Checks that a state is valid</a:t>
            </a:r>
          </a:p>
          <a:p>
            <a:pPr lvl="1"/>
            <a:r>
              <a:rPr lang="en-AU" dirty="0"/>
              <a:t>Halts the program and shows if invalid states are reached</a:t>
            </a:r>
          </a:p>
          <a:p>
            <a:pPr lvl="1"/>
            <a:r>
              <a:rPr lang="en-AU" dirty="0"/>
              <a:t>Only runs in </a:t>
            </a:r>
            <a:r>
              <a:rPr lang="en-AU" dirty="0">
                <a:solidFill>
                  <a:srgbClr val="FFFF00"/>
                </a:solidFill>
              </a:rPr>
              <a:t>debug</a:t>
            </a:r>
            <a:r>
              <a:rPr lang="en-AU" dirty="0"/>
              <a:t> mode</a:t>
            </a:r>
          </a:p>
        </p:txBody>
      </p:sp>
    </p:spTree>
    <p:extLst>
      <p:ext uri="{BB962C8B-B14F-4D97-AF65-F5344CB8AC3E}">
        <p14:creationId xmlns:p14="http://schemas.microsoft.com/office/powerpoint/2010/main" val="367823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Assert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71684"/>
            <a:ext cx="7200800" cy="120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36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Summary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AU" dirty="0"/>
              <a:t>Exceptions are objects which describe an error which has occurred</a:t>
            </a:r>
          </a:p>
          <a:p>
            <a:pPr lvl="1"/>
            <a:r>
              <a:rPr lang="en-AU" dirty="0"/>
              <a:t>They are “thrown” when the error is detected</a:t>
            </a:r>
          </a:p>
          <a:p>
            <a:endParaRPr lang="en-AU" dirty="0"/>
          </a:p>
          <a:p>
            <a:r>
              <a:rPr lang="en-AU" dirty="0"/>
              <a:t>Try-catch blocks allow us to “catch” exceptions to handle the error they describe</a:t>
            </a:r>
          </a:p>
          <a:p>
            <a:endParaRPr lang="en-AU" dirty="0"/>
          </a:p>
          <a:p>
            <a:r>
              <a:rPr lang="en-AU" dirty="0"/>
              <a:t>Assert functions help us to identify when invalid states occur so that we can change our logic to avoid them</a:t>
            </a:r>
          </a:p>
        </p:txBody>
      </p:sp>
    </p:spTree>
    <p:extLst>
      <p:ext uri="{BB962C8B-B14F-4D97-AF65-F5344CB8AC3E}">
        <p14:creationId xmlns:p14="http://schemas.microsoft.com/office/powerpoint/2010/main" val="2276505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Further Reading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92500"/>
          </a:bodyPr>
          <a:lstStyle/>
          <a:p>
            <a:r>
              <a:rPr lang="en-AU" dirty="0"/>
              <a:t>Microsoft, </a:t>
            </a:r>
            <a:r>
              <a:rPr lang="en-AU" i="1" dirty="0"/>
              <a:t>C# Reference: Exception Handling</a:t>
            </a:r>
            <a:r>
              <a:rPr lang="en-AU" dirty="0"/>
              <a:t>, MSDN</a:t>
            </a:r>
          </a:p>
          <a:p>
            <a:pPr lvl="1"/>
            <a:r>
              <a:rPr lang="en-AU" dirty="0">
                <a:hlinkClick r:id="rId2"/>
              </a:rPr>
              <a:t>https://msdn.microsoft.com/en-AU/library/ms173162.aspx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Microsoft, </a:t>
            </a:r>
            <a:r>
              <a:rPr lang="en-AU" i="1" dirty="0"/>
              <a:t>C# Reference: </a:t>
            </a:r>
            <a:r>
              <a:rPr lang="en-AU" i="1" dirty="0" err="1"/>
              <a:t>Debug.Assert</a:t>
            </a:r>
            <a:r>
              <a:rPr lang="en-AU" i="1" dirty="0"/>
              <a:t> method</a:t>
            </a:r>
            <a:r>
              <a:rPr lang="en-AU" dirty="0"/>
              <a:t>, MSDN</a:t>
            </a:r>
          </a:p>
          <a:p>
            <a:pPr lvl="1"/>
            <a:r>
              <a:rPr lang="en-AU" dirty="0">
                <a:hlinkClick r:id="rId3"/>
              </a:rPr>
              <a:t>https://msdn.microsoft.com/en-us/library/system.diagnostics.debug.assert(v=vs.110).aspx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462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Contents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AU" dirty="0"/>
              <a:t>Runtime Errors</a:t>
            </a:r>
          </a:p>
          <a:p>
            <a:endParaRPr lang="en-AU" dirty="0"/>
          </a:p>
          <a:p>
            <a:r>
              <a:rPr lang="en-AU" dirty="0"/>
              <a:t>Exceptions</a:t>
            </a:r>
          </a:p>
          <a:p>
            <a:endParaRPr lang="en-AU" dirty="0"/>
          </a:p>
          <a:p>
            <a:r>
              <a:rPr lang="en-AU" dirty="0"/>
              <a:t>Try-catch</a:t>
            </a:r>
          </a:p>
          <a:p>
            <a:endParaRPr lang="en-AU" dirty="0"/>
          </a:p>
          <a:p>
            <a:r>
              <a:rPr lang="en-AU" dirty="0"/>
              <a:t>Assert</a:t>
            </a:r>
          </a:p>
        </p:txBody>
      </p:sp>
    </p:spTree>
    <p:extLst>
      <p:ext uri="{BB962C8B-B14F-4D97-AF65-F5344CB8AC3E}">
        <p14:creationId xmlns:p14="http://schemas.microsoft.com/office/powerpoint/2010/main" val="182121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Runtime Errors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Sometimes things go wrong with our program </a:t>
            </a:r>
            <a:r>
              <a:rPr lang="en-AU" i="1" dirty="0"/>
              <a:t>while it is running</a:t>
            </a:r>
            <a:endParaRPr lang="en-AU" dirty="0"/>
          </a:p>
          <a:p>
            <a:pPr lvl="1"/>
            <a:r>
              <a:rPr lang="en-AU" dirty="0"/>
              <a:t>Often that is because we have a logic error</a:t>
            </a:r>
          </a:p>
          <a:p>
            <a:pPr lvl="1"/>
            <a:r>
              <a:rPr lang="en-AU" dirty="0"/>
              <a:t>Sometimes it’s out of our control!</a:t>
            </a:r>
          </a:p>
          <a:p>
            <a:pPr lvl="1"/>
            <a:endParaRPr lang="en-AU" dirty="0"/>
          </a:p>
          <a:p>
            <a:r>
              <a:rPr lang="en-AU" dirty="0"/>
              <a:t>In either case, there are tools to help us detect and handle errors</a:t>
            </a:r>
          </a:p>
        </p:txBody>
      </p:sp>
    </p:spTree>
    <p:extLst>
      <p:ext uri="{BB962C8B-B14F-4D97-AF65-F5344CB8AC3E}">
        <p14:creationId xmlns:p14="http://schemas.microsoft.com/office/powerpoint/2010/main" val="155612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Runtime Errors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“</a:t>
            </a:r>
            <a:r>
              <a:rPr lang="en-AU" i="1" dirty="0">
                <a:solidFill>
                  <a:srgbClr val="FFFF00"/>
                </a:solidFill>
              </a:rPr>
              <a:t>Graceful degradation</a:t>
            </a:r>
            <a:r>
              <a:rPr lang="en-AU" dirty="0"/>
              <a:t>”</a:t>
            </a:r>
          </a:p>
          <a:p>
            <a:endParaRPr lang="en-AU" dirty="0"/>
          </a:p>
          <a:p>
            <a:r>
              <a:rPr lang="en-AU" dirty="0"/>
              <a:t>When something goes wrong our programs should still:</a:t>
            </a:r>
          </a:p>
          <a:p>
            <a:pPr lvl="1"/>
            <a:r>
              <a:rPr lang="en-AU" dirty="0"/>
              <a:t>Behave as predictably as they can</a:t>
            </a:r>
          </a:p>
          <a:p>
            <a:pPr lvl="1"/>
            <a:r>
              <a:rPr lang="en-AU" dirty="0"/>
              <a:t>Complete as much work as they can</a:t>
            </a:r>
          </a:p>
          <a:p>
            <a:pPr lvl="1"/>
            <a:r>
              <a:rPr lang="en-AU" dirty="0"/>
              <a:t>Avoid losing data</a:t>
            </a:r>
          </a:p>
        </p:txBody>
      </p:sp>
    </p:spTree>
    <p:extLst>
      <p:ext uri="{BB962C8B-B14F-4D97-AF65-F5344CB8AC3E}">
        <p14:creationId xmlns:p14="http://schemas.microsoft.com/office/powerpoint/2010/main" val="309682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Runtime Errors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We’re using C#</a:t>
            </a:r>
          </a:p>
          <a:p>
            <a:endParaRPr lang="en-AU" dirty="0"/>
          </a:p>
          <a:p>
            <a:r>
              <a:rPr lang="en-AU" dirty="0"/>
              <a:t>The concepts here apply to </a:t>
            </a:r>
            <a:r>
              <a:rPr lang="en-AU" dirty="0">
                <a:solidFill>
                  <a:srgbClr val="FFFF00"/>
                </a:solidFill>
              </a:rPr>
              <a:t>other languages </a:t>
            </a:r>
            <a:r>
              <a:rPr lang="en-AU" dirty="0"/>
              <a:t>too!</a:t>
            </a:r>
          </a:p>
          <a:p>
            <a:pPr lvl="1"/>
            <a:r>
              <a:rPr lang="en-AU" dirty="0"/>
              <a:t>Including C++</a:t>
            </a:r>
          </a:p>
        </p:txBody>
      </p:sp>
    </p:spTree>
    <p:extLst>
      <p:ext uri="{BB962C8B-B14F-4D97-AF65-F5344CB8AC3E}">
        <p14:creationId xmlns:p14="http://schemas.microsoft.com/office/powerpoint/2010/main" val="199992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Exceptions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en-AU" dirty="0"/>
              <a:t>Objects that describe when something has gone wrong</a:t>
            </a:r>
          </a:p>
          <a:p>
            <a:pPr lvl="1"/>
            <a:r>
              <a:rPr lang="en-AU" dirty="0"/>
              <a:t>May contain data with details of the error</a:t>
            </a:r>
          </a:p>
          <a:p>
            <a:endParaRPr lang="en-AU" dirty="0"/>
          </a:p>
          <a:p>
            <a:r>
              <a:rPr lang="en-AU" dirty="0" err="1"/>
              <a:t>Eg</a:t>
            </a:r>
            <a:r>
              <a:rPr lang="en-AU" dirty="0"/>
              <a:t>: </a:t>
            </a:r>
            <a:r>
              <a:rPr lang="en-AU" i="1" dirty="0" err="1">
                <a:solidFill>
                  <a:srgbClr val="FFFF00"/>
                </a:solidFill>
              </a:rPr>
              <a:t>NullReferenceException</a:t>
            </a:r>
            <a:r>
              <a:rPr lang="en-AU" dirty="0"/>
              <a:t> is thrown when you try to use a reference that is currently set to null</a:t>
            </a:r>
          </a:p>
          <a:p>
            <a:endParaRPr lang="en-AU" dirty="0"/>
          </a:p>
          <a:p>
            <a:r>
              <a:rPr lang="en-AU" dirty="0"/>
              <a:t>All derive from class </a:t>
            </a:r>
            <a:r>
              <a:rPr lang="en-AU" i="1" dirty="0" err="1">
                <a:solidFill>
                  <a:srgbClr val="FFFF00"/>
                </a:solidFill>
              </a:rPr>
              <a:t>System.Exception</a:t>
            </a:r>
            <a:endParaRPr lang="en-AU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AU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850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Exceptions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Exceptions are </a:t>
            </a:r>
            <a:r>
              <a:rPr lang="en-AU" dirty="0">
                <a:solidFill>
                  <a:srgbClr val="FFFF00"/>
                </a:solidFill>
              </a:rPr>
              <a:t>thrown</a:t>
            </a:r>
            <a:r>
              <a:rPr lang="en-AU" dirty="0"/>
              <a:t> when the error they represent is detected</a:t>
            </a:r>
            <a:endParaRPr lang="en-AU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AU" i="1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642561"/>
            <a:ext cx="6383808" cy="129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423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Try-catch blocks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Exceptions can be </a:t>
            </a:r>
            <a:r>
              <a:rPr lang="en-AU" dirty="0">
                <a:solidFill>
                  <a:srgbClr val="FFFF00"/>
                </a:solidFill>
              </a:rPr>
              <a:t>caught </a:t>
            </a:r>
            <a:r>
              <a:rPr lang="en-AU" dirty="0"/>
              <a:t>using a </a:t>
            </a:r>
            <a:r>
              <a:rPr lang="en-AU" dirty="0">
                <a:solidFill>
                  <a:srgbClr val="FFFF00"/>
                </a:solidFill>
              </a:rPr>
              <a:t>try-catch</a:t>
            </a:r>
            <a:r>
              <a:rPr lang="en-AU" dirty="0"/>
              <a:t> statement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977649"/>
            <a:ext cx="3325842" cy="259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21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Try-catch blocks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AU" dirty="0"/>
              <a:t>When we catch an exception we want to </a:t>
            </a:r>
            <a:r>
              <a:rPr lang="en-AU" dirty="0">
                <a:solidFill>
                  <a:srgbClr val="FFFF00"/>
                </a:solidFill>
              </a:rPr>
              <a:t>handle</a:t>
            </a:r>
            <a:r>
              <a:rPr lang="en-AU" dirty="0"/>
              <a:t> the error that caused it</a:t>
            </a:r>
          </a:p>
          <a:p>
            <a:pPr lvl="1"/>
            <a:r>
              <a:rPr lang="en-AU" dirty="0"/>
              <a:t>Can we fix the error condition?</a:t>
            </a:r>
          </a:p>
          <a:p>
            <a:pPr lvl="1"/>
            <a:r>
              <a:rPr lang="en-AU" dirty="0"/>
              <a:t>Can we perform our task in a different way?</a:t>
            </a:r>
          </a:p>
          <a:p>
            <a:pPr lvl="1"/>
            <a:r>
              <a:rPr lang="en-AU" dirty="0"/>
              <a:t>Do we tell the user what went wrong?</a:t>
            </a:r>
          </a:p>
          <a:p>
            <a:pPr lvl="1"/>
            <a:endParaRPr lang="en-AU" dirty="0"/>
          </a:p>
          <a:p>
            <a:r>
              <a:rPr lang="en-AU" dirty="0"/>
              <a:t>An exception which is not caught is said to be </a:t>
            </a:r>
            <a:r>
              <a:rPr lang="en-AU" dirty="0">
                <a:solidFill>
                  <a:srgbClr val="FFFF00"/>
                </a:solidFill>
              </a:rPr>
              <a:t>unhandled</a:t>
            </a:r>
          </a:p>
        </p:txBody>
      </p:sp>
    </p:spTree>
    <p:extLst>
      <p:ext uri="{BB962C8B-B14F-4D97-AF65-F5344CB8AC3E}">
        <p14:creationId xmlns:p14="http://schemas.microsoft.com/office/powerpoint/2010/main" val="3362345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</TotalTime>
  <Words>367</Words>
  <Application>Microsoft Office PowerPoint</Application>
  <PresentationFormat>On-screen Show (16:9)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Managing Errors</vt:lpstr>
      <vt:lpstr>Contents</vt:lpstr>
      <vt:lpstr>Runtime Errors</vt:lpstr>
      <vt:lpstr>Runtime Errors</vt:lpstr>
      <vt:lpstr>Runtime Errors</vt:lpstr>
      <vt:lpstr>Exceptions</vt:lpstr>
      <vt:lpstr>Exceptions</vt:lpstr>
      <vt:lpstr>Try-catch blocks</vt:lpstr>
      <vt:lpstr>Try-catch blocks</vt:lpstr>
      <vt:lpstr>Assert</vt:lpstr>
      <vt:lpstr>Assert</vt:lpstr>
      <vt:lpstr>Summary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Alex Mackay</cp:lastModifiedBy>
  <cp:revision>33</cp:revision>
  <dcterms:created xsi:type="dcterms:W3CDTF">2014-07-14T04:04:52Z</dcterms:created>
  <dcterms:modified xsi:type="dcterms:W3CDTF">2016-12-12T03:32:06Z</dcterms:modified>
</cp:coreProperties>
</file>