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1" d="100"/>
          <a:sy n="151" d="100"/>
        </p:scale>
        <p:origin x="474"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12/12/2016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C# is a strongly-typed language.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Every variable and constant has a type, as does every expression that evaluates to a value. Every method signature specifies a type for each input parameter and for the return value.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.NET Framework class library defines a set of built-in numeric types as well as more complex types that represent a wide variety of logical constructs, such as the file system, network connections, collections and arrays of objects, and dates.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 typical C# program uses types from the class library as well as user-defined types that model the concepts that are specific to the program's problem domain.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information stored in a type can include the following:</a:t>
            </a:r>
          </a:p>
          <a:p>
            <a:pPr marL="171450" lvl="0" indent="-171450">
              <a:buFont typeface="Arial" pitchFamily="34" charset="0"/>
              <a:buChar char="•"/>
            </a:pPr>
            <a:r>
              <a:rPr lang="en-AU" sz="1200" kern="1200" dirty="0" smtClean="0">
                <a:solidFill>
                  <a:schemeClr val="tx1"/>
                </a:solidFill>
                <a:effectLst/>
                <a:latin typeface="+mn-lt"/>
                <a:ea typeface="+mn-ea"/>
                <a:cs typeface="+mn-cs"/>
              </a:rPr>
              <a:t>The storage space that a variable of the type requires.</a:t>
            </a:r>
          </a:p>
          <a:p>
            <a:pPr marL="171450" lvl="0" indent="-171450">
              <a:buFont typeface="Arial" pitchFamily="34" charset="0"/>
              <a:buChar char="•"/>
            </a:pPr>
            <a:r>
              <a:rPr lang="en-AU" sz="1200" kern="1200" dirty="0" smtClean="0">
                <a:solidFill>
                  <a:schemeClr val="tx1"/>
                </a:solidFill>
                <a:effectLst/>
                <a:latin typeface="+mn-lt"/>
                <a:ea typeface="+mn-ea"/>
                <a:cs typeface="+mn-cs"/>
              </a:rPr>
              <a:t>The maximum and minimum values that it can represent.</a:t>
            </a:r>
          </a:p>
          <a:p>
            <a:pPr marL="171450" lvl="0" indent="-171450">
              <a:buFont typeface="Arial" pitchFamily="34" charset="0"/>
              <a:buChar char="•"/>
            </a:pPr>
            <a:r>
              <a:rPr lang="en-AU" sz="1200" kern="1200" dirty="0" smtClean="0">
                <a:solidFill>
                  <a:schemeClr val="tx1"/>
                </a:solidFill>
                <a:effectLst/>
                <a:latin typeface="+mn-lt"/>
                <a:ea typeface="+mn-ea"/>
                <a:cs typeface="+mn-cs"/>
              </a:rPr>
              <a:t>The members (methods, fields, events, and so on) that it contains.</a:t>
            </a:r>
          </a:p>
          <a:p>
            <a:pPr marL="171450" lvl="0" indent="-171450">
              <a:buFont typeface="Arial" pitchFamily="34" charset="0"/>
              <a:buChar char="•"/>
            </a:pPr>
            <a:r>
              <a:rPr lang="en-AU" sz="1200" kern="1200" dirty="0" smtClean="0">
                <a:solidFill>
                  <a:schemeClr val="tx1"/>
                </a:solidFill>
                <a:effectLst/>
                <a:latin typeface="+mn-lt"/>
                <a:ea typeface="+mn-ea"/>
                <a:cs typeface="+mn-cs"/>
              </a:rPr>
              <a:t>The base type it inherits from.</a:t>
            </a:r>
          </a:p>
          <a:p>
            <a:pPr marL="171450" lvl="0" indent="-171450">
              <a:buFont typeface="Arial" pitchFamily="34" charset="0"/>
              <a:buChar char="•"/>
            </a:pPr>
            <a:r>
              <a:rPr lang="en-AU" sz="1200" kern="1200" dirty="0" smtClean="0">
                <a:solidFill>
                  <a:schemeClr val="tx1"/>
                </a:solidFill>
                <a:effectLst/>
                <a:latin typeface="+mn-lt"/>
                <a:ea typeface="+mn-ea"/>
                <a:cs typeface="+mn-cs"/>
              </a:rPr>
              <a:t>The location where the memory for variables will be allocated at run time.</a:t>
            </a:r>
          </a:p>
          <a:p>
            <a:pPr marL="171450" lvl="0" indent="-171450">
              <a:buFont typeface="Arial" pitchFamily="34" charset="0"/>
              <a:buChar char="•"/>
            </a:pPr>
            <a:r>
              <a:rPr lang="en-AU" sz="1200" kern="1200" dirty="0" smtClean="0">
                <a:solidFill>
                  <a:schemeClr val="tx1"/>
                </a:solidFill>
                <a:effectLst/>
                <a:latin typeface="+mn-lt"/>
                <a:ea typeface="+mn-ea"/>
                <a:cs typeface="+mn-cs"/>
              </a:rPr>
              <a:t>The kinds of operations that are permitted.</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3</a:t>
            </a:fld>
            <a:endParaRPr lang="en-AU"/>
          </a:p>
        </p:txBody>
      </p:sp>
    </p:spTree>
    <p:extLst>
      <p:ext uri="{BB962C8B-B14F-4D97-AF65-F5344CB8AC3E}">
        <p14:creationId xmlns:p14="http://schemas.microsoft.com/office/powerpoint/2010/main" val="577517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In this example, the integer variable </a:t>
            </a:r>
            <a:r>
              <a:rPr lang="en-AU" sz="1200" kern="1200" dirty="0" err="1" smtClean="0">
                <a:solidFill>
                  <a:schemeClr val="tx1"/>
                </a:solidFill>
                <a:effectLst/>
                <a:latin typeface="+mn-lt"/>
                <a:ea typeface="+mn-ea"/>
                <a:cs typeface="+mn-cs"/>
              </a:rPr>
              <a:t>i</a:t>
            </a:r>
            <a:r>
              <a:rPr lang="en-AU" sz="1200" kern="1200" dirty="0" smtClean="0">
                <a:solidFill>
                  <a:schemeClr val="tx1"/>
                </a:solidFill>
                <a:effectLst/>
                <a:latin typeface="+mn-lt"/>
                <a:ea typeface="+mn-ea"/>
                <a:cs typeface="+mn-cs"/>
              </a:rPr>
              <a:t> is boxed and assigned to object o.</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12</a:t>
            </a:fld>
            <a:endParaRPr lang="en-AU"/>
          </a:p>
        </p:txBody>
      </p:sp>
    </p:spTree>
    <p:extLst>
      <p:ext uri="{BB962C8B-B14F-4D97-AF65-F5344CB8AC3E}">
        <p14:creationId xmlns:p14="http://schemas.microsoft.com/office/powerpoint/2010/main" val="33854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 object o can then be unboxed and assigned to integer variable </a:t>
            </a:r>
            <a:r>
              <a:rPr lang="en-AU" sz="1200" kern="1200" dirty="0" err="1" smtClean="0">
                <a:solidFill>
                  <a:schemeClr val="tx1"/>
                </a:solidFill>
                <a:effectLst/>
                <a:latin typeface="+mn-lt"/>
                <a:ea typeface="+mn-ea"/>
                <a:cs typeface="+mn-cs"/>
              </a:rPr>
              <a:t>i</a:t>
            </a:r>
            <a:r>
              <a:rPr lang="en-AU" sz="1200" kern="1200" dirty="0" smtClean="0">
                <a:solidFill>
                  <a:schemeClr val="tx1"/>
                </a:solidFill>
                <a:effectLst/>
                <a:latin typeface="+mn-lt"/>
                <a:ea typeface="+mn-ea"/>
                <a:cs typeface="+mn-cs"/>
              </a:rPr>
              <a:t>.</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13</a:t>
            </a:fld>
            <a:endParaRPr lang="en-AU"/>
          </a:p>
        </p:txBody>
      </p:sp>
    </p:spTree>
    <p:extLst>
      <p:ext uri="{BB962C8B-B14F-4D97-AF65-F5344CB8AC3E}">
        <p14:creationId xmlns:p14="http://schemas.microsoft.com/office/powerpoint/2010/main" val="2961945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In relation to simple assignments, boxing and unboxing are computationally expensive processes.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When a value type is boxed, a new object must be allocated and constructed. To a lesser degree, the cast required for unboxing is also expensive computationally.</a:t>
            </a:r>
          </a:p>
          <a:p>
            <a:endParaRPr lang="en-US"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Boxing is used to store value types in the garbage-collected heap.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Boxing is an implicit conversion of a value type to the type object or to any interface type implemented by this value type.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Boxing a value type allocates an object instance on the heap and copies the value into the new object</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14</a:t>
            </a:fld>
            <a:endParaRPr lang="en-AU"/>
          </a:p>
        </p:txBody>
      </p:sp>
    </p:spTree>
    <p:extLst>
      <p:ext uri="{BB962C8B-B14F-4D97-AF65-F5344CB8AC3E}">
        <p14:creationId xmlns:p14="http://schemas.microsoft.com/office/powerpoint/2010/main" val="2149289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In .NET 1.1 and earlier the collection classes like </a:t>
            </a:r>
            <a:r>
              <a:rPr lang="en-AU" sz="1200" kern="1200" dirty="0" err="1" smtClean="0">
                <a:solidFill>
                  <a:schemeClr val="tx1"/>
                </a:solidFill>
                <a:effectLst/>
                <a:latin typeface="+mn-lt"/>
                <a:ea typeface="+mn-ea"/>
                <a:cs typeface="+mn-cs"/>
              </a:rPr>
              <a:t>ArrayList</a:t>
            </a:r>
            <a:r>
              <a:rPr lang="en-AU" sz="1200" kern="1200" dirty="0" smtClean="0">
                <a:solidFill>
                  <a:schemeClr val="tx1"/>
                </a:solidFill>
                <a:effectLst/>
                <a:latin typeface="+mn-lt"/>
                <a:ea typeface="+mn-ea"/>
                <a:cs typeface="+mn-cs"/>
              </a:rPr>
              <a:t> only worked with objects. </a:t>
            </a:r>
          </a:p>
          <a:p>
            <a:r>
              <a:rPr lang="en-AU" sz="1200" kern="1200" dirty="0" smtClean="0">
                <a:solidFill>
                  <a:schemeClr val="tx1"/>
                </a:solidFill>
                <a:effectLst/>
                <a:latin typeface="+mn-lt"/>
                <a:ea typeface="+mn-ea"/>
                <a:cs typeface="+mn-cs"/>
              </a:rPr>
              <a:t>This meant that if you were storing integers in your collection then all values were boxed and unboxed.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In .NET 2.0 and up we have generic collection classes – </a:t>
            </a:r>
            <a:r>
              <a:rPr lang="en-AU" sz="1200" kern="1200" dirty="0" err="1" smtClean="0">
                <a:solidFill>
                  <a:schemeClr val="tx1"/>
                </a:solidFill>
                <a:effectLst/>
                <a:latin typeface="+mn-lt"/>
                <a:ea typeface="+mn-ea"/>
                <a:cs typeface="+mn-cs"/>
              </a:rPr>
              <a:t>ArrayList</a:t>
            </a:r>
            <a:r>
              <a:rPr lang="en-AU" sz="1200" kern="1200" dirty="0" smtClean="0">
                <a:solidFill>
                  <a:schemeClr val="tx1"/>
                </a:solidFill>
                <a:effectLst/>
                <a:latin typeface="+mn-lt"/>
                <a:ea typeface="+mn-ea"/>
                <a:cs typeface="+mn-cs"/>
              </a:rPr>
              <a:t>&lt;</a:t>
            </a:r>
            <a:r>
              <a:rPr lang="en-AU" sz="1200" kern="1200" dirty="0" err="1" smtClean="0">
                <a:solidFill>
                  <a:schemeClr val="tx1"/>
                </a:solidFill>
                <a:effectLst/>
                <a:latin typeface="+mn-lt"/>
                <a:ea typeface="+mn-ea"/>
                <a:cs typeface="+mn-cs"/>
              </a:rPr>
              <a:t>int</a:t>
            </a:r>
            <a:r>
              <a:rPr lang="en-AU" sz="1200" kern="1200" dirty="0" smtClean="0">
                <a:solidFill>
                  <a:schemeClr val="tx1"/>
                </a:solidFill>
                <a:effectLst/>
                <a:latin typeface="+mn-lt"/>
                <a:ea typeface="+mn-ea"/>
                <a:cs typeface="+mn-cs"/>
              </a:rPr>
              <a:t>&gt;</a:t>
            </a:r>
          </a:p>
          <a:p>
            <a:r>
              <a:rPr lang="en-AU" sz="1200" kern="1200" dirty="0" smtClean="0">
                <a:solidFill>
                  <a:schemeClr val="tx1"/>
                </a:solidFill>
                <a:effectLst/>
                <a:latin typeface="+mn-lt"/>
                <a:ea typeface="+mn-ea"/>
                <a:cs typeface="+mn-cs"/>
              </a:rPr>
              <a:t>So we can store our value types directly in the collection and boxing becomes unnecessary</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This means that there are very few situations where boxing becomes a necessity.</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One place where boxing is used frequently is with reflection. Reflection will allow you to get objects that describe an assembly, module or type at run-time.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Many of the calls in reflection will require boxing/unboxing when working with value types, since the type is not known in advance.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Reflection is discussed in a later lecture.</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15</a:t>
            </a:fld>
            <a:endParaRPr lang="en-AU"/>
          </a:p>
        </p:txBody>
      </p:sp>
    </p:spTree>
    <p:extLst>
      <p:ext uri="{BB962C8B-B14F-4D97-AF65-F5344CB8AC3E}">
        <p14:creationId xmlns:p14="http://schemas.microsoft.com/office/powerpoint/2010/main" val="1783952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Programming languages are sometimes divided into statically typed and dynamically typed languages. C# and Java are often considered examples of statically typed languages, while Python, Ruby and JavaScript are examples of dynamically typed languages.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Generally speaking, dynamic languages don’t perform compile-time type checks and identify the type of objects at run time only. This approach has its pros and cons: Often the code is much faster and easier to write, but at the same time you don’t get compiler errors and have to use unit testing and other techniques to ensure the correct behaviour of your application.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Originally, C# was created as a purely static language, but with C# 4, dynamic elements have been added to improve interoperability with dynamic languages and frameworks.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Visual C# 2010 introduces a new type, </a:t>
            </a:r>
            <a:r>
              <a:rPr lang="en-AU" sz="1200" i="1" kern="1200" dirty="0" smtClean="0">
                <a:solidFill>
                  <a:schemeClr val="tx1"/>
                </a:solidFill>
                <a:effectLst/>
                <a:latin typeface="+mn-lt"/>
                <a:ea typeface="+mn-ea"/>
                <a:cs typeface="+mn-cs"/>
              </a:rPr>
              <a:t>dynamic</a:t>
            </a:r>
            <a:r>
              <a:rPr lang="en-AU" sz="1200" kern="1200" dirty="0" smtClean="0">
                <a:solidFill>
                  <a:schemeClr val="tx1"/>
                </a:solidFill>
                <a:effectLst/>
                <a:latin typeface="+mn-lt"/>
                <a:ea typeface="+mn-ea"/>
                <a:cs typeface="+mn-cs"/>
              </a:rPr>
              <a:t>.</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type is a static type, but an object of type dynamic bypasses static type checking. </a:t>
            </a:r>
          </a:p>
          <a:p>
            <a:r>
              <a:rPr lang="en-AU" sz="1200" kern="1200" dirty="0" smtClean="0">
                <a:solidFill>
                  <a:schemeClr val="tx1"/>
                </a:solidFill>
                <a:effectLst/>
                <a:latin typeface="+mn-lt"/>
                <a:ea typeface="+mn-ea"/>
                <a:cs typeface="+mn-cs"/>
              </a:rPr>
              <a:t>In most cases, it functions like it has type object.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At compile time, an element that is typed as dynamic is assumed to support any operation.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Therefore, you do not have to be concerned about whether the object gets its value from a COM API, from a dynamic language such as </a:t>
            </a:r>
            <a:r>
              <a:rPr lang="en-AU" sz="1200" kern="1200" dirty="0" err="1" smtClean="0">
                <a:solidFill>
                  <a:schemeClr val="tx1"/>
                </a:solidFill>
                <a:effectLst/>
                <a:latin typeface="+mn-lt"/>
                <a:ea typeface="+mn-ea"/>
                <a:cs typeface="+mn-cs"/>
              </a:rPr>
              <a:t>IronPython</a:t>
            </a:r>
            <a:r>
              <a:rPr lang="en-AU" sz="1200" kern="1200" dirty="0" smtClean="0">
                <a:solidFill>
                  <a:schemeClr val="tx1"/>
                </a:solidFill>
                <a:effectLst/>
                <a:latin typeface="+mn-lt"/>
                <a:ea typeface="+mn-ea"/>
                <a:cs typeface="+mn-cs"/>
              </a:rPr>
              <a:t>, from the HTML Document Object Model (DOM), from reflection, or from somewhere else in the program.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However, if the code is not valid, errors are caught at run time. This means </a:t>
            </a:r>
            <a:r>
              <a:rPr lang="en-AU" sz="1200" kern="1200" dirty="0" err="1" smtClean="0">
                <a:solidFill>
                  <a:schemeClr val="tx1"/>
                </a:solidFill>
                <a:effectLst/>
                <a:latin typeface="+mn-lt"/>
                <a:ea typeface="+mn-ea"/>
                <a:cs typeface="+mn-cs"/>
              </a:rPr>
              <a:t>intellisense</a:t>
            </a:r>
            <a:r>
              <a:rPr lang="en-AU" sz="1200" kern="1200" dirty="0" smtClean="0">
                <a:solidFill>
                  <a:schemeClr val="tx1"/>
                </a:solidFill>
                <a:effectLst/>
                <a:latin typeface="+mn-lt"/>
                <a:ea typeface="+mn-ea"/>
                <a:cs typeface="+mn-cs"/>
              </a:rPr>
              <a:t> is also disabled.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It’s not expected that everybody should use dynamic whenever </a:t>
            </a:r>
            <a:r>
              <a:rPr lang="ja-JP" altLang="en-US" sz="1200" kern="1200" dirty="0" smtClean="0">
                <a:solidFill>
                  <a:schemeClr val="tx1"/>
                </a:solidFill>
                <a:effectLst/>
                <a:latin typeface="+mn-lt"/>
                <a:ea typeface="+mn-ea"/>
                <a:cs typeface="+mn-cs"/>
              </a:rPr>
              <a:t> </a:t>
            </a:r>
            <a:r>
              <a:rPr lang="en-AU" sz="1200" kern="1200" dirty="0" smtClean="0">
                <a:solidFill>
                  <a:schemeClr val="tx1"/>
                </a:solidFill>
                <a:effectLst/>
                <a:latin typeface="+mn-lt"/>
                <a:ea typeface="+mn-ea"/>
                <a:cs typeface="+mn-cs"/>
              </a:rPr>
              <a:t>possible instead of the static type declarations.</a:t>
            </a:r>
          </a:p>
          <a:p>
            <a:r>
              <a:rPr lang="en-AU" sz="1200" kern="1200" dirty="0" smtClean="0">
                <a:solidFill>
                  <a:schemeClr val="tx1"/>
                </a:solidFill>
                <a:effectLst/>
                <a:latin typeface="+mn-lt"/>
                <a:ea typeface="+mn-ea"/>
                <a:cs typeface="+mn-cs"/>
              </a:rPr>
              <a:t>However there are scenarios that were hard to implement in C# prior to the dynamic keyword and the Dynamic Language Runtime.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most notorious scenario is when you have to use the object keyword for interoperability with other languages or frameworks. Usually you have to rely on reflection to get the type of the object and to access its properties and methods. The syntax is sometimes hard to read and consequently the code is hard to maintain. Using dynamic here might be much easier and more convenient than reflection.</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Other applications are quite specialized and beyond the scope of anything we will cover.</a:t>
            </a:r>
          </a:p>
          <a:p>
            <a:r>
              <a:rPr lang="en-AU" sz="1200" kern="1200" dirty="0" smtClean="0">
                <a:solidFill>
                  <a:schemeClr val="tx1"/>
                </a:solidFill>
                <a:effectLst/>
                <a:latin typeface="+mn-lt"/>
                <a:ea typeface="+mn-ea"/>
                <a:cs typeface="+mn-cs"/>
              </a:rPr>
              <a:t>See the references for further information.</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16</a:t>
            </a:fld>
            <a:endParaRPr lang="en-AU"/>
          </a:p>
        </p:txBody>
      </p:sp>
    </p:spTree>
    <p:extLst>
      <p:ext uri="{BB962C8B-B14F-4D97-AF65-F5344CB8AC3E}">
        <p14:creationId xmlns:p14="http://schemas.microsoft.com/office/powerpoint/2010/main" val="820537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Code sample shows use of dynamic and a few run-time errors </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17</a:t>
            </a:fld>
            <a:endParaRPr lang="en-AU"/>
          </a:p>
        </p:txBody>
      </p:sp>
    </p:spTree>
    <p:extLst>
      <p:ext uri="{BB962C8B-B14F-4D97-AF65-F5344CB8AC3E}">
        <p14:creationId xmlns:p14="http://schemas.microsoft.com/office/powerpoint/2010/main" val="1098731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Beginning in Visual C# 3.0, variables that are declared at method scope can have an implicit type var. An implicitly typed local variable is strongly typed just as if you had declared the type yourself, but the compiler determines the type.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Some debate exists over when to use </a:t>
            </a:r>
            <a:r>
              <a:rPr lang="en-AU" sz="1200" kern="1200" dirty="0" err="1" smtClean="0">
                <a:solidFill>
                  <a:schemeClr val="tx1"/>
                </a:solidFill>
                <a:effectLst/>
                <a:latin typeface="+mn-lt"/>
                <a:ea typeface="+mn-ea"/>
                <a:cs typeface="+mn-cs"/>
              </a:rPr>
              <a:t>var</a:t>
            </a:r>
            <a:r>
              <a:rPr lang="en-AU" sz="1200" kern="1200" dirty="0" smtClean="0">
                <a:solidFill>
                  <a:schemeClr val="tx1"/>
                </a:solidFill>
                <a:effectLst/>
                <a:latin typeface="+mn-lt"/>
                <a:ea typeface="+mn-ea"/>
                <a:cs typeface="+mn-cs"/>
              </a:rPr>
              <a:t> over explicitly types. The following points provide a useful guide:</a:t>
            </a:r>
          </a:p>
          <a:p>
            <a:pPr marL="171450" lvl="0" indent="-171450">
              <a:buFont typeface="Arial" pitchFamily="34" charset="0"/>
              <a:buChar char="•"/>
            </a:pPr>
            <a:r>
              <a:rPr lang="en-AU" sz="1200" kern="1200" dirty="0" smtClean="0">
                <a:solidFill>
                  <a:schemeClr val="tx1"/>
                </a:solidFill>
                <a:effectLst/>
                <a:latin typeface="+mn-lt"/>
                <a:ea typeface="+mn-ea"/>
                <a:cs typeface="+mn-cs"/>
              </a:rPr>
              <a:t>Use </a:t>
            </a:r>
            <a:r>
              <a:rPr lang="en-AU" sz="1200" kern="1200" dirty="0" err="1" smtClean="0">
                <a:solidFill>
                  <a:schemeClr val="tx1"/>
                </a:solidFill>
                <a:effectLst/>
                <a:latin typeface="+mn-lt"/>
                <a:ea typeface="+mn-ea"/>
                <a:cs typeface="+mn-cs"/>
              </a:rPr>
              <a:t>var</a:t>
            </a:r>
            <a:r>
              <a:rPr lang="en-AU" sz="1200" kern="1200" dirty="0" smtClean="0">
                <a:solidFill>
                  <a:schemeClr val="tx1"/>
                </a:solidFill>
                <a:effectLst/>
                <a:latin typeface="+mn-lt"/>
                <a:ea typeface="+mn-ea"/>
                <a:cs typeface="+mn-cs"/>
              </a:rPr>
              <a:t> when you have to; when you are using anonymous types.</a:t>
            </a:r>
          </a:p>
          <a:p>
            <a:pPr marL="171450" lvl="0" indent="-171450">
              <a:buFont typeface="Arial" pitchFamily="34" charset="0"/>
              <a:buChar char="•"/>
            </a:pPr>
            <a:r>
              <a:rPr lang="en-AU" sz="1200" kern="1200" dirty="0" smtClean="0">
                <a:solidFill>
                  <a:schemeClr val="tx1"/>
                </a:solidFill>
                <a:effectLst/>
                <a:latin typeface="+mn-lt"/>
                <a:ea typeface="+mn-ea"/>
                <a:cs typeface="+mn-cs"/>
              </a:rPr>
              <a:t>Use </a:t>
            </a:r>
            <a:r>
              <a:rPr lang="en-AU" sz="1200" kern="1200" dirty="0" err="1" smtClean="0">
                <a:solidFill>
                  <a:schemeClr val="tx1"/>
                </a:solidFill>
                <a:effectLst/>
                <a:latin typeface="+mn-lt"/>
                <a:ea typeface="+mn-ea"/>
                <a:cs typeface="+mn-cs"/>
              </a:rPr>
              <a:t>var</a:t>
            </a:r>
            <a:r>
              <a:rPr lang="en-AU" sz="1200" kern="1200" dirty="0" smtClean="0">
                <a:solidFill>
                  <a:schemeClr val="tx1"/>
                </a:solidFill>
                <a:effectLst/>
                <a:latin typeface="+mn-lt"/>
                <a:ea typeface="+mn-ea"/>
                <a:cs typeface="+mn-cs"/>
              </a:rPr>
              <a:t> when the type of the declaration is obvious from the initializer, especially if it is an object creation. This eliminates redundancy.</a:t>
            </a:r>
          </a:p>
          <a:p>
            <a:pPr marL="171450" lvl="0" indent="-171450">
              <a:buFont typeface="Arial" pitchFamily="34" charset="0"/>
              <a:buChar char="•"/>
            </a:pPr>
            <a:r>
              <a:rPr lang="en-AU" sz="1200" kern="1200" dirty="0" smtClean="0">
                <a:solidFill>
                  <a:schemeClr val="tx1"/>
                </a:solidFill>
                <a:effectLst/>
                <a:latin typeface="+mn-lt"/>
                <a:ea typeface="+mn-ea"/>
                <a:cs typeface="+mn-cs"/>
              </a:rPr>
              <a:t>Use explicit types if doing so is necessary for the code to be correctly understood and maintained.</a:t>
            </a:r>
          </a:p>
          <a:p>
            <a:pPr marL="171450" lvl="0" indent="-171450">
              <a:buFont typeface="Arial" pitchFamily="34" charset="0"/>
              <a:buChar char="•"/>
            </a:pPr>
            <a:r>
              <a:rPr lang="en-AU" sz="1200" kern="1200" dirty="0" smtClean="0">
                <a:solidFill>
                  <a:schemeClr val="tx1"/>
                </a:solidFill>
                <a:effectLst/>
                <a:latin typeface="+mn-lt"/>
                <a:ea typeface="+mn-ea"/>
                <a:cs typeface="+mn-cs"/>
              </a:rPr>
              <a:t>Use descriptive variable names regardless of whether you use "</a:t>
            </a:r>
            <a:r>
              <a:rPr lang="en-AU" sz="1200" kern="1200" dirty="0" err="1" smtClean="0">
                <a:solidFill>
                  <a:schemeClr val="tx1"/>
                </a:solidFill>
                <a:effectLst/>
                <a:latin typeface="+mn-lt"/>
                <a:ea typeface="+mn-ea"/>
                <a:cs typeface="+mn-cs"/>
              </a:rPr>
              <a:t>var</a:t>
            </a:r>
            <a:r>
              <a:rPr lang="en-AU" sz="1200" kern="1200" dirty="0" smtClean="0">
                <a:solidFill>
                  <a:schemeClr val="tx1"/>
                </a:solidFill>
                <a:effectLst/>
                <a:latin typeface="+mn-lt"/>
                <a:ea typeface="+mn-ea"/>
                <a:cs typeface="+mn-cs"/>
              </a:rPr>
              <a:t>". Variable names should represent the semantics of the variable, not details of its storage; "</a:t>
            </a:r>
            <a:r>
              <a:rPr lang="en-AU" sz="1200" kern="1200" dirty="0" err="1" smtClean="0">
                <a:solidFill>
                  <a:schemeClr val="tx1"/>
                </a:solidFill>
                <a:effectLst/>
                <a:latin typeface="+mn-lt"/>
                <a:ea typeface="+mn-ea"/>
                <a:cs typeface="+mn-cs"/>
              </a:rPr>
              <a:t>decimalRate</a:t>
            </a:r>
            <a:r>
              <a:rPr lang="en-AU" sz="1200" kern="1200" dirty="0" smtClean="0">
                <a:solidFill>
                  <a:schemeClr val="tx1"/>
                </a:solidFill>
                <a:effectLst/>
                <a:latin typeface="+mn-lt"/>
                <a:ea typeface="+mn-ea"/>
                <a:cs typeface="+mn-cs"/>
              </a:rPr>
              <a:t>" is bad; "</a:t>
            </a:r>
            <a:r>
              <a:rPr lang="en-AU" sz="1200" kern="1200" dirty="0" err="1" smtClean="0">
                <a:solidFill>
                  <a:schemeClr val="tx1"/>
                </a:solidFill>
                <a:effectLst/>
                <a:latin typeface="+mn-lt"/>
                <a:ea typeface="+mn-ea"/>
                <a:cs typeface="+mn-cs"/>
              </a:rPr>
              <a:t>interestRate</a:t>
            </a:r>
            <a:r>
              <a:rPr lang="en-AU" sz="1200" kern="1200" dirty="0" smtClean="0">
                <a:solidFill>
                  <a:schemeClr val="tx1"/>
                </a:solidFill>
                <a:effectLst/>
                <a:latin typeface="+mn-lt"/>
                <a:ea typeface="+mn-ea"/>
                <a:cs typeface="+mn-cs"/>
              </a:rPr>
              <a:t>" is good.</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t>
            </a:r>
            <a:r>
              <a:rPr lang="en-AU" sz="1200" i="1" kern="1200" dirty="0" smtClean="0">
                <a:solidFill>
                  <a:schemeClr val="tx1"/>
                </a:solidFill>
                <a:effectLst/>
                <a:latin typeface="+mn-lt"/>
                <a:ea typeface="+mn-ea"/>
                <a:cs typeface="+mn-cs"/>
              </a:rPr>
              <a:t>Anonymous types</a:t>
            </a:r>
            <a:r>
              <a:rPr lang="en-AU" sz="1200" kern="1200" dirty="0" smtClean="0">
                <a:solidFill>
                  <a:schemeClr val="tx1"/>
                </a:solidFill>
                <a:effectLst/>
                <a:latin typeface="+mn-lt"/>
                <a:ea typeface="+mn-ea"/>
                <a:cs typeface="+mn-cs"/>
              </a:rPr>
              <a:t>:  provide a convenient way to encapsulate a set of read-only properties into a single object without having to explicitly define a type first. The type name is generated by the compiler and is not available at the source code level. The type of each property is inferred by the compiler.]</a:t>
            </a:r>
          </a:p>
          <a:p>
            <a:r>
              <a:rPr lang="en-AU" sz="1200" kern="1200" dirty="0" smtClean="0">
                <a:solidFill>
                  <a:schemeClr val="tx1"/>
                </a:solidFill>
                <a:effectLst/>
                <a:latin typeface="+mn-lt"/>
                <a:ea typeface="+mn-ea"/>
                <a:cs typeface="+mn-cs"/>
              </a:rPr>
              <a:t> </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18</a:t>
            </a:fld>
            <a:endParaRPr lang="en-AU"/>
          </a:p>
        </p:txBody>
      </p:sp>
    </p:spTree>
    <p:extLst>
      <p:ext uri="{BB962C8B-B14F-4D97-AF65-F5344CB8AC3E}">
        <p14:creationId xmlns:p14="http://schemas.microsoft.com/office/powerpoint/2010/main" val="4170131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Some code samples for </a:t>
            </a:r>
            <a:r>
              <a:rPr lang="en-AU" sz="1200" kern="1200" dirty="0" err="1" smtClean="0">
                <a:solidFill>
                  <a:schemeClr val="tx1"/>
                </a:solidFill>
                <a:effectLst/>
                <a:latin typeface="+mn-lt"/>
                <a:ea typeface="+mn-ea"/>
                <a:cs typeface="+mn-cs"/>
              </a:rPr>
              <a:t>var</a:t>
            </a:r>
            <a:r>
              <a:rPr lang="en-AU" sz="1200" kern="1200" dirty="0" smtClean="0">
                <a:solidFill>
                  <a:schemeClr val="tx1"/>
                </a:solidFill>
                <a:effectLst/>
                <a:latin typeface="+mn-lt"/>
                <a:ea typeface="+mn-ea"/>
                <a:cs typeface="+mn-cs"/>
              </a:rPr>
              <a:t>, including an anonymous type.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Personally, I prefer to use explicit types unless an implicit type is needed (which would only be when using an anonymous type, since there is no alternative in this case)</a:t>
            </a:r>
          </a:p>
          <a:p>
            <a:r>
              <a:rPr lang="en-AU" sz="1200" kern="1200" smtClean="0">
                <a:solidFill>
                  <a:schemeClr val="tx1"/>
                </a:solidFill>
                <a:effectLst/>
                <a:latin typeface="+mn-lt"/>
                <a:ea typeface="+mn-ea"/>
                <a:cs typeface="+mn-cs"/>
              </a:rPr>
              <a:t> </a:t>
            </a:r>
          </a:p>
          <a:p>
            <a:endParaRPr lang="en-AU"/>
          </a:p>
        </p:txBody>
      </p:sp>
      <p:sp>
        <p:nvSpPr>
          <p:cNvPr id="4" name="Slide Number Placeholder 3"/>
          <p:cNvSpPr>
            <a:spLocks noGrp="1"/>
          </p:cNvSpPr>
          <p:nvPr>
            <p:ph type="sldNum" sz="quarter" idx="10"/>
          </p:nvPr>
        </p:nvSpPr>
        <p:spPr/>
        <p:txBody>
          <a:bodyPr/>
          <a:lstStyle/>
          <a:p>
            <a:fld id="{6C794E1E-3C95-403D-9E2C-9E58B2F1E7A3}" type="slidenum">
              <a:rPr lang="en-AU" smtClean="0"/>
              <a:t>19</a:t>
            </a:fld>
            <a:endParaRPr lang="en-AU"/>
          </a:p>
        </p:txBody>
      </p:sp>
    </p:spTree>
    <p:extLst>
      <p:ext uri="{BB962C8B-B14F-4D97-AF65-F5344CB8AC3E}">
        <p14:creationId xmlns:p14="http://schemas.microsoft.com/office/powerpoint/2010/main" val="270027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The compiler uses type information to make sure that all operations that are performed in your code are type safe.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For example, if you declare a variable of type </a:t>
            </a:r>
            <a:r>
              <a:rPr lang="en-AU" sz="1200" kern="1200" dirty="0" err="1" smtClean="0">
                <a:solidFill>
                  <a:schemeClr val="tx1"/>
                </a:solidFill>
                <a:effectLst/>
                <a:latin typeface="+mn-lt"/>
                <a:ea typeface="+mn-ea"/>
                <a:cs typeface="+mn-cs"/>
              </a:rPr>
              <a:t>int</a:t>
            </a:r>
            <a:r>
              <a:rPr lang="en-AU" sz="1200" kern="1200" dirty="0" smtClean="0">
                <a:solidFill>
                  <a:schemeClr val="tx1"/>
                </a:solidFill>
                <a:effectLst/>
                <a:latin typeface="+mn-lt"/>
                <a:ea typeface="+mn-ea"/>
                <a:cs typeface="+mn-cs"/>
              </a:rPr>
              <a:t>, the compiler allows you to use the variable in addition and subtraction operations. If you try to perform those same operations on a variable of type </a:t>
            </a:r>
            <a:r>
              <a:rPr lang="en-AU" sz="1200" kern="1200" dirty="0" err="1" smtClean="0">
                <a:solidFill>
                  <a:schemeClr val="tx1"/>
                </a:solidFill>
                <a:effectLst/>
                <a:latin typeface="+mn-lt"/>
                <a:ea typeface="+mn-ea"/>
                <a:cs typeface="+mn-cs"/>
              </a:rPr>
              <a:t>bool</a:t>
            </a:r>
            <a:r>
              <a:rPr lang="en-AU" sz="1200" kern="1200" dirty="0" smtClean="0">
                <a:solidFill>
                  <a:schemeClr val="tx1"/>
                </a:solidFill>
                <a:effectLst/>
                <a:latin typeface="+mn-lt"/>
                <a:ea typeface="+mn-ea"/>
                <a:cs typeface="+mn-cs"/>
              </a:rPr>
              <a:t>, the compiler generates an error.</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 and C++ developers, notice that in C#, </a:t>
            </a:r>
            <a:r>
              <a:rPr lang="en-AU" sz="1200" kern="1200" dirty="0" err="1" smtClean="0">
                <a:solidFill>
                  <a:schemeClr val="tx1"/>
                </a:solidFill>
                <a:effectLst/>
                <a:latin typeface="+mn-lt"/>
                <a:ea typeface="+mn-ea"/>
                <a:cs typeface="+mn-cs"/>
              </a:rPr>
              <a:t>bool</a:t>
            </a:r>
            <a:r>
              <a:rPr lang="en-AU" sz="1200" kern="1200" dirty="0" smtClean="0">
                <a:solidFill>
                  <a:schemeClr val="tx1"/>
                </a:solidFill>
                <a:effectLst/>
                <a:latin typeface="+mn-lt"/>
                <a:ea typeface="+mn-ea"/>
                <a:cs typeface="+mn-cs"/>
              </a:rPr>
              <a:t> is not convertible to int.</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4</a:t>
            </a:fld>
            <a:endParaRPr lang="en-AU"/>
          </a:p>
        </p:txBody>
      </p:sp>
    </p:spTree>
    <p:extLst>
      <p:ext uri="{BB962C8B-B14F-4D97-AF65-F5344CB8AC3E}">
        <p14:creationId xmlns:p14="http://schemas.microsoft.com/office/powerpoint/2010/main" val="3172532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After a variable is declared, it cannot be re-declared with a new type, and it cannot be assigned a value that is not compatible with its declared type. For example, you cannot declare an </a:t>
            </a:r>
            <a:r>
              <a:rPr lang="en-AU" sz="1200" kern="1200" dirty="0" err="1" smtClean="0">
                <a:solidFill>
                  <a:schemeClr val="tx1"/>
                </a:solidFill>
                <a:effectLst/>
                <a:latin typeface="+mn-lt"/>
                <a:ea typeface="+mn-ea"/>
                <a:cs typeface="+mn-cs"/>
              </a:rPr>
              <a:t>int</a:t>
            </a:r>
            <a:r>
              <a:rPr lang="en-AU" sz="1200" kern="1200" dirty="0" smtClean="0">
                <a:solidFill>
                  <a:schemeClr val="tx1"/>
                </a:solidFill>
                <a:effectLst/>
                <a:latin typeface="+mn-lt"/>
                <a:ea typeface="+mn-ea"/>
                <a:cs typeface="+mn-cs"/>
              </a:rPr>
              <a:t> and then assign it a Boolean value of true.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However, values can be converted to other types, for example when they are assigned to new variables or passed as method arguments.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A type conversion that does not cause data loss is performed automatically by the compiler. </a:t>
            </a:r>
          </a:p>
          <a:p>
            <a:r>
              <a:rPr lang="en-AU" sz="1200" kern="1200" dirty="0" smtClean="0">
                <a:solidFill>
                  <a:schemeClr val="tx1"/>
                </a:solidFill>
                <a:effectLst/>
                <a:latin typeface="+mn-lt"/>
                <a:ea typeface="+mn-ea"/>
                <a:cs typeface="+mn-cs"/>
              </a:rPr>
              <a:t>A conversion that might cause data loss requires a cast in the source code.</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794E1E-3C95-403D-9E2C-9E58B2F1E7A3}" type="slidenum">
              <a:rPr lang="en-AU" smtClean="0"/>
              <a:t>5</a:t>
            </a:fld>
            <a:endParaRPr lang="en-AU"/>
          </a:p>
        </p:txBody>
      </p:sp>
    </p:spTree>
    <p:extLst>
      <p:ext uri="{BB962C8B-B14F-4D97-AF65-F5344CB8AC3E}">
        <p14:creationId xmlns:p14="http://schemas.microsoft.com/office/powerpoint/2010/main" val="2667150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Sometimes need to copy a value into a variable or method parameter of another type.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For example, you might have an integer variable that you need to pass to a method whose parameter is typed as double. Or you might need to assign a class variable to a variable of an interface type.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These kinds of operations are called type conversions.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 In C#, you can perform the following kinds of conversions:</a:t>
            </a:r>
          </a:p>
          <a:p>
            <a:pPr marL="171450" lvl="0" indent="-171450">
              <a:buFont typeface="Arial" pitchFamily="34" charset="0"/>
              <a:buChar char="•"/>
            </a:pPr>
            <a:r>
              <a:rPr lang="en-AU" sz="1200" kern="1200" dirty="0" smtClean="0">
                <a:solidFill>
                  <a:schemeClr val="tx1"/>
                </a:solidFill>
                <a:effectLst/>
                <a:latin typeface="+mn-lt"/>
                <a:ea typeface="+mn-ea"/>
                <a:cs typeface="+mn-cs"/>
              </a:rPr>
              <a:t>Implicit</a:t>
            </a:r>
          </a:p>
          <a:p>
            <a:pPr marL="171450" lvl="0" indent="-171450">
              <a:buFont typeface="Arial" pitchFamily="34" charset="0"/>
              <a:buChar char="•"/>
            </a:pPr>
            <a:r>
              <a:rPr lang="en-AU" sz="1200" kern="1200" dirty="0" smtClean="0">
                <a:solidFill>
                  <a:schemeClr val="tx1"/>
                </a:solidFill>
                <a:effectLst/>
                <a:latin typeface="+mn-lt"/>
                <a:ea typeface="+mn-ea"/>
                <a:cs typeface="+mn-cs"/>
              </a:rPr>
              <a:t>Explicit</a:t>
            </a:r>
          </a:p>
          <a:p>
            <a:pPr marL="171450" lvl="0" indent="-171450">
              <a:buFont typeface="Arial" pitchFamily="34" charset="0"/>
              <a:buChar char="•"/>
            </a:pPr>
            <a:r>
              <a:rPr lang="en-AU" sz="1200" kern="1200" dirty="0" smtClean="0">
                <a:solidFill>
                  <a:schemeClr val="tx1"/>
                </a:solidFill>
                <a:effectLst/>
                <a:latin typeface="+mn-lt"/>
                <a:ea typeface="+mn-ea"/>
                <a:cs typeface="+mn-cs"/>
              </a:rPr>
              <a:t>User-defined</a:t>
            </a:r>
          </a:p>
          <a:p>
            <a:pPr marL="171450" lvl="0" indent="-171450">
              <a:buFont typeface="Arial" pitchFamily="34" charset="0"/>
              <a:buChar char="•"/>
            </a:pPr>
            <a:r>
              <a:rPr lang="en-AU" sz="1200" kern="1200" dirty="0" smtClean="0">
                <a:solidFill>
                  <a:schemeClr val="tx1"/>
                </a:solidFill>
                <a:effectLst/>
                <a:latin typeface="+mn-lt"/>
                <a:ea typeface="+mn-ea"/>
                <a:cs typeface="+mn-cs"/>
              </a:rPr>
              <a:t>Conversions with helper classes</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We’ll go over each one of these now</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6</a:t>
            </a:fld>
            <a:endParaRPr lang="en-AU"/>
          </a:p>
        </p:txBody>
      </p:sp>
    </p:spTree>
    <p:extLst>
      <p:ext uri="{BB962C8B-B14F-4D97-AF65-F5344CB8AC3E}">
        <p14:creationId xmlns:p14="http://schemas.microsoft.com/office/powerpoint/2010/main" val="269086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No special syntax is required because the conversion is type safe and no data will be lost.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Examples include conversions from smaller to larger integral types, and conversions from derived classes to base classes.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7</a:t>
            </a:fld>
            <a:endParaRPr lang="en-AU"/>
          </a:p>
        </p:txBody>
      </p:sp>
    </p:spTree>
    <p:extLst>
      <p:ext uri="{BB962C8B-B14F-4D97-AF65-F5344CB8AC3E}">
        <p14:creationId xmlns:p14="http://schemas.microsoft.com/office/powerpoint/2010/main" val="133929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Explicit conversions require a cast operator.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Casting is required when information might be lost in the conversion, or when the conversion might not succeed for other reasons.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Typical examples include numeric conversion to a type that has less precision or a smaller range, and conversion of a base-class instance to a derived class.</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8</a:t>
            </a:fld>
            <a:endParaRPr lang="en-AU"/>
          </a:p>
        </p:txBody>
      </p:sp>
    </p:spTree>
    <p:extLst>
      <p:ext uri="{BB962C8B-B14F-4D97-AF65-F5344CB8AC3E}">
        <p14:creationId xmlns:p14="http://schemas.microsoft.com/office/powerpoint/2010/main" val="4159959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User-defined conversions are performed by special methods that you can define to enable explicit and implicit conversions between custom types that do not have a base class–derived class relationship.</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Classes or </a:t>
            </a:r>
            <a:r>
              <a:rPr lang="en-AU" sz="1200" kern="1200" dirty="0" err="1" smtClean="0">
                <a:solidFill>
                  <a:schemeClr val="tx1"/>
                </a:solidFill>
                <a:effectLst/>
                <a:latin typeface="+mn-lt"/>
                <a:ea typeface="+mn-ea"/>
                <a:cs typeface="+mn-cs"/>
              </a:rPr>
              <a:t>structs</a:t>
            </a:r>
            <a:r>
              <a:rPr lang="en-AU" sz="1200" kern="1200" dirty="0" smtClean="0">
                <a:solidFill>
                  <a:schemeClr val="tx1"/>
                </a:solidFill>
                <a:effectLst/>
                <a:latin typeface="+mn-lt"/>
                <a:ea typeface="+mn-ea"/>
                <a:cs typeface="+mn-cs"/>
              </a:rPr>
              <a:t> can be converted to and/or from other classes or </a:t>
            </a:r>
            <a:r>
              <a:rPr lang="en-AU" sz="1200" kern="1200" dirty="0" err="1" smtClean="0">
                <a:solidFill>
                  <a:schemeClr val="tx1"/>
                </a:solidFill>
                <a:effectLst/>
                <a:latin typeface="+mn-lt"/>
                <a:ea typeface="+mn-ea"/>
                <a:cs typeface="+mn-cs"/>
              </a:rPr>
              <a:t>structs</a:t>
            </a:r>
            <a:r>
              <a:rPr lang="en-AU" sz="1200" kern="1200" dirty="0" smtClean="0">
                <a:solidFill>
                  <a:schemeClr val="tx1"/>
                </a:solidFill>
                <a:effectLst/>
                <a:latin typeface="+mn-lt"/>
                <a:ea typeface="+mn-ea"/>
                <a:cs typeface="+mn-cs"/>
              </a:rPr>
              <a:t>, or basic types.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Conversions are defined like operators and are named for the type to which they convert.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containing type must be either the type of the argument to be converted, or the type of the result of the conversion, but it cannot be both.</a:t>
            </a:r>
          </a:p>
          <a:p>
            <a:r>
              <a:rPr lang="en-AU" sz="1200" kern="1200" dirty="0" smtClean="0">
                <a:solidFill>
                  <a:schemeClr val="tx1"/>
                </a:solidFill>
                <a:effectLst/>
                <a:latin typeface="+mn-lt"/>
                <a:ea typeface="+mn-ea"/>
                <a:cs typeface="+mn-cs"/>
              </a:rPr>
              <a:t> </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9</a:t>
            </a:fld>
            <a:endParaRPr lang="en-AU"/>
          </a:p>
        </p:txBody>
      </p:sp>
    </p:spTree>
    <p:extLst>
      <p:ext uri="{BB962C8B-B14F-4D97-AF65-F5344CB8AC3E}">
        <p14:creationId xmlns:p14="http://schemas.microsoft.com/office/powerpoint/2010/main" val="132138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To convert between non-compatible types, such as integers and </a:t>
            </a:r>
            <a:r>
              <a:rPr lang="en-AU" sz="1200" kern="1200" dirty="0" err="1" smtClean="0">
                <a:solidFill>
                  <a:schemeClr val="tx1"/>
                </a:solidFill>
                <a:effectLst/>
                <a:latin typeface="+mn-lt"/>
                <a:ea typeface="+mn-ea"/>
                <a:cs typeface="+mn-cs"/>
              </a:rPr>
              <a:t>System.DateTime</a:t>
            </a:r>
            <a:r>
              <a:rPr lang="en-AU" sz="1200" kern="1200" dirty="0" smtClean="0">
                <a:solidFill>
                  <a:schemeClr val="tx1"/>
                </a:solidFill>
                <a:effectLst/>
                <a:latin typeface="+mn-lt"/>
                <a:ea typeface="+mn-ea"/>
                <a:cs typeface="+mn-cs"/>
              </a:rPr>
              <a:t> objects, or hexadecimal strings and byte arrays, you can use the </a:t>
            </a:r>
            <a:r>
              <a:rPr lang="en-AU" sz="1200" kern="1200" dirty="0" err="1" smtClean="0">
                <a:solidFill>
                  <a:schemeClr val="tx1"/>
                </a:solidFill>
                <a:effectLst/>
                <a:latin typeface="+mn-lt"/>
                <a:ea typeface="+mn-ea"/>
                <a:cs typeface="+mn-cs"/>
              </a:rPr>
              <a:t>System.BitConverter</a:t>
            </a:r>
            <a:r>
              <a:rPr lang="en-AU" sz="1200" kern="1200" dirty="0" smtClean="0">
                <a:solidFill>
                  <a:schemeClr val="tx1"/>
                </a:solidFill>
                <a:effectLst/>
                <a:latin typeface="+mn-lt"/>
                <a:ea typeface="+mn-ea"/>
                <a:cs typeface="+mn-cs"/>
              </a:rPr>
              <a:t> class, the </a:t>
            </a:r>
            <a:r>
              <a:rPr lang="en-AU" sz="1200" kern="1200" dirty="0" err="1" smtClean="0">
                <a:solidFill>
                  <a:schemeClr val="tx1"/>
                </a:solidFill>
                <a:effectLst/>
                <a:latin typeface="+mn-lt"/>
                <a:ea typeface="+mn-ea"/>
                <a:cs typeface="+mn-cs"/>
              </a:rPr>
              <a:t>System.Convert</a:t>
            </a:r>
            <a:r>
              <a:rPr lang="en-AU" sz="1200" kern="1200" dirty="0" smtClean="0">
                <a:solidFill>
                  <a:schemeClr val="tx1"/>
                </a:solidFill>
                <a:effectLst/>
                <a:latin typeface="+mn-lt"/>
                <a:ea typeface="+mn-ea"/>
                <a:cs typeface="+mn-cs"/>
              </a:rPr>
              <a:t> class, and the Parse methods of the built-in numeric types, such as Int32.Parse.</a:t>
            </a:r>
            <a:endParaRPr lang="en-A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794E1E-3C95-403D-9E2C-9E58B2F1E7A3}" type="slidenum">
              <a:rPr lang="en-AU" smtClean="0"/>
              <a:t>10</a:t>
            </a:fld>
            <a:endParaRPr lang="en-AU"/>
          </a:p>
        </p:txBody>
      </p:sp>
    </p:spTree>
    <p:extLst>
      <p:ext uri="{BB962C8B-B14F-4D97-AF65-F5344CB8AC3E}">
        <p14:creationId xmlns:p14="http://schemas.microsoft.com/office/powerpoint/2010/main" val="3221118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Boxing is the process of converting a value type to the type object or to any interface type implemented by this value type.</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When the common language runtime boxes a value type, it wraps the value inside a </a:t>
            </a:r>
            <a:r>
              <a:rPr lang="en-AU" sz="1200" kern="1200" dirty="0" err="1" smtClean="0">
                <a:solidFill>
                  <a:schemeClr val="tx1"/>
                </a:solidFill>
                <a:effectLst/>
                <a:latin typeface="+mn-lt"/>
                <a:ea typeface="+mn-ea"/>
                <a:cs typeface="+mn-cs"/>
              </a:rPr>
              <a:t>System.Object</a:t>
            </a:r>
            <a:r>
              <a:rPr lang="en-AU" sz="1200" kern="1200" dirty="0" smtClean="0">
                <a:solidFill>
                  <a:schemeClr val="tx1"/>
                </a:solidFill>
                <a:effectLst/>
                <a:latin typeface="+mn-lt"/>
                <a:ea typeface="+mn-ea"/>
                <a:cs typeface="+mn-cs"/>
              </a:rPr>
              <a:t> and stores it on the managed heap.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Unboxing extracts the value type from the object.  Boxing is implicit; unboxing is explicit. </a:t>
            </a:r>
          </a:p>
          <a:p>
            <a:r>
              <a:rPr lang="en-AU" sz="1200" kern="1200" dirty="0" smtClean="0">
                <a:solidFill>
                  <a:schemeClr val="tx1"/>
                </a:solidFill>
                <a:effectLst/>
                <a:latin typeface="+mn-lt"/>
                <a:ea typeface="+mn-ea"/>
                <a:cs typeface="+mn-cs"/>
              </a:rPr>
              <a:t> </a:t>
            </a:r>
          </a:p>
          <a:p>
            <a:r>
              <a:rPr lang="en-AU" sz="1200" kern="1200" dirty="0" smtClean="0">
                <a:solidFill>
                  <a:schemeClr val="tx1"/>
                </a:solidFill>
                <a:effectLst/>
                <a:latin typeface="+mn-lt"/>
                <a:ea typeface="+mn-ea"/>
                <a:cs typeface="+mn-cs"/>
              </a:rPr>
              <a:t>The concept of boxing and unboxing underlies the C# unified view of the type system in which a value of any type can be treated as an object.</a:t>
            </a:r>
          </a:p>
          <a:p>
            <a:endParaRPr lang="en-AU" dirty="0"/>
          </a:p>
        </p:txBody>
      </p:sp>
      <p:sp>
        <p:nvSpPr>
          <p:cNvPr id="4" name="Slide Number Placeholder 3"/>
          <p:cNvSpPr>
            <a:spLocks noGrp="1"/>
          </p:cNvSpPr>
          <p:nvPr>
            <p:ph type="sldNum" sz="quarter" idx="10"/>
          </p:nvPr>
        </p:nvSpPr>
        <p:spPr/>
        <p:txBody>
          <a:bodyPr/>
          <a:lstStyle/>
          <a:p>
            <a:fld id="{6C794E1E-3C95-403D-9E2C-9E58B2F1E7A3}" type="slidenum">
              <a:rPr lang="en-AU" smtClean="0"/>
              <a:t>11</a:t>
            </a:fld>
            <a:endParaRPr lang="en-AU"/>
          </a:p>
        </p:txBody>
      </p:sp>
    </p:spTree>
    <p:extLst>
      <p:ext uri="{BB962C8B-B14F-4D97-AF65-F5344CB8AC3E}">
        <p14:creationId xmlns:p14="http://schemas.microsoft.com/office/powerpoint/2010/main" val="2582019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smtClean="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smtClean="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smtClean="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smtClean="0"/>
              <a:t>Click to edit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98109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695649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Tree>
    <p:extLst>
      <p:ext uri="{BB962C8B-B14F-4D97-AF65-F5344CB8AC3E}">
        <p14:creationId xmlns:p14="http://schemas.microsoft.com/office/powerpoint/2010/main" val="18962565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5260968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NOTES</a:t>
            </a:r>
          </a:p>
          <a:p>
            <a:pPr lvl="0"/>
            <a:r>
              <a:rPr lang="en-US" dirty="0" smtClean="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smtClean="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72776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smtClean="0"/>
              <a:t>Click to edit master title style</a:t>
            </a:r>
            <a:endParaRPr lang="en-AU" dirty="0"/>
          </a:p>
        </p:txBody>
      </p:sp>
      <p:sp>
        <p:nvSpPr>
          <p:cNvPr id="3" name="Subtitle 2"/>
          <p:cNvSpPr>
            <a:spLocks noGrp="1"/>
          </p:cNvSpPr>
          <p:nvPr>
            <p:ph type="subTitle" idx="1"/>
          </p:nvPr>
        </p:nvSpPr>
        <p:spPr>
          <a:xfrm>
            <a:off x="755576" y="2571750"/>
            <a:ext cx="6400800" cy="131445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a:xfrm>
            <a:off x="1187624" y="4731990"/>
            <a:ext cx="2133600" cy="273844"/>
          </a:xfrm>
          <a:prstGeom prst="rect">
            <a:avLst/>
          </a:prstGeom>
        </p:spPr>
        <p:txBody>
          <a:bodyPr/>
          <a:lstStyle/>
          <a:p>
            <a:fld id="{2BB2B850-5892-4480-A231-EC02516957D3}" type="datetimeFigureOut">
              <a:rPr lang="en-AU" smtClean="0"/>
              <a:t>12/12/2016</a:t>
            </a:fld>
            <a:endParaRPr lang="en-AU"/>
          </a:p>
        </p:txBody>
      </p:sp>
      <p:sp>
        <p:nvSpPr>
          <p:cNvPr id="5" name="Footer Placeholder 4"/>
          <p:cNvSpPr>
            <a:spLocks noGrp="1"/>
          </p:cNvSpPr>
          <p:nvPr>
            <p:ph type="ftr" sz="quarter" idx="11"/>
          </p:nvPr>
        </p:nvSpPr>
        <p:spPr>
          <a:xfrm>
            <a:off x="3854624" y="4731990"/>
            <a:ext cx="2895600" cy="273844"/>
          </a:xfrm>
          <a:prstGeom prst="rect">
            <a:avLst/>
          </a:prstGeom>
        </p:spPr>
        <p:txBody>
          <a:bodyPr/>
          <a:lstStyle/>
          <a:p>
            <a:endParaRPr lang="en-AU"/>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13E0663-DDA6-451C-901D-F68118750241}" type="slidenum">
              <a:rPr lang="en-AU" smtClean="0"/>
              <a:t>‹#›</a:t>
            </a:fld>
            <a:endParaRPr lang="en-AU"/>
          </a:p>
        </p:txBody>
      </p:sp>
    </p:spTree>
    <p:extLst>
      <p:ext uri="{BB962C8B-B14F-4D97-AF65-F5344CB8AC3E}">
        <p14:creationId xmlns:p14="http://schemas.microsoft.com/office/powerpoint/2010/main" val="23399684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smtClean="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 id="2147483661" r:id="rId7"/>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sdn.microsoft.com/en-us/library/dd264741.aspx" TargetMode="External"/><Relationship Id="rId2" Type="http://schemas.openxmlformats.org/officeDocument/2006/relationships/hyperlink" Target="https://msdn.microsoft.com/en-us/library/ms173104.aspx" TargetMode="External"/><Relationship Id="rId1" Type="http://schemas.openxmlformats.org/officeDocument/2006/relationships/slideLayout" Target="../slideLayouts/slideLayout2.xml"/><Relationship Id="rId6" Type="http://schemas.openxmlformats.org/officeDocument/2006/relationships/hyperlink" Target="https://msdn.microsoft.com/en-au/library/bb397696.aspx" TargetMode="External"/><Relationship Id="rId5" Type="http://schemas.openxmlformats.org/officeDocument/2006/relationships/hyperlink" Target="http://blogs.msdn.com/b/ericlippert/archive/2011/04/20/uses-and-misuses-of-implicit-typing.aspx" TargetMode="External"/><Relationship Id="rId4" Type="http://schemas.openxmlformats.org/officeDocument/2006/relationships/hyperlink" Target="https://msdn.microsoft.com/en-us/magazine/gg598922.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Type Conversion</a:t>
            </a:r>
            <a:endParaRPr lang="en-AU" dirty="0"/>
          </a:p>
        </p:txBody>
      </p:sp>
      <p:sp>
        <p:nvSpPr>
          <p:cNvPr id="3" name="Subtitle 2"/>
          <p:cNvSpPr>
            <a:spLocks noGrp="1"/>
          </p:cNvSpPr>
          <p:nvPr>
            <p:ph type="subTitle" idx="1"/>
          </p:nvPr>
        </p:nvSpPr>
        <p:spPr/>
        <p:txBody>
          <a:bodyPr/>
          <a:lstStyle/>
          <a:p>
            <a:r>
              <a:rPr lang="en-AU" dirty="0" smtClean="0"/>
              <a:t>Casting, boxing and unboxing</a:t>
            </a:r>
          </a:p>
        </p:txBody>
      </p:sp>
      <p:sp>
        <p:nvSpPr>
          <p:cNvPr id="4" name="Text Placeholder 3"/>
          <p:cNvSpPr>
            <a:spLocks noGrp="1"/>
          </p:cNvSpPr>
          <p:nvPr>
            <p:ph type="body" sz="quarter" idx="11"/>
          </p:nvPr>
        </p:nvSpPr>
        <p:spPr/>
        <p:txBody>
          <a:bodyPr/>
          <a:lstStyle/>
          <a:p>
            <a:r>
              <a:rPr lang="en-AU" dirty="0"/>
              <a:t>Last modified 12/12/16 by Alex Mackay</a:t>
            </a:r>
            <a:endParaRPr lang="en-AU" dirty="0"/>
          </a:p>
        </p:txBody>
      </p:sp>
      <p:sp>
        <p:nvSpPr>
          <p:cNvPr id="5" name="Text Placeholder 4"/>
          <p:cNvSpPr>
            <a:spLocks noGrp="1"/>
          </p:cNvSpPr>
          <p:nvPr>
            <p:ph type="body" sz="quarter" idx="12"/>
          </p:nvPr>
        </p:nvSpPr>
        <p:spPr/>
        <p:txBody>
          <a:bodyPr/>
          <a:lstStyle/>
          <a:p>
            <a:r>
              <a:rPr lang="en-AU" dirty="0" smtClean="0"/>
              <a:t>Programming – Introduction to C#</a:t>
            </a:r>
            <a:endParaRPr lang="en-AU" dirty="0"/>
          </a:p>
        </p:txBody>
      </p:sp>
    </p:spTree>
    <p:extLst>
      <p:ext uri="{BB962C8B-B14F-4D97-AF65-F5344CB8AC3E}">
        <p14:creationId xmlns:p14="http://schemas.microsoft.com/office/powerpoint/2010/main" val="3943446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Conversions with Helper Classes</a:t>
            </a:r>
            <a:endParaRPr lang="en-AU" dirty="0"/>
          </a:p>
        </p:txBody>
      </p:sp>
      <p:sp>
        <p:nvSpPr>
          <p:cNvPr id="3" name="Content Placeholder 2"/>
          <p:cNvSpPr>
            <a:spLocks noGrp="1"/>
          </p:cNvSpPr>
          <p:nvPr>
            <p:ph idx="10"/>
          </p:nvPr>
        </p:nvSpPr>
        <p:spPr>
          <a:xfrm>
            <a:off x="323850" y="1203325"/>
            <a:ext cx="7776542" cy="2232521"/>
          </a:xfrm>
        </p:spPr>
        <p:txBody>
          <a:bodyPr>
            <a:normAutofit fontScale="92500"/>
          </a:bodyPr>
          <a:lstStyle/>
          <a:p>
            <a:r>
              <a:rPr lang="en-US" dirty="0" smtClean="0"/>
              <a:t>Convert between non-compatible types</a:t>
            </a:r>
          </a:p>
          <a:p>
            <a:pPr lvl="1"/>
            <a:endParaRPr lang="en-US" dirty="0" smtClean="0"/>
          </a:p>
          <a:p>
            <a:r>
              <a:rPr lang="en-US" dirty="0" smtClean="0"/>
              <a:t>For example:</a:t>
            </a:r>
          </a:p>
          <a:p>
            <a:pPr lvl="1"/>
            <a:r>
              <a:rPr lang="en-US" dirty="0" smtClean="0"/>
              <a:t>Convert between integers and </a:t>
            </a:r>
            <a:r>
              <a:rPr lang="en-US" dirty="0" err="1" smtClean="0">
                <a:solidFill>
                  <a:srgbClr val="00B0F0"/>
                </a:solidFill>
              </a:rPr>
              <a:t>System.DateTime</a:t>
            </a:r>
            <a:r>
              <a:rPr lang="en-US" dirty="0" smtClean="0"/>
              <a:t> objects</a:t>
            </a:r>
          </a:p>
          <a:p>
            <a:pPr lvl="1"/>
            <a:r>
              <a:rPr lang="en-US" dirty="0" smtClean="0"/>
              <a:t>Convert a string to an </a:t>
            </a:r>
            <a:r>
              <a:rPr lang="en-US" dirty="0" err="1" smtClean="0">
                <a:solidFill>
                  <a:srgbClr val="00B0F0"/>
                </a:solidFill>
              </a:rPr>
              <a:t>int</a:t>
            </a:r>
            <a:endParaRPr lang="en-AU" dirty="0">
              <a:solidFill>
                <a:srgbClr val="00B0F0"/>
              </a:solidFill>
            </a:endParaRPr>
          </a:p>
        </p:txBody>
      </p:sp>
      <p:sp>
        <p:nvSpPr>
          <p:cNvPr id="4" name="Rectangle 3"/>
          <p:cNvSpPr/>
          <p:nvPr/>
        </p:nvSpPr>
        <p:spPr>
          <a:xfrm>
            <a:off x="755576" y="3435846"/>
            <a:ext cx="6405016" cy="115212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sz="1600" dirty="0" smtClean="0">
              <a:solidFill>
                <a:srgbClr val="000000"/>
              </a:solidFill>
              <a:highlight>
                <a:srgbClr val="FFFFFF"/>
              </a:highlight>
              <a:latin typeface="Consolas"/>
            </a:endParaRPr>
          </a:p>
          <a:p>
            <a:r>
              <a:rPr lang="en-AU" sz="1600" dirty="0" smtClean="0">
                <a:solidFill>
                  <a:srgbClr val="0000FF"/>
                </a:solidFill>
                <a:highlight>
                  <a:srgbClr val="FFFFFF"/>
                </a:highlight>
                <a:latin typeface="Consolas"/>
              </a:rPr>
              <a:t>string</a:t>
            </a:r>
            <a:r>
              <a:rPr lang="en-AU" sz="1600" dirty="0" smtClean="0">
                <a:solidFill>
                  <a:srgbClr val="000000"/>
                </a:solidFill>
                <a:highlight>
                  <a:srgbClr val="FFFFFF"/>
                </a:highlight>
                <a:latin typeface="Consolas"/>
              </a:rPr>
              <a:t> </a:t>
            </a:r>
            <a:r>
              <a:rPr lang="en-AU" sz="1600" dirty="0">
                <a:solidFill>
                  <a:srgbClr val="000000"/>
                </a:solidFill>
                <a:highlight>
                  <a:srgbClr val="FFFFFF"/>
                </a:highlight>
                <a:latin typeface="Consolas"/>
              </a:rPr>
              <a:t>input = </a:t>
            </a:r>
            <a:r>
              <a:rPr lang="en-AU" sz="1600" dirty="0" err="1">
                <a:solidFill>
                  <a:srgbClr val="000000"/>
                </a:solidFill>
                <a:highlight>
                  <a:srgbClr val="FFFFFF"/>
                </a:highlight>
                <a:latin typeface="Consolas"/>
              </a:rPr>
              <a:t>Console.ReadLine</a:t>
            </a:r>
            <a:r>
              <a:rPr lang="en-AU" sz="1600" dirty="0">
                <a:solidFill>
                  <a:srgbClr val="000000"/>
                </a:solidFill>
                <a:highlight>
                  <a:srgbClr val="FFFFFF"/>
                </a:highlight>
                <a:latin typeface="Consolas"/>
              </a:rPr>
              <a:t>();</a:t>
            </a:r>
          </a:p>
          <a:p>
            <a:r>
              <a:rPr lang="en-AU" sz="1600" dirty="0" err="1">
                <a:solidFill>
                  <a:srgbClr val="0000FF"/>
                </a:solidFill>
                <a:highlight>
                  <a:srgbClr val="FFFFFF"/>
                </a:highlight>
                <a:latin typeface="Consolas"/>
              </a:rPr>
              <a:t>int</a:t>
            </a:r>
            <a:r>
              <a:rPr lang="en-AU" sz="1600" dirty="0">
                <a:solidFill>
                  <a:srgbClr val="000000"/>
                </a:solidFill>
                <a:highlight>
                  <a:srgbClr val="FFFFFF"/>
                </a:highlight>
                <a:latin typeface="Consolas"/>
              </a:rPr>
              <a:t> </a:t>
            </a:r>
            <a:r>
              <a:rPr lang="en-AU" sz="1600" dirty="0" err="1">
                <a:solidFill>
                  <a:srgbClr val="000000"/>
                </a:solidFill>
                <a:highlight>
                  <a:srgbClr val="FFFFFF"/>
                </a:highlight>
                <a:latin typeface="Consolas"/>
              </a:rPr>
              <a:t>numVal</a:t>
            </a:r>
            <a:r>
              <a:rPr lang="en-AU" sz="1600" dirty="0">
                <a:solidFill>
                  <a:srgbClr val="000000"/>
                </a:solidFill>
                <a:highlight>
                  <a:srgbClr val="FFFFFF"/>
                </a:highlight>
                <a:latin typeface="Consolas"/>
              </a:rPr>
              <a:t> = Convert.ToInt32(input);</a:t>
            </a:r>
            <a:endParaRPr lang="en-AU" sz="16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898795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Boxing and Unboxing</a:t>
            </a:r>
            <a:endParaRPr lang="en-AU" dirty="0"/>
          </a:p>
        </p:txBody>
      </p:sp>
      <p:sp>
        <p:nvSpPr>
          <p:cNvPr id="3" name="Content Placeholder 2"/>
          <p:cNvSpPr>
            <a:spLocks noGrp="1"/>
          </p:cNvSpPr>
          <p:nvPr>
            <p:ph idx="10"/>
          </p:nvPr>
        </p:nvSpPr>
        <p:spPr/>
        <p:txBody>
          <a:bodyPr>
            <a:normAutofit fontScale="85000" lnSpcReduction="10000"/>
          </a:bodyPr>
          <a:lstStyle/>
          <a:p>
            <a:r>
              <a:rPr lang="en-US" dirty="0" smtClean="0"/>
              <a:t>In C#, a value of any type can be treated as an object</a:t>
            </a:r>
          </a:p>
          <a:p>
            <a:r>
              <a:rPr lang="en-US" dirty="0" smtClean="0"/>
              <a:t>Boxing</a:t>
            </a:r>
          </a:p>
          <a:p>
            <a:pPr lvl="1"/>
            <a:r>
              <a:rPr lang="en-US" dirty="0" smtClean="0"/>
              <a:t>Convert a value type to the type object </a:t>
            </a:r>
          </a:p>
          <a:p>
            <a:pPr lvl="1"/>
            <a:r>
              <a:rPr lang="en-US" dirty="0" smtClean="0"/>
              <a:t>Is </a:t>
            </a:r>
            <a:r>
              <a:rPr lang="en-US" i="1" dirty="0" smtClean="0"/>
              <a:t>implicit</a:t>
            </a:r>
          </a:p>
          <a:p>
            <a:pPr lvl="1"/>
            <a:r>
              <a:rPr lang="en-US" dirty="0" smtClean="0"/>
              <a:t>Value is wrapped in a </a:t>
            </a:r>
            <a:r>
              <a:rPr lang="en-US" dirty="0" err="1" smtClean="0">
                <a:solidFill>
                  <a:srgbClr val="00B0F0"/>
                </a:solidFill>
              </a:rPr>
              <a:t>System.Object</a:t>
            </a:r>
            <a:r>
              <a:rPr lang="en-US" dirty="0" smtClean="0"/>
              <a:t>, stored on managed heap</a:t>
            </a:r>
          </a:p>
          <a:p>
            <a:pPr lvl="1"/>
            <a:endParaRPr lang="en-US" dirty="0" smtClean="0"/>
          </a:p>
          <a:p>
            <a:r>
              <a:rPr lang="en-US" dirty="0" smtClean="0"/>
              <a:t>Unboxing </a:t>
            </a:r>
          </a:p>
          <a:p>
            <a:pPr lvl="1"/>
            <a:r>
              <a:rPr lang="en-US" dirty="0" smtClean="0"/>
              <a:t>Extracts the object</a:t>
            </a:r>
          </a:p>
          <a:p>
            <a:pPr lvl="1"/>
            <a:r>
              <a:rPr lang="en-US" dirty="0" smtClean="0"/>
              <a:t>Is </a:t>
            </a:r>
            <a:r>
              <a:rPr lang="en-US" i="1" dirty="0" smtClean="0"/>
              <a:t>explicit</a:t>
            </a:r>
            <a:endParaRPr lang="en-AU" i="1" dirty="0"/>
          </a:p>
        </p:txBody>
      </p:sp>
    </p:spTree>
    <p:extLst>
      <p:ext uri="{BB962C8B-B14F-4D97-AF65-F5344CB8AC3E}">
        <p14:creationId xmlns:p14="http://schemas.microsoft.com/office/powerpoint/2010/main" val="2727778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Boxing</a:t>
            </a:r>
            <a:endParaRPr lang="en-AU" dirty="0"/>
          </a:p>
        </p:txBody>
      </p:sp>
      <p:sp>
        <p:nvSpPr>
          <p:cNvPr id="3" name="Content Placeholder 2"/>
          <p:cNvSpPr>
            <a:spLocks noGrp="1"/>
          </p:cNvSpPr>
          <p:nvPr>
            <p:ph idx="10"/>
          </p:nvPr>
        </p:nvSpPr>
        <p:spPr/>
        <p:txBody>
          <a:bodyPr/>
          <a:lstStyle/>
          <a:p>
            <a:r>
              <a:rPr lang="en-AU" dirty="0" smtClean="0"/>
              <a:t>The integer variable </a:t>
            </a:r>
            <a:r>
              <a:rPr lang="en-AU" dirty="0" err="1" smtClean="0"/>
              <a:t>i</a:t>
            </a:r>
            <a:r>
              <a:rPr lang="en-AU" dirty="0" smtClean="0"/>
              <a:t> is </a:t>
            </a:r>
            <a:r>
              <a:rPr lang="en-AU" i="1" dirty="0" smtClean="0"/>
              <a:t>boxed</a:t>
            </a:r>
            <a:r>
              <a:rPr lang="en-AU" dirty="0" smtClean="0"/>
              <a:t> and assigned to object o</a:t>
            </a:r>
            <a:endParaRPr lang="en-AU" dirty="0"/>
          </a:p>
        </p:txBody>
      </p:sp>
      <p:sp>
        <p:nvSpPr>
          <p:cNvPr id="4" name="Rectangle 3"/>
          <p:cNvSpPr/>
          <p:nvPr/>
        </p:nvSpPr>
        <p:spPr>
          <a:xfrm>
            <a:off x="755576" y="2427734"/>
            <a:ext cx="6405016" cy="20882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smtClean="0">
              <a:solidFill>
                <a:srgbClr val="0000FF"/>
              </a:solidFill>
              <a:highlight>
                <a:srgbClr val="FFFFFF"/>
              </a:highlight>
              <a:latin typeface="Consolas"/>
            </a:endParaRPr>
          </a:p>
          <a:p>
            <a:r>
              <a:rPr lang="en-AU" dirty="0" err="1" smtClean="0">
                <a:solidFill>
                  <a:srgbClr val="0000FF"/>
                </a:solidFill>
                <a:highlight>
                  <a:srgbClr val="FFFFFF"/>
                </a:highlight>
                <a:latin typeface="Consolas"/>
              </a:rPr>
              <a:t>int</a:t>
            </a:r>
            <a:r>
              <a:rPr lang="en-AU" dirty="0" smtClean="0">
                <a:solidFill>
                  <a:srgbClr val="000000"/>
                </a:solidFill>
                <a:highlight>
                  <a:srgbClr val="FFFFFF"/>
                </a:highlight>
                <a:latin typeface="Consolas"/>
              </a:rPr>
              <a:t> </a:t>
            </a:r>
            <a:r>
              <a:rPr lang="en-AU" dirty="0" err="1">
                <a:solidFill>
                  <a:srgbClr val="000000"/>
                </a:solidFill>
                <a:highlight>
                  <a:srgbClr val="FFFFFF"/>
                </a:highlight>
                <a:latin typeface="Consolas"/>
              </a:rPr>
              <a:t>i</a:t>
            </a:r>
            <a:r>
              <a:rPr lang="en-AU" dirty="0">
                <a:solidFill>
                  <a:srgbClr val="000000"/>
                </a:solidFill>
                <a:highlight>
                  <a:srgbClr val="FFFFFF"/>
                </a:highlight>
                <a:latin typeface="Consolas"/>
              </a:rPr>
              <a:t> = 123</a:t>
            </a:r>
            <a:r>
              <a:rPr lang="en-AU" dirty="0" smtClean="0">
                <a:solidFill>
                  <a:srgbClr val="000000"/>
                </a:solidFill>
                <a:highlight>
                  <a:srgbClr val="FFFFFF"/>
                </a:highlight>
                <a:latin typeface="Consolas"/>
              </a:rPr>
              <a:t>;</a:t>
            </a:r>
          </a:p>
          <a:p>
            <a:endParaRPr lang="en-AU" dirty="0">
              <a:solidFill>
                <a:srgbClr val="000000"/>
              </a:solidFill>
              <a:highlight>
                <a:srgbClr val="FFFFFF"/>
              </a:highlight>
              <a:latin typeface="Consolas"/>
            </a:endParaRPr>
          </a:p>
          <a:p>
            <a:r>
              <a:rPr lang="en-AU" dirty="0">
                <a:solidFill>
                  <a:srgbClr val="008000"/>
                </a:solidFill>
                <a:highlight>
                  <a:srgbClr val="FFFFFF"/>
                </a:highlight>
                <a:latin typeface="Consolas"/>
              </a:rPr>
              <a:t>// The following line boxes </a:t>
            </a:r>
            <a:r>
              <a:rPr lang="en-AU" dirty="0" err="1">
                <a:solidFill>
                  <a:srgbClr val="008000"/>
                </a:solidFill>
                <a:highlight>
                  <a:srgbClr val="FFFFFF"/>
                </a:highlight>
                <a:latin typeface="Consolas"/>
              </a:rPr>
              <a:t>i</a:t>
            </a:r>
            <a:r>
              <a:rPr lang="en-AU" dirty="0">
                <a:solidFill>
                  <a:srgbClr val="008000"/>
                </a:solidFill>
                <a:highlight>
                  <a:srgbClr val="FFFFFF"/>
                </a:highlight>
                <a:latin typeface="Consolas"/>
              </a:rPr>
              <a:t>. </a:t>
            </a:r>
            <a:endParaRPr lang="en-AU" dirty="0">
              <a:solidFill>
                <a:srgbClr val="000000"/>
              </a:solidFill>
              <a:highlight>
                <a:srgbClr val="FFFFFF"/>
              </a:highlight>
              <a:latin typeface="Consolas"/>
            </a:endParaRPr>
          </a:p>
          <a:p>
            <a:r>
              <a:rPr lang="en-AU" dirty="0">
                <a:solidFill>
                  <a:srgbClr val="0000FF"/>
                </a:solidFill>
                <a:highlight>
                  <a:srgbClr val="FFFFFF"/>
                </a:highlight>
                <a:latin typeface="Consolas"/>
              </a:rPr>
              <a:t>object</a:t>
            </a:r>
            <a:r>
              <a:rPr lang="en-AU" dirty="0">
                <a:solidFill>
                  <a:srgbClr val="000000"/>
                </a:solidFill>
                <a:highlight>
                  <a:srgbClr val="FFFFFF"/>
                </a:highlight>
                <a:latin typeface="Consolas"/>
              </a:rPr>
              <a:t> o = </a:t>
            </a:r>
            <a:r>
              <a:rPr lang="en-AU" dirty="0" err="1">
                <a:solidFill>
                  <a:srgbClr val="000000"/>
                </a:solidFill>
                <a:highlight>
                  <a:srgbClr val="FFFFFF"/>
                </a:highlight>
                <a:latin typeface="Consolas"/>
              </a:rPr>
              <a:t>i</a:t>
            </a:r>
            <a:r>
              <a:rPr lang="en-AU" dirty="0">
                <a:solidFill>
                  <a:srgbClr val="000000"/>
                </a:solidFill>
                <a:highlight>
                  <a:srgbClr val="FFFFFF"/>
                </a:highlight>
                <a:latin typeface="Consolas"/>
              </a:rPr>
              <a:t>;</a:t>
            </a:r>
            <a:endParaRPr lang="en-AU"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653587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Unboxing</a:t>
            </a:r>
            <a:endParaRPr lang="en-AU" dirty="0"/>
          </a:p>
        </p:txBody>
      </p:sp>
      <p:sp>
        <p:nvSpPr>
          <p:cNvPr id="3" name="Content Placeholder 2"/>
          <p:cNvSpPr>
            <a:spLocks noGrp="1"/>
          </p:cNvSpPr>
          <p:nvPr>
            <p:ph idx="10"/>
          </p:nvPr>
        </p:nvSpPr>
        <p:spPr/>
        <p:txBody>
          <a:bodyPr/>
          <a:lstStyle/>
          <a:p>
            <a:r>
              <a:rPr lang="en-AU" dirty="0" smtClean="0"/>
              <a:t>The object o can then be </a:t>
            </a:r>
            <a:r>
              <a:rPr lang="en-AU" i="1" dirty="0" smtClean="0"/>
              <a:t>unboxed</a:t>
            </a:r>
            <a:r>
              <a:rPr lang="en-AU" dirty="0" smtClean="0"/>
              <a:t> and assigned to integer variable </a:t>
            </a:r>
            <a:r>
              <a:rPr lang="en-AU" dirty="0" err="1" smtClean="0"/>
              <a:t>i</a:t>
            </a:r>
            <a:endParaRPr lang="en-AU" dirty="0"/>
          </a:p>
        </p:txBody>
      </p:sp>
      <p:sp>
        <p:nvSpPr>
          <p:cNvPr id="4" name="Rectangle 3"/>
          <p:cNvSpPr/>
          <p:nvPr/>
        </p:nvSpPr>
        <p:spPr>
          <a:xfrm>
            <a:off x="755576" y="2427734"/>
            <a:ext cx="6405016" cy="20882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smtClean="0">
              <a:solidFill>
                <a:srgbClr val="000000"/>
              </a:solidFill>
              <a:highlight>
                <a:srgbClr val="FFFFFF"/>
              </a:highlight>
              <a:latin typeface="Consolas"/>
            </a:endParaRPr>
          </a:p>
          <a:p>
            <a:endParaRPr lang="en-AU" dirty="0">
              <a:solidFill>
                <a:srgbClr val="000000"/>
              </a:solidFill>
              <a:highlight>
                <a:srgbClr val="FFFFFF"/>
              </a:highlight>
              <a:latin typeface="Consolas"/>
            </a:endParaRPr>
          </a:p>
          <a:p>
            <a:r>
              <a:rPr lang="en-AU" dirty="0">
                <a:solidFill>
                  <a:srgbClr val="0000FF"/>
                </a:solidFill>
                <a:highlight>
                  <a:srgbClr val="FFFFFF"/>
                </a:highlight>
                <a:latin typeface="Consolas"/>
              </a:rPr>
              <a:t>object</a:t>
            </a:r>
            <a:r>
              <a:rPr lang="en-AU" dirty="0">
                <a:solidFill>
                  <a:srgbClr val="000000"/>
                </a:solidFill>
                <a:highlight>
                  <a:srgbClr val="FFFFFF"/>
                </a:highlight>
                <a:latin typeface="Consolas"/>
              </a:rPr>
              <a:t> </a:t>
            </a:r>
            <a:r>
              <a:rPr lang="en-AU" dirty="0" smtClean="0">
                <a:solidFill>
                  <a:srgbClr val="000000"/>
                </a:solidFill>
                <a:highlight>
                  <a:srgbClr val="FFFFFF"/>
                </a:highlight>
                <a:latin typeface="Consolas"/>
              </a:rPr>
              <a:t>o </a:t>
            </a:r>
            <a:r>
              <a:rPr lang="en-AU" dirty="0">
                <a:solidFill>
                  <a:srgbClr val="000000"/>
                </a:solidFill>
                <a:highlight>
                  <a:srgbClr val="FFFFFF"/>
                </a:highlight>
                <a:latin typeface="Consolas"/>
              </a:rPr>
              <a:t>= 123;</a:t>
            </a:r>
          </a:p>
          <a:p>
            <a:r>
              <a:rPr lang="en-AU" dirty="0" err="1">
                <a:solidFill>
                  <a:srgbClr val="0000FF"/>
                </a:solidFill>
                <a:highlight>
                  <a:srgbClr val="FFFFFF"/>
                </a:highlight>
                <a:latin typeface="Consolas"/>
              </a:rPr>
              <a:t>int</a:t>
            </a:r>
            <a:r>
              <a:rPr lang="en-AU" dirty="0">
                <a:solidFill>
                  <a:srgbClr val="000000"/>
                </a:solidFill>
                <a:highlight>
                  <a:srgbClr val="FFFFFF"/>
                </a:highlight>
                <a:latin typeface="Consolas"/>
              </a:rPr>
              <a:t> </a:t>
            </a:r>
            <a:r>
              <a:rPr lang="en-AU" dirty="0" err="1" smtClean="0">
                <a:solidFill>
                  <a:srgbClr val="000000"/>
                </a:solidFill>
                <a:highlight>
                  <a:srgbClr val="FFFFFF"/>
                </a:highlight>
                <a:latin typeface="Consolas"/>
              </a:rPr>
              <a:t>i</a:t>
            </a:r>
            <a:r>
              <a:rPr lang="en-AU" dirty="0" smtClean="0">
                <a:solidFill>
                  <a:srgbClr val="000000"/>
                </a:solidFill>
                <a:highlight>
                  <a:srgbClr val="FFFFFF"/>
                </a:highlight>
                <a:latin typeface="Consolas"/>
              </a:rPr>
              <a:t> </a:t>
            </a:r>
            <a:r>
              <a:rPr lang="en-AU" dirty="0">
                <a:solidFill>
                  <a:srgbClr val="000000"/>
                </a:solidFill>
                <a:highlight>
                  <a:srgbClr val="FFFFFF"/>
                </a:highlight>
                <a:latin typeface="Consolas"/>
              </a:rPr>
              <a:t>= (</a:t>
            </a:r>
            <a:r>
              <a:rPr lang="en-AU" dirty="0" err="1">
                <a:solidFill>
                  <a:srgbClr val="0000FF"/>
                </a:solidFill>
                <a:highlight>
                  <a:srgbClr val="FFFFFF"/>
                </a:highlight>
                <a:latin typeface="Consolas"/>
              </a:rPr>
              <a:t>int</a:t>
            </a:r>
            <a:r>
              <a:rPr lang="en-AU" dirty="0">
                <a:solidFill>
                  <a:srgbClr val="000000"/>
                </a:solidFill>
                <a:highlight>
                  <a:srgbClr val="FFFFFF"/>
                </a:highlight>
                <a:latin typeface="Consolas"/>
              </a:rPr>
              <a:t>)o;  </a:t>
            </a:r>
            <a:r>
              <a:rPr lang="en-AU" dirty="0">
                <a:solidFill>
                  <a:srgbClr val="008000"/>
                </a:solidFill>
                <a:highlight>
                  <a:srgbClr val="FFFFFF"/>
                </a:highlight>
                <a:latin typeface="Consolas"/>
              </a:rPr>
              <a:t>// unboxing</a:t>
            </a:r>
            <a:endParaRPr lang="en-AU"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702949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Boxing and Unboxing</a:t>
            </a:r>
            <a:endParaRPr lang="en-AU" dirty="0"/>
          </a:p>
        </p:txBody>
      </p:sp>
      <p:sp>
        <p:nvSpPr>
          <p:cNvPr id="3" name="Content Placeholder 2"/>
          <p:cNvSpPr>
            <a:spLocks noGrp="1"/>
          </p:cNvSpPr>
          <p:nvPr>
            <p:ph idx="10"/>
          </p:nvPr>
        </p:nvSpPr>
        <p:spPr/>
        <p:txBody>
          <a:bodyPr>
            <a:normAutofit lnSpcReduction="10000"/>
          </a:bodyPr>
          <a:lstStyle/>
          <a:p>
            <a:r>
              <a:rPr lang="en-US" dirty="0" smtClean="0"/>
              <a:t>Computationally expensive</a:t>
            </a:r>
          </a:p>
          <a:p>
            <a:pPr lvl="1"/>
            <a:r>
              <a:rPr lang="en-US" dirty="0" smtClean="0"/>
              <a:t>When boxing, a new object must be allocated and constructed</a:t>
            </a:r>
          </a:p>
          <a:p>
            <a:pPr lvl="1"/>
            <a:r>
              <a:rPr lang="en-US" dirty="0" smtClean="0"/>
              <a:t>The cast for unboxing is also expensive</a:t>
            </a:r>
          </a:p>
          <a:p>
            <a:pPr lvl="1"/>
            <a:endParaRPr lang="en-US" dirty="0" smtClean="0"/>
          </a:p>
          <a:p>
            <a:r>
              <a:rPr lang="en-US" dirty="0" smtClean="0"/>
              <a:t>Used to store values on the garbage-collected heap</a:t>
            </a:r>
          </a:p>
          <a:p>
            <a:pPr lvl="1"/>
            <a:r>
              <a:rPr lang="en-US" dirty="0" smtClean="0"/>
              <a:t>(otherwise the value is stored on the stack)</a:t>
            </a:r>
          </a:p>
        </p:txBody>
      </p:sp>
    </p:spTree>
    <p:extLst>
      <p:ext uri="{BB962C8B-B14F-4D97-AF65-F5344CB8AC3E}">
        <p14:creationId xmlns:p14="http://schemas.microsoft.com/office/powerpoint/2010/main" val="56078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Boxing and Unboxing</a:t>
            </a:r>
            <a:endParaRPr lang="en-AU" dirty="0"/>
          </a:p>
        </p:txBody>
      </p:sp>
      <p:sp>
        <p:nvSpPr>
          <p:cNvPr id="3" name="Content Placeholder 2"/>
          <p:cNvSpPr>
            <a:spLocks noGrp="1"/>
          </p:cNvSpPr>
          <p:nvPr>
            <p:ph idx="10"/>
          </p:nvPr>
        </p:nvSpPr>
        <p:spPr/>
        <p:txBody>
          <a:bodyPr>
            <a:normAutofit fontScale="92500" lnSpcReduction="20000"/>
          </a:bodyPr>
          <a:lstStyle/>
          <a:p>
            <a:r>
              <a:rPr lang="en-US" dirty="0" smtClean="0"/>
              <a:t>This used to be a big thing in .NET 1.1 and earlier</a:t>
            </a:r>
          </a:p>
          <a:p>
            <a:pPr lvl="1"/>
            <a:endParaRPr lang="en-US" dirty="0" smtClean="0"/>
          </a:p>
          <a:p>
            <a:r>
              <a:rPr lang="en-US" dirty="0" smtClean="0"/>
              <a:t>Collection classes only worked with objects</a:t>
            </a:r>
          </a:p>
          <a:p>
            <a:pPr lvl="1"/>
            <a:endParaRPr lang="en-US" dirty="0" smtClean="0"/>
          </a:p>
          <a:p>
            <a:r>
              <a:rPr lang="en-US" dirty="0" smtClean="0"/>
              <a:t>Now we have generic collection classes</a:t>
            </a:r>
          </a:p>
          <a:p>
            <a:pPr lvl="1"/>
            <a:endParaRPr lang="en-US" dirty="0" smtClean="0"/>
          </a:p>
          <a:p>
            <a:r>
              <a:rPr lang="en-US" dirty="0" smtClean="0"/>
              <a:t>Might come up when working with older APIs</a:t>
            </a:r>
          </a:p>
          <a:p>
            <a:pPr lvl="1"/>
            <a:endParaRPr lang="en-US" dirty="0" smtClean="0"/>
          </a:p>
          <a:p>
            <a:r>
              <a:rPr lang="en-US" dirty="0" smtClean="0"/>
              <a:t>Also comes up frequently when using reflection</a:t>
            </a:r>
            <a:endParaRPr lang="en-AU" dirty="0" smtClean="0"/>
          </a:p>
        </p:txBody>
      </p:sp>
    </p:spTree>
    <p:extLst>
      <p:ext uri="{BB962C8B-B14F-4D97-AF65-F5344CB8AC3E}">
        <p14:creationId xmlns:p14="http://schemas.microsoft.com/office/powerpoint/2010/main" val="4193743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a:t>
            </a:r>
            <a:endParaRPr lang="en-AU" dirty="0"/>
          </a:p>
        </p:txBody>
      </p:sp>
      <p:sp>
        <p:nvSpPr>
          <p:cNvPr id="3" name="Content Placeholder 2"/>
          <p:cNvSpPr>
            <a:spLocks noGrp="1"/>
          </p:cNvSpPr>
          <p:nvPr>
            <p:ph idx="10"/>
          </p:nvPr>
        </p:nvSpPr>
        <p:spPr/>
        <p:txBody>
          <a:bodyPr>
            <a:normAutofit fontScale="70000" lnSpcReduction="20000"/>
          </a:bodyPr>
          <a:lstStyle/>
          <a:p>
            <a:r>
              <a:rPr lang="en-US" dirty="0" smtClean="0"/>
              <a:t>C# 4.0 introduced the new type </a:t>
            </a:r>
            <a:r>
              <a:rPr lang="en-US" i="1" dirty="0" smtClean="0"/>
              <a:t>dynamic</a:t>
            </a:r>
          </a:p>
          <a:p>
            <a:pPr lvl="1"/>
            <a:endParaRPr lang="en-US" i="1" dirty="0" smtClean="0"/>
          </a:p>
          <a:p>
            <a:r>
              <a:rPr lang="en-US" i="1" dirty="0" smtClean="0"/>
              <a:t>dynamic</a:t>
            </a:r>
            <a:r>
              <a:rPr lang="en-US" dirty="0" smtClean="0"/>
              <a:t> bypasses static type checking</a:t>
            </a:r>
          </a:p>
          <a:p>
            <a:pPr lvl="1"/>
            <a:endParaRPr lang="en-US" dirty="0" smtClean="0"/>
          </a:p>
          <a:p>
            <a:r>
              <a:rPr lang="en-US" dirty="0" smtClean="0"/>
              <a:t>Errors are caught at run time</a:t>
            </a:r>
          </a:p>
          <a:p>
            <a:pPr lvl="1"/>
            <a:endParaRPr lang="en-US" dirty="0" smtClean="0"/>
          </a:p>
          <a:p>
            <a:r>
              <a:rPr lang="en-US" dirty="0" err="1" smtClean="0"/>
              <a:t>Intellisense</a:t>
            </a:r>
            <a:r>
              <a:rPr lang="en-US" dirty="0" smtClean="0"/>
              <a:t> not available</a:t>
            </a:r>
          </a:p>
          <a:p>
            <a:pPr lvl="1"/>
            <a:endParaRPr lang="en-US" dirty="0" smtClean="0"/>
          </a:p>
          <a:p>
            <a:r>
              <a:rPr lang="en-US" dirty="0" smtClean="0"/>
              <a:t>Facilitates interoperation with other (dynamic) languages and frameworks</a:t>
            </a:r>
          </a:p>
          <a:p>
            <a:pPr lvl="1"/>
            <a:r>
              <a:rPr lang="en-US" dirty="0" smtClean="0"/>
              <a:t>In some cases might be easier and more convenient than reflection</a:t>
            </a:r>
            <a:endParaRPr lang="en-AU" dirty="0"/>
          </a:p>
        </p:txBody>
      </p:sp>
    </p:spTree>
    <p:extLst>
      <p:ext uri="{BB962C8B-B14F-4D97-AF65-F5344CB8AC3E}">
        <p14:creationId xmlns:p14="http://schemas.microsoft.com/office/powerpoint/2010/main" val="2598098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lstStyle/>
          <a:p>
            <a:endParaRPr lang="en-AU" dirty="0"/>
          </a:p>
        </p:txBody>
      </p:sp>
      <p:sp>
        <p:nvSpPr>
          <p:cNvPr id="4" name="Rectangle 3"/>
          <p:cNvSpPr/>
          <p:nvPr/>
        </p:nvSpPr>
        <p:spPr>
          <a:xfrm>
            <a:off x="323528" y="1203598"/>
            <a:ext cx="8064896" cy="345638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200" dirty="0">
                <a:solidFill>
                  <a:srgbClr val="0000FF"/>
                </a:solidFill>
                <a:highlight>
                  <a:srgbClr val="FFFFFF"/>
                </a:highlight>
                <a:latin typeface="Consolas"/>
              </a:rPr>
              <a:t>class</a:t>
            </a:r>
            <a:r>
              <a:rPr lang="en-AU" sz="1200" dirty="0">
                <a:solidFill>
                  <a:srgbClr val="000000"/>
                </a:solidFill>
                <a:highlight>
                  <a:srgbClr val="FFFFFF"/>
                </a:highlight>
                <a:latin typeface="Consolas"/>
              </a:rPr>
              <a:t> </a:t>
            </a:r>
            <a:r>
              <a:rPr lang="en-AU" sz="1200" dirty="0" err="1" smtClean="0">
                <a:solidFill>
                  <a:srgbClr val="2B91AF"/>
                </a:solidFill>
                <a:highlight>
                  <a:srgbClr val="FFFFFF"/>
                </a:highlight>
                <a:latin typeface="Consolas"/>
              </a:rPr>
              <a:t>ExampleClass</a:t>
            </a:r>
            <a:r>
              <a:rPr lang="en-AU" sz="1200" dirty="0" smtClean="0">
                <a:solidFill>
                  <a:srgbClr val="2B91AF"/>
                </a:solidFill>
                <a:highlight>
                  <a:srgbClr val="FFFFFF"/>
                </a:highlight>
                <a:latin typeface="Consolas"/>
              </a:rPr>
              <a:t> </a:t>
            </a:r>
            <a:r>
              <a:rPr lang="en-AU" sz="1200" dirty="0" smtClean="0">
                <a:solidFill>
                  <a:srgbClr val="000000"/>
                </a:solidFill>
                <a:highlight>
                  <a:srgbClr val="FFFFFF"/>
                </a:highlight>
                <a:latin typeface="Consolas"/>
              </a:rPr>
              <a:t>{</a:t>
            </a:r>
            <a:endParaRPr lang="en-AU" sz="1200" dirty="0">
              <a:solidFill>
                <a:srgbClr val="000000"/>
              </a:solidFill>
              <a:highlight>
                <a:srgbClr val="FFFFFF"/>
              </a:highlight>
              <a:latin typeface="Consolas"/>
            </a:endParaRPr>
          </a:p>
          <a:p>
            <a:r>
              <a:rPr lang="en-AU" sz="1200" dirty="0" smtClean="0">
                <a:solidFill>
                  <a:srgbClr val="0000FF"/>
                </a:solidFill>
                <a:highlight>
                  <a:srgbClr val="FFFFFF"/>
                </a:highlight>
                <a:latin typeface="Consolas"/>
              </a:rPr>
              <a:t>    public</a:t>
            </a:r>
            <a:r>
              <a:rPr lang="en-AU" sz="1200" dirty="0" smtClean="0">
                <a:solidFill>
                  <a:srgbClr val="000000"/>
                </a:solidFill>
                <a:highlight>
                  <a:srgbClr val="FFFFFF"/>
                </a:highlight>
                <a:latin typeface="Consolas"/>
              </a:rPr>
              <a:t> </a:t>
            </a:r>
            <a:r>
              <a:rPr lang="en-AU" sz="1200" dirty="0" err="1">
                <a:solidFill>
                  <a:srgbClr val="000000"/>
                </a:solidFill>
                <a:highlight>
                  <a:srgbClr val="FFFFFF"/>
                </a:highlight>
                <a:latin typeface="Consolas"/>
              </a:rPr>
              <a:t>ExampleClass</a:t>
            </a:r>
            <a:r>
              <a:rPr lang="en-AU" sz="1200" dirty="0">
                <a:solidFill>
                  <a:srgbClr val="000000"/>
                </a:solidFill>
                <a:highlight>
                  <a:srgbClr val="FFFFFF"/>
                </a:highlight>
                <a:latin typeface="Consolas"/>
              </a:rPr>
              <a:t>() { }</a:t>
            </a:r>
          </a:p>
          <a:p>
            <a:r>
              <a:rPr lang="en-AU" sz="1200" dirty="0" smtClean="0">
                <a:solidFill>
                  <a:srgbClr val="0000FF"/>
                </a:solidFill>
                <a:highlight>
                  <a:srgbClr val="FFFFFF"/>
                </a:highlight>
                <a:latin typeface="Consolas"/>
              </a:rPr>
              <a:t>    public</a:t>
            </a:r>
            <a:r>
              <a:rPr lang="en-AU" sz="1200" dirty="0" smtClean="0">
                <a:solidFill>
                  <a:srgbClr val="000000"/>
                </a:solidFill>
                <a:highlight>
                  <a:srgbClr val="FFFFFF"/>
                </a:highlight>
                <a:latin typeface="Consolas"/>
              </a:rPr>
              <a:t> </a:t>
            </a:r>
            <a:r>
              <a:rPr lang="en-AU" sz="1200" dirty="0" err="1">
                <a:solidFill>
                  <a:srgbClr val="000000"/>
                </a:solidFill>
                <a:highlight>
                  <a:srgbClr val="FFFFFF"/>
                </a:highlight>
                <a:latin typeface="Consolas"/>
              </a:rPr>
              <a:t>ExampleClass</a:t>
            </a:r>
            <a:r>
              <a:rPr lang="en-AU" sz="1200" dirty="0">
                <a:solidFill>
                  <a:srgbClr val="000000"/>
                </a:solidFill>
                <a:highlight>
                  <a:srgbClr val="FFFFFF"/>
                </a:highlight>
                <a:latin typeface="Consolas"/>
              </a:rPr>
              <a:t>(</a:t>
            </a:r>
            <a:r>
              <a:rPr lang="en-AU" sz="1200" dirty="0" err="1">
                <a:solidFill>
                  <a:srgbClr val="0000FF"/>
                </a:solidFill>
                <a:highlight>
                  <a:srgbClr val="FFFFFF"/>
                </a:highlight>
                <a:latin typeface="Consolas"/>
              </a:rPr>
              <a:t>int</a:t>
            </a:r>
            <a:r>
              <a:rPr lang="en-AU" sz="1200" dirty="0">
                <a:solidFill>
                  <a:srgbClr val="000000"/>
                </a:solidFill>
                <a:highlight>
                  <a:srgbClr val="FFFFFF"/>
                </a:highlight>
                <a:latin typeface="Consolas"/>
              </a:rPr>
              <a:t> </a:t>
            </a:r>
            <a:r>
              <a:rPr lang="en-AU" sz="1200" dirty="0">
                <a:solidFill>
                  <a:srgbClr val="808080"/>
                </a:solidFill>
                <a:highlight>
                  <a:srgbClr val="FFFFFF"/>
                </a:highlight>
                <a:latin typeface="Consolas"/>
              </a:rPr>
              <a:t>v</a:t>
            </a:r>
            <a:r>
              <a:rPr lang="en-AU" sz="1200" dirty="0">
                <a:solidFill>
                  <a:srgbClr val="000000"/>
                </a:solidFill>
                <a:highlight>
                  <a:srgbClr val="FFFFFF"/>
                </a:highlight>
                <a:latin typeface="Consolas"/>
              </a:rPr>
              <a:t>) { }</a:t>
            </a:r>
          </a:p>
          <a:p>
            <a:r>
              <a:rPr lang="en-AU" sz="1200" dirty="0" smtClean="0">
                <a:solidFill>
                  <a:srgbClr val="0000FF"/>
                </a:solidFill>
                <a:highlight>
                  <a:srgbClr val="FFFFFF"/>
                </a:highlight>
                <a:latin typeface="Consolas"/>
              </a:rPr>
              <a:t>    public</a:t>
            </a:r>
            <a:r>
              <a:rPr lang="en-AU" sz="1200" dirty="0" smtClean="0">
                <a:solidFill>
                  <a:srgbClr val="000000"/>
                </a:solidFill>
                <a:highlight>
                  <a:srgbClr val="FFFFFF"/>
                </a:highlight>
                <a:latin typeface="Consolas"/>
              </a:rPr>
              <a:t> </a:t>
            </a:r>
            <a:r>
              <a:rPr lang="en-AU" sz="1200" dirty="0">
                <a:solidFill>
                  <a:srgbClr val="0000FF"/>
                </a:solidFill>
                <a:highlight>
                  <a:srgbClr val="FFFFFF"/>
                </a:highlight>
                <a:latin typeface="Consolas"/>
              </a:rPr>
              <a:t>void</a:t>
            </a:r>
            <a:r>
              <a:rPr lang="en-AU" sz="1200" dirty="0">
                <a:solidFill>
                  <a:srgbClr val="000000"/>
                </a:solidFill>
                <a:highlight>
                  <a:srgbClr val="FFFFFF"/>
                </a:highlight>
                <a:latin typeface="Consolas"/>
              </a:rPr>
              <a:t> exampleMethod1(</a:t>
            </a:r>
            <a:r>
              <a:rPr lang="en-AU" sz="1200" dirty="0" err="1">
                <a:solidFill>
                  <a:srgbClr val="0000FF"/>
                </a:solidFill>
                <a:highlight>
                  <a:srgbClr val="FFFFFF"/>
                </a:highlight>
                <a:latin typeface="Consolas"/>
              </a:rPr>
              <a:t>int</a:t>
            </a:r>
            <a:r>
              <a:rPr lang="en-AU" sz="1200" dirty="0">
                <a:solidFill>
                  <a:srgbClr val="000000"/>
                </a:solidFill>
                <a:highlight>
                  <a:srgbClr val="FFFFFF"/>
                </a:highlight>
                <a:latin typeface="Consolas"/>
              </a:rPr>
              <a:t> </a:t>
            </a:r>
            <a:r>
              <a:rPr lang="en-AU" sz="1200" dirty="0" err="1">
                <a:solidFill>
                  <a:srgbClr val="808080"/>
                </a:solidFill>
                <a:highlight>
                  <a:srgbClr val="FFFFFF"/>
                </a:highlight>
                <a:latin typeface="Consolas"/>
              </a:rPr>
              <a:t>i</a:t>
            </a:r>
            <a:r>
              <a:rPr lang="en-AU" sz="1200" dirty="0">
                <a:solidFill>
                  <a:srgbClr val="000000"/>
                </a:solidFill>
                <a:highlight>
                  <a:srgbClr val="FFFFFF"/>
                </a:highlight>
                <a:latin typeface="Consolas"/>
              </a:rPr>
              <a:t>) { }</a:t>
            </a:r>
          </a:p>
          <a:p>
            <a:r>
              <a:rPr lang="en-AU" sz="1200" dirty="0" smtClean="0">
                <a:solidFill>
                  <a:srgbClr val="0000FF"/>
                </a:solidFill>
                <a:highlight>
                  <a:srgbClr val="FFFFFF"/>
                </a:highlight>
                <a:latin typeface="Consolas"/>
              </a:rPr>
              <a:t>    public</a:t>
            </a:r>
            <a:r>
              <a:rPr lang="en-AU" sz="1200" dirty="0" smtClean="0">
                <a:solidFill>
                  <a:srgbClr val="000000"/>
                </a:solidFill>
                <a:highlight>
                  <a:srgbClr val="FFFFFF"/>
                </a:highlight>
                <a:latin typeface="Consolas"/>
              </a:rPr>
              <a:t> </a:t>
            </a:r>
            <a:r>
              <a:rPr lang="en-AU" sz="1200" dirty="0">
                <a:solidFill>
                  <a:srgbClr val="0000FF"/>
                </a:solidFill>
                <a:highlight>
                  <a:srgbClr val="FFFFFF"/>
                </a:highlight>
                <a:latin typeface="Consolas"/>
              </a:rPr>
              <a:t>void</a:t>
            </a:r>
            <a:r>
              <a:rPr lang="en-AU" sz="1200" dirty="0">
                <a:solidFill>
                  <a:srgbClr val="000000"/>
                </a:solidFill>
                <a:highlight>
                  <a:srgbClr val="FFFFFF"/>
                </a:highlight>
                <a:latin typeface="Consolas"/>
              </a:rPr>
              <a:t> exampleMethod2(string </a:t>
            </a:r>
            <a:r>
              <a:rPr lang="en-AU" sz="1200" dirty="0" err="1">
                <a:solidFill>
                  <a:srgbClr val="808080"/>
                </a:solidFill>
                <a:highlight>
                  <a:srgbClr val="FFFFFF"/>
                </a:highlight>
                <a:latin typeface="Consolas"/>
              </a:rPr>
              <a:t>str</a:t>
            </a:r>
            <a:r>
              <a:rPr lang="en-AU" sz="1200" dirty="0">
                <a:solidFill>
                  <a:srgbClr val="000000"/>
                </a:solidFill>
                <a:highlight>
                  <a:srgbClr val="FFFFFF"/>
                </a:highlight>
                <a:latin typeface="Consolas"/>
              </a:rPr>
              <a:t>) { }</a:t>
            </a:r>
          </a:p>
          <a:p>
            <a:r>
              <a:rPr lang="en-AU" sz="1200" dirty="0">
                <a:solidFill>
                  <a:srgbClr val="000000"/>
                </a:solidFill>
                <a:highlight>
                  <a:srgbClr val="FFFFFF"/>
                </a:highlight>
                <a:latin typeface="Consolas"/>
              </a:rPr>
              <a:t>}</a:t>
            </a:r>
          </a:p>
          <a:p>
            <a:endParaRPr lang="en-AU" sz="1200" dirty="0">
              <a:solidFill>
                <a:srgbClr val="000000"/>
              </a:solidFill>
              <a:highlight>
                <a:srgbClr val="FFFFFF"/>
              </a:highlight>
              <a:latin typeface="Consolas"/>
            </a:endParaRPr>
          </a:p>
          <a:p>
            <a:r>
              <a:rPr lang="en-AU" sz="1200" dirty="0">
                <a:solidFill>
                  <a:srgbClr val="0000FF"/>
                </a:solidFill>
                <a:highlight>
                  <a:srgbClr val="FFFFFF"/>
                </a:highlight>
                <a:latin typeface="Consolas"/>
              </a:rPr>
              <a:t>static</a:t>
            </a:r>
            <a:r>
              <a:rPr lang="en-AU" sz="1200" dirty="0">
                <a:solidFill>
                  <a:srgbClr val="000000"/>
                </a:solidFill>
                <a:highlight>
                  <a:srgbClr val="FFFFFF"/>
                </a:highlight>
                <a:latin typeface="Consolas"/>
              </a:rPr>
              <a:t> </a:t>
            </a:r>
            <a:r>
              <a:rPr lang="en-AU" sz="1200" dirty="0">
                <a:solidFill>
                  <a:srgbClr val="0000FF"/>
                </a:solidFill>
                <a:highlight>
                  <a:srgbClr val="FFFFFF"/>
                </a:highlight>
                <a:latin typeface="Consolas"/>
              </a:rPr>
              <a:t>void</a:t>
            </a:r>
            <a:r>
              <a:rPr lang="en-AU" sz="1200" dirty="0">
                <a:solidFill>
                  <a:srgbClr val="000000"/>
                </a:solidFill>
                <a:highlight>
                  <a:srgbClr val="FFFFFF"/>
                </a:highlight>
                <a:latin typeface="Consolas"/>
              </a:rPr>
              <a:t> Main(string[] </a:t>
            </a:r>
            <a:r>
              <a:rPr lang="en-AU" sz="1200" dirty="0" err="1">
                <a:solidFill>
                  <a:srgbClr val="000000"/>
                </a:solidFill>
                <a:highlight>
                  <a:srgbClr val="FFFFFF"/>
                </a:highlight>
                <a:latin typeface="Consolas"/>
              </a:rPr>
              <a:t>args</a:t>
            </a:r>
            <a:r>
              <a:rPr lang="en-AU" sz="1200" dirty="0" smtClean="0">
                <a:solidFill>
                  <a:srgbClr val="000000"/>
                </a:solidFill>
                <a:highlight>
                  <a:srgbClr val="FFFFFF"/>
                </a:highlight>
                <a:latin typeface="Consolas"/>
              </a:rPr>
              <a:t>) {</a:t>
            </a:r>
            <a:endParaRPr lang="en-AU" sz="1200" dirty="0">
              <a:solidFill>
                <a:srgbClr val="000000"/>
              </a:solidFill>
              <a:highlight>
                <a:srgbClr val="FFFFFF"/>
              </a:highlight>
              <a:latin typeface="Consolas"/>
            </a:endParaRPr>
          </a:p>
          <a:p>
            <a:r>
              <a:rPr lang="en-AU" sz="1200" dirty="0" smtClean="0">
                <a:solidFill>
                  <a:srgbClr val="000000"/>
                </a:solidFill>
                <a:highlight>
                  <a:srgbClr val="FFFFFF"/>
                </a:highlight>
                <a:latin typeface="Consolas"/>
              </a:rPr>
              <a:t>    </a:t>
            </a:r>
            <a:r>
              <a:rPr lang="en-AU" sz="1200" dirty="0" smtClean="0">
                <a:solidFill>
                  <a:srgbClr val="0000FF"/>
                </a:solidFill>
                <a:highlight>
                  <a:srgbClr val="FFFFFF"/>
                </a:highlight>
                <a:latin typeface="Consolas"/>
              </a:rPr>
              <a:t>dynamic</a:t>
            </a:r>
            <a:r>
              <a:rPr lang="en-AU" sz="1200" dirty="0" smtClean="0">
                <a:solidFill>
                  <a:srgbClr val="000000"/>
                </a:solidFill>
                <a:highlight>
                  <a:srgbClr val="FFFFFF"/>
                </a:highlight>
                <a:latin typeface="Consolas"/>
              </a:rPr>
              <a:t> </a:t>
            </a:r>
            <a:r>
              <a:rPr lang="en-AU" sz="1200" dirty="0" err="1">
                <a:solidFill>
                  <a:srgbClr val="000000"/>
                </a:solidFill>
                <a:highlight>
                  <a:srgbClr val="FFFFFF"/>
                </a:highlight>
                <a:latin typeface="Consolas"/>
              </a:rPr>
              <a:t>dynamic_ec</a:t>
            </a:r>
            <a:r>
              <a:rPr lang="en-AU" sz="1200" dirty="0">
                <a:solidFill>
                  <a:srgbClr val="000000"/>
                </a:solidFill>
                <a:highlight>
                  <a:srgbClr val="FFFFFF"/>
                </a:highlight>
                <a:latin typeface="Consolas"/>
              </a:rPr>
              <a:t> = </a:t>
            </a:r>
            <a:r>
              <a:rPr lang="en-AU" sz="1200" dirty="0">
                <a:solidFill>
                  <a:srgbClr val="0000FF"/>
                </a:solidFill>
                <a:highlight>
                  <a:srgbClr val="FFFFFF"/>
                </a:highlight>
                <a:latin typeface="Consolas"/>
              </a:rPr>
              <a:t>new</a:t>
            </a:r>
            <a:r>
              <a:rPr lang="en-AU" sz="1200" dirty="0">
                <a:solidFill>
                  <a:srgbClr val="000000"/>
                </a:solidFill>
                <a:highlight>
                  <a:srgbClr val="FFFFFF"/>
                </a:highlight>
                <a:latin typeface="Consolas"/>
              </a:rPr>
              <a:t> </a:t>
            </a:r>
            <a:r>
              <a:rPr lang="en-AU" sz="1200" dirty="0" err="1">
                <a:solidFill>
                  <a:srgbClr val="000000"/>
                </a:solidFill>
                <a:highlight>
                  <a:srgbClr val="FFFFFF"/>
                </a:highlight>
                <a:latin typeface="Consolas"/>
              </a:rPr>
              <a:t>ExampleClass</a:t>
            </a:r>
            <a:r>
              <a:rPr lang="en-AU" sz="1200" dirty="0">
                <a:solidFill>
                  <a:srgbClr val="000000"/>
                </a:solidFill>
                <a:highlight>
                  <a:srgbClr val="FFFFFF"/>
                </a:highlight>
                <a:latin typeface="Consolas"/>
              </a:rPr>
              <a:t>();</a:t>
            </a:r>
          </a:p>
          <a:p>
            <a:r>
              <a:rPr lang="en-AU" sz="1200" dirty="0" smtClean="0">
                <a:solidFill>
                  <a:srgbClr val="008000"/>
                </a:solidFill>
                <a:highlight>
                  <a:srgbClr val="FFFFFF"/>
                </a:highlight>
                <a:latin typeface="Consolas"/>
              </a:rPr>
              <a:t>    // </a:t>
            </a:r>
            <a:r>
              <a:rPr lang="en-AU" sz="1200" dirty="0">
                <a:solidFill>
                  <a:srgbClr val="008000"/>
                </a:solidFill>
                <a:highlight>
                  <a:srgbClr val="FFFFFF"/>
                </a:highlight>
                <a:latin typeface="Consolas"/>
              </a:rPr>
              <a:t>The following line is not identified as an error by the </a:t>
            </a:r>
            <a:r>
              <a:rPr lang="en-AU" sz="1200" dirty="0" smtClean="0">
                <a:solidFill>
                  <a:srgbClr val="008000"/>
                </a:solidFill>
                <a:highlight>
                  <a:srgbClr val="FFFFFF"/>
                </a:highlight>
                <a:latin typeface="Consolas"/>
              </a:rPr>
              <a:t>compiler</a:t>
            </a:r>
            <a:r>
              <a:rPr lang="en-AU" sz="1200" dirty="0">
                <a:solidFill>
                  <a:srgbClr val="008000"/>
                </a:solidFill>
                <a:highlight>
                  <a:srgbClr val="FFFFFF"/>
                </a:highlight>
                <a:latin typeface="Consolas"/>
              </a:rPr>
              <a:t>, but it causes a </a:t>
            </a:r>
            <a:endParaRPr lang="en-AU" sz="1200" dirty="0" smtClean="0">
              <a:solidFill>
                <a:srgbClr val="008000"/>
              </a:solidFill>
              <a:highlight>
                <a:srgbClr val="FFFFFF"/>
              </a:highlight>
              <a:latin typeface="Consolas"/>
            </a:endParaRPr>
          </a:p>
          <a:p>
            <a:r>
              <a:rPr lang="en-AU" sz="1200" dirty="0">
                <a:solidFill>
                  <a:srgbClr val="008000"/>
                </a:solidFill>
                <a:highlight>
                  <a:srgbClr val="FFFFFF"/>
                </a:highlight>
                <a:latin typeface="Consolas"/>
              </a:rPr>
              <a:t> </a:t>
            </a:r>
            <a:r>
              <a:rPr lang="en-AU" sz="1200" dirty="0" smtClean="0">
                <a:solidFill>
                  <a:srgbClr val="008000"/>
                </a:solidFill>
                <a:highlight>
                  <a:srgbClr val="FFFFFF"/>
                </a:highlight>
                <a:latin typeface="Consolas"/>
              </a:rPr>
              <a:t>   // run-time exception</a:t>
            </a:r>
            <a:r>
              <a:rPr lang="en-AU" sz="1200" dirty="0">
                <a:solidFill>
                  <a:srgbClr val="008000"/>
                </a:solidFill>
                <a:highlight>
                  <a:srgbClr val="FFFFFF"/>
                </a:highlight>
                <a:latin typeface="Consolas"/>
              </a:rPr>
              <a:t>.</a:t>
            </a:r>
            <a:endParaRPr lang="en-AU" sz="1200" dirty="0">
              <a:solidFill>
                <a:srgbClr val="000000"/>
              </a:solidFill>
              <a:highlight>
                <a:srgbClr val="FFFFFF"/>
              </a:highlight>
              <a:latin typeface="Consolas"/>
            </a:endParaRPr>
          </a:p>
          <a:p>
            <a:r>
              <a:rPr lang="en-AU" sz="1200" dirty="0" smtClean="0">
                <a:solidFill>
                  <a:srgbClr val="000000"/>
                </a:solidFill>
                <a:highlight>
                  <a:srgbClr val="FFFFFF"/>
                </a:highlight>
                <a:latin typeface="Consolas"/>
              </a:rPr>
              <a:t>    dynamic_ec.exampleMethod1(10</a:t>
            </a:r>
            <a:r>
              <a:rPr lang="en-AU" sz="1200" dirty="0">
                <a:solidFill>
                  <a:srgbClr val="000000"/>
                </a:solidFill>
                <a:highlight>
                  <a:srgbClr val="FFFFFF"/>
                </a:highlight>
                <a:latin typeface="Consolas"/>
              </a:rPr>
              <a:t>, 4);</a:t>
            </a:r>
          </a:p>
          <a:p>
            <a:endParaRPr lang="en-AU" sz="1200" dirty="0">
              <a:solidFill>
                <a:srgbClr val="000000"/>
              </a:solidFill>
              <a:highlight>
                <a:srgbClr val="FFFFFF"/>
              </a:highlight>
              <a:latin typeface="Consolas"/>
            </a:endParaRPr>
          </a:p>
          <a:p>
            <a:r>
              <a:rPr lang="en-AU" sz="1200" dirty="0" smtClean="0">
                <a:solidFill>
                  <a:srgbClr val="008000"/>
                </a:solidFill>
                <a:highlight>
                  <a:srgbClr val="FFFFFF"/>
                </a:highlight>
                <a:latin typeface="Consolas"/>
              </a:rPr>
              <a:t>    // </a:t>
            </a:r>
            <a:r>
              <a:rPr lang="en-AU" sz="1200" dirty="0">
                <a:solidFill>
                  <a:srgbClr val="008000"/>
                </a:solidFill>
                <a:highlight>
                  <a:srgbClr val="FFFFFF"/>
                </a:highlight>
                <a:latin typeface="Consolas"/>
              </a:rPr>
              <a:t>The following calls also do not cause compiler errors, whether </a:t>
            </a:r>
            <a:r>
              <a:rPr lang="en-AU" sz="1200" dirty="0" smtClean="0">
                <a:solidFill>
                  <a:srgbClr val="008000"/>
                </a:solidFill>
                <a:highlight>
                  <a:srgbClr val="FFFFFF"/>
                </a:highlight>
                <a:latin typeface="Consolas"/>
              </a:rPr>
              <a:t>appropriate </a:t>
            </a:r>
            <a:r>
              <a:rPr lang="en-AU" sz="1200" dirty="0">
                <a:solidFill>
                  <a:srgbClr val="008000"/>
                </a:solidFill>
                <a:highlight>
                  <a:srgbClr val="FFFFFF"/>
                </a:highlight>
                <a:latin typeface="Consolas"/>
              </a:rPr>
              <a:t>methods </a:t>
            </a:r>
            <a:endParaRPr lang="en-AU" sz="1200" dirty="0" smtClean="0">
              <a:solidFill>
                <a:srgbClr val="008000"/>
              </a:solidFill>
              <a:highlight>
                <a:srgbClr val="FFFFFF"/>
              </a:highlight>
              <a:latin typeface="Consolas"/>
            </a:endParaRPr>
          </a:p>
          <a:p>
            <a:r>
              <a:rPr lang="en-AU" sz="1200" dirty="0">
                <a:solidFill>
                  <a:srgbClr val="008000"/>
                </a:solidFill>
                <a:highlight>
                  <a:srgbClr val="FFFFFF"/>
                </a:highlight>
                <a:latin typeface="Consolas"/>
              </a:rPr>
              <a:t> </a:t>
            </a:r>
            <a:r>
              <a:rPr lang="en-AU" sz="1200" dirty="0" smtClean="0">
                <a:solidFill>
                  <a:srgbClr val="008000"/>
                </a:solidFill>
                <a:highlight>
                  <a:srgbClr val="FFFFFF"/>
                </a:highlight>
                <a:latin typeface="Consolas"/>
              </a:rPr>
              <a:t>   // exist </a:t>
            </a:r>
            <a:r>
              <a:rPr lang="en-AU" sz="1200" dirty="0">
                <a:solidFill>
                  <a:srgbClr val="008000"/>
                </a:solidFill>
                <a:highlight>
                  <a:srgbClr val="FFFFFF"/>
                </a:highlight>
                <a:latin typeface="Consolas"/>
              </a:rPr>
              <a:t>or not.</a:t>
            </a:r>
            <a:endParaRPr lang="en-AU" sz="1200" dirty="0">
              <a:solidFill>
                <a:srgbClr val="000000"/>
              </a:solidFill>
              <a:highlight>
                <a:srgbClr val="FFFFFF"/>
              </a:highlight>
              <a:latin typeface="Consolas"/>
            </a:endParaRPr>
          </a:p>
          <a:p>
            <a:r>
              <a:rPr lang="en-AU" sz="1200" dirty="0" smtClean="0">
                <a:solidFill>
                  <a:srgbClr val="000000"/>
                </a:solidFill>
                <a:highlight>
                  <a:srgbClr val="FFFFFF"/>
                </a:highlight>
                <a:latin typeface="Consolas"/>
              </a:rPr>
              <a:t>    </a:t>
            </a:r>
            <a:r>
              <a:rPr lang="en-AU" sz="1200" dirty="0" err="1" smtClean="0">
                <a:solidFill>
                  <a:srgbClr val="000000"/>
                </a:solidFill>
                <a:highlight>
                  <a:srgbClr val="FFFFFF"/>
                </a:highlight>
                <a:latin typeface="Consolas"/>
              </a:rPr>
              <a:t>dynamic_ec.someMethod</a:t>
            </a:r>
            <a:r>
              <a:rPr lang="en-AU" sz="1200" dirty="0">
                <a:solidFill>
                  <a:srgbClr val="000000"/>
                </a:solidFill>
                <a:highlight>
                  <a:srgbClr val="FFFFFF"/>
                </a:highlight>
                <a:latin typeface="Consolas"/>
              </a:rPr>
              <a:t>(</a:t>
            </a:r>
            <a:r>
              <a:rPr lang="en-AU" sz="1200" dirty="0">
                <a:solidFill>
                  <a:srgbClr val="A31515"/>
                </a:solidFill>
                <a:highlight>
                  <a:srgbClr val="FFFFFF"/>
                </a:highlight>
                <a:latin typeface="Consolas"/>
              </a:rPr>
              <a:t>"some argument"</a:t>
            </a:r>
            <a:r>
              <a:rPr lang="en-AU" sz="1200" dirty="0">
                <a:solidFill>
                  <a:srgbClr val="000000"/>
                </a:solidFill>
                <a:highlight>
                  <a:srgbClr val="FFFFFF"/>
                </a:highlight>
                <a:latin typeface="Consolas"/>
              </a:rPr>
              <a:t>, 7, </a:t>
            </a:r>
            <a:r>
              <a:rPr lang="en-AU" sz="1200" dirty="0">
                <a:solidFill>
                  <a:srgbClr val="0000FF"/>
                </a:solidFill>
                <a:highlight>
                  <a:srgbClr val="FFFFFF"/>
                </a:highlight>
                <a:latin typeface="Consolas"/>
              </a:rPr>
              <a:t>null</a:t>
            </a:r>
            <a:r>
              <a:rPr lang="en-AU" sz="1200" dirty="0">
                <a:solidFill>
                  <a:srgbClr val="000000"/>
                </a:solidFill>
                <a:highlight>
                  <a:srgbClr val="FFFFFF"/>
                </a:highlight>
                <a:latin typeface="Consolas"/>
              </a:rPr>
              <a:t>);</a:t>
            </a:r>
          </a:p>
          <a:p>
            <a:r>
              <a:rPr lang="en-AU" sz="1200" dirty="0" smtClean="0">
                <a:solidFill>
                  <a:srgbClr val="000000"/>
                </a:solidFill>
                <a:highlight>
                  <a:srgbClr val="FFFFFF"/>
                </a:highlight>
                <a:latin typeface="Consolas"/>
              </a:rPr>
              <a:t>    </a:t>
            </a:r>
            <a:r>
              <a:rPr lang="en-AU" sz="1200" dirty="0" err="1" smtClean="0">
                <a:solidFill>
                  <a:srgbClr val="000000"/>
                </a:solidFill>
                <a:highlight>
                  <a:srgbClr val="FFFFFF"/>
                </a:highlight>
                <a:latin typeface="Consolas"/>
              </a:rPr>
              <a:t>dynamic_ec.nonexistentMethod</a:t>
            </a:r>
            <a:r>
              <a:rPr lang="en-AU" sz="1200" dirty="0">
                <a:solidFill>
                  <a:srgbClr val="000000"/>
                </a:solidFill>
                <a:highlight>
                  <a:srgbClr val="FFFFFF"/>
                </a:highlight>
                <a:latin typeface="Consolas"/>
              </a:rPr>
              <a:t>();</a:t>
            </a:r>
          </a:p>
          <a:p>
            <a:r>
              <a:rPr lang="en-AU" sz="1200" dirty="0">
                <a:solidFill>
                  <a:srgbClr val="000000"/>
                </a:solidFill>
                <a:highlight>
                  <a:srgbClr val="FFFFFF"/>
                </a:highlight>
                <a:latin typeface="Consolas"/>
              </a:rPr>
              <a:t>}</a:t>
            </a:r>
            <a:endParaRPr lang="en-AU" sz="12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3646743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a:t>
            </a:r>
            <a:endParaRPr lang="en-AU" dirty="0"/>
          </a:p>
        </p:txBody>
      </p:sp>
      <p:sp>
        <p:nvSpPr>
          <p:cNvPr id="3" name="Content Placeholder 2"/>
          <p:cNvSpPr>
            <a:spLocks noGrp="1"/>
          </p:cNvSpPr>
          <p:nvPr>
            <p:ph idx="10"/>
          </p:nvPr>
        </p:nvSpPr>
        <p:spPr/>
        <p:txBody>
          <a:bodyPr>
            <a:normAutofit fontScale="62500" lnSpcReduction="20000"/>
          </a:bodyPr>
          <a:lstStyle/>
          <a:p>
            <a:r>
              <a:rPr lang="en-US" dirty="0" smtClean="0"/>
              <a:t>Introduced in C# 3.0</a:t>
            </a:r>
          </a:p>
          <a:p>
            <a:pPr lvl="1"/>
            <a:endParaRPr lang="en-US" dirty="0" smtClean="0"/>
          </a:p>
          <a:p>
            <a:r>
              <a:rPr lang="en-US" dirty="0" smtClean="0"/>
              <a:t>Statically typed – type decided at compile time</a:t>
            </a:r>
          </a:p>
          <a:p>
            <a:pPr lvl="1"/>
            <a:endParaRPr lang="en-US" dirty="0" smtClean="0"/>
          </a:p>
          <a:p>
            <a:r>
              <a:rPr lang="en-US" dirty="0" smtClean="0"/>
              <a:t>Errors caught at compile time</a:t>
            </a:r>
          </a:p>
          <a:p>
            <a:pPr lvl="1"/>
            <a:endParaRPr lang="en-US" dirty="0" smtClean="0"/>
          </a:p>
          <a:p>
            <a:r>
              <a:rPr lang="en-US" dirty="0" err="1" smtClean="0"/>
              <a:t>Intellisense</a:t>
            </a:r>
            <a:r>
              <a:rPr lang="en-US" dirty="0" smtClean="0"/>
              <a:t> available</a:t>
            </a:r>
          </a:p>
          <a:p>
            <a:pPr lvl="1"/>
            <a:endParaRPr lang="en-US" dirty="0" smtClean="0"/>
          </a:p>
          <a:p>
            <a:r>
              <a:rPr lang="en-US" dirty="0" smtClean="0"/>
              <a:t>Must initialize variables at time of declaration</a:t>
            </a:r>
          </a:p>
          <a:p>
            <a:pPr lvl="1"/>
            <a:endParaRPr lang="en-US" dirty="0" smtClean="0"/>
          </a:p>
          <a:p>
            <a:r>
              <a:rPr lang="en-US" dirty="0" smtClean="0"/>
              <a:t>Mostly a choice of syntactic style</a:t>
            </a:r>
          </a:p>
          <a:p>
            <a:pPr lvl="1"/>
            <a:endParaRPr lang="en-US" dirty="0" smtClean="0"/>
          </a:p>
          <a:p>
            <a:r>
              <a:rPr lang="en-US" dirty="0" smtClean="0"/>
              <a:t>Necessary when working with anonymous types</a:t>
            </a:r>
            <a:endParaRPr lang="en-AU" dirty="0"/>
          </a:p>
        </p:txBody>
      </p:sp>
    </p:spTree>
    <p:extLst>
      <p:ext uri="{BB962C8B-B14F-4D97-AF65-F5344CB8AC3E}">
        <p14:creationId xmlns:p14="http://schemas.microsoft.com/office/powerpoint/2010/main" val="74753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lstStyle/>
          <a:p>
            <a:endParaRPr lang="en-AU"/>
          </a:p>
        </p:txBody>
      </p:sp>
      <p:sp>
        <p:nvSpPr>
          <p:cNvPr id="4" name="Rectangle 3"/>
          <p:cNvSpPr/>
          <p:nvPr/>
        </p:nvSpPr>
        <p:spPr>
          <a:xfrm>
            <a:off x="323528" y="1203598"/>
            <a:ext cx="8064896" cy="26642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sz="1600" dirty="0">
              <a:solidFill>
                <a:srgbClr val="000000"/>
              </a:solidFill>
              <a:highlight>
                <a:srgbClr val="FFFFFF"/>
              </a:highlight>
              <a:latin typeface="Consolas"/>
            </a:endParaRPr>
          </a:p>
          <a:p>
            <a:r>
              <a:rPr lang="en-AU" sz="1600" dirty="0" err="1">
                <a:solidFill>
                  <a:srgbClr val="0000FF"/>
                </a:solidFill>
                <a:highlight>
                  <a:srgbClr val="FFFFFF"/>
                </a:highlight>
                <a:latin typeface="Consolas"/>
              </a:rPr>
              <a:t>var</a:t>
            </a:r>
            <a:r>
              <a:rPr lang="en-AU" sz="1600" dirty="0">
                <a:solidFill>
                  <a:srgbClr val="0000FF"/>
                </a:solidFill>
                <a:highlight>
                  <a:srgbClr val="FFFFFF"/>
                </a:highlight>
                <a:latin typeface="Consolas"/>
              </a:rPr>
              <a:t> </a:t>
            </a:r>
            <a:r>
              <a:rPr lang="en-AU" sz="1600" dirty="0" err="1">
                <a:solidFill>
                  <a:srgbClr val="000000"/>
                </a:solidFill>
                <a:highlight>
                  <a:srgbClr val="FFFFFF"/>
                </a:highlight>
                <a:latin typeface="Consolas"/>
              </a:rPr>
              <a:t>i</a:t>
            </a:r>
            <a:r>
              <a:rPr lang="en-AU" sz="1600" dirty="0">
                <a:solidFill>
                  <a:srgbClr val="000000"/>
                </a:solidFill>
                <a:highlight>
                  <a:srgbClr val="FFFFFF"/>
                </a:highlight>
                <a:latin typeface="Consolas"/>
              </a:rPr>
              <a:t> = 10</a:t>
            </a:r>
            <a:r>
              <a:rPr lang="en-AU" sz="1600" dirty="0" smtClean="0">
                <a:solidFill>
                  <a:srgbClr val="000000"/>
                </a:solidFill>
                <a:highlight>
                  <a:srgbClr val="FFFFFF"/>
                </a:highlight>
                <a:latin typeface="Consolas"/>
              </a:rPr>
              <a:t>;    </a:t>
            </a:r>
            <a:r>
              <a:rPr lang="en-AU" sz="1600" dirty="0" smtClean="0">
                <a:solidFill>
                  <a:srgbClr val="008000"/>
                </a:solidFill>
                <a:highlight>
                  <a:srgbClr val="FFFFFF"/>
                </a:highlight>
                <a:latin typeface="Consolas"/>
              </a:rPr>
              <a:t>// </a:t>
            </a:r>
            <a:r>
              <a:rPr lang="en-AU" sz="1600" dirty="0">
                <a:solidFill>
                  <a:srgbClr val="008000"/>
                </a:solidFill>
                <a:highlight>
                  <a:srgbClr val="FFFFFF"/>
                </a:highlight>
                <a:latin typeface="Consolas"/>
              </a:rPr>
              <a:t>implicitly typed</a:t>
            </a:r>
            <a:endParaRPr lang="en-AU" sz="1600" dirty="0">
              <a:solidFill>
                <a:srgbClr val="000000"/>
              </a:solidFill>
              <a:highlight>
                <a:srgbClr val="FFFFFF"/>
              </a:highlight>
              <a:latin typeface="Consolas"/>
            </a:endParaRPr>
          </a:p>
          <a:p>
            <a:r>
              <a:rPr lang="en-AU" sz="1600" dirty="0" err="1">
                <a:solidFill>
                  <a:srgbClr val="0000FF"/>
                </a:solidFill>
                <a:highlight>
                  <a:srgbClr val="FFFFFF"/>
                </a:highlight>
                <a:latin typeface="Consolas"/>
              </a:rPr>
              <a:t>int</a:t>
            </a:r>
            <a:r>
              <a:rPr lang="en-AU" sz="1600" dirty="0">
                <a:solidFill>
                  <a:srgbClr val="000000"/>
                </a:solidFill>
                <a:highlight>
                  <a:srgbClr val="FFFFFF"/>
                </a:highlight>
                <a:latin typeface="Consolas"/>
              </a:rPr>
              <a:t> </a:t>
            </a:r>
            <a:r>
              <a:rPr lang="en-AU" sz="1600" dirty="0" err="1">
                <a:solidFill>
                  <a:srgbClr val="000000"/>
                </a:solidFill>
                <a:highlight>
                  <a:srgbClr val="FFFFFF"/>
                </a:highlight>
                <a:latin typeface="Consolas"/>
              </a:rPr>
              <a:t>i</a:t>
            </a:r>
            <a:r>
              <a:rPr lang="en-AU" sz="1600" dirty="0">
                <a:solidFill>
                  <a:srgbClr val="000000"/>
                </a:solidFill>
                <a:highlight>
                  <a:srgbClr val="FFFFFF"/>
                </a:highlight>
                <a:latin typeface="Consolas"/>
              </a:rPr>
              <a:t> = 10</a:t>
            </a:r>
            <a:r>
              <a:rPr lang="en-AU" sz="1600" dirty="0" smtClean="0">
                <a:solidFill>
                  <a:srgbClr val="000000"/>
                </a:solidFill>
                <a:highlight>
                  <a:srgbClr val="FFFFFF"/>
                </a:highlight>
                <a:latin typeface="Consolas"/>
              </a:rPr>
              <a:t>;    </a:t>
            </a:r>
            <a:r>
              <a:rPr lang="en-AU" sz="1600" dirty="0" smtClean="0">
                <a:solidFill>
                  <a:srgbClr val="008000"/>
                </a:solidFill>
                <a:highlight>
                  <a:srgbClr val="FFFFFF"/>
                </a:highlight>
                <a:latin typeface="Consolas"/>
              </a:rPr>
              <a:t>//</a:t>
            </a:r>
            <a:r>
              <a:rPr lang="en-AU" sz="1600" dirty="0">
                <a:solidFill>
                  <a:srgbClr val="008000"/>
                </a:solidFill>
                <a:highlight>
                  <a:srgbClr val="FFFFFF"/>
                </a:highlight>
                <a:latin typeface="Consolas"/>
              </a:rPr>
              <a:t>explicitly typed</a:t>
            </a:r>
            <a:endParaRPr lang="en-AU" sz="1600" dirty="0">
              <a:solidFill>
                <a:srgbClr val="000000"/>
              </a:solidFill>
              <a:highlight>
                <a:srgbClr val="FFFFFF"/>
              </a:highlight>
              <a:latin typeface="Consolas"/>
            </a:endParaRPr>
          </a:p>
          <a:p>
            <a:endParaRPr lang="en-AU" sz="1600" dirty="0">
              <a:solidFill>
                <a:srgbClr val="000000"/>
              </a:solidFill>
              <a:highlight>
                <a:srgbClr val="FFFFFF"/>
              </a:highlight>
              <a:latin typeface="Consolas"/>
            </a:endParaRPr>
          </a:p>
          <a:p>
            <a:r>
              <a:rPr lang="en-AU" sz="1600" dirty="0">
                <a:solidFill>
                  <a:srgbClr val="008000"/>
                </a:solidFill>
                <a:highlight>
                  <a:srgbClr val="FFFFFF"/>
                </a:highlight>
                <a:latin typeface="Consolas"/>
              </a:rPr>
              <a:t>// using </a:t>
            </a:r>
            <a:r>
              <a:rPr lang="en-AU" sz="1600" dirty="0" err="1">
                <a:solidFill>
                  <a:srgbClr val="008000"/>
                </a:solidFill>
                <a:highlight>
                  <a:srgbClr val="FFFFFF"/>
                </a:highlight>
                <a:latin typeface="Consolas"/>
              </a:rPr>
              <a:t>var</a:t>
            </a:r>
            <a:r>
              <a:rPr lang="en-AU" sz="1600" dirty="0">
                <a:solidFill>
                  <a:srgbClr val="008000"/>
                </a:solidFill>
                <a:highlight>
                  <a:srgbClr val="FFFFFF"/>
                </a:highlight>
                <a:latin typeface="Consolas"/>
              </a:rPr>
              <a:t> with an anonymous type</a:t>
            </a:r>
            <a:endParaRPr lang="en-AU" sz="1600" dirty="0">
              <a:solidFill>
                <a:srgbClr val="000000"/>
              </a:solidFill>
              <a:highlight>
                <a:srgbClr val="FFFFFF"/>
              </a:highlight>
              <a:latin typeface="Consolas"/>
            </a:endParaRPr>
          </a:p>
          <a:p>
            <a:r>
              <a:rPr lang="en-AU" sz="1600" dirty="0" err="1">
                <a:solidFill>
                  <a:srgbClr val="0000FF"/>
                </a:solidFill>
                <a:highlight>
                  <a:srgbClr val="FFFFFF"/>
                </a:highlight>
                <a:latin typeface="Consolas"/>
              </a:rPr>
              <a:t>var</a:t>
            </a:r>
            <a:r>
              <a:rPr lang="en-AU" sz="1600" dirty="0">
                <a:solidFill>
                  <a:srgbClr val="0000FF"/>
                </a:solidFill>
                <a:highlight>
                  <a:srgbClr val="FFFFFF"/>
                </a:highlight>
                <a:latin typeface="Consolas"/>
              </a:rPr>
              <a:t> </a:t>
            </a:r>
            <a:r>
              <a:rPr lang="en-AU" sz="1600" dirty="0">
                <a:solidFill>
                  <a:srgbClr val="000000"/>
                </a:solidFill>
                <a:highlight>
                  <a:srgbClr val="FFFFFF"/>
                </a:highlight>
                <a:latin typeface="Consolas"/>
              </a:rPr>
              <a:t>v = </a:t>
            </a:r>
            <a:r>
              <a:rPr lang="en-AU" sz="1600" dirty="0">
                <a:solidFill>
                  <a:srgbClr val="0000FF"/>
                </a:solidFill>
                <a:highlight>
                  <a:srgbClr val="FFFFFF"/>
                </a:highlight>
                <a:latin typeface="Consolas"/>
              </a:rPr>
              <a:t>new</a:t>
            </a:r>
            <a:r>
              <a:rPr lang="en-AU" sz="1600" dirty="0">
                <a:solidFill>
                  <a:srgbClr val="000000"/>
                </a:solidFill>
                <a:highlight>
                  <a:srgbClr val="FFFFFF"/>
                </a:highlight>
                <a:latin typeface="Consolas"/>
              </a:rPr>
              <a:t>{ Amount = 108, Message = </a:t>
            </a:r>
            <a:r>
              <a:rPr lang="en-AU" sz="1600" dirty="0">
                <a:solidFill>
                  <a:srgbClr val="A31515"/>
                </a:solidFill>
                <a:highlight>
                  <a:srgbClr val="FFFFFF"/>
                </a:highlight>
                <a:latin typeface="Consolas"/>
              </a:rPr>
              <a:t>"Hello"</a:t>
            </a:r>
            <a:r>
              <a:rPr lang="en-AU" sz="1600" dirty="0">
                <a:solidFill>
                  <a:srgbClr val="000000"/>
                </a:solidFill>
                <a:highlight>
                  <a:srgbClr val="FFFFFF"/>
                </a:highlight>
                <a:latin typeface="Consolas"/>
              </a:rPr>
              <a:t> };</a:t>
            </a:r>
          </a:p>
          <a:p>
            <a:r>
              <a:rPr lang="en-AU" sz="1600" dirty="0" err="1">
                <a:solidFill>
                  <a:srgbClr val="000000"/>
                </a:solidFill>
                <a:highlight>
                  <a:srgbClr val="FFFFFF"/>
                </a:highlight>
                <a:latin typeface="Consolas"/>
              </a:rPr>
              <a:t>Console.WriteLine</a:t>
            </a:r>
            <a:r>
              <a:rPr lang="en-AU" sz="1600" dirty="0">
                <a:solidFill>
                  <a:srgbClr val="000000"/>
                </a:solidFill>
                <a:highlight>
                  <a:srgbClr val="FFFFFF"/>
                </a:highlight>
                <a:latin typeface="Consolas"/>
              </a:rPr>
              <a:t>(</a:t>
            </a:r>
            <a:r>
              <a:rPr lang="en-AU" sz="1600" dirty="0" err="1">
                <a:solidFill>
                  <a:srgbClr val="000000"/>
                </a:solidFill>
                <a:highlight>
                  <a:srgbClr val="FFFFFF"/>
                </a:highlight>
                <a:latin typeface="Consolas"/>
              </a:rPr>
              <a:t>v.Amount</a:t>
            </a:r>
            <a:r>
              <a:rPr lang="en-AU" sz="1600" dirty="0">
                <a:solidFill>
                  <a:srgbClr val="000000"/>
                </a:solidFill>
                <a:highlight>
                  <a:srgbClr val="FFFFFF"/>
                </a:highlight>
                <a:latin typeface="Consolas"/>
              </a:rPr>
              <a:t> + </a:t>
            </a:r>
            <a:r>
              <a:rPr lang="en-AU" sz="1600" dirty="0" err="1">
                <a:solidFill>
                  <a:srgbClr val="000000"/>
                </a:solidFill>
                <a:highlight>
                  <a:srgbClr val="FFFFFF"/>
                </a:highlight>
                <a:latin typeface="Consolas"/>
              </a:rPr>
              <a:t>v.Message</a:t>
            </a:r>
            <a:r>
              <a:rPr lang="en-AU" sz="1600" dirty="0">
                <a:solidFill>
                  <a:srgbClr val="000000"/>
                </a:solidFill>
                <a:highlight>
                  <a:srgbClr val="FFFFFF"/>
                </a:highlight>
                <a:latin typeface="Consolas"/>
              </a:rPr>
              <a:t>);</a:t>
            </a:r>
          </a:p>
          <a:p>
            <a:endParaRPr lang="en-AU" sz="1600" dirty="0">
              <a:solidFill>
                <a:srgbClr val="000000"/>
              </a:solidFill>
              <a:highlight>
                <a:srgbClr val="FFFFFF"/>
              </a:highlight>
              <a:latin typeface="Consolas"/>
            </a:endParaRPr>
          </a:p>
        </p:txBody>
      </p:sp>
    </p:spTree>
    <p:extLst>
      <p:ext uri="{BB962C8B-B14F-4D97-AF65-F5344CB8AC3E}">
        <p14:creationId xmlns:p14="http://schemas.microsoft.com/office/powerpoint/2010/main" val="3602518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Contents</a:t>
            </a:r>
            <a:endParaRPr lang="en-AU" dirty="0"/>
          </a:p>
        </p:txBody>
      </p:sp>
      <p:sp>
        <p:nvSpPr>
          <p:cNvPr id="5" name="Content Placeholder 4"/>
          <p:cNvSpPr>
            <a:spLocks noGrp="1"/>
          </p:cNvSpPr>
          <p:nvPr>
            <p:ph idx="10"/>
          </p:nvPr>
        </p:nvSpPr>
        <p:spPr/>
        <p:txBody>
          <a:bodyPr>
            <a:normAutofit/>
          </a:bodyPr>
          <a:lstStyle/>
          <a:p>
            <a:r>
              <a:rPr lang="en-US" dirty="0" smtClean="0"/>
              <a:t>Types, Variables, and Values</a:t>
            </a:r>
          </a:p>
          <a:p>
            <a:pPr lvl="1"/>
            <a:endParaRPr lang="en-US" dirty="0" smtClean="0"/>
          </a:p>
          <a:p>
            <a:r>
              <a:rPr lang="en-US" dirty="0" smtClean="0"/>
              <a:t>Casting and Type Conversions</a:t>
            </a:r>
          </a:p>
          <a:p>
            <a:pPr lvl="1"/>
            <a:endParaRPr lang="en-US" dirty="0" smtClean="0"/>
          </a:p>
          <a:p>
            <a:r>
              <a:rPr lang="en-US" dirty="0" smtClean="0"/>
              <a:t>Boxing and Unboxing</a:t>
            </a:r>
          </a:p>
          <a:p>
            <a:pPr lvl="1"/>
            <a:endParaRPr lang="en-US" dirty="0" smtClean="0"/>
          </a:p>
          <a:p>
            <a:r>
              <a:rPr lang="en-US" dirty="0" smtClean="0"/>
              <a:t>dynamic and </a:t>
            </a:r>
            <a:r>
              <a:rPr lang="en-US" dirty="0" err="1" smtClean="0"/>
              <a:t>var</a:t>
            </a:r>
            <a:endParaRPr lang="en-AU" dirty="0"/>
          </a:p>
        </p:txBody>
      </p:sp>
    </p:spTree>
    <p:extLst>
      <p:ext uri="{BB962C8B-B14F-4D97-AF65-F5344CB8AC3E}">
        <p14:creationId xmlns:p14="http://schemas.microsoft.com/office/powerpoint/2010/main" val="4197859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Summary</a:t>
            </a:r>
            <a:endParaRPr lang="en-AU" dirty="0"/>
          </a:p>
        </p:txBody>
      </p:sp>
      <p:sp>
        <p:nvSpPr>
          <p:cNvPr id="5" name="Content Placeholder 4"/>
          <p:cNvSpPr>
            <a:spLocks noGrp="1"/>
          </p:cNvSpPr>
          <p:nvPr>
            <p:ph idx="10"/>
          </p:nvPr>
        </p:nvSpPr>
        <p:spPr/>
        <p:txBody>
          <a:bodyPr>
            <a:normAutofit fontScale="62500" lnSpcReduction="20000"/>
          </a:bodyPr>
          <a:lstStyle/>
          <a:p>
            <a:r>
              <a:rPr lang="en-US" dirty="0" smtClean="0"/>
              <a:t>Implicit conversion requires no syntax, convert from smaller to larger numeric types</a:t>
            </a:r>
          </a:p>
          <a:p>
            <a:pPr lvl="1"/>
            <a:endParaRPr lang="en-US" dirty="0" smtClean="0"/>
          </a:p>
          <a:p>
            <a:r>
              <a:rPr lang="en-US" dirty="0" smtClean="0"/>
              <a:t>Explicit conversions need a cast operator, used when data might be lost in the conversion</a:t>
            </a:r>
          </a:p>
          <a:p>
            <a:pPr lvl="1"/>
            <a:endParaRPr lang="en-US" dirty="0" smtClean="0"/>
          </a:p>
          <a:p>
            <a:r>
              <a:rPr lang="en-US" dirty="0" smtClean="0"/>
              <a:t>User-defined casting uses special functions to convert between types</a:t>
            </a:r>
          </a:p>
          <a:p>
            <a:pPr lvl="1"/>
            <a:endParaRPr lang="en-US" dirty="0" smtClean="0"/>
          </a:p>
          <a:p>
            <a:r>
              <a:rPr lang="en-US" dirty="0" smtClean="0"/>
              <a:t>Helper classes used to convert between non-compatible types</a:t>
            </a:r>
          </a:p>
          <a:p>
            <a:pPr lvl="1"/>
            <a:endParaRPr lang="en-US" dirty="0" smtClean="0"/>
          </a:p>
          <a:p>
            <a:r>
              <a:rPr lang="en-US" dirty="0" smtClean="0"/>
              <a:t>Boxing/Unboxing converts between value types and objects</a:t>
            </a:r>
          </a:p>
          <a:p>
            <a:pPr lvl="1"/>
            <a:endParaRPr lang="en-US" dirty="0" smtClean="0"/>
          </a:p>
          <a:p>
            <a:r>
              <a:rPr lang="en-US" dirty="0" smtClean="0"/>
              <a:t>dynamic and </a:t>
            </a:r>
            <a:r>
              <a:rPr lang="en-US" dirty="0" err="1" smtClean="0"/>
              <a:t>var</a:t>
            </a:r>
            <a:r>
              <a:rPr lang="en-US" dirty="0" smtClean="0"/>
              <a:t> and infer the type</a:t>
            </a:r>
            <a:endParaRPr lang="en-AU" dirty="0"/>
          </a:p>
        </p:txBody>
      </p:sp>
    </p:spTree>
    <p:extLst>
      <p:ext uri="{BB962C8B-B14F-4D97-AF65-F5344CB8AC3E}">
        <p14:creationId xmlns:p14="http://schemas.microsoft.com/office/powerpoint/2010/main" val="349893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5" name="Content Placeholder 4"/>
          <p:cNvSpPr>
            <a:spLocks noGrp="1"/>
          </p:cNvSpPr>
          <p:nvPr>
            <p:ph idx="10"/>
          </p:nvPr>
        </p:nvSpPr>
        <p:spPr/>
        <p:txBody>
          <a:bodyPr>
            <a:normAutofit fontScale="55000" lnSpcReduction="20000"/>
          </a:bodyPr>
          <a:lstStyle/>
          <a:p>
            <a:r>
              <a:rPr lang="en-AU" dirty="0" smtClean="0"/>
              <a:t>Microsoft </a:t>
            </a:r>
            <a:r>
              <a:rPr lang="en-AU" dirty="0" smtClean="0"/>
              <a:t>MSDN. 2015. </a:t>
            </a:r>
            <a:r>
              <a:rPr lang="en-AU" dirty="0" smtClean="0"/>
              <a:t>Types (C# Programming Guide). </a:t>
            </a:r>
            <a:r>
              <a:rPr lang="en-AU" dirty="0" smtClean="0"/>
              <a:t>[ONLINE] Available at: </a:t>
            </a:r>
            <a:r>
              <a:rPr lang="en-AU" dirty="0" smtClean="0">
                <a:hlinkClick r:id="rId2"/>
              </a:rPr>
              <a:t>https://msdn.microsoft.com/en-us/library/ms173104.aspx</a:t>
            </a:r>
            <a:r>
              <a:rPr lang="en-AU" dirty="0" smtClean="0"/>
              <a:t>. [Accessed </a:t>
            </a:r>
            <a:r>
              <a:rPr lang="en-AU" dirty="0" smtClean="0"/>
              <a:t>12 December 16]</a:t>
            </a:r>
            <a:endParaRPr lang="en-AU" dirty="0" smtClean="0"/>
          </a:p>
          <a:p>
            <a:pPr lvl="1"/>
            <a:endParaRPr lang="en-AU" dirty="0" smtClean="0"/>
          </a:p>
          <a:p>
            <a:r>
              <a:rPr lang="en-AU" dirty="0" smtClean="0"/>
              <a:t>Microsoft </a:t>
            </a:r>
            <a:r>
              <a:rPr lang="en-AU" dirty="0" smtClean="0"/>
              <a:t>MSDN. 2015. </a:t>
            </a:r>
            <a:r>
              <a:rPr lang="en-AU" dirty="0" smtClean="0"/>
              <a:t>dynamic (C# Reference). </a:t>
            </a:r>
            <a:r>
              <a:rPr lang="en-AU" dirty="0" smtClean="0"/>
              <a:t>[ONLINE] Available at: </a:t>
            </a:r>
            <a:r>
              <a:rPr lang="en-AU" dirty="0" smtClean="0">
                <a:hlinkClick r:id="rId3"/>
              </a:rPr>
              <a:t>https://msdn.microsoft.com/en-us/library/dd264741.aspx</a:t>
            </a:r>
            <a:r>
              <a:rPr lang="en-AU" dirty="0" smtClean="0"/>
              <a:t>. </a:t>
            </a:r>
            <a:r>
              <a:rPr lang="en-AU" dirty="0"/>
              <a:t>[Accessed 12 December 16]</a:t>
            </a:r>
            <a:endParaRPr lang="en-AU" dirty="0" smtClean="0"/>
          </a:p>
          <a:p>
            <a:pPr lvl="1"/>
            <a:endParaRPr lang="en-AU" dirty="0" smtClean="0"/>
          </a:p>
          <a:p>
            <a:r>
              <a:rPr lang="en-AU" dirty="0" smtClean="0"/>
              <a:t>Alexandra </a:t>
            </a:r>
            <a:r>
              <a:rPr lang="en-AU" dirty="0" err="1" smtClean="0"/>
              <a:t>Rusina</a:t>
            </a:r>
            <a:r>
              <a:rPr lang="en-AU" dirty="0" smtClean="0"/>
              <a:t>. </a:t>
            </a:r>
            <a:r>
              <a:rPr lang="en-AU" dirty="0" smtClean="0"/>
              <a:t>2011.</a:t>
            </a:r>
            <a:r>
              <a:rPr lang="en-AU" dirty="0" smtClean="0"/>
              <a:t> Understanding the Dynamic Keyword in C# 4. [ONLINE] Available at</a:t>
            </a:r>
            <a:r>
              <a:rPr lang="en-AU" dirty="0" smtClean="0"/>
              <a:t>: </a:t>
            </a:r>
            <a:r>
              <a:rPr lang="en-AU" dirty="0" smtClean="0">
                <a:hlinkClick r:id="rId4"/>
              </a:rPr>
              <a:t>https</a:t>
            </a:r>
            <a:r>
              <a:rPr lang="en-AU" dirty="0" smtClean="0">
                <a:hlinkClick r:id="rId4"/>
              </a:rPr>
              <a:t>://msdn.microsoft.com/en-us/magazine/gg598922.aspx</a:t>
            </a:r>
            <a:r>
              <a:rPr lang="en-AU" dirty="0" smtClean="0"/>
              <a:t>. </a:t>
            </a:r>
            <a:r>
              <a:rPr lang="en-AU" dirty="0"/>
              <a:t>[Accessed 12 December 16]</a:t>
            </a:r>
            <a:endParaRPr lang="en-AU" dirty="0" smtClean="0"/>
          </a:p>
          <a:p>
            <a:pPr lvl="1"/>
            <a:endParaRPr lang="en-AU" dirty="0" smtClean="0"/>
          </a:p>
          <a:p>
            <a:r>
              <a:rPr lang="en-AU" dirty="0" smtClean="0"/>
              <a:t>Eric Lippert. </a:t>
            </a:r>
            <a:r>
              <a:rPr lang="en-AU" dirty="0" smtClean="0"/>
              <a:t>2011.</a:t>
            </a:r>
            <a:r>
              <a:rPr lang="en-AU" dirty="0" smtClean="0"/>
              <a:t> Uses and misuses of implicit typing. [ONLINE] Available at</a:t>
            </a:r>
            <a:r>
              <a:rPr lang="en-AU" dirty="0" smtClean="0"/>
              <a:t>: </a:t>
            </a:r>
            <a:r>
              <a:rPr lang="en-AU" dirty="0" smtClean="0">
                <a:hlinkClick r:id="rId5"/>
              </a:rPr>
              <a:t>http</a:t>
            </a:r>
            <a:r>
              <a:rPr lang="en-AU" dirty="0" smtClean="0">
                <a:hlinkClick r:id="rId5"/>
              </a:rPr>
              <a:t>://blogs.msdn.com/b/ericlippert/archive/2011/04/20/uses-and-misuses-of-implicit-typing.aspx</a:t>
            </a:r>
            <a:r>
              <a:rPr lang="en-AU" dirty="0" smtClean="0"/>
              <a:t>. </a:t>
            </a:r>
            <a:r>
              <a:rPr lang="en-AU" dirty="0"/>
              <a:t>[Accessed 12 December 16]</a:t>
            </a:r>
            <a:endParaRPr lang="en-AU" dirty="0" smtClean="0"/>
          </a:p>
          <a:p>
            <a:pPr lvl="1"/>
            <a:endParaRPr lang="en-AU" dirty="0" smtClean="0"/>
          </a:p>
          <a:p>
            <a:r>
              <a:rPr lang="en-AU" dirty="0" smtClean="0"/>
              <a:t>Microsoft MSDN. 2015. Anonymous </a:t>
            </a:r>
            <a:r>
              <a:rPr lang="en-AU" dirty="0" smtClean="0"/>
              <a:t>Types (C# Programming Guide). </a:t>
            </a:r>
            <a:r>
              <a:rPr lang="en-AU" dirty="0" smtClean="0"/>
              <a:t>[ONLINE] Available at: </a:t>
            </a:r>
            <a:r>
              <a:rPr lang="en-AU" dirty="0" smtClean="0">
                <a:hlinkClick r:id="rId6"/>
              </a:rPr>
              <a:t>https://msdn.microsoft.com/en-au/library/bb397696.aspx</a:t>
            </a:r>
            <a:r>
              <a:rPr lang="en-AU" dirty="0" smtClean="0"/>
              <a:t>. </a:t>
            </a:r>
            <a:r>
              <a:rPr lang="en-AU" dirty="0"/>
              <a:t>[Accessed 12 December 16].</a:t>
            </a:r>
            <a:endParaRPr lang="en-AU" dirty="0"/>
          </a:p>
        </p:txBody>
      </p:sp>
    </p:spTree>
    <p:extLst>
      <p:ext uri="{BB962C8B-B14F-4D97-AF65-F5344CB8AC3E}">
        <p14:creationId xmlns:p14="http://schemas.microsoft.com/office/powerpoint/2010/main" val="2275742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Variables, and Values</a:t>
            </a:r>
            <a:endParaRPr lang="en-AU" dirty="0"/>
          </a:p>
        </p:txBody>
      </p:sp>
      <p:sp>
        <p:nvSpPr>
          <p:cNvPr id="3" name="Content Placeholder 2"/>
          <p:cNvSpPr>
            <a:spLocks noGrp="1"/>
          </p:cNvSpPr>
          <p:nvPr>
            <p:ph idx="10"/>
          </p:nvPr>
        </p:nvSpPr>
        <p:spPr/>
        <p:txBody>
          <a:bodyPr>
            <a:normAutofit fontScale="77500" lnSpcReduction="20000"/>
          </a:bodyPr>
          <a:lstStyle/>
          <a:p>
            <a:r>
              <a:rPr lang="en-US" dirty="0" smtClean="0"/>
              <a:t>C# is a strongly-typed language</a:t>
            </a:r>
          </a:p>
          <a:p>
            <a:pPr lvl="1"/>
            <a:r>
              <a:rPr lang="en-US" dirty="0" smtClean="0"/>
              <a:t>Every variable and constant has a type</a:t>
            </a:r>
          </a:p>
          <a:p>
            <a:pPr lvl="1"/>
            <a:r>
              <a:rPr lang="en-US" dirty="0" smtClean="0"/>
              <a:t>.NET defines built-in numeric types, and more complex types</a:t>
            </a:r>
          </a:p>
          <a:p>
            <a:pPr lvl="1"/>
            <a:endParaRPr lang="en-US" dirty="0" smtClean="0"/>
          </a:p>
          <a:p>
            <a:r>
              <a:rPr lang="en-US" dirty="0" smtClean="0"/>
              <a:t>Information stored in a type can include:</a:t>
            </a:r>
          </a:p>
          <a:p>
            <a:pPr lvl="1"/>
            <a:r>
              <a:rPr lang="en-US" dirty="0" smtClean="0"/>
              <a:t>Storage space required</a:t>
            </a:r>
          </a:p>
          <a:p>
            <a:pPr lvl="1"/>
            <a:r>
              <a:rPr lang="en-US" dirty="0" smtClean="0"/>
              <a:t>Max and min value</a:t>
            </a:r>
          </a:p>
          <a:p>
            <a:pPr lvl="1"/>
            <a:r>
              <a:rPr lang="en-US" dirty="0" smtClean="0"/>
              <a:t>Members (methods, fields, events)</a:t>
            </a:r>
          </a:p>
          <a:p>
            <a:pPr lvl="1"/>
            <a:r>
              <a:rPr lang="en-US" dirty="0" smtClean="0"/>
              <a:t>Base type</a:t>
            </a:r>
          </a:p>
          <a:p>
            <a:pPr lvl="1"/>
            <a:r>
              <a:rPr lang="en-US" dirty="0" smtClean="0"/>
              <a:t>Memory location for variables allocated at run-time</a:t>
            </a:r>
          </a:p>
          <a:p>
            <a:pPr lvl="1"/>
            <a:r>
              <a:rPr lang="en-US" dirty="0" smtClean="0"/>
              <a:t>Kinds of permitted operations</a:t>
            </a:r>
            <a:endParaRPr lang="en-AU" dirty="0"/>
          </a:p>
        </p:txBody>
      </p:sp>
    </p:spTree>
    <p:extLst>
      <p:ext uri="{BB962C8B-B14F-4D97-AF65-F5344CB8AC3E}">
        <p14:creationId xmlns:p14="http://schemas.microsoft.com/office/powerpoint/2010/main" val="3197392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Variables, and Values</a:t>
            </a:r>
            <a:endParaRPr lang="en-AU" dirty="0"/>
          </a:p>
        </p:txBody>
      </p:sp>
      <p:sp>
        <p:nvSpPr>
          <p:cNvPr id="3" name="Content Placeholder 2"/>
          <p:cNvSpPr>
            <a:spLocks noGrp="1"/>
          </p:cNvSpPr>
          <p:nvPr>
            <p:ph idx="4294967295"/>
          </p:nvPr>
        </p:nvSpPr>
        <p:spPr>
          <a:xfrm>
            <a:off x="323528" y="1200151"/>
            <a:ext cx="8064896" cy="3394472"/>
          </a:xfrm>
          <a:prstGeom prst="rect">
            <a:avLst/>
          </a:prstGeom>
        </p:spPr>
        <p:txBody>
          <a:bodyPr/>
          <a:lstStyle/>
          <a:p>
            <a:r>
              <a:rPr lang="en-US" dirty="0" smtClean="0"/>
              <a:t>Type info ensures all operations are </a:t>
            </a:r>
            <a:r>
              <a:rPr lang="en-US" i="1" dirty="0" smtClean="0"/>
              <a:t>type safe</a:t>
            </a:r>
            <a:endParaRPr lang="en-AU" dirty="0"/>
          </a:p>
        </p:txBody>
      </p:sp>
      <p:sp>
        <p:nvSpPr>
          <p:cNvPr id="4" name="Rectangle 3"/>
          <p:cNvSpPr/>
          <p:nvPr/>
        </p:nvSpPr>
        <p:spPr>
          <a:xfrm>
            <a:off x="971600" y="1885950"/>
            <a:ext cx="3888432" cy="6858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600" dirty="0" err="1" smtClean="0">
                <a:solidFill>
                  <a:srgbClr val="0000FF"/>
                </a:solidFill>
                <a:highlight>
                  <a:srgbClr val="FFFFFF"/>
                </a:highlight>
                <a:latin typeface="Consolas"/>
              </a:rPr>
              <a:t>int</a:t>
            </a:r>
            <a:r>
              <a:rPr lang="en-AU" sz="1600" dirty="0" smtClean="0">
                <a:solidFill>
                  <a:srgbClr val="000000"/>
                </a:solidFill>
                <a:highlight>
                  <a:srgbClr val="FFFFFF"/>
                </a:highlight>
                <a:latin typeface="Consolas"/>
              </a:rPr>
              <a:t> </a:t>
            </a:r>
            <a:r>
              <a:rPr lang="en-AU" sz="1600" dirty="0">
                <a:solidFill>
                  <a:srgbClr val="000000"/>
                </a:solidFill>
                <a:highlight>
                  <a:srgbClr val="FFFFFF"/>
                </a:highlight>
                <a:latin typeface="Consolas"/>
              </a:rPr>
              <a:t>a = 5;</a:t>
            </a:r>
          </a:p>
          <a:p>
            <a:r>
              <a:rPr lang="pl-PL" sz="1600" dirty="0">
                <a:solidFill>
                  <a:srgbClr val="0000FF"/>
                </a:solidFill>
                <a:highlight>
                  <a:srgbClr val="FFFFFF"/>
                </a:highlight>
                <a:latin typeface="Consolas"/>
              </a:rPr>
              <a:t>int</a:t>
            </a:r>
            <a:r>
              <a:rPr lang="pl-PL" sz="1600" dirty="0">
                <a:solidFill>
                  <a:srgbClr val="000000"/>
                </a:solidFill>
                <a:highlight>
                  <a:srgbClr val="FFFFFF"/>
                </a:highlight>
                <a:latin typeface="Consolas"/>
              </a:rPr>
              <a:t> b = a + 2</a:t>
            </a:r>
            <a:r>
              <a:rPr lang="pl-PL" sz="1600" dirty="0" smtClean="0">
                <a:solidFill>
                  <a:srgbClr val="000000"/>
                </a:solidFill>
                <a:highlight>
                  <a:srgbClr val="FFFFFF"/>
                </a:highlight>
                <a:latin typeface="Consolas"/>
              </a:rPr>
              <a:t>;</a:t>
            </a:r>
            <a:r>
              <a:rPr lang="en-AU" sz="1600" dirty="0">
                <a:solidFill>
                  <a:srgbClr val="0000FF"/>
                </a:solidFill>
                <a:highlight>
                  <a:srgbClr val="FFFFFF"/>
                </a:highlight>
                <a:latin typeface="Consolas"/>
              </a:rPr>
              <a:t> </a:t>
            </a:r>
            <a:r>
              <a:rPr lang="en-AU" sz="1600" dirty="0" err="1">
                <a:solidFill>
                  <a:srgbClr val="0000FF"/>
                </a:solidFill>
                <a:highlight>
                  <a:srgbClr val="FFFFFF"/>
                </a:highlight>
                <a:latin typeface="Consolas"/>
              </a:rPr>
              <a:t>int</a:t>
            </a:r>
            <a:r>
              <a:rPr lang="pl-PL" sz="1600" dirty="0" smtClean="0">
                <a:solidFill>
                  <a:srgbClr val="000000"/>
                </a:solidFill>
                <a:highlight>
                  <a:srgbClr val="FFFFFF"/>
                </a:highlight>
                <a:latin typeface="Consolas"/>
              </a:rPr>
              <a:t> </a:t>
            </a:r>
            <a:r>
              <a:rPr lang="pl-PL" sz="1600" dirty="0">
                <a:solidFill>
                  <a:srgbClr val="008000"/>
                </a:solidFill>
                <a:highlight>
                  <a:srgbClr val="FFFFFF"/>
                </a:highlight>
                <a:latin typeface="Consolas"/>
              </a:rPr>
              <a:t>//OK </a:t>
            </a:r>
            <a:endParaRPr lang="en-AU" sz="1600" dirty="0" smtClean="0">
              <a:solidFill>
                <a:schemeClr val="tx1"/>
              </a:solidFill>
              <a:latin typeface="Consolas" pitchFamily="49" charset="0"/>
              <a:cs typeface="Consolas" pitchFamily="49" charset="0"/>
            </a:endParaRPr>
          </a:p>
        </p:txBody>
      </p:sp>
      <p:sp>
        <p:nvSpPr>
          <p:cNvPr id="5" name="TextBox 4"/>
          <p:cNvSpPr txBox="1"/>
          <p:nvPr/>
        </p:nvSpPr>
        <p:spPr>
          <a:xfrm>
            <a:off x="5436096" y="1779662"/>
            <a:ext cx="2232248" cy="1200329"/>
          </a:xfrm>
          <a:prstGeom prst="rect">
            <a:avLst/>
          </a:prstGeom>
          <a:noFill/>
        </p:spPr>
        <p:txBody>
          <a:bodyPr wrap="square" rtlCol="0">
            <a:spAutoFit/>
          </a:bodyPr>
          <a:lstStyle/>
          <a:p>
            <a:r>
              <a:rPr lang="en-US" dirty="0" smtClean="0">
                <a:solidFill>
                  <a:schemeClr val="bg1"/>
                </a:solidFill>
              </a:rPr>
              <a:t>Declare an </a:t>
            </a:r>
            <a:r>
              <a:rPr lang="en-US" dirty="0" err="1" smtClean="0">
                <a:solidFill>
                  <a:srgbClr val="00B0F0"/>
                </a:solidFill>
                <a:latin typeface="Consolas" pitchFamily="49" charset="0"/>
                <a:cs typeface="Consolas" pitchFamily="49" charset="0"/>
              </a:rPr>
              <a:t>int</a:t>
            </a:r>
            <a:r>
              <a:rPr lang="en-US" dirty="0" smtClean="0">
                <a:solidFill>
                  <a:schemeClr val="bg1"/>
                </a:solidFill>
              </a:rPr>
              <a:t>, the compiler allows you to perform addition and subtraction</a:t>
            </a:r>
            <a:endParaRPr lang="en-AU" dirty="0">
              <a:solidFill>
                <a:schemeClr val="bg1"/>
              </a:solidFill>
            </a:endParaRPr>
          </a:p>
        </p:txBody>
      </p:sp>
      <p:sp>
        <p:nvSpPr>
          <p:cNvPr id="6" name="Rectangle 5"/>
          <p:cNvSpPr/>
          <p:nvPr/>
        </p:nvSpPr>
        <p:spPr>
          <a:xfrm>
            <a:off x="971600" y="3219822"/>
            <a:ext cx="3888432" cy="144016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600" dirty="0" err="1">
                <a:solidFill>
                  <a:srgbClr val="0000FF"/>
                </a:solidFill>
                <a:highlight>
                  <a:srgbClr val="FFFFFF"/>
                </a:highlight>
                <a:latin typeface="Consolas"/>
              </a:rPr>
              <a:t>bool</a:t>
            </a:r>
            <a:r>
              <a:rPr lang="en-AU" sz="1600" dirty="0">
                <a:solidFill>
                  <a:srgbClr val="000000"/>
                </a:solidFill>
                <a:highlight>
                  <a:srgbClr val="FFFFFF"/>
                </a:highlight>
                <a:latin typeface="Consolas"/>
              </a:rPr>
              <a:t> test = </a:t>
            </a:r>
            <a:r>
              <a:rPr lang="en-AU" sz="1600" dirty="0">
                <a:solidFill>
                  <a:srgbClr val="0000FF"/>
                </a:solidFill>
                <a:highlight>
                  <a:srgbClr val="FFFFFF"/>
                </a:highlight>
                <a:latin typeface="Consolas"/>
              </a:rPr>
              <a:t>true</a:t>
            </a:r>
            <a:r>
              <a:rPr lang="en-AU" sz="1600" dirty="0">
                <a:solidFill>
                  <a:srgbClr val="000000"/>
                </a:solidFill>
                <a:highlight>
                  <a:srgbClr val="FFFFFF"/>
                </a:highlight>
                <a:latin typeface="Consolas"/>
              </a:rPr>
              <a:t>;</a:t>
            </a:r>
          </a:p>
          <a:p>
            <a:r>
              <a:rPr lang="en-AU" sz="1600" dirty="0">
                <a:solidFill>
                  <a:srgbClr val="008000"/>
                </a:solidFill>
                <a:highlight>
                  <a:srgbClr val="FFFFFF"/>
                </a:highlight>
                <a:latin typeface="Consolas"/>
              </a:rPr>
              <a:t>// Error. Operator '+' cannot be </a:t>
            </a:r>
            <a:endParaRPr lang="en-AU" sz="1600" dirty="0" smtClean="0">
              <a:solidFill>
                <a:srgbClr val="008000"/>
              </a:solidFill>
              <a:highlight>
                <a:srgbClr val="FFFFFF"/>
              </a:highlight>
              <a:latin typeface="Consolas"/>
            </a:endParaRPr>
          </a:p>
          <a:p>
            <a:r>
              <a:rPr lang="en-AU" sz="1600" dirty="0" smtClean="0">
                <a:solidFill>
                  <a:srgbClr val="008000"/>
                </a:solidFill>
                <a:highlight>
                  <a:srgbClr val="FFFFFF"/>
                </a:highlight>
                <a:latin typeface="Consolas"/>
              </a:rPr>
              <a:t>// applied </a:t>
            </a:r>
            <a:r>
              <a:rPr lang="en-AU" sz="1600" dirty="0">
                <a:solidFill>
                  <a:srgbClr val="008000"/>
                </a:solidFill>
                <a:highlight>
                  <a:srgbClr val="FFFFFF"/>
                </a:highlight>
                <a:latin typeface="Consolas"/>
              </a:rPr>
              <a:t>to operands of type </a:t>
            </a:r>
            <a:endParaRPr lang="en-AU" sz="1600" dirty="0" smtClean="0">
              <a:solidFill>
                <a:srgbClr val="008000"/>
              </a:solidFill>
              <a:highlight>
                <a:srgbClr val="FFFFFF"/>
              </a:highlight>
              <a:latin typeface="Consolas"/>
            </a:endParaRPr>
          </a:p>
          <a:p>
            <a:r>
              <a:rPr lang="en-AU" sz="1600" dirty="0" smtClean="0">
                <a:solidFill>
                  <a:srgbClr val="008000"/>
                </a:solidFill>
                <a:highlight>
                  <a:srgbClr val="FFFFFF"/>
                </a:highlight>
                <a:latin typeface="Consolas"/>
              </a:rPr>
              <a:t>// '</a:t>
            </a:r>
            <a:r>
              <a:rPr lang="en-AU" sz="1600" dirty="0" err="1" smtClean="0">
                <a:solidFill>
                  <a:srgbClr val="008000"/>
                </a:solidFill>
                <a:highlight>
                  <a:srgbClr val="FFFFFF"/>
                </a:highlight>
                <a:latin typeface="Consolas"/>
              </a:rPr>
              <a:t>int</a:t>
            </a:r>
            <a:r>
              <a:rPr lang="en-AU" sz="1600" dirty="0">
                <a:solidFill>
                  <a:srgbClr val="008000"/>
                </a:solidFill>
                <a:highlight>
                  <a:srgbClr val="FFFFFF"/>
                </a:highlight>
                <a:latin typeface="Consolas"/>
              </a:rPr>
              <a:t>' and '</a:t>
            </a:r>
            <a:r>
              <a:rPr lang="en-AU" sz="1600" dirty="0" err="1">
                <a:solidFill>
                  <a:srgbClr val="008000"/>
                </a:solidFill>
                <a:highlight>
                  <a:srgbClr val="FFFFFF"/>
                </a:highlight>
                <a:latin typeface="Consolas"/>
              </a:rPr>
              <a:t>bool</a:t>
            </a:r>
            <a:r>
              <a:rPr lang="en-AU" sz="1600" dirty="0">
                <a:solidFill>
                  <a:srgbClr val="008000"/>
                </a:solidFill>
                <a:highlight>
                  <a:srgbClr val="FFFFFF"/>
                </a:highlight>
                <a:latin typeface="Consolas"/>
              </a:rPr>
              <a:t>'. </a:t>
            </a:r>
            <a:endParaRPr lang="en-AU" sz="1600" dirty="0">
              <a:solidFill>
                <a:srgbClr val="000000"/>
              </a:solidFill>
              <a:highlight>
                <a:srgbClr val="FFFFFF"/>
              </a:highlight>
              <a:latin typeface="Consolas"/>
            </a:endParaRPr>
          </a:p>
          <a:p>
            <a:r>
              <a:rPr lang="en-AU" sz="1600" dirty="0" err="1">
                <a:solidFill>
                  <a:srgbClr val="0000FF"/>
                </a:solidFill>
                <a:highlight>
                  <a:srgbClr val="FFFFFF"/>
                </a:highlight>
                <a:latin typeface="Consolas"/>
              </a:rPr>
              <a:t>int</a:t>
            </a:r>
            <a:r>
              <a:rPr lang="en-AU" sz="1600" dirty="0">
                <a:solidFill>
                  <a:srgbClr val="000000"/>
                </a:solidFill>
                <a:highlight>
                  <a:srgbClr val="FFFFFF"/>
                </a:highlight>
                <a:latin typeface="Consolas"/>
              </a:rPr>
              <a:t> c = a + test;</a:t>
            </a:r>
            <a:endParaRPr lang="en-AU" sz="1600" dirty="0" smtClean="0">
              <a:solidFill>
                <a:schemeClr val="tx1"/>
              </a:solidFill>
              <a:latin typeface="Consolas" pitchFamily="49" charset="0"/>
              <a:cs typeface="Consolas" pitchFamily="49" charset="0"/>
            </a:endParaRPr>
          </a:p>
        </p:txBody>
      </p:sp>
      <p:sp>
        <p:nvSpPr>
          <p:cNvPr id="7" name="TextBox 6"/>
          <p:cNvSpPr txBox="1"/>
          <p:nvPr/>
        </p:nvSpPr>
        <p:spPr>
          <a:xfrm>
            <a:off x="5436096" y="3113534"/>
            <a:ext cx="2232248" cy="923330"/>
          </a:xfrm>
          <a:prstGeom prst="rect">
            <a:avLst/>
          </a:prstGeom>
          <a:noFill/>
        </p:spPr>
        <p:txBody>
          <a:bodyPr wrap="square" rtlCol="0">
            <a:spAutoFit/>
          </a:bodyPr>
          <a:lstStyle/>
          <a:p>
            <a:r>
              <a:rPr lang="en-US" dirty="0" smtClean="0">
                <a:solidFill>
                  <a:schemeClr val="bg1"/>
                </a:solidFill>
              </a:rPr>
              <a:t>The compiler knows you’re trying to do something stupid</a:t>
            </a:r>
            <a:endParaRPr lang="en-AU" dirty="0">
              <a:solidFill>
                <a:schemeClr val="bg1"/>
              </a:solidFill>
            </a:endParaRPr>
          </a:p>
        </p:txBody>
      </p:sp>
    </p:spTree>
    <p:extLst>
      <p:ext uri="{BB962C8B-B14F-4D97-AF65-F5344CB8AC3E}">
        <p14:creationId xmlns:p14="http://schemas.microsoft.com/office/powerpoint/2010/main" val="3283438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Variables, and Values</a:t>
            </a:r>
            <a:endParaRPr lang="en-AU" dirty="0"/>
          </a:p>
        </p:txBody>
      </p:sp>
      <p:sp>
        <p:nvSpPr>
          <p:cNvPr id="3" name="Content Placeholder 2"/>
          <p:cNvSpPr>
            <a:spLocks noGrp="1"/>
          </p:cNvSpPr>
          <p:nvPr>
            <p:ph idx="10"/>
          </p:nvPr>
        </p:nvSpPr>
        <p:spPr/>
        <p:txBody>
          <a:bodyPr>
            <a:normAutofit fontScale="85000" lnSpcReduction="20000"/>
          </a:bodyPr>
          <a:lstStyle/>
          <a:p>
            <a:r>
              <a:rPr lang="en-US" dirty="0" smtClean="0"/>
              <a:t>After a variable is declared, it:</a:t>
            </a:r>
          </a:p>
          <a:p>
            <a:pPr lvl="1"/>
            <a:r>
              <a:rPr lang="en-US" dirty="0" smtClean="0"/>
              <a:t>Cannot be re-declared with a new type</a:t>
            </a:r>
          </a:p>
          <a:p>
            <a:pPr lvl="1"/>
            <a:r>
              <a:rPr lang="en-US" dirty="0" smtClean="0"/>
              <a:t>Cannot be assigned a value not compatible with its type</a:t>
            </a:r>
          </a:p>
          <a:p>
            <a:pPr lvl="1"/>
            <a:endParaRPr lang="en-US" dirty="0" smtClean="0"/>
          </a:p>
          <a:p>
            <a:r>
              <a:rPr lang="en-US" dirty="0" smtClean="0"/>
              <a:t>Values can be converted to other types</a:t>
            </a:r>
          </a:p>
          <a:p>
            <a:pPr lvl="1"/>
            <a:endParaRPr lang="en-US" dirty="0" smtClean="0"/>
          </a:p>
          <a:p>
            <a:r>
              <a:rPr lang="en-US" dirty="0" smtClean="0"/>
              <a:t>Type conversions not causing data loss are performed automatically</a:t>
            </a:r>
          </a:p>
          <a:p>
            <a:pPr lvl="1"/>
            <a:endParaRPr lang="en-US" dirty="0" smtClean="0"/>
          </a:p>
          <a:p>
            <a:r>
              <a:rPr lang="en-US" dirty="0" smtClean="0"/>
              <a:t>Conversions causing data loss require a cast</a:t>
            </a:r>
            <a:endParaRPr lang="en-AU" dirty="0"/>
          </a:p>
        </p:txBody>
      </p:sp>
    </p:spTree>
    <p:extLst>
      <p:ext uri="{BB962C8B-B14F-4D97-AF65-F5344CB8AC3E}">
        <p14:creationId xmlns:p14="http://schemas.microsoft.com/office/powerpoint/2010/main" val="4099742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Casting and Type Conversions</a:t>
            </a:r>
            <a:endParaRPr lang="en-AU" dirty="0"/>
          </a:p>
        </p:txBody>
      </p:sp>
      <p:sp>
        <p:nvSpPr>
          <p:cNvPr id="3" name="Content Placeholder 2"/>
          <p:cNvSpPr>
            <a:spLocks noGrp="1"/>
          </p:cNvSpPr>
          <p:nvPr>
            <p:ph idx="10"/>
          </p:nvPr>
        </p:nvSpPr>
        <p:spPr/>
        <p:txBody>
          <a:bodyPr>
            <a:normAutofit/>
          </a:bodyPr>
          <a:lstStyle/>
          <a:p>
            <a:r>
              <a:rPr lang="en-US" dirty="0" smtClean="0"/>
              <a:t>Implicit</a:t>
            </a:r>
          </a:p>
          <a:p>
            <a:pPr lvl="1"/>
            <a:endParaRPr lang="en-US" dirty="0" smtClean="0"/>
          </a:p>
          <a:p>
            <a:r>
              <a:rPr lang="en-US" dirty="0" smtClean="0"/>
              <a:t>Explicit (cast)</a:t>
            </a:r>
          </a:p>
          <a:p>
            <a:pPr lvl="1"/>
            <a:endParaRPr lang="en-US" dirty="0" smtClean="0"/>
          </a:p>
          <a:p>
            <a:r>
              <a:rPr lang="en-US" dirty="0" smtClean="0"/>
              <a:t>User-defined</a:t>
            </a:r>
          </a:p>
          <a:p>
            <a:pPr lvl="1"/>
            <a:endParaRPr lang="en-US" dirty="0" smtClean="0"/>
          </a:p>
          <a:p>
            <a:r>
              <a:rPr lang="en-US" dirty="0" smtClean="0"/>
              <a:t>Conversions with helper classes</a:t>
            </a:r>
            <a:endParaRPr lang="en-AU" dirty="0"/>
          </a:p>
        </p:txBody>
      </p:sp>
    </p:spTree>
    <p:extLst>
      <p:ext uri="{BB962C8B-B14F-4D97-AF65-F5344CB8AC3E}">
        <p14:creationId xmlns:p14="http://schemas.microsoft.com/office/powerpoint/2010/main" val="1981585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Implicit Conversions</a:t>
            </a:r>
            <a:endParaRPr lang="en-AU" dirty="0"/>
          </a:p>
        </p:txBody>
      </p:sp>
      <p:sp>
        <p:nvSpPr>
          <p:cNvPr id="3" name="Content Placeholder 2"/>
          <p:cNvSpPr>
            <a:spLocks noGrp="1"/>
          </p:cNvSpPr>
          <p:nvPr>
            <p:ph idx="10"/>
          </p:nvPr>
        </p:nvSpPr>
        <p:spPr>
          <a:xfrm>
            <a:off x="323850" y="1203325"/>
            <a:ext cx="7776542" cy="2592561"/>
          </a:xfrm>
        </p:spPr>
        <p:txBody>
          <a:bodyPr>
            <a:normAutofit fontScale="92500" lnSpcReduction="20000"/>
          </a:bodyPr>
          <a:lstStyle/>
          <a:p>
            <a:r>
              <a:rPr lang="en-US" dirty="0" smtClean="0"/>
              <a:t>No special syntax required</a:t>
            </a:r>
          </a:p>
          <a:p>
            <a:pPr lvl="1"/>
            <a:endParaRPr lang="en-US" dirty="0" smtClean="0"/>
          </a:p>
          <a:p>
            <a:r>
              <a:rPr lang="en-US" dirty="0" smtClean="0"/>
              <a:t>No data lost</a:t>
            </a:r>
          </a:p>
          <a:p>
            <a:pPr lvl="1"/>
            <a:endParaRPr lang="en-US" dirty="0" smtClean="0"/>
          </a:p>
          <a:p>
            <a:r>
              <a:rPr lang="en-US" dirty="0" smtClean="0"/>
              <a:t>For example:</a:t>
            </a:r>
          </a:p>
          <a:p>
            <a:pPr lvl="1"/>
            <a:r>
              <a:rPr lang="en-US" dirty="0" smtClean="0"/>
              <a:t>Convert from smaller to larger integral type</a:t>
            </a:r>
          </a:p>
          <a:p>
            <a:pPr lvl="1"/>
            <a:r>
              <a:rPr lang="en-US" dirty="0" smtClean="0"/>
              <a:t>Conversions from derived classes to base classes</a:t>
            </a:r>
            <a:endParaRPr lang="en-AU" dirty="0"/>
          </a:p>
        </p:txBody>
      </p:sp>
      <p:sp>
        <p:nvSpPr>
          <p:cNvPr id="4" name="Rectangle 3"/>
          <p:cNvSpPr/>
          <p:nvPr/>
        </p:nvSpPr>
        <p:spPr>
          <a:xfrm>
            <a:off x="755576" y="3795886"/>
            <a:ext cx="6405016" cy="9361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600" dirty="0">
                <a:solidFill>
                  <a:srgbClr val="008000"/>
                </a:solidFill>
                <a:highlight>
                  <a:srgbClr val="FFFFFF"/>
                </a:highlight>
                <a:latin typeface="Consolas"/>
              </a:rPr>
              <a:t>// </a:t>
            </a:r>
            <a:r>
              <a:rPr lang="en-AU" sz="1600" dirty="0" smtClean="0">
                <a:solidFill>
                  <a:srgbClr val="008000"/>
                </a:solidFill>
                <a:highlight>
                  <a:srgbClr val="FFFFFF"/>
                </a:highlight>
                <a:latin typeface="Consolas"/>
              </a:rPr>
              <a:t>long </a:t>
            </a:r>
            <a:r>
              <a:rPr lang="en-AU" sz="1600" dirty="0">
                <a:solidFill>
                  <a:srgbClr val="008000"/>
                </a:solidFill>
                <a:highlight>
                  <a:srgbClr val="FFFFFF"/>
                </a:highlight>
                <a:latin typeface="Consolas"/>
              </a:rPr>
              <a:t>can </a:t>
            </a:r>
            <a:r>
              <a:rPr lang="en-AU" sz="1600" dirty="0" smtClean="0">
                <a:solidFill>
                  <a:srgbClr val="008000"/>
                </a:solidFill>
                <a:highlight>
                  <a:srgbClr val="FFFFFF"/>
                </a:highlight>
                <a:latin typeface="Consolas"/>
              </a:rPr>
              <a:t>hold </a:t>
            </a:r>
            <a:r>
              <a:rPr lang="en-AU" sz="1600" dirty="0">
                <a:solidFill>
                  <a:srgbClr val="008000"/>
                </a:solidFill>
                <a:highlight>
                  <a:srgbClr val="FFFFFF"/>
                </a:highlight>
                <a:latin typeface="Consolas"/>
              </a:rPr>
              <a:t>any value an </a:t>
            </a:r>
            <a:r>
              <a:rPr lang="en-AU" sz="1600" dirty="0" err="1">
                <a:solidFill>
                  <a:srgbClr val="008000"/>
                </a:solidFill>
                <a:highlight>
                  <a:srgbClr val="FFFFFF"/>
                </a:highlight>
                <a:latin typeface="Consolas"/>
              </a:rPr>
              <a:t>int</a:t>
            </a:r>
            <a:r>
              <a:rPr lang="en-AU" sz="1600" dirty="0">
                <a:solidFill>
                  <a:srgbClr val="008000"/>
                </a:solidFill>
                <a:highlight>
                  <a:srgbClr val="FFFFFF"/>
                </a:highlight>
                <a:latin typeface="Consolas"/>
              </a:rPr>
              <a:t> can hold, and more! </a:t>
            </a:r>
            <a:endParaRPr lang="en-AU" sz="1600" dirty="0">
              <a:solidFill>
                <a:srgbClr val="000000"/>
              </a:solidFill>
              <a:highlight>
                <a:srgbClr val="FFFFFF"/>
              </a:highlight>
              <a:latin typeface="Consolas"/>
            </a:endParaRPr>
          </a:p>
          <a:p>
            <a:r>
              <a:rPr lang="en-AU" sz="1600" dirty="0" err="1">
                <a:solidFill>
                  <a:srgbClr val="0000FF"/>
                </a:solidFill>
                <a:highlight>
                  <a:srgbClr val="FFFFFF"/>
                </a:highlight>
                <a:latin typeface="Consolas"/>
              </a:rPr>
              <a:t>int</a:t>
            </a:r>
            <a:r>
              <a:rPr lang="en-AU" sz="1600" dirty="0">
                <a:solidFill>
                  <a:srgbClr val="000000"/>
                </a:solidFill>
                <a:highlight>
                  <a:srgbClr val="FFFFFF"/>
                </a:highlight>
                <a:latin typeface="Consolas"/>
              </a:rPr>
              <a:t> </a:t>
            </a:r>
            <a:r>
              <a:rPr lang="en-AU" sz="1600" dirty="0" err="1">
                <a:solidFill>
                  <a:srgbClr val="000000"/>
                </a:solidFill>
                <a:highlight>
                  <a:srgbClr val="FFFFFF"/>
                </a:highlight>
                <a:latin typeface="Consolas"/>
              </a:rPr>
              <a:t>num</a:t>
            </a:r>
            <a:r>
              <a:rPr lang="en-AU" sz="1600" dirty="0">
                <a:solidFill>
                  <a:srgbClr val="000000"/>
                </a:solidFill>
                <a:highlight>
                  <a:srgbClr val="FFFFFF"/>
                </a:highlight>
                <a:latin typeface="Consolas"/>
              </a:rPr>
              <a:t> = 2147483647;</a:t>
            </a:r>
          </a:p>
          <a:p>
            <a:r>
              <a:rPr lang="en-AU" sz="1600" dirty="0">
                <a:solidFill>
                  <a:srgbClr val="0000FF"/>
                </a:solidFill>
                <a:highlight>
                  <a:srgbClr val="FFFFFF"/>
                </a:highlight>
                <a:latin typeface="Consolas"/>
              </a:rPr>
              <a:t>long</a:t>
            </a:r>
            <a:r>
              <a:rPr lang="en-AU" sz="1600" dirty="0">
                <a:solidFill>
                  <a:srgbClr val="000000"/>
                </a:solidFill>
                <a:highlight>
                  <a:srgbClr val="FFFFFF"/>
                </a:highlight>
                <a:latin typeface="Consolas"/>
              </a:rPr>
              <a:t> </a:t>
            </a:r>
            <a:r>
              <a:rPr lang="en-AU" sz="1600" dirty="0" err="1">
                <a:solidFill>
                  <a:srgbClr val="000000"/>
                </a:solidFill>
                <a:highlight>
                  <a:srgbClr val="FFFFFF"/>
                </a:highlight>
                <a:latin typeface="Consolas"/>
              </a:rPr>
              <a:t>bigNum</a:t>
            </a:r>
            <a:r>
              <a:rPr lang="en-AU" sz="1600" dirty="0">
                <a:solidFill>
                  <a:srgbClr val="000000"/>
                </a:solidFill>
                <a:highlight>
                  <a:srgbClr val="FFFFFF"/>
                </a:highlight>
                <a:latin typeface="Consolas"/>
              </a:rPr>
              <a:t> = </a:t>
            </a:r>
            <a:r>
              <a:rPr lang="en-AU" sz="1600" dirty="0" err="1">
                <a:solidFill>
                  <a:srgbClr val="000000"/>
                </a:solidFill>
                <a:highlight>
                  <a:srgbClr val="FFFFFF"/>
                </a:highlight>
                <a:latin typeface="Consolas"/>
              </a:rPr>
              <a:t>num</a:t>
            </a:r>
            <a:r>
              <a:rPr lang="en-AU" sz="1600" dirty="0">
                <a:solidFill>
                  <a:srgbClr val="000000"/>
                </a:solidFill>
                <a:highlight>
                  <a:srgbClr val="FFFFFF"/>
                </a:highlight>
                <a:latin typeface="Consolas"/>
              </a:rPr>
              <a:t>;</a:t>
            </a:r>
            <a:endParaRPr lang="en-AU" sz="16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642346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Explicit Conversion</a:t>
            </a:r>
            <a:endParaRPr lang="en-AU" dirty="0"/>
          </a:p>
        </p:txBody>
      </p:sp>
      <p:sp>
        <p:nvSpPr>
          <p:cNvPr id="3" name="Content Placeholder 2"/>
          <p:cNvSpPr>
            <a:spLocks noGrp="1"/>
          </p:cNvSpPr>
          <p:nvPr>
            <p:ph idx="10"/>
          </p:nvPr>
        </p:nvSpPr>
        <p:spPr>
          <a:xfrm>
            <a:off x="323850" y="1203325"/>
            <a:ext cx="7776542" cy="2592561"/>
          </a:xfrm>
        </p:spPr>
        <p:txBody>
          <a:bodyPr>
            <a:normAutofit fontScale="77500" lnSpcReduction="20000"/>
          </a:bodyPr>
          <a:lstStyle/>
          <a:p>
            <a:r>
              <a:rPr lang="en-US" dirty="0" smtClean="0"/>
              <a:t>Require a cast operator</a:t>
            </a:r>
          </a:p>
          <a:p>
            <a:pPr lvl="1"/>
            <a:endParaRPr lang="en-US" dirty="0" smtClean="0"/>
          </a:p>
          <a:p>
            <a:r>
              <a:rPr lang="en-US" dirty="0" smtClean="0"/>
              <a:t>Required when data might be lost, or when conversion might not succeed</a:t>
            </a:r>
          </a:p>
          <a:p>
            <a:pPr lvl="1"/>
            <a:endParaRPr lang="en-US" dirty="0" smtClean="0"/>
          </a:p>
          <a:p>
            <a:r>
              <a:rPr lang="en-US" dirty="0" smtClean="0"/>
              <a:t>For example:</a:t>
            </a:r>
          </a:p>
          <a:p>
            <a:pPr lvl="1"/>
            <a:r>
              <a:rPr lang="en-US" dirty="0" smtClean="0"/>
              <a:t>Numeric conversions to a type with less precision</a:t>
            </a:r>
          </a:p>
          <a:p>
            <a:pPr lvl="1"/>
            <a:r>
              <a:rPr lang="en-US" dirty="0" smtClean="0"/>
              <a:t>From a base-class to a derived class</a:t>
            </a:r>
            <a:endParaRPr lang="en-AU" dirty="0"/>
          </a:p>
        </p:txBody>
      </p:sp>
      <p:sp>
        <p:nvSpPr>
          <p:cNvPr id="4" name="Rectangle 3"/>
          <p:cNvSpPr/>
          <p:nvPr/>
        </p:nvSpPr>
        <p:spPr>
          <a:xfrm>
            <a:off x="755576" y="3795886"/>
            <a:ext cx="6405016" cy="115212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600" dirty="0">
                <a:solidFill>
                  <a:srgbClr val="0000FF"/>
                </a:solidFill>
                <a:highlight>
                  <a:srgbClr val="FFFFFF"/>
                </a:highlight>
                <a:latin typeface="Consolas"/>
              </a:rPr>
              <a:t>double</a:t>
            </a:r>
            <a:r>
              <a:rPr lang="en-AU" sz="1600" dirty="0">
                <a:solidFill>
                  <a:srgbClr val="000000"/>
                </a:solidFill>
                <a:highlight>
                  <a:srgbClr val="FFFFFF"/>
                </a:highlight>
                <a:latin typeface="Consolas"/>
              </a:rPr>
              <a:t> x = 1234.7;</a:t>
            </a:r>
          </a:p>
          <a:p>
            <a:r>
              <a:rPr lang="en-AU" sz="1600" dirty="0" err="1">
                <a:solidFill>
                  <a:srgbClr val="0000FF"/>
                </a:solidFill>
                <a:highlight>
                  <a:srgbClr val="FFFFFF"/>
                </a:highlight>
                <a:latin typeface="Consolas"/>
              </a:rPr>
              <a:t>int</a:t>
            </a:r>
            <a:r>
              <a:rPr lang="en-AU" sz="1600" dirty="0">
                <a:solidFill>
                  <a:srgbClr val="000000"/>
                </a:solidFill>
                <a:highlight>
                  <a:srgbClr val="FFFFFF"/>
                </a:highlight>
                <a:latin typeface="Consolas"/>
              </a:rPr>
              <a:t> a;</a:t>
            </a:r>
          </a:p>
          <a:p>
            <a:r>
              <a:rPr lang="en-AU" sz="1600" dirty="0">
                <a:solidFill>
                  <a:srgbClr val="008000"/>
                </a:solidFill>
                <a:highlight>
                  <a:srgbClr val="FFFFFF"/>
                </a:highlight>
                <a:latin typeface="Consolas"/>
              </a:rPr>
              <a:t>// Cast double to int.</a:t>
            </a:r>
            <a:endParaRPr lang="en-AU" sz="1600" dirty="0">
              <a:solidFill>
                <a:srgbClr val="000000"/>
              </a:solidFill>
              <a:highlight>
                <a:srgbClr val="FFFFFF"/>
              </a:highlight>
              <a:latin typeface="Consolas"/>
            </a:endParaRPr>
          </a:p>
          <a:p>
            <a:r>
              <a:rPr lang="en-AU" sz="1600" dirty="0">
                <a:solidFill>
                  <a:srgbClr val="000000"/>
                </a:solidFill>
                <a:highlight>
                  <a:srgbClr val="FFFFFF"/>
                </a:highlight>
                <a:latin typeface="Consolas"/>
              </a:rPr>
              <a:t>a = (</a:t>
            </a:r>
            <a:r>
              <a:rPr lang="en-AU" sz="1600" dirty="0" err="1">
                <a:solidFill>
                  <a:srgbClr val="0000FF"/>
                </a:solidFill>
                <a:highlight>
                  <a:srgbClr val="FFFFFF"/>
                </a:highlight>
                <a:latin typeface="Consolas"/>
              </a:rPr>
              <a:t>int</a:t>
            </a:r>
            <a:r>
              <a:rPr lang="en-AU" sz="1600" dirty="0">
                <a:solidFill>
                  <a:srgbClr val="000000"/>
                </a:solidFill>
                <a:highlight>
                  <a:srgbClr val="FFFFFF"/>
                </a:highlight>
                <a:latin typeface="Consolas"/>
              </a:rPr>
              <a:t>)x;</a:t>
            </a:r>
            <a:endParaRPr lang="en-AU" sz="16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124141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User-Defined Conversions</a:t>
            </a:r>
            <a:endParaRPr lang="en-AU" dirty="0"/>
          </a:p>
        </p:txBody>
      </p:sp>
      <p:sp>
        <p:nvSpPr>
          <p:cNvPr id="3" name="Content Placeholder 2"/>
          <p:cNvSpPr>
            <a:spLocks noGrp="1"/>
          </p:cNvSpPr>
          <p:nvPr>
            <p:ph idx="10"/>
          </p:nvPr>
        </p:nvSpPr>
        <p:spPr>
          <a:xfrm>
            <a:off x="323850" y="1203325"/>
            <a:ext cx="7776542" cy="1656457"/>
          </a:xfrm>
        </p:spPr>
        <p:txBody>
          <a:bodyPr>
            <a:normAutofit fontScale="92500" lnSpcReduction="10000"/>
          </a:bodyPr>
          <a:lstStyle/>
          <a:p>
            <a:r>
              <a:rPr lang="en-US" dirty="0" smtClean="0"/>
              <a:t>Performed by special methods</a:t>
            </a:r>
          </a:p>
          <a:p>
            <a:pPr lvl="1"/>
            <a:endParaRPr lang="en-US" dirty="0" smtClean="0"/>
          </a:p>
          <a:p>
            <a:r>
              <a:rPr lang="en-US" dirty="0" smtClean="0"/>
              <a:t>For types that do not have a base class-derived class relationship</a:t>
            </a:r>
            <a:endParaRPr lang="en-AU" dirty="0"/>
          </a:p>
        </p:txBody>
      </p:sp>
      <p:sp>
        <p:nvSpPr>
          <p:cNvPr id="4" name="Rectangle 3"/>
          <p:cNvSpPr/>
          <p:nvPr/>
        </p:nvSpPr>
        <p:spPr>
          <a:xfrm>
            <a:off x="755576" y="2859782"/>
            <a:ext cx="6405016" cy="208823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400" dirty="0">
                <a:solidFill>
                  <a:srgbClr val="0000FF"/>
                </a:solidFill>
                <a:highlight>
                  <a:srgbClr val="FFFFFF"/>
                </a:highlight>
                <a:latin typeface="Consolas"/>
              </a:rPr>
              <a:t>class</a:t>
            </a:r>
            <a:r>
              <a:rPr lang="en-AU" sz="1400" dirty="0">
                <a:solidFill>
                  <a:srgbClr val="000000"/>
                </a:solidFill>
                <a:highlight>
                  <a:srgbClr val="FFFFFF"/>
                </a:highlight>
                <a:latin typeface="Consolas"/>
              </a:rPr>
              <a:t> </a:t>
            </a:r>
            <a:r>
              <a:rPr lang="en-AU" sz="1400" dirty="0" err="1">
                <a:solidFill>
                  <a:srgbClr val="2B91AF"/>
                </a:solidFill>
                <a:highlight>
                  <a:srgbClr val="FFFFFF"/>
                </a:highlight>
                <a:latin typeface="Consolas"/>
              </a:rPr>
              <a:t>SampleClass</a:t>
            </a:r>
            <a:endParaRPr lang="en-AU" sz="1400" dirty="0">
              <a:solidFill>
                <a:srgbClr val="000000"/>
              </a:solidFill>
              <a:highlight>
                <a:srgbClr val="FFFFFF"/>
              </a:highlight>
              <a:latin typeface="Consolas"/>
            </a:endParaRPr>
          </a:p>
          <a:p>
            <a:r>
              <a:rPr lang="en-AU" sz="1400" dirty="0">
                <a:solidFill>
                  <a:srgbClr val="000000"/>
                </a:solidFill>
                <a:highlight>
                  <a:srgbClr val="FFFFFF"/>
                </a:highlight>
                <a:latin typeface="Consolas"/>
              </a:rPr>
              <a:t>{</a:t>
            </a:r>
          </a:p>
          <a:p>
            <a:r>
              <a:rPr lang="en-AU" sz="1400" dirty="0" smtClean="0">
                <a:solidFill>
                  <a:srgbClr val="0000FF"/>
                </a:solidFill>
                <a:highlight>
                  <a:srgbClr val="FFFFFF"/>
                </a:highlight>
                <a:latin typeface="Consolas"/>
              </a:rPr>
              <a:t>    public</a:t>
            </a:r>
            <a:r>
              <a:rPr lang="en-AU" sz="1400" dirty="0" smtClean="0">
                <a:solidFill>
                  <a:srgbClr val="000000"/>
                </a:solidFill>
                <a:highlight>
                  <a:srgbClr val="FFFFFF"/>
                </a:highlight>
                <a:latin typeface="Consolas"/>
              </a:rPr>
              <a:t> </a:t>
            </a:r>
            <a:r>
              <a:rPr lang="en-AU" sz="1400" dirty="0">
                <a:solidFill>
                  <a:srgbClr val="0000FF"/>
                </a:solidFill>
                <a:highlight>
                  <a:srgbClr val="FFFFFF"/>
                </a:highlight>
                <a:latin typeface="Consolas"/>
              </a:rPr>
              <a:t>static</a:t>
            </a:r>
            <a:r>
              <a:rPr lang="en-AU" sz="1400" dirty="0">
                <a:solidFill>
                  <a:srgbClr val="000000"/>
                </a:solidFill>
                <a:highlight>
                  <a:srgbClr val="FFFFFF"/>
                </a:highlight>
                <a:latin typeface="Consolas"/>
              </a:rPr>
              <a:t> </a:t>
            </a:r>
            <a:r>
              <a:rPr lang="en-AU" sz="1400" dirty="0">
                <a:solidFill>
                  <a:srgbClr val="0000FF"/>
                </a:solidFill>
                <a:highlight>
                  <a:srgbClr val="FFFFFF"/>
                </a:highlight>
                <a:latin typeface="Consolas"/>
              </a:rPr>
              <a:t>explicit</a:t>
            </a:r>
            <a:r>
              <a:rPr lang="en-AU" sz="1400" dirty="0">
                <a:solidFill>
                  <a:srgbClr val="000000"/>
                </a:solidFill>
                <a:highlight>
                  <a:srgbClr val="FFFFFF"/>
                </a:highlight>
                <a:latin typeface="Consolas"/>
              </a:rPr>
              <a:t> </a:t>
            </a:r>
            <a:r>
              <a:rPr lang="en-AU" sz="1400" dirty="0">
                <a:solidFill>
                  <a:srgbClr val="0000FF"/>
                </a:solidFill>
                <a:highlight>
                  <a:srgbClr val="FFFFFF"/>
                </a:highlight>
                <a:latin typeface="Consolas"/>
              </a:rPr>
              <a:t>operator</a:t>
            </a:r>
            <a:r>
              <a:rPr lang="en-AU" sz="1400" dirty="0">
                <a:solidFill>
                  <a:srgbClr val="000000"/>
                </a:solidFill>
                <a:highlight>
                  <a:srgbClr val="FFFFFF"/>
                </a:highlight>
                <a:latin typeface="Consolas"/>
              </a:rPr>
              <a:t> </a:t>
            </a:r>
            <a:r>
              <a:rPr lang="en-AU" sz="1400" dirty="0" err="1">
                <a:solidFill>
                  <a:srgbClr val="2B91AF"/>
                </a:solidFill>
                <a:highlight>
                  <a:srgbClr val="FFFFFF"/>
                </a:highlight>
                <a:latin typeface="Consolas"/>
              </a:rPr>
              <a:t>SampleClass</a:t>
            </a:r>
            <a:r>
              <a:rPr lang="en-AU" sz="1400" dirty="0">
                <a:solidFill>
                  <a:srgbClr val="000000"/>
                </a:solidFill>
                <a:highlight>
                  <a:srgbClr val="FFFFFF"/>
                </a:highlight>
                <a:latin typeface="Consolas"/>
              </a:rPr>
              <a:t>(</a:t>
            </a:r>
            <a:r>
              <a:rPr lang="en-AU" sz="1400" dirty="0" err="1">
                <a:solidFill>
                  <a:srgbClr val="0000FF"/>
                </a:solidFill>
                <a:highlight>
                  <a:srgbClr val="FFFFFF"/>
                </a:highlight>
                <a:latin typeface="Consolas"/>
              </a:rPr>
              <a:t>int</a:t>
            </a:r>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i</a:t>
            </a:r>
            <a:r>
              <a:rPr lang="en-AU" sz="1400" dirty="0">
                <a:solidFill>
                  <a:srgbClr val="000000"/>
                </a:solidFill>
                <a:highlight>
                  <a:srgbClr val="FFFFFF"/>
                </a:highlight>
                <a:latin typeface="Consolas"/>
              </a:rPr>
              <a:t>)</a:t>
            </a:r>
          </a:p>
          <a:p>
            <a:r>
              <a:rPr lang="en-AU" sz="1400" dirty="0" smtClean="0">
                <a:solidFill>
                  <a:srgbClr val="000000"/>
                </a:solidFill>
                <a:highlight>
                  <a:srgbClr val="FFFFFF"/>
                </a:highlight>
                <a:latin typeface="Consolas"/>
              </a:rPr>
              <a:t>    {</a:t>
            </a:r>
            <a:endParaRPr lang="en-AU" sz="1400" dirty="0">
              <a:solidFill>
                <a:srgbClr val="000000"/>
              </a:solidFill>
              <a:highlight>
                <a:srgbClr val="FFFFFF"/>
              </a:highlight>
              <a:latin typeface="Consolas"/>
            </a:endParaRPr>
          </a:p>
          <a:p>
            <a:r>
              <a:rPr lang="en-AU" sz="1400" dirty="0" smtClean="0">
                <a:solidFill>
                  <a:srgbClr val="000000"/>
                </a:solidFill>
                <a:highlight>
                  <a:srgbClr val="FFFFFF"/>
                </a:highlight>
                <a:latin typeface="Consolas"/>
              </a:rPr>
              <a:t>        </a:t>
            </a:r>
            <a:r>
              <a:rPr lang="en-AU" sz="1400" dirty="0" err="1" smtClean="0">
                <a:solidFill>
                  <a:srgbClr val="000000"/>
                </a:solidFill>
                <a:highlight>
                  <a:srgbClr val="FFFFFF"/>
                </a:highlight>
                <a:latin typeface="Consolas"/>
              </a:rPr>
              <a:t>SampleClass</a:t>
            </a:r>
            <a:r>
              <a:rPr lang="en-AU" sz="1400" dirty="0" smtClean="0">
                <a:solidFill>
                  <a:srgbClr val="000000"/>
                </a:solidFill>
                <a:highlight>
                  <a:srgbClr val="FFFFFF"/>
                </a:highlight>
                <a:latin typeface="Consolas"/>
              </a:rPr>
              <a:t> </a:t>
            </a:r>
            <a:r>
              <a:rPr lang="en-AU" sz="1400" dirty="0">
                <a:solidFill>
                  <a:srgbClr val="000000"/>
                </a:solidFill>
                <a:highlight>
                  <a:srgbClr val="FFFFFF"/>
                </a:highlight>
                <a:latin typeface="Consolas"/>
              </a:rPr>
              <a:t>temp = </a:t>
            </a:r>
            <a:r>
              <a:rPr lang="en-AU" sz="1400" dirty="0">
                <a:solidFill>
                  <a:srgbClr val="0000FF"/>
                </a:solidFill>
                <a:highlight>
                  <a:srgbClr val="FFFFFF"/>
                </a:highlight>
                <a:latin typeface="Consolas"/>
              </a:rPr>
              <a:t>new</a:t>
            </a:r>
            <a:r>
              <a:rPr lang="en-AU" sz="1400" dirty="0">
                <a:solidFill>
                  <a:srgbClr val="000000"/>
                </a:solidFill>
                <a:highlight>
                  <a:srgbClr val="FFFFFF"/>
                </a:highlight>
                <a:latin typeface="Consolas"/>
              </a:rPr>
              <a:t> </a:t>
            </a:r>
            <a:r>
              <a:rPr lang="en-AU" sz="1400" dirty="0" err="1">
                <a:solidFill>
                  <a:srgbClr val="000000"/>
                </a:solidFill>
                <a:highlight>
                  <a:srgbClr val="FFFFFF"/>
                </a:highlight>
                <a:latin typeface="Consolas"/>
              </a:rPr>
              <a:t>SampleClass</a:t>
            </a:r>
            <a:r>
              <a:rPr lang="en-AU" sz="1400" dirty="0">
                <a:solidFill>
                  <a:srgbClr val="000000"/>
                </a:solidFill>
                <a:highlight>
                  <a:srgbClr val="FFFFFF"/>
                </a:highlight>
                <a:latin typeface="Consolas"/>
              </a:rPr>
              <a:t>();</a:t>
            </a:r>
          </a:p>
          <a:p>
            <a:r>
              <a:rPr lang="en-AU" sz="1400" dirty="0" smtClean="0">
                <a:solidFill>
                  <a:srgbClr val="008000"/>
                </a:solidFill>
                <a:highlight>
                  <a:srgbClr val="FFFFFF"/>
                </a:highlight>
                <a:latin typeface="Consolas"/>
              </a:rPr>
              <a:t>        // </a:t>
            </a:r>
            <a:r>
              <a:rPr lang="en-AU" sz="1400" dirty="0">
                <a:solidFill>
                  <a:srgbClr val="008000"/>
                </a:solidFill>
                <a:highlight>
                  <a:srgbClr val="FFFFFF"/>
                </a:highlight>
                <a:latin typeface="Consolas"/>
              </a:rPr>
              <a:t>code to convert from </a:t>
            </a:r>
            <a:r>
              <a:rPr lang="en-AU" sz="1400" dirty="0" err="1">
                <a:solidFill>
                  <a:srgbClr val="008000"/>
                </a:solidFill>
                <a:highlight>
                  <a:srgbClr val="FFFFFF"/>
                </a:highlight>
                <a:latin typeface="Consolas"/>
              </a:rPr>
              <a:t>int</a:t>
            </a:r>
            <a:r>
              <a:rPr lang="en-AU" sz="1400" dirty="0">
                <a:solidFill>
                  <a:srgbClr val="008000"/>
                </a:solidFill>
                <a:highlight>
                  <a:srgbClr val="FFFFFF"/>
                </a:highlight>
                <a:latin typeface="Consolas"/>
              </a:rPr>
              <a:t> to </a:t>
            </a:r>
            <a:r>
              <a:rPr lang="en-AU" sz="1400" dirty="0" err="1">
                <a:solidFill>
                  <a:srgbClr val="008000"/>
                </a:solidFill>
                <a:highlight>
                  <a:srgbClr val="FFFFFF"/>
                </a:highlight>
                <a:latin typeface="Consolas"/>
              </a:rPr>
              <a:t>SampleClass</a:t>
            </a:r>
            <a:r>
              <a:rPr lang="en-AU" sz="1400" dirty="0">
                <a:solidFill>
                  <a:srgbClr val="008000"/>
                </a:solidFill>
                <a:highlight>
                  <a:srgbClr val="FFFFFF"/>
                </a:highlight>
                <a:latin typeface="Consolas"/>
              </a:rPr>
              <a:t>... </a:t>
            </a:r>
            <a:endParaRPr lang="en-AU" sz="1400" dirty="0">
              <a:solidFill>
                <a:srgbClr val="000000"/>
              </a:solidFill>
              <a:highlight>
                <a:srgbClr val="FFFFFF"/>
              </a:highlight>
              <a:latin typeface="Consolas"/>
            </a:endParaRPr>
          </a:p>
          <a:p>
            <a:r>
              <a:rPr lang="en-AU" sz="1400" dirty="0" smtClean="0">
                <a:solidFill>
                  <a:srgbClr val="0000FF"/>
                </a:solidFill>
                <a:highlight>
                  <a:srgbClr val="FFFFFF"/>
                </a:highlight>
                <a:latin typeface="Consolas"/>
              </a:rPr>
              <a:t>        return</a:t>
            </a:r>
            <a:r>
              <a:rPr lang="en-AU" sz="1400" dirty="0" smtClean="0">
                <a:solidFill>
                  <a:srgbClr val="000000"/>
                </a:solidFill>
                <a:highlight>
                  <a:srgbClr val="FFFFFF"/>
                </a:highlight>
                <a:latin typeface="Consolas"/>
              </a:rPr>
              <a:t> </a:t>
            </a:r>
            <a:r>
              <a:rPr lang="en-AU" sz="1400" dirty="0">
                <a:solidFill>
                  <a:srgbClr val="000000"/>
                </a:solidFill>
                <a:highlight>
                  <a:srgbClr val="FFFFFF"/>
                </a:highlight>
                <a:latin typeface="Consolas"/>
              </a:rPr>
              <a:t>temp;</a:t>
            </a:r>
          </a:p>
          <a:p>
            <a:r>
              <a:rPr lang="en-AU" sz="1400" dirty="0" smtClean="0">
                <a:solidFill>
                  <a:srgbClr val="000000"/>
                </a:solidFill>
                <a:highlight>
                  <a:srgbClr val="FFFFFF"/>
                </a:highlight>
                <a:latin typeface="Consolas"/>
              </a:rPr>
              <a:t>    }</a:t>
            </a:r>
            <a:endParaRPr lang="en-AU" sz="1400" dirty="0">
              <a:solidFill>
                <a:srgbClr val="000000"/>
              </a:solidFill>
              <a:highlight>
                <a:srgbClr val="FFFFFF"/>
              </a:highlight>
              <a:latin typeface="Consolas"/>
            </a:endParaRPr>
          </a:p>
          <a:p>
            <a:r>
              <a:rPr lang="en-AU" sz="1400" dirty="0">
                <a:solidFill>
                  <a:srgbClr val="000000"/>
                </a:solidFill>
                <a:highlight>
                  <a:srgbClr val="FFFFFF"/>
                </a:highlight>
                <a:latin typeface="Consolas"/>
              </a:rPr>
              <a:t>}</a:t>
            </a:r>
            <a:endParaRPr lang="en-AU" sz="1400" dirty="0" smtClean="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1091719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532</TotalTime>
  <Words>1297</Words>
  <Application>Microsoft Office PowerPoint</Application>
  <PresentationFormat>On-screen Show (16:9)</PresentationFormat>
  <Paragraphs>360</Paragraphs>
  <Slides>21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ＭＳ Ｐゴシック</vt:lpstr>
      <vt:lpstr>Arial</vt:lpstr>
      <vt:lpstr>Calibri</vt:lpstr>
      <vt:lpstr>Consolas</vt:lpstr>
      <vt:lpstr>Office Theme</vt:lpstr>
      <vt:lpstr>Type Conversion</vt:lpstr>
      <vt:lpstr>Contents</vt:lpstr>
      <vt:lpstr>Types, Variables, and Values</vt:lpstr>
      <vt:lpstr>Types, Variables, and Values</vt:lpstr>
      <vt:lpstr>Types, Variables, and Values</vt:lpstr>
      <vt:lpstr>Casting and Type Conversions</vt:lpstr>
      <vt:lpstr>Implicit Conversions</vt:lpstr>
      <vt:lpstr>Explicit Conversion</vt:lpstr>
      <vt:lpstr>User-Defined Conversions</vt:lpstr>
      <vt:lpstr>Conversions with Helper Classes</vt:lpstr>
      <vt:lpstr>Boxing and Unboxing</vt:lpstr>
      <vt:lpstr>Boxing</vt:lpstr>
      <vt:lpstr>Unboxing</vt:lpstr>
      <vt:lpstr>Boxing and Unboxing</vt:lpstr>
      <vt:lpstr>Boxing and Unboxing</vt:lpstr>
      <vt:lpstr>dynamic</vt:lpstr>
      <vt:lpstr>dynamic</vt:lpstr>
      <vt:lpstr>var</vt:lpstr>
      <vt:lpstr>var</vt:lpstr>
      <vt:lpstr>Summary</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Alex Mackay</cp:lastModifiedBy>
  <cp:revision>34</cp:revision>
  <dcterms:created xsi:type="dcterms:W3CDTF">2014-07-14T04:04:52Z</dcterms:created>
  <dcterms:modified xsi:type="dcterms:W3CDTF">2016-12-12T03:47:16Z</dcterms:modified>
</cp:coreProperties>
</file>