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0" r:id="rId13"/>
    <p:sldId id="281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505" autoAdjust="0"/>
  </p:normalViewPr>
  <p:slideViewPr>
    <p:cSldViewPr>
      <p:cViewPr varScale="1">
        <p:scale>
          <a:sx n="111" d="100"/>
          <a:sy n="111" d="100"/>
        </p:scale>
        <p:origin x="161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12/12/2016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.NET programs on the other hand are interpreted by the CLR (Common Language Runtime)</a:t>
            </a:r>
          </a:p>
          <a:p>
            <a:r>
              <a:rPr lang="en-AU" dirty="0" smtClean="0"/>
              <a:t>Therefore</a:t>
            </a:r>
            <a:r>
              <a:rPr lang="en-AU" baseline="0" dirty="0" smtClean="0"/>
              <a:t> </a:t>
            </a:r>
            <a:r>
              <a:rPr lang="en-AU" dirty="0" smtClean="0"/>
              <a:t>Requests for memory are processed through the CLR,</a:t>
            </a:r>
            <a:r>
              <a:rPr lang="en-AU" baseline="0" dirty="0" smtClean="0"/>
              <a:t> and are not as direct as a native application.</a:t>
            </a:r>
          </a:p>
          <a:p>
            <a:endParaRPr lang="en-AU" baseline="0" dirty="0" smtClean="0"/>
          </a:p>
          <a:p>
            <a:r>
              <a:rPr lang="en-AU" baseline="0" dirty="0" smtClean="0"/>
              <a:t>NOTE: Memory allocations are implemented behind the scenes at the operating system kernel level.</a:t>
            </a:r>
          </a:p>
          <a:p>
            <a:r>
              <a:rPr lang="en-AU" baseline="0" dirty="0" smtClean="0"/>
              <a:t>And therefore, will differ based on operating system. However our interface to memory allocations remain the same as defined by the language of choice.</a:t>
            </a:r>
          </a:p>
          <a:p>
            <a:endParaRPr lang="en-AU" baseline="0" dirty="0" smtClean="0"/>
          </a:p>
          <a:p>
            <a:r>
              <a:rPr lang="en-AU" baseline="0" dirty="0" smtClean="0"/>
              <a:t>With regard to the CLR, memory allocations are abstracted again. Our interface to memory is seamless e.g.: Foo foo = new Foo();</a:t>
            </a:r>
          </a:p>
          <a:p>
            <a:r>
              <a:rPr lang="en-AU" baseline="0" dirty="0" smtClean="0"/>
              <a:t>However there is a lot that happens behind the scenes within the garbage collector. Such as a basic reference counting system to keep track of object life time.</a:t>
            </a:r>
          </a:p>
          <a:p>
            <a:endParaRPr lang="en-AU" baseline="0" dirty="0" smtClean="0"/>
          </a:p>
          <a:p>
            <a:r>
              <a:rPr lang="en-AU" baseline="0" dirty="0" smtClean="0"/>
              <a:t>The garbage collector implements various methods of tracking object lifetime, not just reference counting.</a:t>
            </a:r>
          </a:p>
          <a:p>
            <a:r>
              <a:rPr lang="en-AU" baseline="0" dirty="0" smtClean="0"/>
              <a:t>But, this is out of scope for the lecture.</a:t>
            </a:r>
          </a:p>
          <a:p>
            <a:endParaRPr lang="en-A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51930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Within protected memory space of a native application (C++) the heap is where all memory requests</a:t>
            </a:r>
            <a:r>
              <a:rPr lang="en-AU" baseline="0" dirty="0" smtClean="0"/>
              <a:t> </a:t>
            </a:r>
            <a:r>
              <a:rPr lang="en-AU" dirty="0" smtClean="0"/>
              <a:t>via new or malloc are allocated.</a:t>
            </a:r>
          </a:p>
          <a:p>
            <a:r>
              <a:rPr lang="en-AU" dirty="0" smtClean="0"/>
              <a:t>The</a:t>
            </a:r>
            <a:r>
              <a:rPr lang="en-AU" baseline="0" dirty="0" smtClean="0"/>
              <a:t> heap within a C++ application is not managed, and when our applications closes, memory that has not been freed remain set.</a:t>
            </a:r>
          </a:p>
          <a:p>
            <a:endParaRPr lang="en-AU" baseline="0" dirty="0" smtClean="0"/>
          </a:p>
          <a:p>
            <a:r>
              <a:rPr lang="en-AU" baseline="0" dirty="0" smtClean="0"/>
              <a:t>Within a .NET Application the heap is a chunk of memory that grows and shrinks according to the your applications memory requirements.</a:t>
            </a:r>
          </a:p>
          <a:p>
            <a:r>
              <a:rPr lang="en-AU" baseline="0" dirty="0" smtClean="0"/>
              <a:t>The Garbage Collector oversees this memory, any requests to create an object are passed through the garbage collector. </a:t>
            </a:r>
          </a:p>
          <a:p>
            <a:r>
              <a:rPr lang="en-AU" baseline="0" dirty="0" smtClean="0"/>
              <a:t>The Garbage Collector will keep track of objects that are no longer in use and batches clean-up only when required.</a:t>
            </a:r>
          </a:p>
          <a:p>
            <a:r>
              <a:rPr lang="en-AU" baseline="0" dirty="0" smtClean="0"/>
              <a:t>In addition, The garbage collector will try to avoid fragmentation as much as possible. Sometimes re-arranging large chunks of memory within its managed heap.</a:t>
            </a:r>
          </a:p>
          <a:p>
            <a:endParaRPr lang="en-A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3402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The garbage collector will keep track of how</a:t>
            </a:r>
            <a:r>
              <a:rPr lang="en-AU" baseline="0" dirty="0" smtClean="0"/>
              <a:t> many objects are referring to this memory.</a:t>
            </a:r>
          </a:p>
          <a:p>
            <a:endParaRPr lang="en-AU" baseline="0" dirty="0" smtClean="0"/>
          </a:p>
          <a:p>
            <a:r>
              <a:rPr lang="en-AU" baseline="0" dirty="0" smtClean="0"/>
              <a:t>When the myPlayer or enemy variables fall out of scope, then the garbage collector will mark that memory for deletion.</a:t>
            </a:r>
          </a:p>
          <a:p>
            <a:r>
              <a:rPr lang="en-AU" baseline="0" dirty="0" smtClean="0"/>
              <a:t>However, will not invoke the finalize (destructor in C++) method until the memory is actually freed some time in the future when the Garbage Collector decides to “Collect”.</a:t>
            </a:r>
          </a:p>
          <a:p>
            <a:endParaRPr lang="en-AU" baseline="0" dirty="0" smtClean="0"/>
          </a:p>
          <a:p>
            <a:r>
              <a:rPr lang="en-AU" baseline="0" dirty="0" smtClean="0"/>
              <a:t>This also means we have no control over the order in which the finalize method is called.</a:t>
            </a:r>
          </a:p>
          <a:p>
            <a:endParaRPr lang="en-AU" baseline="0" dirty="0" smtClean="0"/>
          </a:p>
          <a:p>
            <a:r>
              <a:rPr lang="en-AU" baseline="0" dirty="0" smtClean="0"/>
              <a:t>Rest assured though, allocation of memory is trivial. Managing clean-up is the annoying part.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93029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If</a:t>
            </a:r>
            <a:r>
              <a:rPr lang="en-AU" baseline="0" dirty="0" smtClean="0"/>
              <a:t> the managed heap is full, the garbage collector will perform a “Collect” where it destroys memory that is no longer in use.</a:t>
            </a:r>
          </a:p>
          <a:p>
            <a:r>
              <a:rPr lang="en-AU" baseline="0" dirty="0" smtClean="0"/>
              <a:t>However if there still remains not enough space for the new memory allocation, an “ Out of memory Exception “ is thrown.</a:t>
            </a:r>
          </a:p>
          <a:p>
            <a:endParaRPr lang="en-AU" baseline="0" dirty="0" smtClean="0"/>
          </a:p>
          <a:p>
            <a:r>
              <a:rPr lang="en-AU" baseline="0" dirty="0" smtClean="0"/>
              <a:t>Similar to how an std::bad_alloc exception is thrown when new fails to allocate memory in C++</a:t>
            </a:r>
          </a:p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6945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If</a:t>
            </a:r>
            <a:r>
              <a:rPr lang="en-AU" baseline="0" dirty="0" smtClean="0"/>
              <a:t> you’ve been following along with notes on the previous slide, than nothing more to be said here.</a:t>
            </a:r>
          </a:p>
          <a:p>
            <a:endParaRPr lang="en-AU" baseline="0" dirty="0" smtClean="0"/>
          </a:p>
          <a:p>
            <a:r>
              <a:rPr lang="en-AU" baseline="0" dirty="0" smtClean="0"/>
              <a:t>This does however mean that applications running through the CLR do not abide by </a:t>
            </a:r>
            <a:r>
              <a:rPr lang="en-AU" baseline="0" dirty="0" smtClean="0">
                <a:solidFill>
                  <a:schemeClr val="tx1"/>
                </a:solidFill>
              </a:rPr>
              <a:t>RAII (Resource Acquisition Is Initialization)</a:t>
            </a:r>
          </a:p>
          <a:p>
            <a:r>
              <a:rPr lang="en-AU" baseline="0" dirty="0" smtClean="0">
                <a:solidFill>
                  <a:schemeClr val="tx1"/>
                </a:solidFill>
              </a:rPr>
              <a:t>Which is a common implementation by OOP programming languages such as C++ to ensure that the programmer is able to free memory when appropriate.</a:t>
            </a:r>
            <a:endParaRPr lang="en-AU" dirty="0" smtClean="0">
              <a:solidFill>
                <a:schemeClr val="tx1"/>
              </a:solidFill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2442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This is a MYTH!</a:t>
            </a:r>
          </a:p>
          <a:p>
            <a:r>
              <a:rPr lang="en-AU" dirty="0" smtClean="0"/>
              <a:t>The programmer is responsible for the code he or she designs.</a:t>
            </a:r>
          </a:p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96954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If</a:t>
            </a:r>
            <a:r>
              <a:rPr lang="en-AU" baseline="0" dirty="0" smtClean="0"/>
              <a:t> the programmer has made use of libraries that interface with un-managed data, those libraries need to be constructed and destroyed when appropriate.</a:t>
            </a:r>
          </a:p>
          <a:p>
            <a:r>
              <a:rPr lang="en-AU" baseline="0" dirty="0" smtClean="0"/>
              <a:t>Here are some examples.</a:t>
            </a:r>
          </a:p>
          <a:p>
            <a:endParaRPr lang="en-AU" baseline="0" dirty="0" smtClean="0"/>
          </a:p>
          <a:p>
            <a:r>
              <a:rPr lang="en-AU" baseline="0" dirty="0" smtClean="0"/>
              <a:t> - Opening and Closing a file on disk</a:t>
            </a:r>
          </a:p>
          <a:p>
            <a:r>
              <a:rPr lang="en-AU" baseline="0" dirty="0" smtClean="0"/>
              <a:t> - Opening and Closing a network connection.</a:t>
            </a:r>
          </a:p>
          <a:p>
            <a:r>
              <a:rPr lang="en-AU" baseline="0" dirty="0" smtClean="0"/>
              <a:t> - Communicating with hardware </a:t>
            </a:r>
            <a:r>
              <a:rPr lang="en-AU" baseline="0" dirty="0" err="1" smtClean="0"/>
              <a:t>eg</a:t>
            </a:r>
            <a:r>
              <a:rPr lang="en-AU" baseline="0" dirty="0" smtClean="0"/>
              <a:t> the graphics card via OpenGL or DirectX</a:t>
            </a:r>
          </a:p>
          <a:p>
            <a:r>
              <a:rPr lang="en-AU" baseline="0" dirty="0" smtClean="0"/>
              <a:t> - Calling native un-managed code. </a:t>
            </a:r>
            <a:r>
              <a:rPr lang="en-AU" baseline="0" dirty="0" err="1" smtClean="0"/>
              <a:t>Eg</a:t>
            </a:r>
            <a:r>
              <a:rPr lang="en-AU" baseline="0" dirty="0" smtClean="0"/>
              <a:t> win32 functions that have not been exposed to </a:t>
            </a:r>
            <a:r>
              <a:rPr lang="en-AU" baseline="0" dirty="0" err="1" smtClean="0"/>
              <a:t>.Net</a:t>
            </a:r>
            <a:endParaRPr lang="en-AU" baseline="0" dirty="0" smtClean="0"/>
          </a:p>
          <a:p>
            <a:r>
              <a:rPr lang="en-AU" baseline="0" dirty="0" smtClean="0"/>
              <a:t> - Freeing Un managed memory.</a:t>
            </a:r>
          </a:p>
          <a:p>
            <a:r>
              <a:rPr lang="en-AU" baseline="0" dirty="0" smtClean="0"/>
              <a:t>We need to have destructors in objects that contain un-managed resources.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Make sure all objects actually have their</a:t>
            </a:r>
            <a:r>
              <a:rPr lang="en-AU" baseline="0" dirty="0" smtClean="0"/>
              <a:t> references removed.</a:t>
            </a:r>
            <a:r>
              <a:rPr lang="en-AU" dirty="0" smtClean="0"/>
              <a:t> http://stackoverflow.com/questions/620733/memory-leak-in-c-sharp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4736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We cannot control when the garbage collector collects</a:t>
            </a:r>
            <a:r>
              <a:rPr lang="en-AU" baseline="0" dirty="0" smtClean="0"/>
              <a:t> its dead… unless we call GC.Collect();</a:t>
            </a:r>
          </a:p>
          <a:p>
            <a:r>
              <a:rPr lang="en-AU" baseline="0" dirty="0" smtClean="0"/>
              <a:t> - Now, we cannot control the order in which objects are freed.</a:t>
            </a:r>
          </a:p>
          <a:p>
            <a:endParaRPr lang="en-A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4163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25717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87624" y="4731990"/>
            <a:ext cx="2133600" cy="273844"/>
          </a:xfrm>
          <a:prstGeom prst="rect">
            <a:avLst/>
          </a:prstGeom>
        </p:spPr>
        <p:txBody>
          <a:bodyPr/>
          <a:lstStyle/>
          <a:p>
            <a:fld id="{2BB2B850-5892-4480-A231-EC02516957D3}" type="datetimeFigureOut">
              <a:rPr lang="en-AU" smtClean="0"/>
              <a:t>12/12/2016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4624" y="4731990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13E0663-DDA6-451C-901D-F6811875024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3721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  <p:sldLayoutId id="2147483661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0xy59wtx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The Garbage Collector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Managing memory for you</a:t>
            </a:r>
          </a:p>
        </p:txBody>
      </p:sp>
    </p:spTree>
    <p:extLst>
      <p:ext uri="{BB962C8B-B14F-4D97-AF65-F5344CB8AC3E}">
        <p14:creationId xmlns:p14="http://schemas.microsoft.com/office/powerpoint/2010/main" val="171409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Garbage Collector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en-AU" dirty="0" smtClean="0"/>
              <a:t>Although the garbage collector will free managed resources, we still need to clean up after ourselves.</a:t>
            </a:r>
          </a:p>
          <a:p>
            <a:endParaRPr lang="en-AU" dirty="0"/>
          </a:p>
          <a:p>
            <a:r>
              <a:rPr lang="en-AU" dirty="0" smtClean="0"/>
              <a:t>For example:</a:t>
            </a:r>
          </a:p>
          <a:p>
            <a:pPr lvl="1"/>
            <a:r>
              <a:rPr lang="en-AU" dirty="0" smtClean="0"/>
              <a:t>An open network or database connection may need to be closed</a:t>
            </a:r>
          </a:p>
          <a:p>
            <a:pPr lvl="1"/>
            <a:r>
              <a:rPr lang="en-AU" dirty="0" smtClean="0"/>
              <a:t>File input and output handlers may need to be closed</a:t>
            </a:r>
          </a:p>
          <a:p>
            <a:pPr lvl="1"/>
            <a:r>
              <a:rPr lang="en-AU" dirty="0" smtClean="0"/>
              <a:t>Un-managed memory needs to be deleted</a:t>
            </a:r>
          </a:p>
          <a:p>
            <a:pPr lvl="1"/>
            <a:r>
              <a:rPr lang="en-AU" dirty="0" smtClean="0"/>
              <a:t>Communication with hardware via OpenGL or DirectX</a:t>
            </a:r>
          </a:p>
          <a:p>
            <a:pPr lvl="1"/>
            <a:r>
              <a:rPr lang="en-AU" dirty="0" smtClean="0"/>
              <a:t>Freeing un-managed memory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320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Garbage Collector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en-AU" dirty="0" smtClean="0"/>
              <a:t>The Garbage Collector is in control</a:t>
            </a:r>
          </a:p>
          <a:p>
            <a:pPr lvl="1"/>
            <a:r>
              <a:rPr lang="en-AU" dirty="0" smtClean="0"/>
              <a:t>We cannot control when the garbage collector collects memory, unless a call to GC.Collect is made</a:t>
            </a:r>
          </a:p>
          <a:p>
            <a:pPr lvl="1"/>
            <a:r>
              <a:rPr lang="en-AU" dirty="0" smtClean="0"/>
              <a:t>We cannot control the order in which objects are freed from memory</a:t>
            </a:r>
          </a:p>
          <a:p>
            <a:pPr lvl="1"/>
            <a:r>
              <a:rPr lang="en-AU" dirty="0" smtClean="0"/>
              <a:t>Most of the time we can rely on the GC – so we don’t have to pay as much attention to memory management as we do in C++</a:t>
            </a:r>
          </a:p>
          <a:p>
            <a:r>
              <a:rPr lang="en-AU" dirty="0" smtClean="0"/>
              <a:t>Occasionally we need to more control over how memory is managed – C# provides the </a:t>
            </a:r>
            <a:r>
              <a:rPr lang="en-AU" dirty="0" err="1" smtClean="0"/>
              <a:t>IDisposable</a:t>
            </a:r>
            <a:r>
              <a:rPr lang="en-AU" dirty="0" smtClean="0"/>
              <a:t> interface and other methods to allow this.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867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C# Employs the use of a Garbage Collector, which automatically manages memory for you</a:t>
            </a:r>
          </a:p>
          <a:p>
            <a:endParaRPr lang="en-AU" dirty="0"/>
          </a:p>
          <a:p>
            <a:r>
              <a:rPr lang="en-AU" dirty="0" smtClean="0"/>
              <a:t>However, you have very little control over when the Garbage Collector decides to free up memory</a:t>
            </a:r>
          </a:p>
          <a:p>
            <a:endParaRPr lang="en-AU" dirty="0"/>
          </a:p>
          <a:p>
            <a:r>
              <a:rPr lang="en-AU" dirty="0" smtClean="0"/>
              <a:t>Be careful! The garbage collector doesn’t take care of everything – ensure you have cleaned up things like file streams, network connections, etc.</a:t>
            </a:r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5069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Further Reading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 smtClean="0"/>
              <a:t>Microsoft, </a:t>
            </a:r>
            <a:r>
              <a:rPr lang="en-AU" dirty="0" smtClean="0"/>
              <a:t>2016, </a:t>
            </a:r>
            <a:r>
              <a:rPr lang="en-AU" i="1" dirty="0" smtClean="0"/>
              <a:t>Garbage Collection</a:t>
            </a:r>
          </a:p>
          <a:p>
            <a:pPr lvl="1"/>
            <a:r>
              <a:rPr lang="en-AU" dirty="0">
                <a:hlinkClick r:id="rId2"/>
              </a:rPr>
              <a:t>https://msdn.microsoft.com/en-us/library/0xy59wtx.aspx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95300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Contents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 smtClean="0"/>
              <a:t>.NET Memory Allocations</a:t>
            </a:r>
          </a:p>
          <a:p>
            <a:endParaRPr lang="en-AU" dirty="0"/>
          </a:p>
          <a:p>
            <a:r>
              <a:rPr lang="en-AU" dirty="0" smtClean="0"/>
              <a:t>Allocating Memory in C#</a:t>
            </a:r>
          </a:p>
          <a:p>
            <a:endParaRPr lang="en-AU" dirty="0"/>
          </a:p>
          <a:p>
            <a:r>
              <a:rPr lang="en-AU" dirty="0" smtClean="0"/>
              <a:t>The Garbage </a:t>
            </a:r>
            <a:r>
              <a:rPr lang="en-AU" dirty="0" smtClean="0"/>
              <a:t>Collector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3392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Memory Allocations in C++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C++ applications reside in virtual address space, where we can manipulate memory directly</a:t>
            </a:r>
          </a:p>
          <a:p>
            <a:endParaRPr lang="en-AU" dirty="0"/>
          </a:p>
          <a:p>
            <a:r>
              <a:rPr lang="en-AU" dirty="0" smtClean="0"/>
              <a:t>By default on 32 bit computers, each running process has its own user-mode virtual address space which resides somewhere in physical memory</a:t>
            </a:r>
          </a:p>
          <a:p>
            <a:endParaRPr lang="en-AU" dirty="0" smtClean="0"/>
          </a:p>
          <a:p>
            <a:r>
              <a:rPr lang="en-AU" dirty="0" smtClean="0"/>
              <a:t>Our applications are protected and unable to manipulate memory of another application without some magic Win32 API procedures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7829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Memory Allocations in C#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en-AU" dirty="0" smtClean="0"/>
              <a:t>.NET Applications are run through the CLR (Common Language Runtime)</a:t>
            </a:r>
          </a:p>
          <a:p>
            <a:pPr lvl="1"/>
            <a:r>
              <a:rPr lang="en-AU" dirty="0" smtClean="0"/>
              <a:t>The CLR interprets .NET byte code (MSIL)</a:t>
            </a:r>
          </a:p>
          <a:p>
            <a:pPr marL="457200" lvl="1" indent="0">
              <a:buNone/>
            </a:pPr>
            <a:endParaRPr lang="en-AU" dirty="0" smtClean="0"/>
          </a:p>
          <a:p>
            <a:r>
              <a:rPr lang="en-AU" dirty="0" smtClean="0"/>
              <a:t>Any memory allocations within a .NET program are therefore handled through the CLR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 CLR employs the use of a garbage collector to manage memory in the application’s virtual address space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64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Memory Allocations in C#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When a .NET application is run, the CLR initialises the garbage collector for the application.</a:t>
            </a:r>
          </a:p>
          <a:p>
            <a:endParaRPr lang="en-AU" dirty="0"/>
          </a:p>
          <a:p>
            <a:r>
              <a:rPr lang="en-AU" dirty="0" smtClean="0"/>
              <a:t>The garbage collector then initialises a managed heap.</a:t>
            </a:r>
          </a:p>
          <a:p>
            <a:endParaRPr lang="en-AU" dirty="0"/>
          </a:p>
          <a:p>
            <a:r>
              <a:rPr lang="en-AU" dirty="0" smtClean="0"/>
              <a:t>The managed heap is similar to the heap in C++, however the garbage collector oversees its heap and performs various operations to avoid memory fragmentation and to free unused memory.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4994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 smtClean="0"/>
              <a:t>Memory allocations for objects in C# are made using the new keyword:</a:t>
            </a:r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These objects are allocated onto the managed heap, where they are automatically de-allocated by the garbage collector at some point in the future</a:t>
            </a:r>
          </a:p>
          <a:p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2211710"/>
            <a:ext cx="4205143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A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A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</a:t>
            </a:r>
            <a:r>
              <a:rPr lang="en-AU" sz="14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myPlayer = </a:t>
            </a:r>
            <a:r>
              <a:rPr lang="en-A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AU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defRPr/>
            </a:pPr>
            <a:r>
              <a:rPr lang="en-AU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Enemy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enemy    = </a:t>
            </a:r>
            <a:r>
              <a:rPr lang="en-A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AU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Enemy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AU" dirty="0" smtClean="0"/>
          </a:p>
          <a:p>
            <a:pPr>
              <a:defRPr/>
            </a:pPr>
            <a:endParaRPr lang="en-A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95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 smtClean="0"/>
              <a:t>If the managed heap does not have sufficient memory to allocate a requested object, a garbage collection will be performed by the garbage collector in an attempt to get more memory.</a:t>
            </a:r>
          </a:p>
          <a:p>
            <a:endParaRPr lang="en-AU" dirty="0"/>
          </a:p>
          <a:p>
            <a:r>
              <a:rPr lang="en-AU" dirty="0" smtClean="0"/>
              <a:t>If memory failed to be allocated, an OutOfMemoryException is thrown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475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Garbage Collector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 smtClean="0"/>
              <a:t>The main purpose of the garbage collector is to make sure the application has no memory leaks.</a:t>
            </a:r>
          </a:p>
          <a:p>
            <a:endParaRPr lang="en-AU" dirty="0"/>
          </a:p>
          <a:p>
            <a:r>
              <a:rPr lang="en-AU" dirty="0" smtClean="0"/>
              <a:t>Basically, the garbage collector looks over all the objects in the managed heap, frees the objects which are no longer used and re-aligns memory into a contiguous block to avoid memory fragmentation.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4006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Garbage Collector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AU" dirty="0" smtClean="0"/>
          </a:p>
          <a:p>
            <a:pPr marL="0" indent="0" algn="ctr">
              <a:buNone/>
            </a:pPr>
            <a:r>
              <a:rPr lang="en-AU" dirty="0" smtClean="0"/>
              <a:t>MYTH:</a:t>
            </a:r>
            <a:endParaRPr lang="en-AU" dirty="0"/>
          </a:p>
          <a:p>
            <a:pPr marL="0" indent="0" algn="ctr">
              <a:buNone/>
            </a:pPr>
            <a:r>
              <a:rPr lang="en-AU" dirty="0" smtClean="0"/>
              <a:t>The garbage collector will free all my memory…</a:t>
            </a:r>
          </a:p>
          <a:p>
            <a:pPr marL="0" indent="0" algn="ctr">
              <a:buNone/>
            </a:pPr>
            <a:r>
              <a:rPr lang="en-AU" dirty="0" smtClean="0"/>
              <a:t>therefore I can do anything I like and the GC will clean up for me.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578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657</TotalTime>
  <Words>1316</Words>
  <Application>Microsoft Office PowerPoint</Application>
  <PresentationFormat>On-screen Show (16:9)</PresentationFormat>
  <Paragraphs>129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 New</vt:lpstr>
      <vt:lpstr>Office Theme</vt:lpstr>
      <vt:lpstr>The Garbage Collector</vt:lpstr>
      <vt:lpstr>Contents</vt:lpstr>
      <vt:lpstr>Memory Allocations in C++</vt:lpstr>
      <vt:lpstr>Memory Allocations in C#</vt:lpstr>
      <vt:lpstr>Memory Allocations in C#</vt:lpstr>
      <vt:lpstr>Example</vt:lpstr>
      <vt:lpstr>Example</vt:lpstr>
      <vt:lpstr>The Garbage Collector</vt:lpstr>
      <vt:lpstr>The Garbage Collector</vt:lpstr>
      <vt:lpstr>The Garbage Collector</vt:lpstr>
      <vt:lpstr>The Garbage Collector</vt:lpstr>
      <vt:lpstr>Summary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Alex Mackay</cp:lastModifiedBy>
  <cp:revision>41</cp:revision>
  <dcterms:created xsi:type="dcterms:W3CDTF">2014-07-14T04:04:52Z</dcterms:created>
  <dcterms:modified xsi:type="dcterms:W3CDTF">2016-12-12T01:07:42Z</dcterms:modified>
</cp:coreProperties>
</file>