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9" r:id="rId2"/>
    <p:sldId id="260" r:id="rId3"/>
    <p:sldId id="266" r:id="rId4"/>
    <p:sldId id="269" r:id="rId5"/>
    <p:sldId id="270" r:id="rId6"/>
    <p:sldId id="271" r:id="rId7"/>
    <p:sldId id="272" r:id="rId8"/>
    <p:sldId id="273" r:id="rId9"/>
    <p:sldId id="274" r:id="rId10"/>
    <p:sldId id="275" r:id="rId11"/>
    <p:sldId id="276" r:id="rId12"/>
    <p:sldId id="277" r:id="rId13"/>
    <p:sldId id="278" r:id="rId14"/>
    <p:sldId id="279" r:id="rId15"/>
    <p:sldId id="267" r:id="rId16"/>
    <p:sldId id="281" r:id="rId17"/>
    <p:sldId id="268" r:id="rId18"/>
    <p:sldId id="280" r:id="rId19"/>
    <p:sldId id="282" r:id="rId20"/>
    <p:sldId id="283" r:id="rId21"/>
    <p:sldId id="284" r:id="rId22"/>
    <p:sldId id="265" r:id="rId23"/>
    <p:sldId id="285" r:id="rId24"/>
  </p:sldIdLst>
  <p:sldSz cx="9144000" cy="5143500" type="screen16x9"/>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48" autoAdjust="0"/>
  </p:normalViewPr>
  <p:slideViewPr>
    <p:cSldViewPr>
      <p:cViewPr varScale="1">
        <p:scale>
          <a:sx n="117" d="100"/>
          <a:sy n="117" d="100"/>
        </p:scale>
        <p:origin x="143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21C8E-5B7D-4E86-8288-F8A719780DF8}" type="datetimeFigureOut">
              <a:rPr lang="en-AU" smtClean="0"/>
              <a:t>12/12/2016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94E1E-3C95-403D-9E2C-9E58B2F1E7A3}" type="slidenum">
              <a:rPr lang="en-AU" smtClean="0"/>
              <a:t>‹#›</a:t>
            </a:fld>
            <a:endParaRPr lang="en-AU"/>
          </a:p>
        </p:txBody>
      </p:sp>
    </p:spTree>
    <p:extLst>
      <p:ext uri="{BB962C8B-B14F-4D97-AF65-F5344CB8AC3E}">
        <p14:creationId xmlns:p14="http://schemas.microsoft.com/office/powerpoint/2010/main" val="48782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Multiple-document interface (MDI) applications enable you to display multiple documents at the same time, with each document displayed in its own window.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MDI applications often have a Window menu item with submenus for switching between windows or documents.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There are some behaviour differences between MDI forms and single-document interface (SDI) windows in Windows Forms:</a:t>
            </a:r>
          </a:p>
          <a:p>
            <a:r>
              <a:rPr lang="en-AU" sz="1200" kern="1200" dirty="0" smtClean="0">
                <a:solidFill>
                  <a:schemeClr val="tx1"/>
                </a:solidFill>
                <a:effectLst/>
                <a:latin typeface="+mn-lt"/>
                <a:ea typeface="+mn-ea"/>
                <a:cs typeface="+mn-cs"/>
              </a:rPr>
              <a:t>The Opacity property does not affect the appearance of MDI child forms. </a:t>
            </a:r>
          </a:p>
          <a:p>
            <a:r>
              <a:rPr lang="en-AU" sz="1200" kern="1200" dirty="0" smtClean="0">
                <a:solidFill>
                  <a:schemeClr val="tx1"/>
                </a:solidFill>
                <a:effectLst/>
                <a:latin typeface="+mn-lt"/>
                <a:ea typeface="+mn-ea"/>
                <a:cs typeface="+mn-cs"/>
              </a:rPr>
              <a:t>Additionally, the </a:t>
            </a:r>
            <a:r>
              <a:rPr lang="en-AU" sz="1200" kern="1200" dirty="0" err="1" smtClean="0">
                <a:solidFill>
                  <a:schemeClr val="tx1"/>
                </a:solidFill>
                <a:effectLst/>
                <a:latin typeface="+mn-lt"/>
                <a:ea typeface="+mn-ea"/>
                <a:cs typeface="+mn-cs"/>
              </a:rPr>
              <a:t>CenterToParent</a:t>
            </a:r>
            <a:r>
              <a:rPr lang="en-AU" sz="1200" kern="1200" dirty="0" smtClean="0">
                <a:solidFill>
                  <a:schemeClr val="tx1"/>
                </a:solidFill>
                <a:effectLst/>
                <a:latin typeface="+mn-lt"/>
                <a:ea typeface="+mn-ea"/>
                <a:cs typeface="+mn-cs"/>
              </a:rPr>
              <a:t> method does not affect the behaviour of MDI child forms.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3</a:t>
            </a:fld>
            <a:endParaRPr lang="en-AU"/>
          </a:p>
        </p:txBody>
      </p:sp>
    </p:spTree>
    <p:extLst>
      <p:ext uri="{BB962C8B-B14F-4D97-AF65-F5344CB8AC3E}">
        <p14:creationId xmlns:p14="http://schemas.microsoft.com/office/powerpoint/2010/main" val="509486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example assumes the MDI child windows contain a </a:t>
            </a:r>
            <a:r>
              <a:rPr lang="en-AU" sz="1200" b="1" kern="1200" dirty="0" err="1" smtClean="0">
                <a:solidFill>
                  <a:schemeClr val="tx1"/>
                </a:solidFill>
                <a:effectLst/>
                <a:latin typeface="+mn-lt"/>
                <a:ea typeface="+mn-ea"/>
                <a:cs typeface="+mn-cs"/>
              </a:rPr>
              <a:t>RichTextBox</a:t>
            </a:r>
            <a:r>
              <a:rPr lang="en-AU" sz="1200" kern="1200" dirty="0" smtClean="0">
                <a:solidFill>
                  <a:schemeClr val="tx1"/>
                </a:solidFill>
                <a:effectLst/>
                <a:latin typeface="+mn-lt"/>
                <a:ea typeface="+mn-ea"/>
                <a:cs typeface="+mn-cs"/>
              </a:rPr>
              <a:t> control.</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14</a:t>
            </a:fld>
            <a:endParaRPr lang="en-AU"/>
          </a:p>
        </p:txBody>
      </p:sp>
    </p:spTree>
    <p:extLst>
      <p:ext uri="{BB962C8B-B14F-4D97-AF65-F5344CB8AC3E}">
        <p14:creationId xmlns:p14="http://schemas.microsoft.com/office/powerpoint/2010/main" val="2524942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The </a:t>
            </a:r>
            <a:r>
              <a:rPr lang="en-AU" sz="1200" b="1" kern="1200" dirty="0" err="1" smtClean="0">
                <a:solidFill>
                  <a:schemeClr val="tx1"/>
                </a:solidFill>
                <a:effectLst/>
                <a:latin typeface="+mn-lt"/>
                <a:ea typeface="+mn-ea"/>
                <a:cs typeface="+mn-cs"/>
              </a:rPr>
              <a:t>RichTextBox</a:t>
            </a:r>
            <a:r>
              <a:rPr lang="en-AU" sz="1200" kern="1200" dirty="0" smtClean="0">
                <a:solidFill>
                  <a:schemeClr val="tx1"/>
                </a:solidFill>
                <a:effectLst/>
                <a:latin typeface="+mn-lt"/>
                <a:ea typeface="+mn-ea"/>
                <a:cs typeface="+mn-cs"/>
              </a:rPr>
              <a:t> contains a property called </a:t>
            </a:r>
            <a:r>
              <a:rPr lang="en-AU" sz="1200" b="1" kern="1200" dirty="0" err="1" smtClean="0">
                <a:solidFill>
                  <a:schemeClr val="tx1"/>
                </a:solidFill>
                <a:effectLst/>
                <a:latin typeface="+mn-lt"/>
                <a:ea typeface="+mn-ea"/>
                <a:cs typeface="+mn-cs"/>
              </a:rPr>
              <a:t>EnableAutoDragDrop</a:t>
            </a:r>
            <a:r>
              <a:rPr lang="en-AU" sz="1200" kern="1200" dirty="0" smtClean="0">
                <a:solidFill>
                  <a:schemeClr val="tx1"/>
                </a:solidFill>
                <a:effectLst/>
                <a:latin typeface="+mn-lt"/>
                <a:ea typeface="+mn-ea"/>
                <a:cs typeface="+mn-cs"/>
              </a:rPr>
              <a:t>. Setting this property to </a:t>
            </a:r>
            <a:r>
              <a:rPr lang="en-AU" sz="1200" b="1" kern="1200" dirty="0" smtClean="0">
                <a:solidFill>
                  <a:schemeClr val="tx1"/>
                </a:solidFill>
                <a:effectLst/>
                <a:latin typeface="+mn-lt"/>
                <a:ea typeface="+mn-ea"/>
                <a:cs typeface="+mn-cs"/>
              </a:rPr>
              <a:t>True</a:t>
            </a:r>
            <a:r>
              <a:rPr lang="en-AU" sz="1200" kern="1200" dirty="0" smtClean="0">
                <a:solidFill>
                  <a:schemeClr val="tx1"/>
                </a:solidFill>
                <a:effectLst/>
                <a:latin typeface="+mn-lt"/>
                <a:ea typeface="+mn-ea"/>
                <a:cs typeface="+mn-cs"/>
              </a:rPr>
              <a:t> will … enable drag and drop automatically.</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However, many of the controls don’t offer drag and drop functionality out of the box.</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Replace the </a:t>
            </a:r>
            <a:r>
              <a:rPr lang="en-AU" sz="1200" b="1" kern="1200" dirty="0" err="1" smtClean="0">
                <a:solidFill>
                  <a:schemeClr val="tx1"/>
                </a:solidFill>
                <a:effectLst/>
                <a:latin typeface="+mn-lt"/>
                <a:ea typeface="+mn-ea"/>
                <a:cs typeface="+mn-cs"/>
              </a:rPr>
              <a:t>RichTextBox</a:t>
            </a:r>
            <a:r>
              <a:rPr lang="en-AU" sz="1200" kern="1200" dirty="0" smtClean="0">
                <a:solidFill>
                  <a:schemeClr val="tx1"/>
                </a:solidFill>
                <a:effectLst/>
                <a:latin typeface="+mn-lt"/>
                <a:ea typeface="+mn-ea"/>
                <a:cs typeface="+mn-cs"/>
              </a:rPr>
              <a:t> with a normal </a:t>
            </a:r>
            <a:r>
              <a:rPr lang="en-AU" sz="1200" b="1" kern="1200" dirty="0" err="1" smtClean="0">
                <a:solidFill>
                  <a:schemeClr val="tx1"/>
                </a:solidFill>
                <a:effectLst/>
                <a:latin typeface="+mn-lt"/>
                <a:ea typeface="+mn-ea"/>
                <a:cs typeface="+mn-cs"/>
              </a:rPr>
              <a:t>TextBox</a:t>
            </a:r>
            <a:r>
              <a:rPr lang="en-AU" sz="1200" kern="1200" dirty="0" smtClean="0">
                <a:solidFill>
                  <a:schemeClr val="tx1"/>
                </a:solidFill>
                <a:effectLst/>
                <a:latin typeface="+mn-lt"/>
                <a:ea typeface="+mn-ea"/>
                <a:cs typeface="+mn-cs"/>
              </a:rPr>
              <a:t>, which doesn’t offer drag and drop functionality by default.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Set the </a:t>
            </a:r>
            <a:r>
              <a:rPr lang="en-AU" sz="1200" b="1" kern="1200" dirty="0" err="1" smtClean="0">
                <a:solidFill>
                  <a:schemeClr val="tx1"/>
                </a:solidFill>
                <a:effectLst/>
                <a:latin typeface="+mn-lt"/>
                <a:ea typeface="+mn-ea"/>
                <a:cs typeface="+mn-cs"/>
              </a:rPr>
              <a:t>AllowDrop</a:t>
            </a:r>
            <a:r>
              <a:rPr lang="en-AU" sz="1200" kern="1200" dirty="0" smtClean="0">
                <a:solidFill>
                  <a:schemeClr val="tx1"/>
                </a:solidFill>
                <a:effectLst/>
                <a:latin typeface="+mn-lt"/>
                <a:ea typeface="+mn-ea"/>
                <a:cs typeface="+mn-cs"/>
              </a:rPr>
              <a:t> property to </a:t>
            </a:r>
            <a:r>
              <a:rPr lang="en-AU" sz="1200" b="1" kern="1200" dirty="0" smtClean="0">
                <a:solidFill>
                  <a:schemeClr val="tx1"/>
                </a:solidFill>
                <a:effectLst/>
                <a:latin typeface="+mn-lt"/>
                <a:ea typeface="+mn-ea"/>
                <a:cs typeface="+mn-cs"/>
              </a:rPr>
              <a:t>True</a:t>
            </a:r>
            <a:r>
              <a:rPr lang="en-AU" sz="1200" kern="1200" dirty="0" smtClean="0">
                <a:solidFill>
                  <a:schemeClr val="tx1"/>
                </a:solidFill>
                <a:effectLst/>
                <a:latin typeface="+mn-lt"/>
                <a:ea typeface="+mn-ea"/>
                <a:cs typeface="+mn-cs"/>
              </a:rPr>
              <a:t>. You will also want to make the textbox multiline so that its functionality is similar to the rich textbox. Set the </a:t>
            </a:r>
            <a:r>
              <a:rPr lang="en-AU" sz="1200" b="1" kern="1200" dirty="0" smtClean="0">
                <a:solidFill>
                  <a:schemeClr val="tx1"/>
                </a:solidFill>
                <a:effectLst/>
                <a:latin typeface="+mn-lt"/>
                <a:ea typeface="+mn-ea"/>
                <a:cs typeface="+mn-cs"/>
              </a:rPr>
              <a:t>multiline</a:t>
            </a:r>
            <a:r>
              <a:rPr lang="en-AU" sz="1200" kern="1200" dirty="0" smtClean="0">
                <a:solidFill>
                  <a:schemeClr val="tx1"/>
                </a:solidFill>
                <a:effectLst/>
                <a:latin typeface="+mn-lt"/>
                <a:ea typeface="+mn-ea"/>
                <a:cs typeface="+mn-cs"/>
              </a:rPr>
              <a:t> property to </a:t>
            </a:r>
            <a:r>
              <a:rPr lang="en-AU" sz="1200" b="1" kern="1200" dirty="0" smtClean="0">
                <a:solidFill>
                  <a:schemeClr val="tx1"/>
                </a:solidFill>
                <a:effectLst/>
                <a:latin typeface="+mn-lt"/>
                <a:ea typeface="+mn-ea"/>
                <a:cs typeface="+mn-cs"/>
              </a:rPr>
              <a:t>true</a:t>
            </a:r>
            <a:r>
              <a:rPr lang="en-AU" sz="1200" kern="1200" dirty="0" smtClean="0">
                <a:solidFill>
                  <a:schemeClr val="tx1"/>
                </a:solidFill>
                <a:effectLst/>
                <a:latin typeface="+mn-lt"/>
                <a:ea typeface="+mn-ea"/>
                <a:cs typeface="+mn-cs"/>
              </a:rPr>
              <a: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Add the </a:t>
            </a:r>
            <a:r>
              <a:rPr lang="en-AU" sz="1200" b="1" kern="1200" dirty="0" err="1" smtClean="0">
                <a:solidFill>
                  <a:schemeClr val="tx1"/>
                </a:solidFill>
                <a:effectLst/>
                <a:latin typeface="+mn-lt"/>
                <a:ea typeface="+mn-ea"/>
                <a:cs typeface="+mn-cs"/>
              </a:rPr>
              <a:t>MouseDown</a:t>
            </a:r>
            <a:r>
              <a:rPr lang="en-AU" sz="1200" kern="1200" dirty="0" smtClean="0">
                <a:solidFill>
                  <a:schemeClr val="tx1"/>
                </a:solidFill>
                <a:effectLst/>
                <a:latin typeface="+mn-lt"/>
                <a:ea typeface="+mn-ea"/>
                <a:cs typeface="+mn-cs"/>
              </a:rPr>
              <a:t>, </a:t>
            </a:r>
            <a:r>
              <a:rPr lang="en-AU" sz="1200" b="1" kern="1200" dirty="0" err="1" smtClean="0">
                <a:solidFill>
                  <a:schemeClr val="tx1"/>
                </a:solidFill>
                <a:effectLst/>
                <a:latin typeface="+mn-lt"/>
                <a:ea typeface="+mn-ea"/>
                <a:cs typeface="+mn-cs"/>
              </a:rPr>
              <a:t>DragDrop</a:t>
            </a:r>
            <a:r>
              <a:rPr lang="en-AU" sz="1200" b="1" kern="1200" dirty="0" smtClean="0">
                <a:solidFill>
                  <a:schemeClr val="tx1"/>
                </a:solidFill>
                <a:effectLst/>
                <a:latin typeface="+mn-lt"/>
                <a:ea typeface="+mn-ea"/>
                <a:cs typeface="+mn-cs"/>
              </a:rPr>
              <a:t> </a:t>
            </a:r>
            <a:r>
              <a:rPr lang="en-AU" sz="1200" kern="1200" dirty="0" smtClean="0">
                <a:solidFill>
                  <a:schemeClr val="tx1"/>
                </a:solidFill>
                <a:effectLst/>
                <a:latin typeface="+mn-lt"/>
                <a:ea typeface="+mn-ea"/>
                <a:cs typeface="+mn-cs"/>
              </a:rPr>
              <a:t>and </a:t>
            </a:r>
            <a:r>
              <a:rPr lang="en-AU" sz="1200" b="1" kern="1200" dirty="0" err="1" smtClean="0">
                <a:solidFill>
                  <a:schemeClr val="tx1"/>
                </a:solidFill>
                <a:effectLst/>
                <a:latin typeface="+mn-lt"/>
                <a:ea typeface="+mn-ea"/>
                <a:cs typeface="+mn-cs"/>
              </a:rPr>
              <a:t>DragEnter</a:t>
            </a:r>
            <a:r>
              <a:rPr lang="en-AU" sz="1200" kern="1200" dirty="0" smtClean="0">
                <a:solidFill>
                  <a:schemeClr val="tx1"/>
                </a:solidFill>
                <a:effectLst/>
                <a:latin typeface="+mn-lt"/>
                <a:ea typeface="+mn-ea"/>
                <a:cs typeface="+mn-cs"/>
              </a:rPr>
              <a:t> event handlers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15</a:t>
            </a:fld>
            <a:endParaRPr lang="en-AU"/>
          </a:p>
        </p:txBody>
      </p:sp>
    </p:spTree>
    <p:extLst>
      <p:ext uri="{BB962C8B-B14F-4D97-AF65-F5344CB8AC3E}">
        <p14:creationId xmlns:p14="http://schemas.microsoft.com/office/powerpoint/2010/main" val="1513282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All drag-and-drop operations begin with dragging.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functionality to enable data to be collected when dragging begins is implemented in the </a:t>
            </a:r>
            <a:r>
              <a:rPr lang="en-AU" sz="1200" kern="1200" dirty="0" err="1" smtClean="0">
                <a:solidFill>
                  <a:schemeClr val="tx1"/>
                </a:solidFill>
                <a:effectLst/>
                <a:latin typeface="+mn-lt"/>
                <a:ea typeface="+mn-ea"/>
                <a:cs typeface="+mn-cs"/>
              </a:rPr>
              <a:t>DoDragDrop</a:t>
            </a:r>
            <a:r>
              <a:rPr lang="en-AU" sz="1200" kern="1200" dirty="0" smtClean="0">
                <a:solidFill>
                  <a:schemeClr val="tx1"/>
                </a:solidFill>
                <a:effectLst/>
                <a:latin typeface="+mn-lt"/>
                <a:ea typeface="+mn-ea"/>
                <a:cs typeface="+mn-cs"/>
              </a:rPr>
              <a:t> method.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the code segment on this slide, the </a:t>
            </a:r>
            <a:r>
              <a:rPr lang="en-AU" sz="1200" kern="1200" dirty="0" err="1" smtClean="0">
                <a:solidFill>
                  <a:schemeClr val="tx1"/>
                </a:solidFill>
                <a:effectLst/>
                <a:latin typeface="+mn-lt"/>
                <a:ea typeface="+mn-ea"/>
                <a:cs typeface="+mn-cs"/>
              </a:rPr>
              <a:t>MouseDown</a:t>
            </a:r>
            <a:r>
              <a:rPr lang="en-AU" sz="1200" kern="1200" dirty="0" smtClean="0">
                <a:solidFill>
                  <a:schemeClr val="tx1"/>
                </a:solidFill>
                <a:effectLst/>
                <a:latin typeface="+mn-lt"/>
                <a:ea typeface="+mn-ea"/>
                <a:cs typeface="+mn-cs"/>
              </a:rPr>
              <a:t> event is used to start the drag operation because it is the most intuitive (most drag-and-drop actions begin with the mouse button being depressed). However, remember that any event could be used to initiate a drag-and-drop procedure.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specific sample will copy the entire textbox text to the clipboard when the drag operation starts.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You could use textBox1.SelectedText to get the currently selected text, but in this instance that wouldn’t work because the dragging that the user might do to select text will actually begin the drag and drop operation.</a:t>
            </a:r>
          </a:p>
          <a:p>
            <a:r>
              <a:rPr lang="en-AU" sz="1200" kern="1200" dirty="0" smtClean="0">
                <a:solidFill>
                  <a:schemeClr val="tx1"/>
                </a:solidFill>
                <a:effectLst/>
                <a:latin typeface="+mn-lt"/>
                <a:ea typeface="+mn-ea"/>
                <a:cs typeface="+mn-cs"/>
              </a:rPr>
              <a:t>To get this working you would have to do something like check if there is a selection before calling </a:t>
            </a:r>
            <a:r>
              <a:rPr lang="en-AU" sz="1200" kern="1200" dirty="0" err="1" smtClean="0">
                <a:solidFill>
                  <a:schemeClr val="tx1"/>
                </a:solidFill>
                <a:effectLst/>
                <a:latin typeface="+mn-lt"/>
                <a:ea typeface="+mn-ea"/>
                <a:cs typeface="+mn-cs"/>
              </a:rPr>
              <a:t>DoDragDrop</a:t>
            </a:r>
            <a:r>
              <a:rPr lang="en-AU" sz="1200" kern="1200" dirty="0" smtClean="0">
                <a:solidFill>
                  <a:schemeClr val="tx1"/>
                </a:solidFill>
                <a:effectLst/>
                <a:latin typeface="+mn-lt"/>
                <a:ea typeface="+mn-ea"/>
                <a:cs typeface="+mn-cs"/>
              </a:rPr>
              <a:t>. If there is no current selection, then select the text instead.</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16</a:t>
            </a:fld>
            <a:endParaRPr lang="en-AU"/>
          </a:p>
        </p:txBody>
      </p:sp>
    </p:spTree>
    <p:extLst>
      <p:ext uri="{BB962C8B-B14F-4D97-AF65-F5344CB8AC3E}">
        <p14:creationId xmlns:p14="http://schemas.microsoft.com/office/powerpoint/2010/main" val="2224947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Once you have begun dragging data from a location on a Windows Form or control, you will naturally want to drop it somewhere. </a:t>
            </a:r>
          </a:p>
          <a:p>
            <a:r>
              <a:rPr lang="en-AU" sz="1200" kern="1200" dirty="0" smtClean="0">
                <a:solidFill>
                  <a:schemeClr val="tx1"/>
                </a:solidFill>
                <a:effectLst/>
                <a:latin typeface="+mn-lt"/>
                <a:ea typeface="+mn-ea"/>
                <a:cs typeface="+mn-cs"/>
              </a:rPr>
              <a:t>The cursor will change when it crosses an area of a form or control that is correctly configured for dropping data. </a:t>
            </a:r>
          </a:p>
          <a:p>
            <a:r>
              <a:rPr lang="en-AU" sz="1200" kern="1200" dirty="0" smtClean="0">
                <a:solidFill>
                  <a:schemeClr val="tx1"/>
                </a:solidFill>
                <a:effectLst/>
                <a:latin typeface="+mn-lt"/>
                <a:ea typeface="+mn-ea"/>
                <a:cs typeface="+mn-cs"/>
              </a:rPr>
              <a:t>Any area within a Windows Form or control can be made to accept dropped data by setting the </a:t>
            </a:r>
            <a:r>
              <a:rPr lang="en-AU" sz="1200" kern="1200" dirty="0" err="1" smtClean="0">
                <a:solidFill>
                  <a:schemeClr val="tx1"/>
                </a:solidFill>
                <a:effectLst/>
                <a:latin typeface="+mn-lt"/>
                <a:ea typeface="+mn-ea"/>
                <a:cs typeface="+mn-cs"/>
              </a:rPr>
              <a:t>AllowDrop</a:t>
            </a:r>
            <a:r>
              <a:rPr lang="en-AU" sz="1200" kern="1200" dirty="0" smtClean="0">
                <a:solidFill>
                  <a:schemeClr val="tx1"/>
                </a:solidFill>
                <a:effectLst/>
                <a:latin typeface="+mn-lt"/>
                <a:ea typeface="+mn-ea"/>
                <a:cs typeface="+mn-cs"/>
              </a:rPr>
              <a:t> property and handling the </a:t>
            </a:r>
            <a:r>
              <a:rPr lang="en-AU" sz="1200" kern="1200" dirty="0" err="1" smtClean="0">
                <a:solidFill>
                  <a:schemeClr val="tx1"/>
                </a:solidFill>
                <a:effectLst/>
                <a:latin typeface="+mn-lt"/>
                <a:ea typeface="+mn-ea"/>
                <a:cs typeface="+mn-cs"/>
              </a:rPr>
              <a:t>DragEnter</a:t>
            </a:r>
            <a:r>
              <a:rPr lang="en-AU" sz="1200" kern="1200" dirty="0" smtClean="0">
                <a:solidFill>
                  <a:schemeClr val="tx1"/>
                </a:solidFill>
                <a:effectLst/>
                <a:latin typeface="+mn-lt"/>
                <a:ea typeface="+mn-ea"/>
                <a:cs typeface="+mn-cs"/>
              </a:rPr>
              <a:t> and </a:t>
            </a:r>
            <a:r>
              <a:rPr lang="en-AU" sz="1200" kern="1200" dirty="0" err="1" smtClean="0">
                <a:solidFill>
                  <a:schemeClr val="tx1"/>
                </a:solidFill>
                <a:effectLst/>
                <a:latin typeface="+mn-lt"/>
                <a:ea typeface="+mn-ea"/>
                <a:cs typeface="+mn-cs"/>
              </a:rPr>
              <a:t>DragDrop</a:t>
            </a:r>
            <a:r>
              <a:rPr lang="en-AU" sz="1200" kern="1200" dirty="0" smtClean="0">
                <a:solidFill>
                  <a:schemeClr val="tx1"/>
                </a:solidFill>
                <a:effectLst/>
                <a:latin typeface="+mn-lt"/>
                <a:ea typeface="+mn-ea"/>
                <a:cs typeface="+mn-cs"/>
              </a:rPr>
              <a:t> events.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17</a:t>
            </a:fld>
            <a:endParaRPr lang="en-AU"/>
          </a:p>
        </p:txBody>
      </p:sp>
    </p:spTree>
    <p:extLst>
      <p:ext uri="{BB962C8B-B14F-4D97-AF65-F5344CB8AC3E}">
        <p14:creationId xmlns:p14="http://schemas.microsoft.com/office/powerpoint/2010/main" val="1571363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essential, but often overlooked, aspect of building Windows-based applications is the Help system, as this is where users turn for assistance in times of confusion.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Windows Forms support two different types of Help</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first involves pointing the user to a Help file of either HTML or HTML Help 1.x or greater format.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second can display brief "What's This"-type Help on individual controls; this is especially useful on dialog boxes.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Both types of Help can be used on the same form.</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You can also use the ToolTip component to add tool tips (pop-up messages) to individual controls.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18</a:t>
            </a:fld>
            <a:endParaRPr lang="en-AU"/>
          </a:p>
        </p:txBody>
      </p:sp>
    </p:spTree>
    <p:extLst>
      <p:ext uri="{BB962C8B-B14F-4D97-AF65-F5344CB8AC3E}">
        <p14:creationId xmlns:p14="http://schemas.microsoft.com/office/powerpoint/2010/main" val="3863380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From the Toolbox, drag a </a:t>
            </a:r>
            <a:r>
              <a:rPr lang="en-AU" sz="1200" kern="1200" dirty="0" err="1" smtClean="0">
                <a:solidFill>
                  <a:schemeClr val="tx1"/>
                </a:solidFill>
                <a:effectLst/>
                <a:latin typeface="+mn-lt"/>
                <a:ea typeface="+mn-ea"/>
                <a:cs typeface="+mn-cs"/>
              </a:rPr>
              <a:t>HelpProvider</a:t>
            </a:r>
            <a:r>
              <a:rPr lang="en-AU" sz="1200" kern="1200" dirty="0" smtClean="0">
                <a:solidFill>
                  <a:schemeClr val="tx1"/>
                </a:solidFill>
                <a:effectLst/>
                <a:latin typeface="+mn-lt"/>
                <a:ea typeface="+mn-ea"/>
                <a:cs typeface="+mn-cs"/>
              </a:rPr>
              <a:t> component to your form.</a:t>
            </a:r>
          </a:p>
          <a:p>
            <a:r>
              <a:rPr lang="en-AU" sz="1200" kern="1200" dirty="0" smtClean="0">
                <a:solidFill>
                  <a:schemeClr val="tx1"/>
                </a:solidFill>
                <a:effectLst/>
                <a:latin typeface="+mn-lt"/>
                <a:ea typeface="+mn-ea"/>
                <a:cs typeface="+mn-cs"/>
              </a:rPr>
              <a:t>The component will reside in the tray at the bottom of the Windows Forms Designer.</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the Properties window, set the </a:t>
            </a:r>
            <a:r>
              <a:rPr lang="en-AU" sz="1200" kern="1200" dirty="0" err="1" smtClean="0">
                <a:solidFill>
                  <a:schemeClr val="tx1"/>
                </a:solidFill>
                <a:effectLst/>
                <a:latin typeface="+mn-lt"/>
                <a:ea typeface="+mn-ea"/>
                <a:cs typeface="+mn-cs"/>
              </a:rPr>
              <a:t>HelpNamespace</a:t>
            </a:r>
            <a:r>
              <a:rPr lang="en-AU" sz="1200" kern="1200" dirty="0" smtClean="0">
                <a:solidFill>
                  <a:schemeClr val="tx1"/>
                </a:solidFill>
                <a:effectLst/>
                <a:latin typeface="+mn-lt"/>
                <a:ea typeface="+mn-ea"/>
                <a:cs typeface="+mn-cs"/>
              </a:rPr>
              <a:t> property to the .chm, .col, or .</a:t>
            </a:r>
            <a:r>
              <a:rPr lang="en-AU" sz="1200" kern="1200" dirty="0" err="1" smtClean="0">
                <a:solidFill>
                  <a:schemeClr val="tx1"/>
                </a:solidFill>
                <a:effectLst/>
                <a:latin typeface="+mn-lt"/>
                <a:ea typeface="+mn-ea"/>
                <a:cs typeface="+mn-cs"/>
              </a:rPr>
              <a:t>htm</a:t>
            </a:r>
            <a:r>
              <a:rPr lang="en-AU" sz="1200" kern="1200" dirty="0" smtClean="0">
                <a:solidFill>
                  <a:schemeClr val="tx1"/>
                </a:solidFill>
                <a:effectLst/>
                <a:latin typeface="+mn-lt"/>
                <a:ea typeface="+mn-ea"/>
                <a:cs typeface="+mn-cs"/>
              </a:rPr>
              <a:t> Help file.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For the ? icon to appear on the form, the </a:t>
            </a:r>
            <a:r>
              <a:rPr lang="en-AU" sz="1200" kern="1200" dirty="0" err="1" smtClean="0">
                <a:solidFill>
                  <a:schemeClr val="tx1"/>
                </a:solidFill>
                <a:effectLst/>
                <a:latin typeface="+mn-lt"/>
                <a:ea typeface="+mn-ea"/>
                <a:cs typeface="+mn-cs"/>
              </a:rPr>
              <a:t>MinimizeBox</a:t>
            </a:r>
            <a:r>
              <a:rPr lang="en-AU" sz="1200" kern="1200" dirty="0" smtClean="0">
                <a:solidFill>
                  <a:schemeClr val="tx1"/>
                </a:solidFill>
                <a:effectLst/>
                <a:latin typeface="+mn-lt"/>
                <a:ea typeface="+mn-ea"/>
                <a:cs typeface="+mn-cs"/>
              </a:rPr>
              <a:t> and </a:t>
            </a:r>
            <a:r>
              <a:rPr lang="en-AU" sz="1200" kern="1200" dirty="0" err="1" smtClean="0">
                <a:solidFill>
                  <a:schemeClr val="tx1"/>
                </a:solidFill>
                <a:effectLst/>
                <a:latin typeface="+mn-lt"/>
                <a:ea typeface="+mn-ea"/>
                <a:cs typeface="+mn-cs"/>
              </a:rPr>
              <a:t>MaximizeBox</a:t>
            </a:r>
            <a:r>
              <a:rPr lang="en-AU" sz="1200" kern="1200" dirty="0" smtClean="0">
                <a:solidFill>
                  <a:schemeClr val="tx1"/>
                </a:solidFill>
                <a:effectLst/>
                <a:latin typeface="+mn-lt"/>
                <a:ea typeface="+mn-ea"/>
                <a:cs typeface="+mn-cs"/>
              </a:rPr>
              <a:t> properties of the form must be set to false.</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19</a:t>
            </a:fld>
            <a:endParaRPr lang="en-AU"/>
          </a:p>
        </p:txBody>
      </p:sp>
    </p:spTree>
    <p:extLst>
      <p:ext uri="{BB962C8B-B14F-4D97-AF65-F5344CB8AC3E}">
        <p14:creationId xmlns:p14="http://schemas.microsoft.com/office/powerpoint/2010/main" val="164899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Select another control you have on your form, and in the Properties window, set the </a:t>
            </a:r>
            <a:r>
              <a:rPr lang="en-AU" sz="1200" kern="1200" dirty="0" err="1" smtClean="0">
                <a:solidFill>
                  <a:schemeClr val="tx1"/>
                </a:solidFill>
                <a:effectLst/>
                <a:latin typeface="+mn-lt"/>
                <a:ea typeface="+mn-ea"/>
                <a:cs typeface="+mn-cs"/>
              </a:rPr>
              <a:t>HelpKeyword</a:t>
            </a:r>
            <a:r>
              <a:rPr lang="en-AU" sz="1200" kern="1200" dirty="0" smtClean="0">
                <a:solidFill>
                  <a:schemeClr val="tx1"/>
                </a:solidFill>
                <a:effectLst/>
                <a:latin typeface="+mn-lt"/>
                <a:ea typeface="+mn-ea"/>
                <a:cs typeface="+mn-cs"/>
              </a:rPr>
              <a:t> property.</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is the string passed through the </a:t>
            </a:r>
            <a:r>
              <a:rPr lang="en-AU" sz="1200" kern="1200" dirty="0" err="1" smtClean="0">
                <a:solidFill>
                  <a:schemeClr val="tx1"/>
                </a:solidFill>
                <a:effectLst/>
                <a:latin typeface="+mn-lt"/>
                <a:ea typeface="+mn-ea"/>
                <a:cs typeface="+mn-cs"/>
              </a:rPr>
              <a:t>HelpProvider</a:t>
            </a:r>
            <a:r>
              <a:rPr lang="en-AU" sz="1200" kern="1200" dirty="0" smtClean="0">
                <a:solidFill>
                  <a:schemeClr val="tx1"/>
                </a:solidFill>
                <a:effectLst/>
                <a:latin typeface="+mn-lt"/>
                <a:ea typeface="+mn-ea"/>
                <a:cs typeface="+mn-cs"/>
              </a:rPr>
              <a:t> component to your Help file to summon the appropriate Help topic.</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the Properties window, set the </a:t>
            </a:r>
            <a:r>
              <a:rPr lang="en-AU" sz="1200" kern="1200" dirty="0" err="1" smtClean="0">
                <a:solidFill>
                  <a:schemeClr val="tx1"/>
                </a:solidFill>
                <a:effectLst/>
                <a:latin typeface="+mn-lt"/>
                <a:ea typeface="+mn-ea"/>
                <a:cs typeface="+mn-cs"/>
              </a:rPr>
              <a:t>HelpNavigator</a:t>
            </a:r>
            <a:r>
              <a:rPr lang="en-AU" sz="1200" kern="1200" dirty="0" smtClean="0">
                <a:solidFill>
                  <a:schemeClr val="tx1"/>
                </a:solidFill>
                <a:effectLst/>
                <a:latin typeface="+mn-lt"/>
                <a:ea typeface="+mn-ea"/>
                <a:cs typeface="+mn-cs"/>
              </a:rPr>
              <a:t> property to a value of the </a:t>
            </a:r>
            <a:r>
              <a:rPr lang="en-AU" sz="1200" kern="1200" dirty="0" err="1" smtClean="0">
                <a:solidFill>
                  <a:schemeClr val="tx1"/>
                </a:solidFill>
                <a:effectLst/>
                <a:latin typeface="+mn-lt"/>
                <a:ea typeface="+mn-ea"/>
                <a:cs typeface="+mn-cs"/>
              </a:rPr>
              <a:t>HelpNavigator</a:t>
            </a:r>
            <a:r>
              <a:rPr lang="en-AU" sz="1200" kern="1200" dirty="0" smtClean="0">
                <a:solidFill>
                  <a:schemeClr val="tx1"/>
                </a:solidFill>
                <a:effectLst/>
                <a:latin typeface="+mn-lt"/>
                <a:ea typeface="+mn-ea"/>
                <a:cs typeface="+mn-cs"/>
              </a:rPr>
              <a:t> enumeration.</a:t>
            </a:r>
          </a:p>
          <a:p>
            <a:r>
              <a:rPr lang="en-AU" sz="1200" kern="1200" dirty="0" smtClean="0">
                <a:solidFill>
                  <a:schemeClr val="tx1"/>
                </a:solidFill>
                <a:effectLst/>
                <a:latin typeface="+mn-lt"/>
                <a:ea typeface="+mn-ea"/>
                <a:cs typeface="+mn-cs"/>
              </a:rPr>
              <a:t>This determines the way in which the </a:t>
            </a:r>
            <a:r>
              <a:rPr lang="en-AU" sz="1200" kern="1200" dirty="0" err="1" smtClean="0">
                <a:solidFill>
                  <a:schemeClr val="tx1"/>
                </a:solidFill>
                <a:effectLst/>
                <a:latin typeface="+mn-lt"/>
                <a:ea typeface="+mn-ea"/>
                <a:cs typeface="+mn-cs"/>
              </a:rPr>
              <a:t>HelpKeyword</a:t>
            </a:r>
            <a:r>
              <a:rPr lang="en-AU" sz="1200" kern="1200" dirty="0" smtClean="0">
                <a:solidFill>
                  <a:schemeClr val="tx1"/>
                </a:solidFill>
                <a:effectLst/>
                <a:latin typeface="+mn-lt"/>
                <a:ea typeface="+mn-ea"/>
                <a:cs typeface="+mn-cs"/>
              </a:rPr>
              <a:t> property is passed to the Help system. </a:t>
            </a:r>
          </a:p>
          <a:p>
            <a:pPr lvl="0"/>
            <a:r>
              <a:rPr lang="en-AU" sz="1200" kern="1200" dirty="0" err="1" smtClean="0">
                <a:solidFill>
                  <a:schemeClr val="tx1"/>
                </a:solidFill>
                <a:effectLst/>
                <a:latin typeface="+mn-lt"/>
                <a:ea typeface="+mn-ea"/>
                <a:cs typeface="+mn-cs"/>
              </a:rPr>
              <a:t>AssociateIndex</a:t>
            </a:r>
            <a:r>
              <a:rPr lang="en-AU" sz="1200" kern="1200" dirty="0" smtClean="0">
                <a:solidFill>
                  <a:schemeClr val="tx1"/>
                </a:solidFill>
                <a:effectLst/>
                <a:latin typeface="+mn-lt"/>
                <a:ea typeface="+mn-ea"/>
                <a:cs typeface="+mn-cs"/>
              </a:rPr>
              <a:t> - Specifies that the index for a specified topic is performed in the specified URL.</a:t>
            </a:r>
          </a:p>
          <a:p>
            <a:pPr lvl="0"/>
            <a:r>
              <a:rPr lang="en-AU" sz="1200" kern="1200" dirty="0" smtClean="0">
                <a:solidFill>
                  <a:schemeClr val="tx1"/>
                </a:solidFill>
                <a:effectLst/>
                <a:latin typeface="+mn-lt"/>
                <a:ea typeface="+mn-ea"/>
                <a:cs typeface="+mn-cs"/>
              </a:rPr>
              <a:t>Find - Specifies that the search page of a specified URL is displayed.</a:t>
            </a:r>
          </a:p>
          <a:p>
            <a:pPr lvl="0"/>
            <a:r>
              <a:rPr lang="en-AU" sz="1200" kern="1200" dirty="0" smtClean="0">
                <a:solidFill>
                  <a:schemeClr val="tx1"/>
                </a:solidFill>
                <a:effectLst/>
                <a:latin typeface="+mn-lt"/>
                <a:ea typeface="+mn-ea"/>
                <a:cs typeface="+mn-cs"/>
              </a:rPr>
              <a:t>Index - Specifies that the index of a specified URL is displayed.</a:t>
            </a:r>
          </a:p>
          <a:p>
            <a:pPr lvl="0"/>
            <a:r>
              <a:rPr lang="en-AU" sz="1200" kern="1200" dirty="0" err="1" smtClean="0">
                <a:solidFill>
                  <a:schemeClr val="tx1"/>
                </a:solidFill>
                <a:effectLst/>
                <a:latin typeface="+mn-lt"/>
                <a:ea typeface="+mn-ea"/>
                <a:cs typeface="+mn-cs"/>
              </a:rPr>
              <a:t>KeywordIndex</a:t>
            </a:r>
            <a:r>
              <a:rPr lang="en-AU" sz="1200" kern="1200" dirty="0" smtClean="0">
                <a:solidFill>
                  <a:schemeClr val="tx1"/>
                </a:solidFill>
                <a:effectLst/>
                <a:latin typeface="+mn-lt"/>
                <a:ea typeface="+mn-ea"/>
                <a:cs typeface="+mn-cs"/>
              </a:rPr>
              <a:t> - Specifies a keyword to search for and the action to take in the specified URL.</a:t>
            </a:r>
          </a:p>
          <a:p>
            <a:pPr lvl="0"/>
            <a:r>
              <a:rPr lang="en-AU" sz="1200" kern="1200" dirty="0" err="1" smtClean="0">
                <a:solidFill>
                  <a:schemeClr val="tx1"/>
                </a:solidFill>
                <a:effectLst/>
                <a:latin typeface="+mn-lt"/>
                <a:ea typeface="+mn-ea"/>
                <a:cs typeface="+mn-cs"/>
              </a:rPr>
              <a:t>TableOfContents</a:t>
            </a:r>
            <a:r>
              <a:rPr lang="en-AU" sz="1200" kern="1200" dirty="0" smtClean="0">
                <a:solidFill>
                  <a:schemeClr val="tx1"/>
                </a:solidFill>
                <a:effectLst/>
                <a:latin typeface="+mn-lt"/>
                <a:ea typeface="+mn-ea"/>
                <a:cs typeface="+mn-cs"/>
              </a:rPr>
              <a:t> - Specifies that the table of contents of the HTML 1.0 Help file is displayed.</a:t>
            </a:r>
          </a:p>
          <a:p>
            <a:pPr lvl="0"/>
            <a:r>
              <a:rPr lang="en-AU" sz="1200" kern="1200" dirty="0" smtClean="0">
                <a:solidFill>
                  <a:schemeClr val="tx1"/>
                </a:solidFill>
                <a:effectLst/>
                <a:latin typeface="+mn-lt"/>
                <a:ea typeface="+mn-ea"/>
                <a:cs typeface="+mn-cs"/>
              </a:rPr>
              <a:t>Topic - Specifies that the topic referenced by the specified URL is displayed.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When you execute the program, you can either press F1 to launch the help page, or press the ? icon to activate the ‘What’s This’ cursor.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When this cursor is active, clicking on a control that has the </a:t>
            </a:r>
            <a:r>
              <a:rPr lang="en-AU" sz="1200" kern="1200" dirty="0" err="1" smtClean="0">
                <a:solidFill>
                  <a:schemeClr val="tx1"/>
                </a:solidFill>
                <a:effectLst/>
                <a:latin typeface="+mn-lt"/>
                <a:ea typeface="+mn-ea"/>
                <a:cs typeface="+mn-cs"/>
              </a:rPr>
              <a:t>HelpKeyword</a:t>
            </a:r>
            <a:r>
              <a:rPr lang="en-AU" sz="1200" kern="1200" dirty="0" smtClean="0">
                <a:solidFill>
                  <a:schemeClr val="tx1"/>
                </a:solidFill>
                <a:effectLst/>
                <a:latin typeface="+mn-lt"/>
                <a:ea typeface="+mn-ea"/>
                <a:cs typeface="+mn-cs"/>
              </a:rPr>
              <a:t> property set will also launch the help system.</a:t>
            </a:r>
          </a:p>
          <a:p>
            <a:r>
              <a:rPr lang="en-AU" sz="1200" kern="1200" dirty="0" smtClean="0">
                <a:solidFill>
                  <a:schemeClr val="tx1"/>
                </a:solidFill>
                <a:effectLst/>
                <a:latin typeface="+mn-lt"/>
                <a:ea typeface="+mn-ea"/>
                <a:cs typeface="+mn-cs"/>
              </a:rPr>
              <a:t>If your help file is set up correctly, it will also jump to the appropriate place in the help file.</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20</a:t>
            </a:fld>
            <a:endParaRPr lang="en-AU"/>
          </a:p>
        </p:txBody>
      </p:sp>
    </p:spTree>
    <p:extLst>
      <p:ext uri="{BB962C8B-B14F-4D97-AF65-F5344CB8AC3E}">
        <p14:creationId xmlns:p14="http://schemas.microsoft.com/office/powerpoint/2010/main" val="635608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Add a ToolTip component to the form.</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Select the control that will display the ToolTip, or add it to the form.</a:t>
            </a:r>
          </a:p>
          <a:p>
            <a:r>
              <a:rPr lang="en-AU" sz="1200" kern="1200" dirty="0" smtClean="0">
                <a:solidFill>
                  <a:schemeClr val="tx1"/>
                </a:solidFill>
                <a:effectLst/>
                <a:latin typeface="+mn-lt"/>
                <a:ea typeface="+mn-ea"/>
                <a:cs typeface="+mn-cs"/>
              </a:rPr>
              <a:t> </a:t>
            </a:r>
          </a:p>
          <a:p>
            <a:r>
              <a:rPr lang="en-AU" sz="1200" kern="1200" smtClean="0">
                <a:solidFill>
                  <a:schemeClr val="tx1"/>
                </a:solidFill>
                <a:effectLst/>
                <a:latin typeface="+mn-lt"/>
                <a:ea typeface="+mn-ea"/>
                <a:cs typeface="+mn-cs"/>
              </a:rPr>
              <a:t>In the Properties window, set the ToolTip on ToolTip1 value to an appropriate string of text.</a:t>
            </a:r>
          </a:p>
          <a:p>
            <a:endParaRPr lang="en-AU"/>
          </a:p>
        </p:txBody>
      </p:sp>
      <p:sp>
        <p:nvSpPr>
          <p:cNvPr id="4" name="Slide Number Placeholder 3"/>
          <p:cNvSpPr>
            <a:spLocks noGrp="1"/>
          </p:cNvSpPr>
          <p:nvPr>
            <p:ph type="sldNum" sz="quarter" idx="10"/>
          </p:nvPr>
        </p:nvSpPr>
        <p:spPr/>
        <p:txBody>
          <a:bodyPr/>
          <a:lstStyle/>
          <a:p>
            <a:fld id="{6C794E1E-3C95-403D-9E2C-9E58B2F1E7A3}" type="slidenum">
              <a:rPr lang="en-AU" smtClean="0"/>
              <a:t>21</a:t>
            </a:fld>
            <a:endParaRPr lang="en-AU"/>
          </a:p>
        </p:txBody>
      </p:sp>
    </p:spTree>
    <p:extLst>
      <p:ext uri="{BB962C8B-B14F-4D97-AF65-F5344CB8AC3E}">
        <p14:creationId xmlns:p14="http://schemas.microsoft.com/office/powerpoint/2010/main" val="1173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The foundation of a Multiple-Document Interface (MDI) application is the MDI parent form. This is the form that contains the MDI child windows, which are the sub-windows wherein the user interacts with the MDI application. Creating an MDI parent form is easy through the Windows Forms Designer.</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Create a Windows Forms Application project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the </a:t>
            </a:r>
            <a:r>
              <a:rPr lang="en-AU" sz="1200" b="1" kern="1200" dirty="0" smtClean="0">
                <a:solidFill>
                  <a:schemeClr val="tx1"/>
                </a:solidFill>
                <a:effectLst/>
                <a:latin typeface="+mn-lt"/>
                <a:ea typeface="+mn-ea"/>
                <a:cs typeface="+mn-cs"/>
              </a:rPr>
              <a:t>Properties</a:t>
            </a:r>
            <a:r>
              <a:rPr lang="en-AU" sz="1200" kern="1200" dirty="0" smtClean="0">
                <a:solidFill>
                  <a:schemeClr val="tx1"/>
                </a:solidFill>
                <a:effectLst/>
                <a:latin typeface="+mn-lt"/>
                <a:ea typeface="+mn-ea"/>
                <a:cs typeface="+mn-cs"/>
              </a:rPr>
              <a:t> window, set the </a:t>
            </a:r>
            <a:r>
              <a:rPr lang="en-AU" sz="1200" b="1" kern="1200" dirty="0" err="1" smtClean="0">
                <a:solidFill>
                  <a:schemeClr val="tx1"/>
                </a:solidFill>
                <a:effectLst/>
                <a:latin typeface="+mn-lt"/>
                <a:ea typeface="+mn-ea"/>
                <a:cs typeface="+mn-cs"/>
              </a:rPr>
              <a:t>IsMDIContainer</a:t>
            </a:r>
            <a:r>
              <a:rPr lang="en-AU" sz="1200" kern="1200" dirty="0" smtClean="0">
                <a:solidFill>
                  <a:schemeClr val="tx1"/>
                </a:solidFill>
                <a:effectLst/>
                <a:latin typeface="+mn-lt"/>
                <a:ea typeface="+mn-ea"/>
                <a:cs typeface="+mn-cs"/>
              </a:rPr>
              <a:t> property to </a:t>
            </a:r>
            <a:r>
              <a:rPr lang="en-AU" sz="1200" b="1" kern="1200" dirty="0" smtClean="0">
                <a:solidFill>
                  <a:schemeClr val="tx1"/>
                </a:solidFill>
                <a:effectLst/>
                <a:latin typeface="+mn-lt"/>
                <a:ea typeface="+mn-ea"/>
                <a:cs typeface="+mn-cs"/>
              </a:rPr>
              <a:t>true</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designates the form as an MDI container for child windows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While setting properties in the </a:t>
            </a:r>
            <a:r>
              <a:rPr lang="en-AU" sz="1200" b="1" kern="1200" dirty="0" smtClean="0">
                <a:solidFill>
                  <a:schemeClr val="tx1"/>
                </a:solidFill>
                <a:effectLst/>
                <a:latin typeface="+mn-lt"/>
                <a:ea typeface="+mn-ea"/>
                <a:cs typeface="+mn-cs"/>
              </a:rPr>
              <a:t>Properties</a:t>
            </a:r>
            <a:r>
              <a:rPr lang="en-AU" sz="1200" kern="1200" dirty="0" smtClean="0">
                <a:solidFill>
                  <a:schemeClr val="tx1"/>
                </a:solidFill>
                <a:effectLst/>
                <a:latin typeface="+mn-lt"/>
                <a:ea typeface="+mn-ea"/>
                <a:cs typeface="+mn-cs"/>
              </a:rPr>
              <a:t> window, you can also set the </a:t>
            </a:r>
            <a:r>
              <a:rPr lang="en-AU" sz="1200" b="1" kern="1200" dirty="0" err="1" smtClean="0">
                <a:solidFill>
                  <a:schemeClr val="tx1"/>
                </a:solidFill>
                <a:effectLst/>
                <a:latin typeface="+mn-lt"/>
                <a:ea typeface="+mn-ea"/>
                <a:cs typeface="+mn-cs"/>
              </a:rPr>
              <a:t>WindowState</a:t>
            </a:r>
            <a:r>
              <a:rPr lang="en-AU" sz="1200" kern="1200" dirty="0" smtClean="0">
                <a:solidFill>
                  <a:schemeClr val="tx1"/>
                </a:solidFill>
                <a:effectLst/>
                <a:latin typeface="+mn-lt"/>
                <a:ea typeface="+mn-ea"/>
                <a:cs typeface="+mn-cs"/>
              </a:rPr>
              <a:t> property to </a:t>
            </a:r>
            <a:r>
              <a:rPr lang="en-AU" sz="1200" b="1" kern="1200" dirty="0" smtClean="0">
                <a:solidFill>
                  <a:schemeClr val="tx1"/>
                </a:solidFill>
                <a:effectLst/>
                <a:latin typeface="+mn-lt"/>
                <a:ea typeface="+mn-ea"/>
                <a:cs typeface="+mn-cs"/>
              </a:rPr>
              <a:t>Maximized</a:t>
            </a:r>
            <a:r>
              <a:rPr lang="en-AU" sz="1200" kern="1200" dirty="0" smtClean="0">
                <a:solidFill>
                  <a:schemeClr val="tx1"/>
                </a:solidFill>
                <a:effectLst/>
                <a:latin typeface="+mn-lt"/>
                <a:ea typeface="+mn-ea"/>
                <a:cs typeface="+mn-cs"/>
              </a:rPr>
              <a:t>, if you like, as it is easiest to manipulate MDI child windows when the parent form is maximized. </a:t>
            </a:r>
          </a:p>
          <a:p>
            <a:r>
              <a:rPr lang="en-AU" sz="1200" kern="1200" dirty="0" smtClean="0">
                <a:solidFill>
                  <a:schemeClr val="tx1"/>
                </a:solidFill>
                <a:effectLst/>
                <a:latin typeface="+mn-lt"/>
                <a:ea typeface="+mn-ea"/>
                <a:cs typeface="+mn-cs"/>
              </a:rPr>
              <a:t>Additionally, be aware that the edge of the MDI parent form will pick up the system </a:t>
            </a:r>
            <a:r>
              <a:rPr lang="en-AU" sz="1200" kern="1200" dirty="0" err="1" smtClean="0">
                <a:solidFill>
                  <a:schemeClr val="tx1"/>
                </a:solidFill>
                <a:effectLst/>
                <a:latin typeface="+mn-lt"/>
                <a:ea typeface="+mn-ea"/>
                <a:cs typeface="+mn-cs"/>
              </a:rPr>
              <a:t>color</a:t>
            </a:r>
            <a:r>
              <a:rPr lang="en-AU" sz="1200" kern="1200" dirty="0" smtClean="0">
                <a:solidFill>
                  <a:schemeClr val="tx1"/>
                </a:solidFill>
                <a:effectLst/>
                <a:latin typeface="+mn-lt"/>
                <a:ea typeface="+mn-ea"/>
                <a:cs typeface="+mn-cs"/>
              </a:rPr>
              <a:t> (set in the Windows System Control Panel), rather than the back </a:t>
            </a:r>
            <a:r>
              <a:rPr lang="en-AU" sz="1200" kern="1200" dirty="0" err="1" smtClean="0">
                <a:solidFill>
                  <a:schemeClr val="tx1"/>
                </a:solidFill>
                <a:effectLst/>
                <a:latin typeface="+mn-lt"/>
                <a:ea typeface="+mn-ea"/>
                <a:cs typeface="+mn-cs"/>
              </a:rPr>
              <a:t>color</a:t>
            </a:r>
            <a:r>
              <a:rPr lang="en-AU" sz="1200" kern="1200" dirty="0" smtClean="0">
                <a:solidFill>
                  <a:schemeClr val="tx1"/>
                </a:solidFill>
                <a:effectLst/>
                <a:latin typeface="+mn-lt"/>
                <a:ea typeface="+mn-ea"/>
                <a:cs typeface="+mn-cs"/>
              </a:rPr>
              <a:t> you set using the </a:t>
            </a:r>
            <a:r>
              <a:rPr lang="en-AU" sz="1200" kern="1200" dirty="0" err="1" smtClean="0">
                <a:solidFill>
                  <a:schemeClr val="tx1"/>
                </a:solidFill>
                <a:effectLst/>
                <a:latin typeface="+mn-lt"/>
                <a:ea typeface="+mn-ea"/>
                <a:cs typeface="+mn-cs"/>
              </a:rPr>
              <a:t>Control.BackColor</a:t>
            </a:r>
            <a:r>
              <a:rPr lang="en-AU" sz="1200" kern="1200" dirty="0" smtClean="0">
                <a:solidFill>
                  <a:schemeClr val="tx1"/>
                </a:solidFill>
                <a:effectLst/>
                <a:latin typeface="+mn-lt"/>
                <a:ea typeface="+mn-ea"/>
                <a:cs typeface="+mn-cs"/>
              </a:rPr>
              <a:t> property.</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4</a:t>
            </a:fld>
            <a:endParaRPr lang="en-AU"/>
          </a:p>
        </p:txBody>
      </p:sp>
    </p:spTree>
    <p:extLst>
      <p:ext uri="{BB962C8B-B14F-4D97-AF65-F5344CB8AC3E}">
        <p14:creationId xmlns:p14="http://schemas.microsoft.com/office/powerpoint/2010/main" val="319206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From the </a:t>
            </a:r>
            <a:r>
              <a:rPr lang="en-AU" sz="1200" b="1" kern="1200" dirty="0" smtClean="0">
                <a:solidFill>
                  <a:schemeClr val="tx1"/>
                </a:solidFill>
                <a:effectLst/>
                <a:latin typeface="+mn-lt"/>
                <a:ea typeface="+mn-ea"/>
                <a:cs typeface="+mn-cs"/>
              </a:rPr>
              <a:t>Toolbox</a:t>
            </a:r>
            <a:r>
              <a:rPr lang="en-AU" sz="1200" kern="1200" dirty="0" smtClean="0">
                <a:solidFill>
                  <a:schemeClr val="tx1"/>
                </a:solidFill>
                <a:effectLst/>
                <a:latin typeface="+mn-lt"/>
                <a:ea typeface="+mn-ea"/>
                <a:cs typeface="+mn-cs"/>
              </a:rPr>
              <a:t>, drag a </a:t>
            </a:r>
            <a:r>
              <a:rPr lang="en-AU" sz="1200" b="1" kern="1200" dirty="0" err="1" smtClean="0">
                <a:solidFill>
                  <a:schemeClr val="tx1"/>
                </a:solidFill>
                <a:effectLst/>
                <a:latin typeface="+mn-lt"/>
                <a:ea typeface="+mn-ea"/>
                <a:cs typeface="+mn-cs"/>
              </a:rPr>
              <a:t>MenuStrip</a:t>
            </a:r>
            <a:r>
              <a:rPr lang="en-AU" sz="1200" kern="1200" dirty="0" smtClean="0">
                <a:solidFill>
                  <a:schemeClr val="tx1"/>
                </a:solidFill>
                <a:effectLst/>
                <a:latin typeface="+mn-lt"/>
                <a:ea typeface="+mn-ea"/>
                <a:cs typeface="+mn-cs"/>
              </a:rPr>
              <a:t> control to the form. Create a top-level menu item with the Text property set to </a:t>
            </a:r>
            <a:r>
              <a:rPr lang="en-AU" sz="1200" b="1" kern="1200" dirty="0" smtClean="0">
                <a:solidFill>
                  <a:schemeClr val="tx1"/>
                </a:solidFill>
                <a:effectLst/>
                <a:latin typeface="+mn-lt"/>
                <a:ea typeface="+mn-ea"/>
                <a:cs typeface="+mn-cs"/>
              </a:rPr>
              <a:t>&amp;File </a:t>
            </a:r>
            <a:r>
              <a:rPr lang="en-AU" sz="1200" kern="1200" dirty="0" smtClean="0">
                <a:solidFill>
                  <a:schemeClr val="tx1"/>
                </a:solidFill>
                <a:effectLst/>
                <a:latin typeface="+mn-lt"/>
                <a:ea typeface="+mn-ea"/>
                <a:cs typeface="+mn-cs"/>
              </a:rPr>
              <a:t>with submenu items called </a:t>
            </a:r>
            <a:r>
              <a:rPr lang="en-AU" sz="1200" b="1" kern="1200" dirty="0" smtClean="0">
                <a:solidFill>
                  <a:schemeClr val="tx1"/>
                </a:solidFill>
                <a:effectLst/>
                <a:latin typeface="+mn-lt"/>
                <a:ea typeface="+mn-ea"/>
                <a:cs typeface="+mn-cs"/>
              </a:rPr>
              <a:t>&amp;New</a:t>
            </a:r>
            <a:r>
              <a:rPr lang="en-AU" sz="1200" kern="1200" dirty="0" smtClean="0">
                <a:solidFill>
                  <a:schemeClr val="tx1"/>
                </a:solidFill>
                <a:effectLst/>
                <a:latin typeface="+mn-lt"/>
                <a:ea typeface="+mn-ea"/>
                <a:cs typeface="+mn-cs"/>
              </a:rPr>
              <a:t> and </a:t>
            </a:r>
            <a:r>
              <a:rPr lang="en-AU" sz="1200" b="1" kern="1200" dirty="0" smtClean="0">
                <a:solidFill>
                  <a:schemeClr val="tx1"/>
                </a:solidFill>
                <a:effectLst/>
                <a:latin typeface="+mn-lt"/>
                <a:ea typeface="+mn-ea"/>
                <a:cs typeface="+mn-cs"/>
              </a:rPr>
              <a:t>&amp;Close</a:t>
            </a:r>
            <a:r>
              <a:rPr lang="en-AU" sz="1200" kern="1200" dirty="0" smtClean="0">
                <a:solidFill>
                  <a:schemeClr val="tx1"/>
                </a:solidFill>
                <a:effectLst/>
                <a:latin typeface="+mn-lt"/>
                <a:ea typeface="+mn-ea"/>
                <a:cs typeface="+mn-cs"/>
              </a:rPr>
              <a:t>. Also create a top-level menu item called </a:t>
            </a:r>
            <a:r>
              <a:rPr lang="en-AU" sz="1200" b="1" kern="1200" dirty="0" smtClean="0">
                <a:solidFill>
                  <a:schemeClr val="tx1"/>
                </a:solidFill>
                <a:effectLst/>
                <a:latin typeface="+mn-lt"/>
                <a:ea typeface="+mn-ea"/>
                <a:cs typeface="+mn-cs"/>
              </a:rPr>
              <a:t>&amp;Window</a:t>
            </a:r>
            <a:r>
              <a:rPr lang="en-AU" sz="1200" kern="1200" dirty="0" smtClean="0">
                <a:solidFill>
                  <a:schemeClr val="tx1"/>
                </a:solidFill>
                <a:effectLst/>
                <a:latin typeface="+mn-lt"/>
                <a:ea typeface="+mn-ea"/>
                <a:cs typeface="+mn-cs"/>
              </a:rPr>
              <a: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ampersands (&amp;) in the menu item names will specify the hotkey that will activate the menu item when the Alt key is held down.</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5</a:t>
            </a:fld>
            <a:endParaRPr lang="en-AU"/>
          </a:p>
        </p:txBody>
      </p:sp>
    </p:spTree>
    <p:extLst>
      <p:ext uri="{BB962C8B-B14F-4D97-AF65-F5344CB8AC3E}">
        <p14:creationId xmlns:p14="http://schemas.microsoft.com/office/powerpoint/2010/main" val="3650650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MDI child forms are an essential element of Multiple-Document Interface (MDI) Applications, as these forms are the centre of user interaction.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These steps will create an MDI child form that displays a </a:t>
            </a:r>
            <a:r>
              <a:rPr lang="en-AU" sz="1200" kern="1200" dirty="0" err="1" smtClean="0">
                <a:solidFill>
                  <a:schemeClr val="tx1"/>
                </a:solidFill>
                <a:effectLst/>
                <a:latin typeface="+mn-lt"/>
                <a:ea typeface="+mn-ea"/>
                <a:cs typeface="+mn-cs"/>
              </a:rPr>
              <a:t>RichTextBox</a:t>
            </a:r>
            <a:r>
              <a:rPr lang="en-AU" sz="1200" kern="1200" dirty="0" smtClean="0">
                <a:solidFill>
                  <a:schemeClr val="tx1"/>
                </a:solidFill>
                <a:effectLst/>
                <a:latin typeface="+mn-lt"/>
                <a:ea typeface="+mn-ea"/>
                <a:cs typeface="+mn-cs"/>
              </a:rPr>
              <a:t> control, similar to most word-processing applications. Substituting the </a:t>
            </a:r>
            <a:r>
              <a:rPr lang="en-AU" sz="1200" kern="1200" dirty="0" err="1" smtClean="0">
                <a:solidFill>
                  <a:schemeClr val="tx1"/>
                </a:solidFill>
                <a:effectLst/>
                <a:latin typeface="+mn-lt"/>
                <a:ea typeface="+mn-ea"/>
                <a:cs typeface="+mn-cs"/>
              </a:rPr>
              <a:t>System.Windows.Forms</a:t>
            </a:r>
            <a:r>
              <a:rPr lang="en-AU" sz="1200" kern="1200" dirty="0" smtClean="0">
                <a:solidFill>
                  <a:schemeClr val="tx1"/>
                </a:solidFill>
                <a:effectLst/>
                <a:latin typeface="+mn-lt"/>
                <a:ea typeface="+mn-ea"/>
                <a:cs typeface="+mn-cs"/>
              </a:rPr>
              <a:t> control with other controls, such as the </a:t>
            </a:r>
            <a:r>
              <a:rPr lang="en-AU" sz="1200" kern="1200" dirty="0" err="1" smtClean="0">
                <a:solidFill>
                  <a:schemeClr val="tx1"/>
                </a:solidFill>
                <a:effectLst/>
                <a:latin typeface="+mn-lt"/>
                <a:ea typeface="+mn-ea"/>
                <a:cs typeface="+mn-cs"/>
              </a:rPr>
              <a:t>DataGridView</a:t>
            </a:r>
            <a:r>
              <a:rPr lang="en-AU" sz="1200" kern="1200" dirty="0" smtClean="0">
                <a:solidFill>
                  <a:schemeClr val="tx1"/>
                </a:solidFill>
                <a:effectLst/>
                <a:latin typeface="+mn-lt"/>
                <a:ea typeface="+mn-ea"/>
                <a:cs typeface="+mn-cs"/>
              </a:rPr>
              <a:t> control, or a mixture of controls enables you to create MDI child windows (and, by extension, MDI applications) with diverse possibilities.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a:t>
            </a:r>
            <a:r>
              <a:rPr lang="en-AU" sz="1200" b="1" kern="1200" dirty="0" smtClean="0">
                <a:solidFill>
                  <a:schemeClr val="tx1"/>
                </a:solidFill>
                <a:effectLst/>
                <a:latin typeface="+mn-lt"/>
                <a:ea typeface="+mn-ea"/>
                <a:cs typeface="+mn-cs"/>
              </a:rPr>
              <a:t>Solution Explorer</a:t>
            </a:r>
            <a:r>
              <a:rPr lang="en-AU" sz="1200" kern="1200" dirty="0" smtClean="0">
                <a:solidFill>
                  <a:schemeClr val="tx1"/>
                </a:solidFill>
                <a:effectLst/>
                <a:latin typeface="+mn-lt"/>
                <a:ea typeface="+mn-ea"/>
                <a:cs typeface="+mn-cs"/>
              </a:rPr>
              <a:t>, right-click the project, point to </a:t>
            </a:r>
            <a:r>
              <a:rPr lang="en-AU" sz="1200" b="1" kern="1200" dirty="0" smtClean="0">
                <a:solidFill>
                  <a:schemeClr val="tx1"/>
                </a:solidFill>
                <a:effectLst/>
                <a:latin typeface="+mn-lt"/>
                <a:ea typeface="+mn-ea"/>
                <a:cs typeface="+mn-cs"/>
              </a:rPr>
              <a:t>Add</a:t>
            </a:r>
            <a:r>
              <a:rPr lang="en-AU" sz="1200" kern="1200" dirty="0" smtClean="0">
                <a:solidFill>
                  <a:schemeClr val="tx1"/>
                </a:solidFill>
                <a:effectLst/>
                <a:latin typeface="+mn-lt"/>
                <a:ea typeface="+mn-ea"/>
                <a:cs typeface="+mn-cs"/>
              </a:rPr>
              <a:t>, and then select </a:t>
            </a:r>
            <a:r>
              <a:rPr lang="en-AU" sz="1200" b="1" kern="1200" dirty="0" smtClean="0">
                <a:solidFill>
                  <a:schemeClr val="tx1"/>
                </a:solidFill>
                <a:effectLst/>
                <a:latin typeface="+mn-lt"/>
                <a:ea typeface="+mn-ea"/>
                <a:cs typeface="+mn-cs"/>
              </a:rPr>
              <a:t>Add New Item</a:t>
            </a:r>
            <a:r>
              <a:rPr lang="en-AU" sz="1200" kern="1200" dirty="0" smtClean="0">
                <a:solidFill>
                  <a:schemeClr val="tx1"/>
                </a:solidFill>
                <a:effectLst/>
                <a:latin typeface="+mn-lt"/>
                <a:ea typeface="+mn-ea"/>
                <a:cs typeface="+mn-cs"/>
              </a:rPr>
              <a: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the </a:t>
            </a:r>
            <a:r>
              <a:rPr lang="en-AU" sz="1200" b="1" kern="1200" dirty="0" smtClean="0">
                <a:solidFill>
                  <a:schemeClr val="tx1"/>
                </a:solidFill>
                <a:effectLst/>
                <a:latin typeface="+mn-lt"/>
                <a:ea typeface="+mn-ea"/>
                <a:cs typeface="+mn-cs"/>
              </a:rPr>
              <a:t>Add New Item</a:t>
            </a:r>
            <a:r>
              <a:rPr lang="en-AU" sz="1200" kern="1200" dirty="0" smtClean="0">
                <a:solidFill>
                  <a:schemeClr val="tx1"/>
                </a:solidFill>
                <a:effectLst/>
                <a:latin typeface="+mn-lt"/>
                <a:ea typeface="+mn-ea"/>
                <a:cs typeface="+mn-cs"/>
              </a:rPr>
              <a:t> dialog box, select </a:t>
            </a:r>
            <a:r>
              <a:rPr lang="en-AU" sz="1200" b="1" kern="1200" dirty="0" smtClean="0">
                <a:solidFill>
                  <a:schemeClr val="tx1"/>
                </a:solidFill>
                <a:effectLst/>
                <a:latin typeface="+mn-lt"/>
                <a:ea typeface="+mn-ea"/>
                <a:cs typeface="+mn-cs"/>
              </a:rPr>
              <a:t>Windows Form</a:t>
            </a:r>
            <a:r>
              <a:rPr lang="en-AU" sz="1200" kern="1200" dirty="0" smtClean="0">
                <a:solidFill>
                  <a:schemeClr val="tx1"/>
                </a:solidFill>
                <a:effectLst/>
                <a:latin typeface="+mn-lt"/>
                <a:ea typeface="+mn-ea"/>
                <a:cs typeface="+mn-cs"/>
              </a:rPr>
              <a:t> (in Visual Basic or in Visual C#) or Windows Forms Application (.NET) (in Visual C++) from the Templates pane. In the </a:t>
            </a:r>
            <a:r>
              <a:rPr lang="en-AU" sz="1200" b="1" kern="1200" dirty="0" smtClean="0">
                <a:solidFill>
                  <a:schemeClr val="tx1"/>
                </a:solidFill>
                <a:effectLst/>
                <a:latin typeface="+mn-lt"/>
                <a:ea typeface="+mn-ea"/>
                <a:cs typeface="+mn-cs"/>
              </a:rPr>
              <a:t>Name</a:t>
            </a:r>
            <a:r>
              <a:rPr lang="en-AU" sz="1200" kern="1200" dirty="0" smtClean="0">
                <a:solidFill>
                  <a:schemeClr val="tx1"/>
                </a:solidFill>
                <a:effectLst/>
                <a:latin typeface="+mn-lt"/>
                <a:ea typeface="+mn-ea"/>
                <a:cs typeface="+mn-cs"/>
              </a:rPr>
              <a:t> box, name the form </a:t>
            </a:r>
            <a:r>
              <a:rPr lang="en-AU" sz="1200" b="1" kern="1200" dirty="0" smtClean="0">
                <a:solidFill>
                  <a:schemeClr val="tx1"/>
                </a:solidFill>
                <a:effectLst/>
                <a:latin typeface="+mn-lt"/>
                <a:ea typeface="+mn-ea"/>
                <a:cs typeface="+mn-cs"/>
              </a:rPr>
              <a:t>Form2</a:t>
            </a:r>
            <a:r>
              <a:rPr lang="en-AU" sz="1200" kern="1200" dirty="0" smtClean="0">
                <a:solidFill>
                  <a:schemeClr val="tx1"/>
                </a:solidFill>
                <a:effectLst/>
                <a:latin typeface="+mn-lt"/>
                <a:ea typeface="+mn-ea"/>
                <a:cs typeface="+mn-cs"/>
              </a:rPr>
              <a:t>. Click the </a:t>
            </a:r>
            <a:r>
              <a:rPr lang="en-AU" sz="1200" b="1" kern="1200" dirty="0" smtClean="0">
                <a:solidFill>
                  <a:schemeClr val="tx1"/>
                </a:solidFill>
                <a:effectLst/>
                <a:latin typeface="+mn-lt"/>
                <a:ea typeface="+mn-ea"/>
                <a:cs typeface="+mn-cs"/>
              </a:rPr>
              <a:t>Open</a:t>
            </a:r>
            <a:r>
              <a:rPr lang="en-AU" sz="1200" kern="1200" dirty="0" smtClean="0">
                <a:solidFill>
                  <a:schemeClr val="tx1"/>
                </a:solidFill>
                <a:effectLst/>
                <a:latin typeface="+mn-lt"/>
                <a:ea typeface="+mn-ea"/>
                <a:cs typeface="+mn-cs"/>
              </a:rPr>
              <a:t> button to add the form to the project.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form will be the template for your MDI child forms.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Windows Forms Designer opens, displaying Form2.</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From the </a:t>
            </a:r>
            <a:r>
              <a:rPr lang="en-AU" sz="1200" b="1" kern="1200" dirty="0" smtClean="0">
                <a:solidFill>
                  <a:schemeClr val="tx1"/>
                </a:solidFill>
                <a:effectLst/>
                <a:latin typeface="+mn-lt"/>
                <a:ea typeface="+mn-ea"/>
                <a:cs typeface="+mn-cs"/>
              </a:rPr>
              <a:t>Toolbox</a:t>
            </a:r>
            <a:r>
              <a:rPr lang="en-AU" sz="1200" kern="1200" dirty="0" smtClean="0">
                <a:solidFill>
                  <a:schemeClr val="tx1"/>
                </a:solidFill>
                <a:effectLst/>
                <a:latin typeface="+mn-lt"/>
                <a:ea typeface="+mn-ea"/>
                <a:cs typeface="+mn-cs"/>
              </a:rPr>
              <a:t>, drag a </a:t>
            </a:r>
            <a:r>
              <a:rPr lang="en-AU" sz="1200" b="1" kern="1200" dirty="0" err="1" smtClean="0">
                <a:solidFill>
                  <a:schemeClr val="tx1"/>
                </a:solidFill>
                <a:effectLst/>
                <a:latin typeface="+mn-lt"/>
                <a:ea typeface="+mn-ea"/>
                <a:cs typeface="+mn-cs"/>
              </a:rPr>
              <a:t>RichTextBox</a:t>
            </a:r>
            <a:r>
              <a:rPr lang="en-AU" sz="1200" kern="1200" dirty="0" smtClean="0">
                <a:solidFill>
                  <a:schemeClr val="tx1"/>
                </a:solidFill>
                <a:effectLst/>
                <a:latin typeface="+mn-lt"/>
                <a:ea typeface="+mn-ea"/>
                <a:cs typeface="+mn-cs"/>
              </a:rPr>
              <a:t> control to the form.</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the </a:t>
            </a:r>
            <a:r>
              <a:rPr lang="en-AU" sz="1200" b="1" kern="1200" dirty="0" smtClean="0">
                <a:solidFill>
                  <a:schemeClr val="tx1"/>
                </a:solidFill>
                <a:effectLst/>
                <a:latin typeface="+mn-lt"/>
                <a:ea typeface="+mn-ea"/>
                <a:cs typeface="+mn-cs"/>
              </a:rPr>
              <a:t>Properties</a:t>
            </a:r>
            <a:r>
              <a:rPr lang="en-AU" sz="1200" kern="1200" dirty="0" smtClean="0">
                <a:solidFill>
                  <a:schemeClr val="tx1"/>
                </a:solidFill>
                <a:effectLst/>
                <a:latin typeface="+mn-lt"/>
                <a:ea typeface="+mn-ea"/>
                <a:cs typeface="+mn-cs"/>
              </a:rPr>
              <a:t> window, set the </a:t>
            </a:r>
            <a:r>
              <a:rPr lang="en-AU" sz="1200" b="1" kern="1200" dirty="0" smtClean="0">
                <a:solidFill>
                  <a:schemeClr val="tx1"/>
                </a:solidFill>
                <a:effectLst/>
                <a:latin typeface="+mn-lt"/>
                <a:ea typeface="+mn-ea"/>
                <a:cs typeface="+mn-cs"/>
              </a:rPr>
              <a:t>Anchor</a:t>
            </a:r>
            <a:r>
              <a:rPr lang="en-AU" sz="1200" kern="1200" dirty="0" smtClean="0">
                <a:solidFill>
                  <a:schemeClr val="tx1"/>
                </a:solidFill>
                <a:effectLst/>
                <a:latin typeface="+mn-lt"/>
                <a:ea typeface="+mn-ea"/>
                <a:cs typeface="+mn-cs"/>
              </a:rPr>
              <a:t> property to </a:t>
            </a:r>
            <a:r>
              <a:rPr lang="en-AU" sz="1200" b="1" kern="1200" dirty="0" smtClean="0">
                <a:solidFill>
                  <a:schemeClr val="tx1"/>
                </a:solidFill>
                <a:effectLst/>
                <a:latin typeface="+mn-lt"/>
                <a:ea typeface="+mn-ea"/>
                <a:cs typeface="+mn-cs"/>
              </a:rPr>
              <a:t>Top, Left</a:t>
            </a:r>
            <a:r>
              <a:rPr lang="en-AU" sz="1200" kern="1200" dirty="0" smtClean="0">
                <a:solidFill>
                  <a:schemeClr val="tx1"/>
                </a:solidFill>
                <a:effectLst/>
                <a:latin typeface="+mn-lt"/>
                <a:ea typeface="+mn-ea"/>
                <a:cs typeface="+mn-cs"/>
              </a:rPr>
              <a:t> and the </a:t>
            </a:r>
            <a:r>
              <a:rPr lang="en-AU" sz="1200" b="1" kern="1200" dirty="0" smtClean="0">
                <a:solidFill>
                  <a:schemeClr val="tx1"/>
                </a:solidFill>
                <a:effectLst/>
                <a:latin typeface="+mn-lt"/>
                <a:ea typeface="+mn-ea"/>
                <a:cs typeface="+mn-cs"/>
              </a:rPr>
              <a:t>Dock</a:t>
            </a:r>
            <a:r>
              <a:rPr lang="en-AU" sz="1200" kern="1200" dirty="0" smtClean="0">
                <a:solidFill>
                  <a:schemeClr val="tx1"/>
                </a:solidFill>
                <a:effectLst/>
                <a:latin typeface="+mn-lt"/>
                <a:ea typeface="+mn-ea"/>
                <a:cs typeface="+mn-cs"/>
              </a:rPr>
              <a:t> property to </a:t>
            </a:r>
            <a:r>
              <a:rPr lang="en-AU" sz="1200" b="1" kern="1200" dirty="0" smtClean="0">
                <a:solidFill>
                  <a:schemeClr val="tx1"/>
                </a:solidFill>
                <a:effectLst/>
                <a:latin typeface="+mn-lt"/>
                <a:ea typeface="+mn-ea"/>
                <a:cs typeface="+mn-cs"/>
              </a:rPr>
              <a:t>Fill</a:t>
            </a:r>
            <a:r>
              <a:rPr lang="en-AU" sz="1200" kern="1200" dirty="0" smtClean="0">
                <a:solidFill>
                  <a:schemeClr val="tx1"/>
                </a:solidFill>
                <a:effectLst/>
                <a:latin typeface="+mn-lt"/>
                <a:ea typeface="+mn-ea"/>
                <a:cs typeface="+mn-cs"/>
              </a:rPr>
              <a:t>.</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6</a:t>
            </a:fld>
            <a:endParaRPr lang="en-AU"/>
          </a:p>
        </p:txBody>
      </p:sp>
    </p:spTree>
    <p:extLst>
      <p:ext uri="{BB962C8B-B14F-4D97-AF65-F5344CB8AC3E}">
        <p14:creationId xmlns:p14="http://schemas.microsoft.com/office/powerpoint/2010/main" val="143066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Double click the </a:t>
            </a:r>
            <a:r>
              <a:rPr lang="en-AU" sz="1200" b="1" kern="1200" dirty="0" smtClean="0">
                <a:solidFill>
                  <a:schemeClr val="tx1"/>
                </a:solidFill>
                <a:effectLst/>
                <a:latin typeface="+mn-lt"/>
                <a:ea typeface="+mn-ea"/>
                <a:cs typeface="+mn-cs"/>
              </a:rPr>
              <a:t>New</a:t>
            </a:r>
            <a:r>
              <a:rPr lang="en-AU" sz="1200" kern="1200" dirty="0" smtClean="0">
                <a:solidFill>
                  <a:schemeClr val="tx1"/>
                </a:solidFill>
                <a:effectLst/>
                <a:latin typeface="+mn-lt"/>
                <a:ea typeface="+mn-ea"/>
                <a:cs typeface="+mn-cs"/>
              </a:rPr>
              <a:t> menu item to create a </a:t>
            </a:r>
            <a:r>
              <a:rPr lang="en-AU" sz="1200" b="1" kern="1200" dirty="0" smtClean="0">
                <a:solidFill>
                  <a:schemeClr val="tx1"/>
                </a:solidFill>
                <a:effectLst/>
                <a:latin typeface="+mn-lt"/>
                <a:ea typeface="+mn-ea"/>
                <a:cs typeface="+mn-cs"/>
              </a:rPr>
              <a:t>Click</a:t>
            </a:r>
            <a:r>
              <a:rPr lang="en-AU" sz="1200" kern="1200" dirty="0" smtClean="0">
                <a:solidFill>
                  <a:schemeClr val="tx1"/>
                </a:solidFill>
                <a:effectLst/>
                <a:latin typeface="+mn-lt"/>
                <a:ea typeface="+mn-ea"/>
                <a:cs typeface="+mn-cs"/>
              </a:rPr>
              <a:t> event handler for it.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Insert this code to create a new MDI child form when the user clicks the New menu item.</a:t>
            </a:r>
          </a:p>
          <a:p>
            <a:r>
              <a:rPr lang="en-AU" sz="1200" kern="1200" dirty="0" smtClean="0">
                <a:solidFill>
                  <a:schemeClr val="tx1"/>
                </a:solidFill>
                <a:effectLst/>
                <a:latin typeface="+mn-lt"/>
                <a:ea typeface="+mn-ea"/>
                <a:cs typeface="+mn-cs"/>
              </a:rPr>
              <a:t>(You may want to change the </a:t>
            </a:r>
            <a:r>
              <a:rPr lang="en-AU" sz="1200" b="1" kern="1200" dirty="0" smtClean="0">
                <a:solidFill>
                  <a:schemeClr val="tx1"/>
                </a:solidFill>
                <a:effectLst/>
                <a:latin typeface="+mn-lt"/>
                <a:ea typeface="+mn-ea"/>
                <a:cs typeface="+mn-cs"/>
              </a:rPr>
              <a:t>Name</a:t>
            </a:r>
            <a:r>
              <a:rPr lang="en-AU" sz="1200" kern="1200" dirty="0" smtClean="0">
                <a:solidFill>
                  <a:schemeClr val="tx1"/>
                </a:solidFill>
                <a:effectLst/>
                <a:latin typeface="+mn-lt"/>
                <a:ea typeface="+mn-ea"/>
                <a:cs typeface="+mn-cs"/>
              </a:rPr>
              <a:t> of the menu item before doing this, so you don’t get some weird default function name)</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8</a:t>
            </a:fld>
            <a:endParaRPr lang="en-AU"/>
          </a:p>
        </p:txBody>
      </p:sp>
    </p:spTree>
    <p:extLst>
      <p:ext uri="{BB962C8B-B14F-4D97-AF65-F5344CB8AC3E}">
        <p14:creationId xmlns:p14="http://schemas.microsoft.com/office/powerpoint/2010/main" val="26358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In the Forms Designer, open Form 1 and ensure that the </a:t>
            </a:r>
            <a:r>
              <a:rPr lang="en-AU" sz="1200" b="1" kern="1200" dirty="0" err="1" smtClean="0">
                <a:solidFill>
                  <a:schemeClr val="tx1"/>
                </a:solidFill>
                <a:effectLst/>
                <a:latin typeface="+mn-lt"/>
                <a:ea typeface="+mn-ea"/>
                <a:cs typeface="+mn-cs"/>
              </a:rPr>
              <a:t>MenuStrip</a:t>
            </a:r>
            <a:r>
              <a:rPr lang="en-AU" sz="1200" b="1" i="1" kern="1200" dirty="0" smtClean="0">
                <a:solidFill>
                  <a:schemeClr val="tx1"/>
                </a:solidFill>
                <a:effectLst/>
                <a:latin typeface="+mn-lt"/>
                <a:ea typeface="+mn-ea"/>
                <a:cs typeface="+mn-cs"/>
              </a:rPr>
              <a:t> </a:t>
            </a:r>
            <a:r>
              <a:rPr lang="en-AU" sz="1200" kern="1200" dirty="0" smtClean="0">
                <a:solidFill>
                  <a:schemeClr val="tx1"/>
                </a:solidFill>
                <a:effectLst/>
                <a:latin typeface="+mn-lt"/>
                <a:ea typeface="+mn-ea"/>
                <a:cs typeface="+mn-cs"/>
              </a:rPr>
              <a:t>control is selected.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Set the </a:t>
            </a:r>
            <a:r>
              <a:rPr lang="en-AU" sz="1200" kern="1200" dirty="0" err="1" smtClean="0">
                <a:solidFill>
                  <a:schemeClr val="tx1"/>
                </a:solidFill>
                <a:effectLst/>
                <a:latin typeface="+mn-lt"/>
                <a:ea typeface="+mn-ea"/>
                <a:cs typeface="+mn-cs"/>
              </a:rPr>
              <a:t>MdiWindowListItem</a:t>
            </a:r>
            <a:r>
              <a:rPr lang="en-AU" sz="1200" kern="1200" dirty="0" smtClean="0">
                <a:solidFill>
                  <a:schemeClr val="tx1"/>
                </a:solidFill>
                <a:effectLst/>
                <a:latin typeface="+mn-lt"/>
                <a:ea typeface="+mn-ea"/>
                <a:cs typeface="+mn-cs"/>
              </a:rPr>
              <a:t> property to the Window </a:t>
            </a:r>
            <a:r>
              <a:rPr lang="en-AU" sz="1200" kern="1200" dirty="0" err="1" smtClean="0">
                <a:solidFill>
                  <a:schemeClr val="tx1"/>
                </a:solidFill>
                <a:effectLst/>
                <a:latin typeface="+mn-lt"/>
                <a:ea typeface="+mn-ea"/>
                <a:cs typeface="+mn-cs"/>
              </a:rPr>
              <a:t>ToolStripMenuItem</a:t>
            </a:r>
            <a:r>
              <a:rPr lang="en-AU" sz="1200" kern="1200" dirty="0" smtClean="0">
                <a:solidFill>
                  <a:schemeClr val="tx1"/>
                </a:solidFill>
                <a:effectLst/>
                <a:latin typeface="+mn-lt"/>
                <a:ea typeface="+mn-ea"/>
                <a:cs typeface="+mn-cs"/>
              </a:rPr>
              <a:t>.</a:t>
            </a:r>
          </a:p>
          <a:p>
            <a:r>
              <a:rPr lang="en-AU" sz="1200" kern="1200" dirty="0" smtClean="0">
                <a:solidFill>
                  <a:schemeClr val="tx1"/>
                </a:solidFill>
                <a:effectLst/>
                <a:latin typeface="+mn-lt"/>
                <a:ea typeface="+mn-ea"/>
                <a:cs typeface="+mn-cs"/>
              </a:rPr>
              <a:t>This will enable the Window menu to maintain a list of open MDI child windows with a check mark next to the active child window.</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9</a:t>
            </a:fld>
            <a:endParaRPr lang="en-AU"/>
          </a:p>
        </p:txBody>
      </p:sp>
    </p:spTree>
    <p:extLst>
      <p:ext uri="{BB962C8B-B14F-4D97-AF65-F5344CB8AC3E}">
        <p14:creationId xmlns:p14="http://schemas.microsoft.com/office/powerpoint/2010/main" val="478930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On occasion, you will want to provide a command that operates on the control that has focus on the currently active child form.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For example, suppose you want to copy selected text from the child form's text box to the Clipboard.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You would create a procedure that copies selected text to the Clipboard using the Click event of the Copy menu item on the standard Edit menu.</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Because an MDI application can have many instances of the same child form, the procedure needs to know which form to use. </a:t>
            </a:r>
          </a:p>
          <a:p>
            <a:r>
              <a:rPr lang="en-AU" sz="1200" kern="1200" dirty="0" smtClean="0">
                <a:solidFill>
                  <a:schemeClr val="tx1"/>
                </a:solidFill>
                <a:effectLst/>
                <a:latin typeface="+mn-lt"/>
                <a:ea typeface="+mn-ea"/>
                <a:cs typeface="+mn-cs"/>
              </a:rPr>
              <a:t>To specify the correct form, use the </a:t>
            </a:r>
            <a:r>
              <a:rPr lang="en-AU" sz="1200" b="1" kern="1200" dirty="0" err="1" smtClean="0">
                <a:solidFill>
                  <a:schemeClr val="tx1"/>
                </a:solidFill>
                <a:effectLst/>
                <a:latin typeface="+mn-lt"/>
                <a:ea typeface="+mn-ea"/>
                <a:cs typeface="+mn-cs"/>
              </a:rPr>
              <a:t>ActiveMdiChild</a:t>
            </a:r>
            <a:r>
              <a:rPr lang="en-AU" sz="1200" kern="1200" dirty="0" smtClean="0">
                <a:solidFill>
                  <a:schemeClr val="tx1"/>
                </a:solidFill>
                <a:effectLst/>
                <a:latin typeface="+mn-lt"/>
                <a:ea typeface="+mn-ea"/>
                <a:cs typeface="+mn-cs"/>
              </a:rPr>
              <a:t> property, which returns the child form that has the focus or that was most recently active.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When you have several controls on a form, you also need to specify which control is active. Like the </a:t>
            </a:r>
            <a:r>
              <a:rPr lang="en-AU" sz="1200" b="1" kern="1200" dirty="0" err="1" smtClean="0">
                <a:solidFill>
                  <a:schemeClr val="tx1"/>
                </a:solidFill>
                <a:effectLst/>
                <a:latin typeface="+mn-lt"/>
                <a:ea typeface="+mn-ea"/>
                <a:cs typeface="+mn-cs"/>
              </a:rPr>
              <a:t>ActiveMdiChild</a:t>
            </a:r>
            <a:r>
              <a:rPr lang="en-AU" sz="1200" kern="1200" dirty="0" smtClean="0">
                <a:solidFill>
                  <a:schemeClr val="tx1"/>
                </a:solidFill>
                <a:effectLst/>
                <a:latin typeface="+mn-lt"/>
                <a:ea typeface="+mn-ea"/>
                <a:cs typeface="+mn-cs"/>
              </a:rPr>
              <a:t> property, the </a:t>
            </a:r>
            <a:r>
              <a:rPr lang="en-AU" sz="1200" b="1" kern="1200" dirty="0" err="1" smtClean="0">
                <a:solidFill>
                  <a:schemeClr val="tx1"/>
                </a:solidFill>
                <a:effectLst/>
                <a:latin typeface="+mn-lt"/>
                <a:ea typeface="+mn-ea"/>
                <a:cs typeface="+mn-cs"/>
              </a:rPr>
              <a:t>ActiveControl</a:t>
            </a:r>
            <a:r>
              <a:rPr lang="en-AU" sz="1200" kern="1200" dirty="0" smtClean="0">
                <a:solidFill>
                  <a:schemeClr val="tx1"/>
                </a:solidFill>
                <a:effectLst/>
                <a:latin typeface="+mn-lt"/>
                <a:ea typeface="+mn-ea"/>
                <a:cs typeface="+mn-cs"/>
              </a:rPr>
              <a:t> property returns the control with the focus on the active child form. </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11</a:t>
            </a:fld>
            <a:endParaRPr lang="en-AU"/>
          </a:p>
        </p:txBody>
      </p:sp>
    </p:spTree>
    <p:extLst>
      <p:ext uri="{BB962C8B-B14F-4D97-AF65-F5344CB8AC3E}">
        <p14:creationId xmlns:p14="http://schemas.microsoft.com/office/powerpoint/2010/main" val="3154012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code will perform a copy to the clipboard. It can be called from a child form menu, a menu on the MDI form, or a toolbar button.</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12</a:t>
            </a:fld>
            <a:endParaRPr lang="en-AU"/>
          </a:p>
        </p:txBody>
      </p:sp>
    </p:spTree>
    <p:extLst>
      <p:ext uri="{BB962C8B-B14F-4D97-AF65-F5344CB8AC3E}">
        <p14:creationId xmlns:p14="http://schemas.microsoft.com/office/powerpoint/2010/main" val="274555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As we saw in the previous code segment, the Clipboard object exposes functions for writing text to the clipboard.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Because the clipboard can contain all sorts of data – not just text data – reading from the clipboard and sending that text data to the active child window in our MDI application is a little more complicated.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We must first call the </a:t>
            </a:r>
            <a:r>
              <a:rPr lang="en-AU" sz="1200" kern="1200" dirty="0" err="1" smtClean="0">
                <a:solidFill>
                  <a:schemeClr val="tx1"/>
                </a:solidFill>
                <a:effectLst/>
                <a:latin typeface="+mn-lt"/>
                <a:ea typeface="+mn-ea"/>
                <a:cs typeface="+mn-cs"/>
              </a:rPr>
              <a:t>Clipboard.GetDataObject</a:t>
            </a:r>
            <a:r>
              <a:rPr lang="en-AU" sz="1200" kern="1200" dirty="0" smtClean="0">
                <a:solidFill>
                  <a:schemeClr val="tx1"/>
                </a:solidFill>
                <a:effectLst/>
                <a:latin typeface="+mn-lt"/>
                <a:ea typeface="+mn-ea"/>
                <a:cs typeface="+mn-cs"/>
              </a:rPr>
              <a:t> function to get an </a:t>
            </a:r>
            <a:r>
              <a:rPr lang="en-AU" sz="1200" kern="1200" dirty="0" err="1" smtClean="0">
                <a:solidFill>
                  <a:schemeClr val="tx1"/>
                </a:solidFill>
                <a:effectLst/>
                <a:latin typeface="+mn-lt"/>
                <a:ea typeface="+mn-ea"/>
                <a:cs typeface="+mn-cs"/>
              </a:rPr>
              <a:t>IDataObject</a:t>
            </a:r>
            <a:r>
              <a:rPr lang="en-AU" sz="1200" kern="1200" dirty="0" smtClean="0">
                <a:solidFill>
                  <a:schemeClr val="tx1"/>
                </a:solidFill>
                <a:effectLst/>
                <a:latin typeface="+mn-lt"/>
                <a:ea typeface="+mn-ea"/>
                <a:cs typeface="+mn-cs"/>
              </a:rPr>
              <a:t>. This object will contain the data on the clipboard.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Once we verify that the </a:t>
            </a:r>
            <a:r>
              <a:rPr lang="en-AU" sz="1200" kern="1200" dirty="0" err="1" smtClean="0">
                <a:solidFill>
                  <a:schemeClr val="tx1"/>
                </a:solidFill>
                <a:effectLst/>
                <a:latin typeface="+mn-lt"/>
                <a:ea typeface="+mn-ea"/>
                <a:cs typeface="+mn-cs"/>
              </a:rPr>
              <a:t>IDataObject</a:t>
            </a:r>
            <a:r>
              <a:rPr lang="en-AU" sz="1200" kern="1200" dirty="0" smtClean="0">
                <a:solidFill>
                  <a:schemeClr val="tx1"/>
                </a:solidFill>
                <a:effectLst/>
                <a:latin typeface="+mn-lt"/>
                <a:ea typeface="+mn-ea"/>
                <a:cs typeface="+mn-cs"/>
              </a:rPr>
              <a:t> contains text data, we can then call the </a:t>
            </a:r>
            <a:r>
              <a:rPr lang="en-AU" sz="1200" kern="1200" dirty="0" err="1" smtClean="0">
                <a:solidFill>
                  <a:schemeClr val="tx1"/>
                </a:solidFill>
                <a:effectLst/>
                <a:latin typeface="+mn-lt"/>
                <a:ea typeface="+mn-ea"/>
                <a:cs typeface="+mn-cs"/>
              </a:rPr>
              <a:t>GetData</a:t>
            </a:r>
            <a:r>
              <a:rPr lang="en-AU" sz="1200" kern="1200" dirty="0" smtClean="0">
                <a:solidFill>
                  <a:schemeClr val="tx1"/>
                </a:solidFill>
                <a:effectLst/>
                <a:latin typeface="+mn-lt"/>
                <a:ea typeface="+mn-ea"/>
                <a:cs typeface="+mn-cs"/>
              </a:rPr>
              <a:t> function on the </a:t>
            </a:r>
            <a:r>
              <a:rPr lang="en-AU" sz="1200" kern="1200" dirty="0" err="1" smtClean="0">
                <a:solidFill>
                  <a:schemeClr val="tx1"/>
                </a:solidFill>
                <a:effectLst/>
                <a:latin typeface="+mn-lt"/>
                <a:ea typeface="+mn-ea"/>
                <a:cs typeface="+mn-cs"/>
              </a:rPr>
              <a:t>IDataObject</a:t>
            </a:r>
            <a:r>
              <a:rPr lang="en-AU" sz="1200" kern="1200" dirty="0" smtClean="0">
                <a:solidFill>
                  <a:schemeClr val="tx1"/>
                </a:solidFill>
                <a:effectLst/>
                <a:latin typeface="+mn-lt"/>
                <a:ea typeface="+mn-ea"/>
                <a:cs typeface="+mn-cs"/>
              </a:rPr>
              <a:t> to retrieve the clipboard text.</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13</a:t>
            </a:fld>
            <a:endParaRPr lang="en-AU"/>
          </a:p>
        </p:txBody>
      </p:sp>
    </p:spTree>
    <p:extLst>
      <p:ext uri="{BB962C8B-B14F-4D97-AF65-F5344CB8AC3E}">
        <p14:creationId xmlns:p14="http://schemas.microsoft.com/office/powerpoint/2010/main" val="300390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25212086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361279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191601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23780259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8456284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7998137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master title style</a:t>
            </a:r>
            <a:endParaRPr lang="en-AU" dirty="0"/>
          </a:p>
        </p:txBody>
      </p:sp>
      <p:sp>
        <p:nvSpPr>
          <p:cNvPr id="3" name="Subtitle 2"/>
          <p:cNvSpPr>
            <a:spLocks noGrp="1"/>
          </p:cNvSpPr>
          <p:nvPr>
            <p:ph type="subTitle" idx="1"/>
          </p:nvPr>
        </p:nvSpPr>
        <p:spPr>
          <a:xfrm>
            <a:off x="755576" y="2571750"/>
            <a:ext cx="6400800" cy="131445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a:xfrm>
            <a:off x="1187624" y="4731990"/>
            <a:ext cx="2133600" cy="273844"/>
          </a:xfrm>
          <a:prstGeom prst="rect">
            <a:avLst/>
          </a:prstGeom>
        </p:spPr>
        <p:txBody>
          <a:bodyPr/>
          <a:lstStyle/>
          <a:p>
            <a:fld id="{2BB2B850-5892-4480-A231-EC02516957D3}" type="datetimeFigureOut">
              <a:rPr lang="en-AU" smtClean="0"/>
              <a:t>12/12/2016</a:t>
            </a:fld>
            <a:endParaRPr lang="en-AU"/>
          </a:p>
        </p:txBody>
      </p:sp>
      <p:sp>
        <p:nvSpPr>
          <p:cNvPr id="5" name="Footer Placeholder 4"/>
          <p:cNvSpPr>
            <a:spLocks noGrp="1"/>
          </p:cNvSpPr>
          <p:nvPr>
            <p:ph type="ftr" sz="quarter" idx="11"/>
          </p:nvPr>
        </p:nvSpPr>
        <p:spPr>
          <a:xfrm>
            <a:off x="3854624" y="4731990"/>
            <a:ext cx="2895600" cy="273844"/>
          </a:xfrm>
          <a:prstGeom prst="rect">
            <a:avLst/>
          </a:prstGeom>
        </p:spPr>
        <p:txBody>
          <a:bodyPr/>
          <a:lstStyle/>
          <a:p>
            <a:endParaRPr lang="en-AU"/>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13E0663-DDA6-451C-901D-F68118750241}" type="slidenum">
              <a:rPr lang="en-AU" smtClean="0"/>
              <a:t>‹#›</a:t>
            </a:fld>
            <a:endParaRPr lang="en-AU"/>
          </a:p>
        </p:txBody>
      </p:sp>
    </p:spTree>
    <p:extLst>
      <p:ext uri="{BB962C8B-B14F-4D97-AF65-F5344CB8AC3E}">
        <p14:creationId xmlns:p14="http://schemas.microsoft.com/office/powerpoint/2010/main" val="42225540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23528" y="1203598"/>
            <a:ext cx="4104456" cy="33843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a:xfrm>
            <a:off x="1187624" y="4731990"/>
            <a:ext cx="2133600" cy="273844"/>
          </a:xfrm>
          <a:prstGeom prst="rect">
            <a:avLst/>
          </a:prstGeom>
        </p:spPr>
        <p:txBody>
          <a:bodyPr/>
          <a:lstStyle/>
          <a:p>
            <a:fld id="{2BB2B850-5892-4480-A231-EC02516957D3}" type="datetimeFigureOut">
              <a:rPr lang="en-AU" smtClean="0"/>
              <a:t>12/12/2016</a:t>
            </a:fld>
            <a:endParaRPr lang="en-AU"/>
          </a:p>
        </p:txBody>
      </p:sp>
      <p:sp>
        <p:nvSpPr>
          <p:cNvPr id="6" name="Footer Placeholder 5"/>
          <p:cNvSpPr>
            <a:spLocks noGrp="1"/>
          </p:cNvSpPr>
          <p:nvPr>
            <p:ph type="ftr" sz="quarter" idx="11"/>
          </p:nvPr>
        </p:nvSpPr>
        <p:spPr>
          <a:xfrm>
            <a:off x="3854624" y="4731990"/>
            <a:ext cx="2895600" cy="273844"/>
          </a:xfrm>
          <a:prstGeom prst="rect">
            <a:avLst/>
          </a:prstGeom>
        </p:spPr>
        <p:txBody>
          <a:bodyPr/>
          <a:lstStyle/>
          <a:p>
            <a:endParaRPr lang="en-AU"/>
          </a:p>
        </p:txBody>
      </p:sp>
      <p:sp>
        <p:nvSpPr>
          <p:cNvPr id="7" name="Slide Number Placeholder 6"/>
          <p:cNvSpPr>
            <a:spLocks noGrp="1"/>
          </p:cNvSpPr>
          <p:nvPr>
            <p:ph type="sldNum" sz="quarter" idx="12"/>
          </p:nvPr>
        </p:nvSpPr>
        <p:spPr>
          <a:xfrm>
            <a:off x="6804248" y="4731990"/>
            <a:ext cx="1944216" cy="273844"/>
          </a:xfrm>
          <a:prstGeom prst="rect">
            <a:avLst/>
          </a:prstGeom>
        </p:spPr>
        <p:txBody>
          <a:bodyPr/>
          <a:lstStyle>
            <a:lvl1pPr algn="r">
              <a:defRPr/>
            </a:lvl1pPr>
          </a:lstStyle>
          <a:p>
            <a:fld id="{C13E0663-DDA6-451C-901D-F68118750241}" type="slidenum">
              <a:rPr lang="en-AU" smtClean="0"/>
              <a:pPr/>
              <a:t>‹#›</a:t>
            </a:fld>
            <a:endParaRPr lang="en-AU"/>
          </a:p>
        </p:txBody>
      </p:sp>
      <p:sp>
        <p:nvSpPr>
          <p:cNvPr id="9" name="Content Placeholder 2"/>
          <p:cNvSpPr>
            <a:spLocks noGrp="1"/>
          </p:cNvSpPr>
          <p:nvPr>
            <p:ph sz="half" idx="13"/>
          </p:nvPr>
        </p:nvSpPr>
        <p:spPr>
          <a:xfrm>
            <a:off x="4582344" y="1203598"/>
            <a:ext cx="4104456" cy="33843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97317374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a:xfrm>
            <a:off x="1187624" y="4731990"/>
            <a:ext cx="2133600" cy="273844"/>
          </a:xfrm>
          <a:prstGeom prst="rect">
            <a:avLst/>
          </a:prstGeom>
        </p:spPr>
        <p:txBody>
          <a:bodyPr/>
          <a:lstStyle/>
          <a:p>
            <a:fld id="{2BB2B850-5892-4480-A231-EC02516957D3}" type="datetimeFigureOut">
              <a:rPr lang="en-AU" smtClean="0"/>
              <a:t>12/12/2016</a:t>
            </a:fld>
            <a:endParaRPr lang="en-AU"/>
          </a:p>
        </p:txBody>
      </p:sp>
      <p:sp>
        <p:nvSpPr>
          <p:cNvPr id="8" name="Footer Placeholder 7"/>
          <p:cNvSpPr>
            <a:spLocks noGrp="1"/>
          </p:cNvSpPr>
          <p:nvPr>
            <p:ph type="ftr" sz="quarter" idx="11"/>
          </p:nvPr>
        </p:nvSpPr>
        <p:spPr>
          <a:xfrm>
            <a:off x="3854624" y="4731990"/>
            <a:ext cx="2895600" cy="273844"/>
          </a:xfrm>
          <a:prstGeom prst="rect">
            <a:avLst/>
          </a:prstGeom>
        </p:spPr>
        <p:txBody>
          <a:bodyPr/>
          <a:lstStyle/>
          <a:p>
            <a:endParaRPr lang="en-AU"/>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13E0663-DDA6-451C-901D-F68118750241}" type="slidenum">
              <a:rPr lang="en-AU" smtClean="0"/>
              <a:t>‹#›</a:t>
            </a:fld>
            <a:endParaRPr lang="en-AU"/>
          </a:p>
        </p:txBody>
      </p:sp>
      <p:sp>
        <p:nvSpPr>
          <p:cNvPr id="10" name="Title 1"/>
          <p:cNvSpPr>
            <a:spLocks noGrp="1"/>
          </p:cNvSpPr>
          <p:nvPr>
            <p:ph type="title"/>
          </p:nvPr>
        </p:nvSpPr>
        <p:spPr>
          <a:xfrm>
            <a:off x="323528" y="205979"/>
            <a:ext cx="8363272" cy="857250"/>
          </a:xfrm>
        </p:spPr>
        <p:txBody>
          <a:bodyPr/>
          <a:lstStyle/>
          <a:p>
            <a:r>
              <a:rPr lang="en-US" smtClean="0"/>
              <a:t>Click to edit Master title style</a:t>
            </a:r>
            <a:endParaRPr lang="en-AU"/>
          </a:p>
        </p:txBody>
      </p:sp>
      <p:sp>
        <p:nvSpPr>
          <p:cNvPr id="11" name="Text Placeholder 4"/>
          <p:cNvSpPr>
            <a:spLocks noGrp="1"/>
          </p:cNvSpPr>
          <p:nvPr>
            <p:ph type="body" sz="quarter" idx="13"/>
          </p:nvPr>
        </p:nvSpPr>
        <p:spPr>
          <a:xfrm>
            <a:off x="3235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5"/>
          <p:cNvSpPr>
            <a:spLocks noGrp="1"/>
          </p:cNvSpPr>
          <p:nvPr>
            <p:ph sz="quarter" idx="14"/>
          </p:nvPr>
        </p:nvSpPr>
        <p:spPr>
          <a:xfrm>
            <a:off x="3235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4147815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1516677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52" r:id="rId8"/>
    <p:sldLayoutId id="2147483653" r:id="rId9"/>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sdn.microsoft.com/en-us/library/wxdbf1a7(v=vs.110).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sdn.microsoft.com/en-us/library/dd30h2yb(v=vs.110).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Advanced Controls</a:t>
            </a:r>
            <a:endParaRPr lang="en-AU" dirty="0"/>
          </a:p>
        </p:txBody>
      </p:sp>
      <p:sp>
        <p:nvSpPr>
          <p:cNvPr id="5" name="Subtitle 4"/>
          <p:cNvSpPr>
            <a:spLocks noGrp="1"/>
          </p:cNvSpPr>
          <p:nvPr>
            <p:ph type="subTitle" idx="1"/>
          </p:nvPr>
        </p:nvSpPr>
        <p:spPr/>
        <p:txBody>
          <a:bodyPr/>
          <a:lstStyle/>
          <a:p>
            <a:endParaRPr lang="en-AU" dirty="0"/>
          </a:p>
        </p:txBody>
      </p:sp>
      <p:sp>
        <p:nvSpPr>
          <p:cNvPr id="6" name="Text Placeholder 5"/>
          <p:cNvSpPr>
            <a:spLocks noGrp="1"/>
          </p:cNvSpPr>
          <p:nvPr>
            <p:ph type="body" sz="quarter" idx="11"/>
          </p:nvPr>
        </p:nvSpPr>
        <p:spPr/>
        <p:txBody>
          <a:bodyPr/>
          <a:lstStyle/>
          <a:p>
            <a:r>
              <a:rPr lang="en-AU" dirty="0"/>
              <a:t>Last modified 12/12/16 by Alex Mackay</a:t>
            </a:r>
            <a:endParaRPr lang="en-AU" dirty="0"/>
          </a:p>
        </p:txBody>
      </p:sp>
      <p:sp>
        <p:nvSpPr>
          <p:cNvPr id="7" name="Text Placeholder 6"/>
          <p:cNvSpPr>
            <a:spLocks noGrp="1"/>
          </p:cNvSpPr>
          <p:nvPr>
            <p:ph type="body" sz="quarter" idx="12"/>
          </p:nvPr>
        </p:nvSpPr>
        <p:spPr/>
        <p:txBody>
          <a:bodyPr/>
          <a:lstStyle/>
          <a:p>
            <a:r>
              <a:rPr lang="en-AU" dirty="0" smtClean="0"/>
              <a:t>Programming – Introduction to C#</a:t>
            </a:r>
            <a:endParaRPr lang="en-AU" dirty="0"/>
          </a:p>
        </p:txBody>
      </p:sp>
    </p:spTree>
    <p:extLst>
      <p:ext uri="{BB962C8B-B14F-4D97-AF65-F5344CB8AC3E}">
        <p14:creationId xmlns:p14="http://schemas.microsoft.com/office/powerpoint/2010/main" val="353984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type="body" sz="quarter" idx="10"/>
          </p:nvPr>
        </p:nvSpPr>
        <p:spPr/>
        <p:txBody>
          <a:bodyPr/>
          <a:lstStyle/>
          <a:p>
            <a:endParaRPr lang="en-AU"/>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295275"/>
            <a:ext cx="53530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80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Cut and Paste</a:t>
            </a:r>
            <a:endParaRPr lang="en-AU" dirty="0"/>
          </a:p>
        </p:txBody>
      </p:sp>
      <p:sp>
        <p:nvSpPr>
          <p:cNvPr id="3" name="Content Placeholder 2"/>
          <p:cNvSpPr>
            <a:spLocks noGrp="1"/>
          </p:cNvSpPr>
          <p:nvPr>
            <p:ph type="body" sz="quarter" idx="10"/>
          </p:nvPr>
        </p:nvSpPr>
        <p:spPr/>
        <p:txBody>
          <a:bodyPr/>
          <a:lstStyle/>
          <a:p>
            <a:r>
              <a:rPr lang="en-AU" dirty="0" smtClean="0"/>
              <a:t>With an MDI application, we need to determine the active MDI child</a:t>
            </a:r>
          </a:p>
          <a:p>
            <a:pPr lvl="1"/>
            <a:r>
              <a:rPr lang="en-AU" dirty="0" smtClean="0"/>
              <a:t>We can use the </a:t>
            </a:r>
            <a:r>
              <a:rPr lang="en-AU" dirty="0" err="1" smtClean="0"/>
              <a:t>ActiveMdiChild</a:t>
            </a:r>
            <a:r>
              <a:rPr lang="en-AU" dirty="0" smtClean="0"/>
              <a:t> property</a:t>
            </a:r>
          </a:p>
          <a:p>
            <a:pPr lvl="1"/>
            <a:endParaRPr lang="en-AU" dirty="0" smtClean="0"/>
          </a:p>
          <a:p>
            <a:r>
              <a:rPr lang="en-AU" dirty="0" smtClean="0"/>
              <a:t>If the form has several controls, we must also specify which control is active</a:t>
            </a:r>
          </a:p>
          <a:p>
            <a:pPr lvl="1"/>
            <a:r>
              <a:rPr lang="en-AU" dirty="0" smtClean="0"/>
              <a:t>We can use the </a:t>
            </a:r>
            <a:r>
              <a:rPr lang="en-AU" dirty="0" err="1" smtClean="0"/>
              <a:t>ActiveControl</a:t>
            </a:r>
            <a:r>
              <a:rPr lang="en-AU" dirty="0" smtClean="0"/>
              <a:t> property </a:t>
            </a:r>
            <a:endParaRPr lang="en-AU" dirty="0"/>
          </a:p>
        </p:txBody>
      </p:sp>
    </p:spTree>
    <p:extLst>
      <p:ext uri="{BB962C8B-B14F-4D97-AF65-F5344CB8AC3E}">
        <p14:creationId xmlns:p14="http://schemas.microsoft.com/office/powerpoint/2010/main" val="2144468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Cut and Paste</a:t>
            </a:r>
            <a:endParaRPr lang="en-AU" dirty="0"/>
          </a:p>
        </p:txBody>
      </p:sp>
      <p:sp>
        <p:nvSpPr>
          <p:cNvPr id="3" name="Content Placeholder 2"/>
          <p:cNvSpPr>
            <a:spLocks noGrp="1"/>
          </p:cNvSpPr>
          <p:nvPr>
            <p:ph type="body" sz="quarter" idx="10"/>
          </p:nvPr>
        </p:nvSpPr>
        <p:spPr/>
        <p:txBody>
          <a:bodyPr/>
          <a:lstStyle/>
          <a:p>
            <a:endParaRPr lang="en-AU"/>
          </a:p>
        </p:txBody>
      </p:sp>
      <p:sp>
        <p:nvSpPr>
          <p:cNvPr id="4" name="Rectangle 3"/>
          <p:cNvSpPr/>
          <p:nvPr/>
        </p:nvSpPr>
        <p:spPr>
          <a:xfrm>
            <a:off x="971600" y="987574"/>
            <a:ext cx="6912768" cy="40324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050" dirty="0">
                <a:solidFill>
                  <a:srgbClr val="0000FF"/>
                </a:solidFill>
                <a:highlight>
                  <a:srgbClr val="FFFFFF"/>
                </a:highlight>
                <a:latin typeface="Consolas"/>
              </a:rPr>
              <a:t>private</a:t>
            </a:r>
            <a:r>
              <a:rPr lang="en-AU" sz="1050" dirty="0">
                <a:solidFill>
                  <a:srgbClr val="000000"/>
                </a:solidFill>
                <a:highlight>
                  <a:srgbClr val="FFFFFF"/>
                </a:highlight>
                <a:latin typeface="Consolas"/>
              </a:rPr>
              <a:t> </a:t>
            </a:r>
            <a:r>
              <a:rPr lang="en-AU" sz="1050" dirty="0">
                <a:solidFill>
                  <a:srgbClr val="0000FF"/>
                </a:solidFill>
                <a:highlight>
                  <a:srgbClr val="FFFFFF"/>
                </a:highlight>
                <a:latin typeface="Consolas"/>
              </a:rPr>
              <a:t>void</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CopyMenuItem_Click</a:t>
            </a:r>
            <a:r>
              <a:rPr lang="en-AU" sz="1050" dirty="0">
                <a:solidFill>
                  <a:srgbClr val="000000"/>
                </a:solidFill>
                <a:highlight>
                  <a:srgbClr val="FFFFFF"/>
                </a:highlight>
                <a:latin typeface="Consolas"/>
              </a:rPr>
              <a:t>(</a:t>
            </a:r>
            <a:r>
              <a:rPr lang="en-AU" sz="1050" dirty="0">
                <a:solidFill>
                  <a:srgbClr val="0000FF"/>
                </a:solidFill>
                <a:highlight>
                  <a:srgbClr val="FFFFFF"/>
                </a:highlight>
                <a:latin typeface="Consolas"/>
              </a:rPr>
              <a:t>object</a:t>
            </a:r>
            <a:r>
              <a:rPr lang="en-AU" sz="1050" dirty="0">
                <a:solidFill>
                  <a:srgbClr val="000000"/>
                </a:solidFill>
                <a:highlight>
                  <a:srgbClr val="FFFFFF"/>
                </a:highlight>
                <a:latin typeface="Consolas"/>
              </a:rPr>
              <a:t> sender, </a:t>
            </a:r>
            <a:r>
              <a:rPr lang="en-AU" sz="1050" dirty="0" err="1">
                <a:solidFill>
                  <a:srgbClr val="2B91AF"/>
                </a:solidFill>
                <a:highlight>
                  <a:srgbClr val="FFFFFF"/>
                </a:highlight>
                <a:latin typeface="Consolas"/>
              </a:rPr>
              <a:t>EventArgs</a:t>
            </a:r>
            <a:r>
              <a:rPr lang="en-AU" sz="1050" dirty="0">
                <a:solidFill>
                  <a:srgbClr val="000000"/>
                </a:solidFill>
                <a:highlight>
                  <a:srgbClr val="FFFFFF"/>
                </a:highlight>
                <a:latin typeface="Consolas"/>
              </a:rPr>
              <a:t> e)</a:t>
            </a:r>
          </a:p>
          <a:p>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r>
              <a:rPr lang="en-AU" sz="1050" dirty="0">
                <a:solidFill>
                  <a:srgbClr val="008000"/>
                </a:solidFill>
                <a:highlight>
                  <a:srgbClr val="FFFFFF"/>
                </a:highlight>
                <a:latin typeface="Consolas"/>
              </a:rPr>
              <a:t>// Determine the active child form.</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2B91AF"/>
                </a:solidFill>
                <a:highlight>
                  <a:srgbClr val="FFFFFF"/>
                </a:highlight>
                <a:latin typeface="Consolas"/>
              </a:rPr>
              <a:t>Form</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activeChild</a:t>
            </a:r>
            <a:r>
              <a:rPr lang="en-AU" sz="1050" dirty="0">
                <a:solidFill>
                  <a:srgbClr val="000000"/>
                </a:solidFill>
                <a:highlight>
                  <a:srgbClr val="FFFFFF"/>
                </a:highlight>
                <a:latin typeface="Consolas"/>
              </a:rPr>
              <a:t> = </a:t>
            </a:r>
            <a:r>
              <a:rPr lang="en-AU" sz="1050" dirty="0" err="1">
                <a:solidFill>
                  <a:srgbClr val="0000FF"/>
                </a:solidFill>
                <a:highlight>
                  <a:srgbClr val="FFFFFF"/>
                </a:highlight>
                <a:latin typeface="Consolas"/>
              </a:rPr>
              <a:t>this</a:t>
            </a:r>
            <a:r>
              <a:rPr lang="en-AU" sz="1050" dirty="0" err="1">
                <a:solidFill>
                  <a:srgbClr val="000000"/>
                </a:solidFill>
                <a:highlight>
                  <a:srgbClr val="FFFFFF"/>
                </a:highlight>
                <a:latin typeface="Consolas"/>
              </a:rPr>
              <a:t>.ActiveMdiChild</a:t>
            </a:r>
            <a:r>
              <a:rPr lang="en-AU" sz="1050" dirty="0">
                <a:solidFill>
                  <a:srgbClr val="000000"/>
                </a:solidFill>
                <a:highlight>
                  <a:srgbClr val="FFFFFF"/>
                </a:highlight>
                <a:latin typeface="Consolas"/>
              </a:rPr>
              <a:t>;</a:t>
            </a:r>
          </a:p>
          <a:p>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008000"/>
                </a:solidFill>
                <a:highlight>
                  <a:srgbClr val="FFFFFF"/>
                </a:highlight>
                <a:latin typeface="Consolas"/>
              </a:rPr>
              <a:t>// If there is an active child form, find the active control, which</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008000"/>
                </a:solidFill>
                <a:highlight>
                  <a:srgbClr val="FFFFFF"/>
                </a:highlight>
                <a:latin typeface="Consolas"/>
              </a:rPr>
              <a:t>// in this example should be a </a:t>
            </a:r>
            <a:r>
              <a:rPr lang="en-AU" sz="1050" dirty="0" err="1">
                <a:solidFill>
                  <a:srgbClr val="008000"/>
                </a:solidFill>
                <a:highlight>
                  <a:srgbClr val="FFFFFF"/>
                </a:highlight>
                <a:latin typeface="Consolas"/>
              </a:rPr>
              <a:t>RichTextBox</a:t>
            </a:r>
            <a:r>
              <a:rPr lang="en-AU" sz="1050" dirty="0">
                <a:solidFill>
                  <a:srgbClr val="008000"/>
                </a:solidFill>
                <a:highlight>
                  <a:srgbClr val="FFFFFF"/>
                </a:highlight>
                <a:latin typeface="Consolas"/>
              </a:rPr>
              <a:t>.</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0000FF"/>
                </a:solidFill>
                <a:highlight>
                  <a:srgbClr val="FFFFFF"/>
                </a:highlight>
                <a:latin typeface="Consolas"/>
              </a:rPr>
              <a:t>if</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activeChild</a:t>
            </a:r>
            <a:r>
              <a:rPr lang="en-AU" sz="1050" dirty="0">
                <a:solidFill>
                  <a:srgbClr val="000000"/>
                </a:solidFill>
                <a:highlight>
                  <a:srgbClr val="FFFFFF"/>
                </a:highlight>
                <a:latin typeface="Consolas"/>
              </a:rPr>
              <a:t> != </a:t>
            </a:r>
            <a:r>
              <a:rPr lang="en-AU" sz="1050" dirty="0">
                <a:solidFill>
                  <a:srgbClr val="0000FF"/>
                </a:solidFill>
                <a:highlight>
                  <a:srgbClr val="FFFFFF"/>
                </a:highlight>
                <a:latin typeface="Consolas"/>
              </a:rPr>
              <a:t>null</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r>
              <a:rPr lang="en-AU" sz="1050" dirty="0">
                <a:solidFill>
                  <a:srgbClr val="0000FF"/>
                </a:solidFill>
                <a:highlight>
                  <a:srgbClr val="FFFFFF"/>
                </a:highlight>
                <a:latin typeface="Consolas"/>
              </a:rPr>
              <a:t>try</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r>
              <a:rPr lang="en-AU" sz="1050" dirty="0" err="1">
                <a:solidFill>
                  <a:srgbClr val="2B91AF"/>
                </a:solidFill>
                <a:highlight>
                  <a:srgbClr val="FFFFFF"/>
                </a:highlight>
                <a:latin typeface="Consolas"/>
              </a:rPr>
              <a:t>RichTextBox</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theBox</a:t>
            </a:r>
            <a:r>
              <a:rPr lang="en-AU" sz="1050" dirty="0">
                <a:solidFill>
                  <a:srgbClr val="000000"/>
                </a:solidFill>
                <a:highlight>
                  <a:srgbClr val="FFFFFF"/>
                </a:highlight>
                <a:latin typeface="Consolas"/>
              </a:rPr>
              <a:t> = (</a:t>
            </a:r>
            <a:r>
              <a:rPr lang="en-AU" sz="1050" dirty="0" err="1">
                <a:solidFill>
                  <a:srgbClr val="2B91AF"/>
                </a:solidFill>
                <a:highlight>
                  <a:srgbClr val="FFFFFF"/>
                </a:highlight>
                <a:latin typeface="Consolas"/>
              </a:rPr>
              <a:t>RichTextBox</a:t>
            </a:r>
            <a:r>
              <a:rPr lang="en-AU" sz="1050" dirty="0">
                <a:solidFill>
                  <a:srgbClr val="000000"/>
                </a:solidFill>
                <a:highlight>
                  <a:srgbClr val="FFFFFF"/>
                </a:highlight>
                <a:latin typeface="Consolas"/>
              </a:rPr>
              <a:t>)</a:t>
            </a:r>
            <a:r>
              <a:rPr lang="en-AU" sz="1050" dirty="0" err="1">
                <a:solidFill>
                  <a:srgbClr val="000000"/>
                </a:solidFill>
                <a:highlight>
                  <a:srgbClr val="FFFFFF"/>
                </a:highlight>
                <a:latin typeface="Consolas"/>
              </a:rPr>
              <a:t>activeChild.ActiveControl</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r>
              <a:rPr lang="en-AU" sz="1050" dirty="0">
                <a:solidFill>
                  <a:srgbClr val="0000FF"/>
                </a:solidFill>
                <a:highlight>
                  <a:srgbClr val="FFFFFF"/>
                </a:highlight>
                <a:latin typeface="Consolas"/>
              </a:rPr>
              <a:t>if</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theBox</a:t>
            </a:r>
            <a:r>
              <a:rPr lang="en-AU" sz="1050" dirty="0">
                <a:solidFill>
                  <a:srgbClr val="000000"/>
                </a:solidFill>
                <a:highlight>
                  <a:srgbClr val="FFFFFF"/>
                </a:highlight>
                <a:latin typeface="Consolas"/>
              </a:rPr>
              <a:t> != </a:t>
            </a:r>
            <a:r>
              <a:rPr lang="en-AU" sz="1050" dirty="0">
                <a:solidFill>
                  <a:srgbClr val="0000FF"/>
                </a:solidFill>
                <a:highlight>
                  <a:srgbClr val="FFFFFF"/>
                </a:highlight>
                <a:latin typeface="Consolas"/>
              </a:rPr>
              <a:t>null</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r>
              <a:rPr lang="en-AU" sz="1050" dirty="0">
                <a:solidFill>
                  <a:srgbClr val="008000"/>
                </a:solidFill>
                <a:highlight>
                  <a:srgbClr val="FFFFFF"/>
                </a:highlight>
                <a:latin typeface="Consolas"/>
              </a:rPr>
              <a:t>// Put the selected text on the Clipboard.</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err="1">
                <a:solidFill>
                  <a:srgbClr val="2B91AF"/>
                </a:solidFill>
                <a:highlight>
                  <a:srgbClr val="FFFFFF"/>
                </a:highlight>
                <a:latin typeface="Consolas"/>
              </a:rPr>
              <a:t>Clipboard</a:t>
            </a:r>
            <a:r>
              <a:rPr lang="en-AU" sz="1050" dirty="0" err="1">
                <a:solidFill>
                  <a:srgbClr val="000000"/>
                </a:solidFill>
                <a:highlight>
                  <a:srgbClr val="FFFFFF"/>
                </a:highlight>
                <a:latin typeface="Consolas"/>
              </a:rPr>
              <a:t>.SetDataObject</a:t>
            </a:r>
            <a:r>
              <a:rPr lang="en-AU" sz="1050" dirty="0">
                <a:solidFill>
                  <a:srgbClr val="000000"/>
                </a:solidFill>
                <a:highlight>
                  <a:srgbClr val="FFFFFF"/>
                </a:highlight>
                <a:latin typeface="Consolas"/>
              </a:rPr>
              <a:t>(</a:t>
            </a:r>
            <a:r>
              <a:rPr lang="en-AU" sz="1050" dirty="0" err="1">
                <a:solidFill>
                  <a:srgbClr val="000000"/>
                </a:solidFill>
                <a:highlight>
                  <a:srgbClr val="FFFFFF"/>
                </a:highlight>
                <a:latin typeface="Consolas"/>
              </a:rPr>
              <a:t>theBox.SelectedText</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r>
              <a:rPr lang="en-AU" sz="1050" dirty="0">
                <a:solidFill>
                  <a:srgbClr val="0000FF"/>
                </a:solidFill>
                <a:highlight>
                  <a:srgbClr val="FFFFFF"/>
                </a:highlight>
                <a:latin typeface="Consolas"/>
              </a:rPr>
              <a:t>catch</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r>
              <a:rPr lang="en-AU" sz="1050" dirty="0" err="1">
                <a:solidFill>
                  <a:srgbClr val="2B91AF"/>
                </a:solidFill>
                <a:highlight>
                  <a:srgbClr val="FFFFFF"/>
                </a:highlight>
                <a:latin typeface="Consolas"/>
              </a:rPr>
              <a:t>MessageBox</a:t>
            </a:r>
            <a:r>
              <a:rPr lang="en-AU" sz="1050" dirty="0" err="1">
                <a:solidFill>
                  <a:srgbClr val="000000"/>
                </a:solidFill>
                <a:highlight>
                  <a:srgbClr val="FFFFFF"/>
                </a:highlight>
                <a:latin typeface="Consolas"/>
              </a:rPr>
              <a:t>.Show</a:t>
            </a:r>
            <a:r>
              <a:rPr lang="en-AU" sz="1050" dirty="0">
                <a:solidFill>
                  <a:srgbClr val="000000"/>
                </a:solidFill>
                <a:highlight>
                  <a:srgbClr val="FFFFFF"/>
                </a:highlight>
                <a:latin typeface="Consolas"/>
              </a:rPr>
              <a:t>(</a:t>
            </a:r>
            <a:r>
              <a:rPr lang="en-AU" sz="1050" dirty="0">
                <a:solidFill>
                  <a:srgbClr val="A31515"/>
                </a:solidFill>
                <a:highlight>
                  <a:srgbClr val="FFFFFF"/>
                </a:highlight>
                <a:latin typeface="Consolas"/>
              </a:rPr>
              <a:t>"You need to select a </a:t>
            </a:r>
            <a:r>
              <a:rPr lang="en-AU" sz="1050" dirty="0" err="1">
                <a:solidFill>
                  <a:srgbClr val="A31515"/>
                </a:solidFill>
                <a:highlight>
                  <a:srgbClr val="FFFFFF"/>
                </a:highlight>
                <a:latin typeface="Consolas"/>
              </a:rPr>
              <a:t>RichTextBox</a:t>
            </a:r>
            <a:r>
              <a:rPr lang="en-AU" sz="1050" dirty="0">
                <a:solidFill>
                  <a:srgbClr val="A31515"/>
                </a:solidFill>
                <a:highlight>
                  <a:srgbClr val="FFFFFF"/>
                </a:highlight>
                <a:latin typeface="Consolas"/>
              </a:rPr>
              <a:t>."</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a:t>
            </a:r>
            <a:endParaRPr lang="en-AU" sz="105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53959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Cut and Paste</a:t>
            </a:r>
            <a:endParaRPr lang="en-AU" dirty="0"/>
          </a:p>
        </p:txBody>
      </p:sp>
      <p:sp>
        <p:nvSpPr>
          <p:cNvPr id="3" name="Content Placeholder 2"/>
          <p:cNvSpPr>
            <a:spLocks noGrp="1"/>
          </p:cNvSpPr>
          <p:nvPr>
            <p:ph type="body" sz="quarter" idx="10"/>
          </p:nvPr>
        </p:nvSpPr>
        <p:spPr/>
        <p:txBody>
          <a:bodyPr>
            <a:normAutofit fontScale="92500" lnSpcReduction="10000"/>
          </a:bodyPr>
          <a:lstStyle/>
          <a:p>
            <a:r>
              <a:rPr lang="en-AU" dirty="0" smtClean="0"/>
              <a:t>The Clipboard object exposes functions to write to, or read from the clipboard</a:t>
            </a:r>
          </a:p>
          <a:p>
            <a:pPr lvl="1"/>
            <a:endParaRPr lang="en-AU" dirty="0" smtClean="0"/>
          </a:p>
          <a:p>
            <a:r>
              <a:rPr lang="en-AU" dirty="0" err="1" smtClean="0"/>
              <a:t>Clipboard.SetDataObject</a:t>
            </a:r>
            <a:endParaRPr lang="en-AU" dirty="0" smtClean="0"/>
          </a:p>
          <a:p>
            <a:pPr lvl="1"/>
            <a:endParaRPr lang="en-AU" dirty="0" smtClean="0"/>
          </a:p>
          <a:p>
            <a:r>
              <a:rPr lang="en-AU" dirty="0" err="1" smtClean="0"/>
              <a:t>Clipboard.GetDataObject</a:t>
            </a:r>
            <a:endParaRPr lang="en-AU" dirty="0" smtClean="0"/>
          </a:p>
          <a:p>
            <a:pPr lvl="1"/>
            <a:r>
              <a:rPr lang="en-AU" dirty="0" smtClean="0"/>
              <a:t>Returns an </a:t>
            </a:r>
            <a:r>
              <a:rPr lang="en-AU" dirty="0" err="1" smtClean="0"/>
              <a:t>IDataObject</a:t>
            </a:r>
            <a:endParaRPr lang="en-AU" dirty="0" smtClean="0"/>
          </a:p>
          <a:p>
            <a:pPr lvl="1"/>
            <a:r>
              <a:rPr lang="en-AU" dirty="0" smtClean="0"/>
              <a:t>Ensure the data is text, then retrieve the text data</a:t>
            </a:r>
            <a:endParaRPr lang="en-AU" dirty="0"/>
          </a:p>
        </p:txBody>
      </p:sp>
    </p:spTree>
    <p:extLst>
      <p:ext uri="{BB962C8B-B14F-4D97-AF65-F5344CB8AC3E}">
        <p14:creationId xmlns:p14="http://schemas.microsoft.com/office/powerpoint/2010/main" val="653469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Cut and Paste</a:t>
            </a:r>
            <a:endParaRPr lang="en-AU" dirty="0"/>
          </a:p>
        </p:txBody>
      </p:sp>
      <p:sp>
        <p:nvSpPr>
          <p:cNvPr id="3" name="Content Placeholder 2"/>
          <p:cNvSpPr>
            <a:spLocks noGrp="1"/>
          </p:cNvSpPr>
          <p:nvPr>
            <p:ph type="body" sz="quarter" idx="10"/>
          </p:nvPr>
        </p:nvSpPr>
        <p:spPr/>
        <p:txBody>
          <a:bodyPr/>
          <a:lstStyle/>
          <a:p>
            <a:endParaRPr lang="en-AU"/>
          </a:p>
        </p:txBody>
      </p:sp>
      <p:sp>
        <p:nvSpPr>
          <p:cNvPr id="4" name="Rectangle 3"/>
          <p:cNvSpPr/>
          <p:nvPr/>
        </p:nvSpPr>
        <p:spPr>
          <a:xfrm>
            <a:off x="971600" y="987574"/>
            <a:ext cx="6912768" cy="40324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050" dirty="0">
                <a:solidFill>
                  <a:srgbClr val="0000FF"/>
                </a:solidFill>
                <a:highlight>
                  <a:srgbClr val="FFFFFF"/>
                </a:highlight>
                <a:latin typeface="Consolas"/>
              </a:rPr>
              <a:t>private</a:t>
            </a:r>
            <a:r>
              <a:rPr lang="en-AU" sz="1050" dirty="0">
                <a:solidFill>
                  <a:srgbClr val="000000"/>
                </a:solidFill>
                <a:highlight>
                  <a:srgbClr val="FFFFFF"/>
                </a:highlight>
                <a:latin typeface="Consolas"/>
              </a:rPr>
              <a:t> </a:t>
            </a:r>
            <a:r>
              <a:rPr lang="en-AU" sz="1050" dirty="0">
                <a:solidFill>
                  <a:srgbClr val="0000FF"/>
                </a:solidFill>
                <a:highlight>
                  <a:srgbClr val="FFFFFF"/>
                </a:highlight>
                <a:latin typeface="Consolas"/>
              </a:rPr>
              <a:t>void</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PasteMenuItem_Click</a:t>
            </a:r>
            <a:r>
              <a:rPr lang="en-AU" sz="1050" dirty="0">
                <a:solidFill>
                  <a:srgbClr val="000000"/>
                </a:solidFill>
                <a:highlight>
                  <a:srgbClr val="FFFFFF"/>
                </a:highlight>
                <a:latin typeface="Consolas"/>
              </a:rPr>
              <a:t>(</a:t>
            </a:r>
            <a:r>
              <a:rPr lang="en-AU" sz="1050" dirty="0">
                <a:solidFill>
                  <a:srgbClr val="0000FF"/>
                </a:solidFill>
                <a:highlight>
                  <a:srgbClr val="FFFFFF"/>
                </a:highlight>
                <a:latin typeface="Consolas"/>
              </a:rPr>
              <a:t>object</a:t>
            </a:r>
            <a:r>
              <a:rPr lang="en-AU" sz="1050" dirty="0">
                <a:solidFill>
                  <a:srgbClr val="000000"/>
                </a:solidFill>
                <a:highlight>
                  <a:srgbClr val="FFFFFF"/>
                </a:highlight>
                <a:latin typeface="Consolas"/>
              </a:rPr>
              <a:t> sender, </a:t>
            </a:r>
            <a:r>
              <a:rPr lang="en-AU" sz="1050" dirty="0" err="1">
                <a:solidFill>
                  <a:srgbClr val="2B91AF"/>
                </a:solidFill>
                <a:highlight>
                  <a:srgbClr val="FFFFFF"/>
                </a:highlight>
                <a:latin typeface="Consolas"/>
              </a:rPr>
              <a:t>EventArgs</a:t>
            </a:r>
            <a:r>
              <a:rPr lang="en-AU" sz="1050" dirty="0">
                <a:solidFill>
                  <a:srgbClr val="000000"/>
                </a:solidFill>
                <a:highlight>
                  <a:srgbClr val="FFFFFF"/>
                </a:highlight>
                <a:latin typeface="Consolas"/>
              </a:rPr>
              <a:t> e</a:t>
            </a:r>
            <a:r>
              <a:rPr lang="en-AU" sz="1050" dirty="0" smtClean="0">
                <a:solidFill>
                  <a:srgbClr val="000000"/>
                </a:solidFill>
                <a:highlight>
                  <a:srgbClr val="FFFFFF"/>
                </a:highlight>
                <a:latin typeface="Consolas"/>
              </a:rPr>
              <a:t>) {</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008000"/>
                </a:solidFill>
                <a:highlight>
                  <a:srgbClr val="FFFFFF"/>
                </a:highlight>
                <a:latin typeface="Consolas"/>
              </a:rPr>
              <a:t>// Determine the active child form.</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2B91AF"/>
                </a:solidFill>
                <a:highlight>
                  <a:srgbClr val="FFFFFF"/>
                </a:highlight>
                <a:latin typeface="Consolas"/>
              </a:rPr>
              <a:t>Form</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activeChild</a:t>
            </a:r>
            <a:r>
              <a:rPr lang="en-AU" sz="1050" dirty="0">
                <a:solidFill>
                  <a:srgbClr val="000000"/>
                </a:solidFill>
                <a:highlight>
                  <a:srgbClr val="FFFFFF"/>
                </a:highlight>
                <a:latin typeface="Consolas"/>
              </a:rPr>
              <a:t> = </a:t>
            </a:r>
            <a:r>
              <a:rPr lang="en-AU" sz="1050" dirty="0" err="1">
                <a:solidFill>
                  <a:srgbClr val="0000FF"/>
                </a:solidFill>
                <a:highlight>
                  <a:srgbClr val="FFFFFF"/>
                </a:highlight>
                <a:latin typeface="Consolas"/>
              </a:rPr>
              <a:t>this</a:t>
            </a:r>
            <a:r>
              <a:rPr lang="en-AU" sz="1050" dirty="0" err="1">
                <a:solidFill>
                  <a:srgbClr val="000000"/>
                </a:solidFill>
                <a:highlight>
                  <a:srgbClr val="FFFFFF"/>
                </a:highlight>
                <a:latin typeface="Consolas"/>
              </a:rPr>
              <a:t>.ActiveMdiChild</a:t>
            </a:r>
            <a:r>
              <a:rPr lang="en-AU" sz="1050" dirty="0" smtClean="0">
                <a:solidFill>
                  <a:srgbClr val="000000"/>
                </a:solidFill>
                <a:highlight>
                  <a:srgbClr val="FFFFFF"/>
                </a:highlight>
                <a:latin typeface="Consolas"/>
              </a:rPr>
              <a:t>;</a:t>
            </a:r>
          </a:p>
          <a:p>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008000"/>
                </a:solidFill>
                <a:highlight>
                  <a:srgbClr val="FFFFFF"/>
                </a:highlight>
                <a:latin typeface="Consolas"/>
              </a:rPr>
              <a:t>// If there is an active child form, find the active control, which</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008000"/>
                </a:solidFill>
                <a:highlight>
                  <a:srgbClr val="FFFFFF"/>
                </a:highlight>
                <a:latin typeface="Consolas"/>
              </a:rPr>
              <a:t>// in this example should be a </a:t>
            </a:r>
            <a:r>
              <a:rPr lang="en-AU" sz="1050" dirty="0" err="1">
                <a:solidFill>
                  <a:srgbClr val="008000"/>
                </a:solidFill>
                <a:highlight>
                  <a:srgbClr val="FFFFFF"/>
                </a:highlight>
                <a:latin typeface="Consolas"/>
              </a:rPr>
              <a:t>RichTextBox</a:t>
            </a:r>
            <a:r>
              <a:rPr lang="en-AU" sz="1050" dirty="0">
                <a:solidFill>
                  <a:srgbClr val="008000"/>
                </a:solidFill>
                <a:highlight>
                  <a:srgbClr val="FFFFFF"/>
                </a:highlight>
                <a:latin typeface="Consolas"/>
              </a:rPr>
              <a:t>.</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0000FF"/>
                </a:solidFill>
                <a:highlight>
                  <a:srgbClr val="FFFFFF"/>
                </a:highlight>
                <a:latin typeface="Consolas"/>
              </a:rPr>
              <a:t>if</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activeChild</a:t>
            </a:r>
            <a:r>
              <a:rPr lang="en-AU" sz="1050" dirty="0">
                <a:solidFill>
                  <a:srgbClr val="000000"/>
                </a:solidFill>
                <a:highlight>
                  <a:srgbClr val="FFFFFF"/>
                </a:highlight>
                <a:latin typeface="Consolas"/>
              </a:rPr>
              <a:t> != </a:t>
            </a:r>
            <a:r>
              <a:rPr lang="en-AU" sz="1050" dirty="0">
                <a:solidFill>
                  <a:srgbClr val="0000FF"/>
                </a:solidFill>
                <a:highlight>
                  <a:srgbClr val="FFFFFF"/>
                </a:highlight>
                <a:latin typeface="Consolas"/>
              </a:rPr>
              <a:t>null</a:t>
            </a:r>
            <a:r>
              <a:rPr lang="en-AU" sz="1050" dirty="0" smtClean="0">
                <a:solidFill>
                  <a:srgbClr val="000000"/>
                </a:solidFill>
                <a:highlight>
                  <a:srgbClr val="FFFFFF"/>
                </a:highlight>
                <a:latin typeface="Consolas"/>
              </a:rPr>
              <a:t>) </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r>
              <a:rPr lang="en-AU" sz="1050" dirty="0" smtClean="0">
                <a:solidFill>
                  <a:srgbClr val="0000FF"/>
                </a:solidFill>
                <a:highlight>
                  <a:srgbClr val="FFFFFF"/>
                </a:highlight>
                <a:latin typeface="Consolas"/>
              </a:rPr>
              <a:t>try</a:t>
            </a:r>
            <a:r>
              <a:rPr lang="en-AU" sz="1050" dirty="0" smtClean="0">
                <a:solidFill>
                  <a:srgbClr val="000000"/>
                </a:solidFill>
                <a:highlight>
                  <a:srgbClr val="FFFFFF"/>
                </a:highlight>
                <a:latin typeface="Consolas"/>
              </a:rPr>
              <a:t>  </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r>
              <a:rPr lang="en-AU" sz="1050" dirty="0" err="1">
                <a:solidFill>
                  <a:srgbClr val="2B91AF"/>
                </a:solidFill>
                <a:highlight>
                  <a:srgbClr val="FFFFFF"/>
                </a:highlight>
                <a:latin typeface="Consolas"/>
              </a:rPr>
              <a:t>RichTextBox</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theBox</a:t>
            </a:r>
            <a:r>
              <a:rPr lang="en-AU" sz="1050" dirty="0">
                <a:solidFill>
                  <a:srgbClr val="000000"/>
                </a:solidFill>
                <a:highlight>
                  <a:srgbClr val="FFFFFF"/>
                </a:highlight>
                <a:latin typeface="Consolas"/>
              </a:rPr>
              <a:t> = (</a:t>
            </a:r>
            <a:r>
              <a:rPr lang="en-AU" sz="1050" dirty="0" err="1">
                <a:solidFill>
                  <a:srgbClr val="2B91AF"/>
                </a:solidFill>
                <a:highlight>
                  <a:srgbClr val="FFFFFF"/>
                </a:highlight>
                <a:latin typeface="Consolas"/>
              </a:rPr>
              <a:t>RichTextBox</a:t>
            </a:r>
            <a:r>
              <a:rPr lang="en-AU" sz="1050" dirty="0">
                <a:solidFill>
                  <a:srgbClr val="000000"/>
                </a:solidFill>
                <a:highlight>
                  <a:srgbClr val="FFFFFF"/>
                </a:highlight>
                <a:latin typeface="Consolas"/>
              </a:rPr>
              <a:t>)</a:t>
            </a:r>
            <a:r>
              <a:rPr lang="en-AU" sz="1050" dirty="0" err="1">
                <a:solidFill>
                  <a:srgbClr val="000000"/>
                </a:solidFill>
                <a:highlight>
                  <a:srgbClr val="FFFFFF"/>
                </a:highlight>
                <a:latin typeface="Consolas"/>
              </a:rPr>
              <a:t>activeChild.ActiveControl</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r>
              <a:rPr lang="en-AU" sz="1050" dirty="0">
                <a:solidFill>
                  <a:srgbClr val="0000FF"/>
                </a:solidFill>
                <a:highlight>
                  <a:srgbClr val="FFFFFF"/>
                </a:highlight>
                <a:latin typeface="Consolas"/>
              </a:rPr>
              <a:t>if</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theBox</a:t>
            </a:r>
            <a:r>
              <a:rPr lang="en-AU" sz="1050" dirty="0">
                <a:solidFill>
                  <a:srgbClr val="000000"/>
                </a:solidFill>
                <a:highlight>
                  <a:srgbClr val="FFFFFF"/>
                </a:highlight>
                <a:latin typeface="Consolas"/>
              </a:rPr>
              <a:t> != </a:t>
            </a:r>
            <a:r>
              <a:rPr lang="en-AU" sz="1050" dirty="0">
                <a:solidFill>
                  <a:srgbClr val="0000FF"/>
                </a:solidFill>
                <a:highlight>
                  <a:srgbClr val="FFFFFF"/>
                </a:highlight>
                <a:latin typeface="Consolas"/>
              </a:rPr>
              <a:t>null</a:t>
            </a:r>
            <a:r>
              <a:rPr lang="en-AU" sz="1050" dirty="0" smtClean="0">
                <a:solidFill>
                  <a:srgbClr val="000000"/>
                </a:solidFill>
                <a:highlight>
                  <a:srgbClr val="FFFFFF"/>
                </a:highlight>
                <a:latin typeface="Consolas"/>
              </a:rPr>
              <a:t>) </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r>
              <a:rPr lang="en-AU" sz="1050" dirty="0">
                <a:solidFill>
                  <a:srgbClr val="008000"/>
                </a:solidFill>
                <a:highlight>
                  <a:srgbClr val="FFFFFF"/>
                </a:highlight>
                <a:latin typeface="Consolas"/>
              </a:rPr>
              <a:t>// Create a new instance of the </a:t>
            </a:r>
            <a:r>
              <a:rPr lang="en-AU" sz="1050" dirty="0" err="1">
                <a:solidFill>
                  <a:srgbClr val="008000"/>
                </a:solidFill>
                <a:highlight>
                  <a:srgbClr val="FFFFFF"/>
                </a:highlight>
                <a:latin typeface="Consolas"/>
              </a:rPr>
              <a:t>DataObject</a:t>
            </a:r>
            <a:r>
              <a:rPr lang="en-AU" sz="1050" dirty="0">
                <a:solidFill>
                  <a:srgbClr val="008000"/>
                </a:solidFill>
                <a:highlight>
                  <a:srgbClr val="FFFFFF"/>
                </a:highlight>
                <a:latin typeface="Consolas"/>
              </a:rPr>
              <a:t> interface.</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err="1">
                <a:solidFill>
                  <a:srgbClr val="2B91AF"/>
                </a:solidFill>
                <a:highlight>
                  <a:srgbClr val="FFFFFF"/>
                </a:highlight>
                <a:latin typeface="Consolas"/>
              </a:rPr>
              <a:t>IDataObject</a:t>
            </a:r>
            <a:r>
              <a:rPr lang="en-AU" sz="1050" dirty="0">
                <a:solidFill>
                  <a:srgbClr val="000000"/>
                </a:solidFill>
                <a:highlight>
                  <a:srgbClr val="FFFFFF"/>
                </a:highlight>
                <a:latin typeface="Consolas"/>
              </a:rPr>
              <a:t> data = </a:t>
            </a:r>
            <a:r>
              <a:rPr lang="en-AU" sz="1050" dirty="0" err="1">
                <a:solidFill>
                  <a:srgbClr val="2B91AF"/>
                </a:solidFill>
                <a:highlight>
                  <a:srgbClr val="FFFFFF"/>
                </a:highlight>
                <a:latin typeface="Consolas"/>
              </a:rPr>
              <a:t>Clipboard</a:t>
            </a:r>
            <a:r>
              <a:rPr lang="en-AU" sz="1050" dirty="0" err="1">
                <a:solidFill>
                  <a:srgbClr val="000000"/>
                </a:solidFill>
                <a:highlight>
                  <a:srgbClr val="FFFFFF"/>
                </a:highlight>
                <a:latin typeface="Consolas"/>
              </a:rPr>
              <a:t>.GetDataObject</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r>
              <a:rPr lang="en-AU" sz="1050" dirty="0">
                <a:solidFill>
                  <a:srgbClr val="008000"/>
                </a:solidFill>
                <a:highlight>
                  <a:srgbClr val="FFFFFF"/>
                </a:highlight>
                <a:latin typeface="Consolas"/>
              </a:rPr>
              <a:t>// If the data is text, then set the text of the </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008000"/>
                </a:solidFill>
                <a:highlight>
                  <a:srgbClr val="FFFFFF"/>
                </a:highlight>
                <a:latin typeface="Consolas"/>
              </a:rPr>
              <a:t>// </a:t>
            </a:r>
            <a:r>
              <a:rPr lang="en-AU" sz="1050" dirty="0" err="1">
                <a:solidFill>
                  <a:srgbClr val="008000"/>
                </a:solidFill>
                <a:highlight>
                  <a:srgbClr val="FFFFFF"/>
                </a:highlight>
                <a:latin typeface="Consolas"/>
              </a:rPr>
              <a:t>RichTextBox</a:t>
            </a:r>
            <a:r>
              <a:rPr lang="en-AU" sz="1050" dirty="0">
                <a:solidFill>
                  <a:srgbClr val="008000"/>
                </a:solidFill>
                <a:highlight>
                  <a:srgbClr val="FFFFFF"/>
                </a:highlight>
                <a:latin typeface="Consolas"/>
              </a:rPr>
              <a:t> to the text in the clipboard.</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a:solidFill>
                  <a:srgbClr val="0000FF"/>
                </a:solidFill>
                <a:highlight>
                  <a:srgbClr val="FFFFFF"/>
                </a:highlight>
                <a:latin typeface="Consolas"/>
              </a:rPr>
              <a:t>if</a:t>
            </a:r>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data.GetDataPresent</a:t>
            </a:r>
            <a:r>
              <a:rPr lang="en-AU" sz="1050" dirty="0">
                <a:solidFill>
                  <a:srgbClr val="000000"/>
                </a:solidFill>
                <a:highlight>
                  <a:srgbClr val="FFFFFF"/>
                </a:highlight>
                <a:latin typeface="Consolas"/>
              </a:rPr>
              <a:t>(</a:t>
            </a:r>
            <a:r>
              <a:rPr lang="en-AU" sz="1050" dirty="0" err="1">
                <a:solidFill>
                  <a:srgbClr val="2B91AF"/>
                </a:solidFill>
                <a:highlight>
                  <a:srgbClr val="FFFFFF"/>
                </a:highlight>
                <a:latin typeface="Consolas"/>
              </a:rPr>
              <a:t>DataFormats</a:t>
            </a:r>
            <a:r>
              <a:rPr lang="en-AU" sz="1050" dirty="0" err="1">
                <a:solidFill>
                  <a:srgbClr val="000000"/>
                </a:solidFill>
                <a:highlight>
                  <a:srgbClr val="FFFFFF"/>
                </a:highlight>
                <a:latin typeface="Consolas"/>
              </a:rPr>
              <a:t>.Text</a:t>
            </a:r>
            <a:r>
              <a:rPr lang="en-AU" sz="1050" dirty="0" smtClean="0">
                <a:solidFill>
                  <a:srgbClr val="000000"/>
                </a:solidFill>
                <a:highlight>
                  <a:srgbClr val="FFFFFF"/>
                </a:highlight>
                <a:latin typeface="Consolas"/>
              </a:rPr>
              <a:t>)) {</a:t>
            </a:r>
            <a:endParaRPr lang="en-AU" sz="1050" dirty="0">
              <a:solidFill>
                <a:srgbClr val="000000"/>
              </a:solidFill>
              <a:highlight>
                <a:srgbClr val="FFFFFF"/>
              </a:highlight>
              <a:latin typeface="Consolas"/>
            </a:endParaRPr>
          </a:p>
          <a:p>
            <a:r>
              <a:rPr lang="en-AU" sz="1050" dirty="0">
                <a:solidFill>
                  <a:srgbClr val="000000"/>
                </a:solidFill>
                <a:highlight>
                  <a:srgbClr val="FFFFFF"/>
                </a:highlight>
                <a:latin typeface="Consolas"/>
              </a:rPr>
              <a:t>                    </a:t>
            </a:r>
            <a:r>
              <a:rPr lang="en-AU" sz="1050" dirty="0" err="1">
                <a:solidFill>
                  <a:srgbClr val="000000"/>
                </a:solidFill>
                <a:highlight>
                  <a:srgbClr val="FFFFFF"/>
                </a:highlight>
                <a:latin typeface="Consolas"/>
              </a:rPr>
              <a:t>theBox.SelectedText</a:t>
            </a:r>
            <a:r>
              <a:rPr lang="en-AU" sz="1050" dirty="0">
                <a:solidFill>
                  <a:srgbClr val="000000"/>
                </a:solidFill>
                <a:highlight>
                  <a:srgbClr val="FFFFFF"/>
                </a:highlight>
                <a:latin typeface="Consolas"/>
              </a:rPr>
              <a:t> = </a:t>
            </a:r>
            <a:r>
              <a:rPr lang="en-AU" sz="1050" dirty="0" err="1">
                <a:solidFill>
                  <a:srgbClr val="000000"/>
                </a:solidFill>
                <a:highlight>
                  <a:srgbClr val="FFFFFF"/>
                </a:highlight>
                <a:latin typeface="Consolas"/>
              </a:rPr>
              <a:t>data.GetData</a:t>
            </a:r>
            <a:r>
              <a:rPr lang="en-AU" sz="1050" dirty="0">
                <a:solidFill>
                  <a:srgbClr val="000000"/>
                </a:solidFill>
                <a:highlight>
                  <a:srgbClr val="FFFFFF"/>
                </a:highlight>
                <a:latin typeface="Consolas"/>
              </a:rPr>
              <a:t>(</a:t>
            </a:r>
            <a:r>
              <a:rPr lang="en-AU" sz="1050" dirty="0" err="1">
                <a:solidFill>
                  <a:srgbClr val="2B91AF"/>
                </a:solidFill>
                <a:highlight>
                  <a:srgbClr val="FFFFFF"/>
                </a:highlight>
                <a:latin typeface="Consolas"/>
              </a:rPr>
              <a:t>DataFormats</a:t>
            </a:r>
            <a:r>
              <a:rPr lang="en-AU" sz="1050" dirty="0" err="1">
                <a:solidFill>
                  <a:srgbClr val="000000"/>
                </a:solidFill>
                <a:highlight>
                  <a:srgbClr val="FFFFFF"/>
                </a:highlight>
                <a:latin typeface="Consolas"/>
              </a:rPr>
              <a:t>.Text</a:t>
            </a:r>
            <a:r>
              <a:rPr lang="en-AU" sz="1050" dirty="0">
                <a:solidFill>
                  <a:srgbClr val="000000"/>
                </a:solidFill>
                <a:highlight>
                  <a:srgbClr val="FFFFFF"/>
                </a:highlight>
                <a:latin typeface="Consolas"/>
              </a:rPr>
              <a:t>).</a:t>
            </a:r>
            <a:r>
              <a:rPr lang="en-AU" sz="1050" dirty="0" err="1">
                <a:solidFill>
                  <a:srgbClr val="000000"/>
                </a:solidFill>
                <a:highlight>
                  <a:srgbClr val="FFFFFF"/>
                </a:highlight>
                <a:latin typeface="Consolas"/>
              </a:rPr>
              <a:t>ToString</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r>
              <a:rPr lang="en-AU" sz="1050" dirty="0" smtClean="0">
                <a:solidFill>
                  <a:srgbClr val="0000FF"/>
                </a:solidFill>
                <a:highlight>
                  <a:srgbClr val="FFFFFF"/>
                </a:highlight>
                <a:latin typeface="Consolas"/>
              </a:rPr>
              <a:t>catch</a:t>
            </a:r>
            <a:r>
              <a:rPr lang="en-AU" sz="1050" dirty="0" smtClean="0">
                <a:solidFill>
                  <a:srgbClr val="000000"/>
                </a:solidFill>
                <a:highlight>
                  <a:srgbClr val="FFFFFF"/>
                </a:highlight>
                <a:latin typeface="Consolas"/>
              </a:rPr>
              <a:t> </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r>
              <a:rPr lang="en-AU" sz="1050" dirty="0" err="1">
                <a:solidFill>
                  <a:srgbClr val="2B91AF"/>
                </a:solidFill>
                <a:highlight>
                  <a:srgbClr val="FFFFFF"/>
                </a:highlight>
                <a:latin typeface="Consolas"/>
              </a:rPr>
              <a:t>MessageBox</a:t>
            </a:r>
            <a:r>
              <a:rPr lang="en-AU" sz="1050" dirty="0" err="1">
                <a:solidFill>
                  <a:srgbClr val="000000"/>
                </a:solidFill>
                <a:highlight>
                  <a:srgbClr val="FFFFFF"/>
                </a:highlight>
                <a:latin typeface="Consolas"/>
              </a:rPr>
              <a:t>.Show</a:t>
            </a:r>
            <a:r>
              <a:rPr lang="en-AU" sz="1050" dirty="0">
                <a:solidFill>
                  <a:srgbClr val="000000"/>
                </a:solidFill>
                <a:highlight>
                  <a:srgbClr val="FFFFFF"/>
                </a:highlight>
                <a:latin typeface="Consolas"/>
              </a:rPr>
              <a:t>(</a:t>
            </a:r>
            <a:r>
              <a:rPr lang="en-AU" sz="1050" dirty="0">
                <a:solidFill>
                  <a:srgbClr val="A31515"/>
                </a:solidFill>
                <a:highlight>
                  <a:srgbClr val="FFFFFF"/>
                </a:highlight>
                <a:latin typeface="Consolas"/>
              </a:rPr>
              <a:t>"You need to select a </a:t>
            </a:r>
            <a:r>
              <a:rPr lang="en-AU" sz="1050" dirty="0" err="1">
                <a:solidFill>
                  <a:srgbClr val="A31515"/>
                </a:solidFill>
                <a:highlight>
                  <a:srgbClr val="FFFFFF"/>
                </a:highlight>
                <a:latin typeface="Consolas"/>
              </a:rPr>
              <a:t>RichTextBox</a:t>
            </a:r>
            <a:r>
              <a:rPr lang="en-AU" sz="1050" dirty="0">
                <a:solidFill>
                  <a:srgbClr val="A31515"/>
                </a:solidFill>
                <a:highlight>
                  <a:srgbClr val="FFFFFF"/>
                </a:highlight>
                <a:latin typeface="Consolas"/>
              </a:rPr>
              <a:t>."</a:t>
            </a:r>
            <a:r>
              <a:rPr lang="en-AU" sz="1050" dirty="0">
                <a:solidFill>
                  <a:srgbClr val="000000"/>
                </a:solidFill>
                <a:highlight>
                  <a:srgbClr val="FFFFFF"/>
                </a:highlight>
                <a:latin typeface="Consolas"/>
              </a:rPr>
              <a:t>);</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    }</a:t>
            </a:r>
          </a:p>
          <a:p>
            <a:r>
              <a:rPr lang="en-AU" sz="1050" dirty="0">
                <a:solidFill>
                  <a:srgbClr val="000000"/>
                </a:solidFill>
                <a:highlight>
                  <a:srgbClr val="FFFFFF"/>
                </a:highlight>
                <a:latin typeface="Consolas"/>
              </a:rPr>
              <a:t>}</a:t>
            </a:r>
            <a:endParaRPr lang="en-AU" sz="105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98828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Drag and Drop Operations</a:t>
            </a:r>
            <a:endParaRPr lang="en-AU" dirty="0"/>
          </a:p>
        </p:txBody>
      </p:sp>
      <p:sp>
        <p:nvSpPr>
          <p:cNvPr id="3" name="Content Placeholder 2"/>
          <p:cNvSpPr>
            <a:spLocks noGrp="1"/>
          </p:cNvSpPr>
          <p:nvPr>
            <p:ph type="body" sz="quarter" idx="10"/>
          </p:nvPr>
        </p:nvSpPr>
        <p:spPr/>
        <p:txBody>
          <a:bodyPr>
            <a:normAutofit lnSpcReduction="10000"/>
          </a:bodyPr>
          <a:lstStyle/>
          <a:p>
            <a:r>
              <a:rPr lang="en-AU" dirty="0" smtClean="0"/>
              <a:t>In </a:t>
            </a:r>
            <a:r>
              <a:rPr lang="en-AU" i="1" dirty="0" smtClean="0"/>
              <a:t>Form2</a:t>
            </a:r>
            <a:r>
              <a:rPr lang="en-AU" dirty="0" smtClean="0"/>
              <a:t> replace the </a:t>
            </a:r>
            <a:r>
              <a:rPr lang="en-AU" i="1" dirty="0" err="1" smtClean="0"/>
              <a:t>RichTextBox</a:t>
            </a:r>
            <a:r>
              <a:rPr lang="en-AU" dirty="0" smtClean="0"/>
              <a:t> with a standard </a:t>
            </a:r>
            <a:r>
              <a:rPr lang="en-AU" i="1" dirty="0" err="1" smtClean="0"/>
              <a:t>TextBox</a:t>
            </a:r>
            <a:endParaRPr lang="en-AU" dirty="0" smtClean="0"/>
          </a:p>
          <a:p>
            <a:pPr lvl="1"/>
            <a:r>
              <a:rPr lang="en-AU" i="1" dirty="0" err="1" smtClean="0"/>
              <a:t>RichTextBox</a:t>
            </a:r>
            <a:r>
              <a:rPr lang="en-AU" dirty="0" smtClean="0"/>
              <a:t> offers drag-and-drop via the </a:t>
            </a:r>
            <a:r>
              <a:rPr lang="en-AU" i="1" dirty="0" err="1" smtClean="0"/>
              <a:t>EnableAutoDragDrop</a:t>
            </a:r>
            <a:r>
              <a:rPr lang="en-AU" dirty="0"/>
              <a:t> </a:t>
            </a:r>
            <a:r>
              <a:rPr lang="en-AU" dirty="0" smtClean="0"/>
              <a:t>property</a:t>
            </a:r>
          </a:p>
          <a:p>
            <a:r>
              <a:rPr lang="en-AU" dirty="0" smtClean="0"/>
              <a:t>For the </a:t>
            </a:r>
            <a:r>
              <a:rPr lang="en-AU" i="1" dirty="0" err="1" smtClean="0"/>
              <a:t>TextBox</a:t>
            </a:r>
            <a:r>
              <a:rPr lang="en-AU" dirty="0" smtClean="0"/>
              <a:t>, set </a:t>
            </a:r>
            <a:r>
              <a:rPr lang="en-AU" i="1" dirty="0" err="1" smtClean="0"/>
              <a:t>AllowDrop</a:t>
            </a:r>
            <a:r>
              <a:rPr lang="en-AU" i="1" dirty="0" smtClean="0"/>
              <a:t> </a:t>
            </a:r>
            <a:r>
              <a:rPr lang="en-AU" dirty="0" smtClean="0"/>
              <a:t>property to </a:t>
            </a:r>
            <a:r>
              <a:rPr lang="en-AU" i="1" dirty="0" smtClean="0"/>
              <a:t>True</a:t>
            </a:r>
          </a:p>
          <a:p>
            <a:r>
              <a:rPr lang="en-AU" dirty="0" smtClean="0"/>
              <a:t>Set </a:t>
            </a:r>
            <a:r>
              <a:rPr lang="en-AU" i="1" dirty="0" smtClean="0"/>
              <a:t>Multiline </a:t>
            </a:r>
            <a:r>
              <a:rPr lang="en-AU" dirty="0" smtClean="0"/>
              <a:t>property to </a:t>
            </a:r>
            <a:r>
              <a:rPr lang="en-AU" i="1" dirty="0" smtClean="0"/>
              <a:t>True</a:t>
            </a:r>
            <a:endParaRPr lang="en-AU" dirty="0" smtClean="0"/>
          </a:p>
          <a:p>
            <a:r>
              <a:rPr lang="en-AU" dirty="0" smtClean="0"/>
              <a:t>Add the </a:t>
            </a:r>
            <a:r>
              <a:rPr lang="en-AU" i="1" dirty="0" err="1" smtClean="0"/>
              <a:t>MouseDown</a:t>
            </a:r>
            <a:r>
              <a:rPr lang="en-AU" dirty="0" smtClean="0"/>
              <a:t>, </a:t>
            </a:r>
            <a:r>
              <a:rPr lang="en-AU" i="1" dirty="0" err="1" smtClean="0"/>
              <a:t>DragDrop</a:t>
            </a:r>
            <a:r>
              <a:rPr lang="en-AU" dirty="0" smtClean="0"/>
              <a:t> and </a:t>
            </a:r>
            <a:r>
              <a:rPr lang="en-AU" i="1" dirty="0" err="1" smtClean="0"/>
              <a:t>DragEnter</a:t>
            </a:r>
            <a:r>
              <a:rPr lang="en-AU" dirty="0" smtClean="0"/>
              <a:t> event handlers</a:t>
            </a:r>
            <a:endParaRPr lang="en-AU" dirty="0"/>
          </a:p>
        </p:txBody>
      </p:sp>
    </p:spTree>
    <p:extLst>
      <p:ext uri="{BB962C8B-B14F-4D97-AF65-F5344CB8AC3E}">
        <p14:creationId xmlns:p14="http://schemas.microsoft.com/office/powerpoint/2010/main" val="2092366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Drag Operations</a:t>
            </a:r>
            <a:endParaRPr lang="en-AU" dirty="0"/>
          </a:p>
        </p:txBody>
      </p:sp>
      <p:sp>
        <p:nvSpPr>
          <p:cNvPr id="3" name="Content Placeholder 2"/>
          <p:cNvSpPr>
            <a:spLocks noGrp="1"/>
          </p:cNvSpPr>
          <p:nvPr>
            <p:ph type="body" sz="quarter" idx="10"/>
          </p:nvPr>
        </p:nvSpPr>
        <p:spPr>
          <a:xfrm>
            <a:off x="323528" y="3003797"/>
            <a:ext cx="8064896" cy="1590825"/>
          </a:xfrm>
        </p:spPr>
        <p:txBody>
          <a:bodyPr>
            <a:normAutofit fontScale="92500" lnSpcReduction="10000"/>
          </a:bodyPr>
          <a:lstStyle/>
          <a:p>
            <a:r>
              <a:rPr lang="en-AU" dirty="0" smtClean="0"/>
              <a:t>textBox1.SelectedText will get the currently selected text in the textbox</a:t>
            </a:r>
          </a:p>
          <a:p>
            <a:pPr lvl="1"/>
            <a:r>
              <a:rPr lang="en-AU" dirty="0" smtClean="0"/>
              <a:t>In this instance that won’t work well because dragging to select will instead initiate the drag-and-drop operation</a:t>
            </a:r>
            <a:endParaRPr lang="en-AU" dirty="0"/>
          </a:p>
        </p:txBody>
      </p:sp>
      <p:sp>
        <p:nvSpPr>
          <p:cNvPr id="4" name="Rectangle 3"/>
          <p:cNvSpPr/>
          <p:nvPr/>
        </p:nvSpPr>
        <p:spPr>
          <a:xfrm>
            <a:off x="971600" y="1275606"/>
            <a:ext cx="6912768" cy="161692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400" dirty="0">
                <a:solidFill>
                  <a:srgbClr val="0000FF"/>
                </a:solidFill>
                <a:highlight>
                  <a:srgbClr val="FFFFFF"/>
                </a:highlight>
                <a:latin typeface="Consolas"/>
              </a:rPr>
              <a:t>private</a:t>
            </a:r>
            <a:r>
              <a:rPr lang="en-AU" sz="1400" dirty="0">
                <a:solidFill>
                  <a:srgbClr val="000000"/>
                </a:solidFill>
                <a:highlight>
                  <a:srgbClr val="FFFFFF"/>
                </a:highlight>
                <a:latin typeface="Consolas"/>
              </a:rPr>
              <a:t> </a:t>
            </a:r>
            <a:r>
              <a:rPr lang="en-AU" sz="1400" dirty="0">
                <a:solidFill>
                  <a:srgbClr val="0000FF"/>
                </a:solidFill>
                <a:highlight>
                  <a:srgbClr val="FFFFFF"/>
                </a:highlight>
                <a:latin typeface="Consolas"/>
              </a:rPr>
              <a:t>void</a:t>
            </a:r>
            <a:r>
              <a:rPr lang="en-AU" sz="1400" dirty="0">
                <a:solidFill>
                  <a:srgbClr val="000000"/>
                </a:solidFill>
                <a:highlight>
                  <a:srgbClr val="FFFFFF"/>
                </a:highlight>
                <a:latin typeface="Consolas"/>
              </a:rPr>
              <a:t> textBox1_MouseDown(</a:t>
            </a:r>
            <a:r>
              <a:rPr lang="en-AU" sz="1400" dirty="0">
                <a:solidFill>
                  <a:srgbClr val="0000FF"/>
                </a:solidFill>
                <a:highlight>
                  <a:srgbClr val="FFFFFF"/>
                </a:highlight>
                <a:latin typeface="Consolas"/>
              </a:rPr>
              <a:t>object</a:t>
            </a:r>
            <a:r>
              <a:rPr lang="en-AU" sz="1400" dirty="0">
                <a:solidFill>
                  <a:srgbClr val="000000"/>
                </a:solidFill>
                <a:highlight>
                  <a:srgbClr val="FFFFFF"/>
                </a:highlight>
                <a:latin typeface="Consolas"/>
              </a:rPr>
              <a:t> sender, </a:t>
            </a:r>
            <a:r>
              <a:rPr lang="en-AU" sz="1400" dirty="0" err="1">
                <a:solidFill>
                  <a:srgbClr val="2B91AF"/>
                </a:solidFill>
                <a:highlight>
                  <a:srgbClr val="FFFFFF"/>
                </a:highlight>
                <a:latin typeface="Consolas"/>
              </a:rPr>
              <a:t>MouseEventArgs</a:t>
            </a:r>
            <a:r>
              <a:rPr lang="en-AU" sz="1400" dirty="0">
                <a:solidFill>
                  <a:srgbClr val="000000"/>
                </a:solidFill>
                <a:highlight>
                  <a:srgbClr val="FFFFFF"/>
                </a:highlight>
                <a:latin typeface="Consolas"/>
              </a:rPr>
              <a:t> e)</a:t>
            </a:r>
          </a:p>
          <a:p>
            <a:r>
              <a:rPr lang="en-AU" sz="1400" dirty="0">
                <a:solidFill>
                  <a:srgbClr val="000000"/>
                </a:solidFill>
                <a:highlight>
                  <a:srgbClr val="FFFFFF"/>
                </a:highlight>
                <a:latin typeface="Consolas"/>
              </a:rPr>
              <a:t>{</a:t>
            </a:r>
          </a:p>
          <a:p>
            <a:r>
              <a:rPr lang="en-AU" sz="1400" dirty="0">
                <a:solidFill>
                  <a:srgbClr val="000000"/>
                </a:solidFill>
                <a:highlight>
                  <a:srgbClr val="FFFFFF"/>
                </a:highlight>
                <a:latin typeface="Consolas"/>
              </a:rPr>
              <a:t>    </a:t>
            </a:r>
            <a:r>
              <a:rPr lang="en-AU" sz="1400" dirty="0" smtClean="0">
                <a:solidFill>
                  <a:srgbClr val="000000"/>
                </a:solidFill>
                <a:highlight>
                  <a:srgbClr val="FFFFFF"/>
                </a:highlight>
                <a:latin typeface="Consolas"/>
              </a:rPr>
              <a:t>textBox1.DoDragDrop(textBox1.Text</a:t>
            </a:r>
            <a:r>
              <a:rPr lang="en-AU" sz="1400" dirty="0">
                <a:solidFill>
                  <a:srgbClr val="000000"/>
                </a:solidFill>
                <a:highlight>
                  <a:srgbClr val="FFFFFF"/>
                </a:highlight>
                <a:latin typeface="Consolas"/>
              </a:rPr>
              <a:t>, </a:t>
            </a:r>
            <a:r>
              <a:rPr lang="en-AU" sz="1400" dirty="0" err="1">
                <a:solidFill>
                  <a:srgbClr val="2B91AF"/>
                </a:solidFill>
                <a:highlight>
                  <a:srgbClr val="FFFFFF"/>
                </a:highlight>
                <a:latin typeface="Consolas"/>
              </a:rPr>
              <a:t>DragDropEffects</a:t>
            </a:r>
            <a:r>
              <a:rPr lang="en-AU" sz="1400" dirty="0" err="1">
                <a:solidFill>
                  <a:srgbClr val="000000"/>
                </a:solidFill>
                <a:highlight>
                  <a:srgbClr val="FFFFFF"/>
                </a:highlight>
                <a:latin typeface="Consolas"/>
              </a:rPr>
              <a:t>.Copy</a:t>
            </a:r>
            <a:r>
              <a:rPr lang="en-AU" sz="1400" dirty="0">
                <a:solidFill>
                  <a:srgbClr val="000000"/>
                </a:solidFill>
                <a:highlight>
                  <a:srgbClr val="FFFFFF"/>
                </a:highlight>
                <a:latin typeface="Consolas"/>
              </a:rPr>
              <a:t> | </a:t>
            </a:r>
            <a:r>
              <a:rPr lang="en-AU" sz="1400" dirty="0" smtClean="0">
                <a:solidFill>
                  <a:srgbClr val="000000"/>
                </a:solidFill>
                <a:highlight>
                  <a:srgbClr val="FFFFFF"/>
                </a:highlight>
                <a:latin typeface="Consolas"/>
              </a:rPr>
              <a:t>		</a:t>
            </a:r>
            <a:r>
              <a:rPr lang="en-AU" sz="1400" dirty="0" err="1" smtClean="0">
                <a:solidFill>
                  <a:srgbClr val="2B91AF"/>
                </a:solidFill>
                <a:highlight>
                  <a:srgbClr val="FFFFFF"/>
                </a:highlight>
                <a:latin typeface="Consolas"/>
              </a:rPr>
              <a:t>DragDropEffects</a:t>
            </a:r>
            <a:r>
              <a:rPr lang="en-AU" sz="1400" dirty="0" err="1" smtClean="0">
                <a:solidFill>
                  <a:srgbClr val="000000"/>
                </a:solidFill>
                <a:highlight>
                  <a:srgbClr val="FFFFFF"/>
                </a:highlight>
                <a:latin typeface="Consolas"/>
              </a:rPr>
              <a:t>.Move</a:t>
            </a:r>
            <a:r>
              <a:rPr lang="en-AU" sz="1400" dirty="0">
                <a:solidFill>
                  <a:srgbClr val="000000"/>
                </a:solidFill>
                <a:highlight>
                  <a:srgbClr val="FFFFFF"/>
                </a:highlight>
                <a:latin typeface="Consolas"/>
              </a:rPr>
              <a:t>);</a:t>
            </a:r>
          </a:p>
          <a:p>
            <a:r>
              <a:rPr lang="en-AU" sz="1400" dirty="0">
                <a:solidFill>
                  <a:srgbClr val="000000"/>
                </a:solidFill>
                <a:highlight>
                  <a:srgbClr val="FFFFFF"/>
                </a:highlight>
                <a:latin typeface="Consolas"/>
              </a:rPr>
              <a:t>}</a:t>
            </a:r>
            <a:endParaRPr lang="en-AU" sz="14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772481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Drop </a:t>
            </a:r>
            <a:r>
              <a:rPr lang="en-AU" dirty="0"/>
              <a:t>Operations</a:t>
            </a:r>
          </a:p>
        </p:txBody>
      </p:sp>
      <p:sp>
        <p:nvSpPr>
          <p:cNvPr id="3" name="Content Placeholder 2"/>
          <p:cNvSpPr>
            <a:spLocks noGrp="1"/>
          </p:cNvSpPr>
          <p:nvPr>
            <p:ph type="body" sz="quarter" idx="10"/>
          </p:nvPr>
        </p:nvSpPr>
        <p:spPr/>
        <p:txBody>
          <a:bodyPr/>
          <a:lstStyle/>
          <a:p>
            <a:endParaRPr lang="en-AU"/>
          </a:p>
        </p:txBody>
      </p:sp>
      <p:sp>
        <p:nvSpPr>
          <p:cNvPr id="4" name="Rectangle 3"/>
          <p:cNvSpPr/>
          <p:nvPr/>
        </p:nvSpPr>
        <p:spPr>
          <a:xfrm>
            <a:off x="323528" y="1386875"/>
            <a:ext cx="6912768" cy="280831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400" dirty="0">
                <a:solidFill>
                  <a:srgbClr val="0000FF"/>
                </a:solidFill>
                <a:highlight>
                  <a:srgbClr val="FFFFFF"/>
                </a:highlight>
                <a:latin typeface="Consolas"/>
              </a:rPr>
              <a:t>private</a:t>
            </a:r>
            <a:r>
              <a:rPr lang="en-AU" sz="1400" dirty="0">
                <a:solidFill>
                  <a:srgbClr val="000000"/>
                </a:solidFill>
                <a:highlight>
                  <a:srgbClr val="FFFFFF"/>
                </a:highlight>
                <a:latin typeface="Consolas"/>
              </a:rPr>
              <a:t> </a:t>
            </a:r>
            <a:r>
              <a:rPr lang="en-AU" sz="1400" dirty="0">
                <a:solidFill>
                  <a:srgbClr val="0000FF"/>
                </a:solidFill>
                <a:highlight>
                  <a:srgbClr val="FFFFFF"/>
                </a:highlight>
                <a:latin typeface="Consolas"/>
              </a:rPr>
              <a:t>void</a:t>
            </a:r>
            <a:r>
              <a:rPr lang="en-AU" sz="1400" dirty="0">
                <a:solidFill>
                  <a:srgbClr val="000000"/>
                </a:solidFill>
                <a:highlight>
                  <a:srgbClr val="FFFFFF"/>
                </a:highlight>
                <a:latin typeface="Consolas"/>
              </a:rPr>
              <a:t> textBox1_DragEnter(</a:t>
            </a:r>
            <a:r>
              <a:rPr lang="en-AU" sz="1400" dirty="0">
                <a:solidFill>
                  <a:srgbClr val="0000FF"/>
                </a:solidFill>
                <a:highlight>
                  <a:srgbClr val="FFFFFF"/>
                </a:highlight>
                <a:latin typeface="Consolas"/>
              </a:rPr>
              <a:t>object</a:t>
            </a:r>
            <a:r>
              <a:rPr lang="en-AU" sz="1400" dirty="0">
                <a:solidFill>
                  <a:srgbClr val="000000"/>
                </a:solidFill>
                <a:highlight>
                  <a:srgbClr val="FFFFFF"/>
                </a:highlight>
                <a:latin typeface="Consolas"/>
              </a:rPr>
              <a:t> sender, </a:t>
            </a:r>
            <a:r>
              <a:rPr lang="en-AU" sz="1400" dirty="0" err="1">
                <a:solidFill>
                  <a:srgbClr val="2B91AF"/>
                </a:solidFill>
                <a:highlight>
                  <a:srgbClr val="FFFFFF"/>
                </a:highlight>
                <a:latin typeface="Consolas"/>
              </a:rPr>
              <a:t>DragEventArgs</a:t>
            </a:r>
            <a:r>
              <a:rPr lang="en-AU" sz="1400" dirty="0">
                <a:solidFill>
                  <a:srgbClr val="000000"/>
                </a:solidFill>
                <a:highlight>
                  <a:srgbClr val="FFFFFF"/>
                </a:highlight>
                <a:latin typeface="Consolas"/>
              </a:rPr>
              <a:t> e)</a:t>
            </a:r>
          </a:p>
          <a:p>
            <a:r>
              <a:rPr lang="en-AU" sz="1400" dirty="0">
                <a:solidFill>
                  <a:srgbClr val="000000"/>
                </a:solidFill>
                <a:highlight>
                  <a:srgbClr val="FFFFFF"/>
                </a:highlight>
                <a:latin typeface="Consolas"/>
              </a:rPr>
              <a:t>{</a:t>
            </a:r>
          </a:p>
          <a:p>
            <a:r>
              <a:rPr lang="en-AU" sz="1400" dirty="0">
                <a:solidFill>
                  <a:srgbClr val="000000"/>
                </a:solidFill>
                <a:highlight>
                  <a:srgbClr val="FFFFFF"/>
                </a:highlight>
                <a:latin typeface="Consolas"/>
              </a:rPr>
              <a:t>    </a:t>
            </a:r>
            <a:r>
              <a:rPr lang="en-AU" sz="1400" dirty="0">
                <a:solidFill>
                  <a:srgbClr val="0000FF"/>
                </a:solidFill>
                <a:highlight>
                  <a:srgbClr val="FFFFFF"/>
                </a:highlight>
                <a:latin typeface="Consolas"/>
              </a:rPr>
              <a:t>if</a:t>
            </a:r>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e.Data.GetDataPresent</a:t>
            </a:r>
            <a:r>
              <a:rPr lang="en-AU" sz="1400" dirty="0">
                <a:solidFill>
                  <a:srgbClr val="000000"/>
                </a:solidFill>
                <a:highlight>
                  <a:srgbClr val="FFFFFF"/>
                </a:highlight>
                <a:latin typeface="Consolas"/>
              </a:rPr>
              <a:t>(</a:t>
            </a:r>
            <a:r>
              <a:rPr lang="en-AU" sz="1400" dirty="0" err="1">
                <a:solidFill>
                  <a:srgbClr val="2B91AF"/>
                </a:solidFill>
                <a:highlight>
                  <a:srgbClr val="FFFFFF"/>
                </a:highlight>
                <a:latin typeface="Consolas"/>
              </a:rPr>
              <a:t>DataFormats</a:t>
            </a:r>
            <a:r>
              <a:rPr lang="en-AU" sz="1400" dirty="0" err="1">
                <a:solidFill>
                  <a:srgbClr val="000000"/>
                </a:solidFill>
                <a:highlight>
                  <a:srgbClr val="FFFFFF"/>
                </a:highlight>
                <a:latin typeface="Consolas"/>
              </a:rPr>
              <a:t>.Text</a:t>
            </a:r>
            <a:r>
              <a:rPr lang="en-AU" sz="1400" dirty="0">
                <a:solidFill>
                  <a:srgbClr val="000000"/>
                </a:solidFill>
                <a:highlight>
                  <a:srgbClr val="FFFFFF"/>
                </a:highlight>
                <a:latin typeface="Consolas"/>
              </a:rPr>
              <a:t>))</a:t>
            </a:r>
          </a:p>
          <a:p>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e.Effect</a:t>
            </a:r>
            <a:r>
              <a:rPr lang="en-AU" sz="1400" dirty="0">
                <a:solidFill>
                  <a:srgbClr val="000000"/>
                </a:solidFill>
                <a:highlight>
                  <a:srgbClr val="FFFFFF"/>
                </a:highlight>
                <a:latin typeface="Consolas"/>
              </a:rPr>
              <a:t> = </a:t>
            </a:r>
            <a:r>
              <a:rPr lang="en-AU" sz="1400" dirty="0" err="1">
                <a:solidFill>
                  <a:srgbClr val="2B91AF"/>
                </a:solidFill>
                <a:highlight>
                  <a:srgbClr val="FFFFFF"/>
                </a:highlight>
                <a:latin typeface="Consolas"/>
              </a:rPr>
              <a:t>DragDropEffects</a:t>
            </a:r>
            <a:r>
              <a:rPr lang="en-AU" sz="1400" dirty="0" err="1">
                <a:solidFill>
                  <a:srgbClr val="000000"/>
                </a:solidFill>
                <a:highlight>
                  <a:srgbClr val="FFFFFF"/>
                </a:highlight>
                <a:latin typeface="Consolas"/>
              </a:rPr>
              <a:t>.Copy</a:t>
            </a:r>
            <a:r>
              <a:rPr lang="en-AU" sz="1400" dirty="0">
                <a:solidFill>
                  <a:srgbClr val="000000"/>
                </a:solidFill>
                <a:highlight>
                  <a:srgbClr val="FFFFFF"/>
                </a:highlight>
                <a:latin typeface="Consolas"/>
              </a:rPr>
              <a:t>;</a:t>
            </a:r>
          </a:p>
          <a:p>
            <a:r>
              <a:rPr lang="en-AU" sz="1400" dirty="0">
                <a:solidFill>
                  <a:srgbClr val="000000"/>
                </a:solidFill>
                <a:highlight>
                  <a:srgbClr val="FFFFFF"/>
                </a:highlight>
                <a:latin typeface="Consolas"/>
              </a:rPr>
              <a:t>    </a:t>
            </a:r>
            <a:r>
              <a:rPr lang="en-AU" sz="1400" dirty="0">
                <a:solidFill>
                  <a:srgbClr val="0000FF"/>
                </a:solidFill>
                <a:highlight>
                  <a:srgbClr val="FFFFFF"/>
                </a:highlight>
                <a:latin typeface="Consolas"/>
              </a:rPr>
              <a:t>else</a:t>
            </a:r>
            <a:endParaRPr lang="en-AU" sz="1400" dirty="0">
              <a:solidFill>
                <a:srgbClr val="000000"/>
              </a:solidFill>
              <a:highlight>
                <a:srgbClr val="FFFFFF"/>
              </a:highlight>
              <a:latin typeface="Consolas"/>
            </a:endParaRPr>
          </a:p>
          <a:p>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e.Effect</a:t>
            </a:r>
            <a:r>
              <a:rPr lang="en-AU" sz="1400" dirty="0">
                <a:solidFill>
                  <a:srgbClr val="000000"/>
                </a:solidFill>
                <a:highlight>
                  <a:srgbClr val="FFFFFF"/>
                </a:highlight>
                <a:latin typeface="Consolas"/>
              </a:rPr>
              <a:t> = </a:t>
            </a:r>
            <a:r>
              <a:rPr lang="en-AU" sz="1400" dirty="0" err="1">
                <a:solidFill>
                  <a:srgbClr val="2B91AF"/>
                </a:solidFill>
                <a:highlight>
                  <a:srgbClr val="FFFFFF"/>
                </a:highlight>
                <a:latin typeface="Consolas"/>
              </a:rPr>
              <a:t>DragDropEffects</a:t>
            </a:r>
            <a:r>
              <a:rPr lang="en-AU" sz="1400" dirty="0" err="1">
                <a:solidFill>
                  <a:srgbClr val="000000"/>
                </a:solidFill>
                <a:highlight>
                  <a:srgbClr val="FFFFFF"/>
                </a:highlight>
                <a:latin typeface="Consolas"/>
              </a:rPr>
              <a:t>.None</a:t>
            </a:r>
            <a:r>
              <a:rPr lang="en-AU" sz="1400" dirty="0">
                <a:solidFill>
                  <a:srgbClr val="000000"/>
                </a:solidFill>
                <a:highlight>
                  <a:srgbClr val="FFFFFF"/>
                </a:highlight>
                <a:latin typeface="Consolas"/>
              </a:rPr>
              <a:t>;</a:t>
            </a:r>
          </a:p>
          <a:p>
            <a:r>
              <a:rPr lang="en-AU" sz="1400" dirty="0">
                <a:solidFill>
                  <a:srgbClr val="000000"/>
                </a:solidFill>
                <a:highlight>
                  <a:srgbClr val="FFFFFF"/>
                </a:highlight>
                <a:latin typeface="Consolas"/>
              </a:rPr>
              <a:t>}</a:t>
            </a:r>
          </a:p>
          <a:p>
            <a:endParaRPr lang="en-AU" sz="1400" dirty="0">
              <a:solidFill>
                <a:srgbClr val="000000"/>
              </a:solidFill>
              <a:highlight>
                <a:srgbClr val="FFFFFF"/>
              </a:highlight>
              <a:latin typeface="Consolas"/>
            </a:endParaRPr>
          </a:p>
          <a:p>
            <a:r>
              <a:rPr lang="en-AU" sz="1400" dirty="0">
                <a:solidFill>
                  <a:srgbClr val="0000FF"/>
                </a:solidFill>
                <a:highlight>
                  <a:srgbClr val="FFFFFF"/>
                </a:highlight>
                <a:latin typeface="Consolas"/>
              </a:rPr>
              <a:t>private</a:t>
            </a:r>
            <a:r>
              <a:rPr lang="en-AU" sz="1400" dirty="0">
                <a:solidFill>
                  <a:srgbClr val="000000"/>
                </a:solidFill>
                <a:highlight>
                  <a:srgbClr val="FFFFFF"/>
                </a:highlight>
                <a:latin typeface="Consolas"/>
              </a:rPr>
              <a:t> </a:t>
            </a:r>
            <a:r>
              <a:rPr lang="en-AU" sz="1400" dirty="0">
                <a:solidFill>
                  <a:srgbClr val="0000FF"/>
                </a:solidFill>
                <a:highlight>
                  <a:srgbClr val="FFFFFF"/>
                </a:highlight>
                <a:latin typeface="Consolas"/>
              </a:rPr>
              <a:t>void</a:t>
            </a:r>
            <a:r>
              <a:rPr lang="en-AU" sz="1400" dirty="0">
                <a:solidFill>
                  <a:srgbClr val="000000"/>
                </a:solidFill>
                <a:highlight>
                  <a:srgbClr val="FFFFFF"/>
                </a:highlight>
                <a:latin typeface="Consolas"/>
              </a:rPr>
              <a:t> textBox1_DragDrop(</a:t>
            </a:r>
            <a:r>
              <a:rPr lang="en-AU" sz="1400" dirty="0">
                <a:solidFill>
                  <a:srgbClr val="0000FF"/>
                </a:solidFill>
                <a:highlight>
                  <a:srgbClr val="FFFFFF"/>
                </a:highlight>
                <a:latin typeface="Consolas"/>
              </a:rPr>
              <a:t>object</a:t>
            </a:r>
            <a:r>
              <a:rPr lang="en-AU" sz="1400" dirty="0">
                <a:solidFill>
                  <a:srgbClr val="000000"/>
                </a:solidFill>
                <a:highlight>
                  <a:srgbClr val="FFFFFF"/>
                </a:highlight>
                <a:latin typeface="Consolas"/>
              </a:rPr>
              <a:t> sender, </a:t>
            </a:r>
            <a:r>
              <a:rPr lang="en-AU" sz="1400" dirty="0" err="1">
                <a:solidFill>
                  <a:srgbClr val="2B91AF"/>
                </a:solidFill>
                <a:highlight>
                  <a:srgbClr val="FFFFFF"/>
                </a:highlight>
                <a:latin typeface="Consolas"/>
              </a:rPr>
              <a:t>DragEventArgs</a:t>
            </a:r>
            <a:r>
              <a:rPr lang="en-AU" sz="1400" dirty="0">
                <a:solidFill>
                  <a:srgbClr val="000000"/>
                </a:solidFill>
                <a:highlight>
                  <a:srgbClr val="FFFFFF"/>
                </a:highlight>
                <a:latin typeface="Consolas"/>
              </a:rPr>
              <a:t> e)</a:t>
            </a:r>
          </a:p>
          <a:p>
            <a:r>
              <a:rPr lang="en-AU" sz="1400" dirty="0">
                <a:solidFill>
                  <a:srgbClr val="000000"/>
                </a:solidFill>
                <a:highlight>
                  <a:srgbClr val="FFFFFF"/>
                </a:highlight>
                <a:latin typeface="Consolas"/>
              </a:rPr>
              <a:t>{</a:t>
            </a:r>
          </a:p>
          <a:p>
            <a:r>
              <a:rPr lang="en-AU" sz="1400" dirty="0">
                <a:solidFill>
                  <a:srgbClr val="000000"/>
                </a:solidFill>
                <a:highlight>
                  <a:srgbClr val="FFFFFF"/>
                </a:highlight>
                <a:latin typeface="Consolas"/>
              </a:rPr>
              <a:t>    textBox1.Text = </a:t>
            </a:r>
            <a:r>
              <a:rPr lang="en-AU" sz="1400" dirty="0" err="1">
                <a:solidFill>
                  <a:srgbClr val="000000"/>
                </a:solidFill>
                <a:highlight>
                  <a:srgbClr val="FFFFFF"/>
                </a:highlight>
                <a:latin typeface="Consolas"/>
              </a:rPr>
              <a:t>e.Data.GetData</a:t>
            </a:r>
            <a:r>
              <a:rPr lang="en-AU" sz="1400" dirty="0">
                <a:solidFill>
                  <a:srgbClr val="000000"/>
                </a:solidFill>
                <a:highlight>
                  <a:srgbClr val="FFFFFF"/>
                </a:highlight>
                <a:latin typeface="Consolas"/>
              </a:rPr>
              <a:t>(</a:t>
            </a:r>
            <a:r>
              <a:rPr lang="en-AU" sz="1400" dirty="0" err="1">
                <a:solidFill>
                  <a:srgbClr val="2B91AF"/>
                </a:solidFill>
                <a:highlight>
                  <a:srgbClr val="FFFFFF"/>
                </a:highlight>
                <a:latin typeface="Consolas"/>
              </a:rPr>
              <a:t>DataFormats</a:t>
            </a:r>
            <a:r>
              <a:rPr lang="en-AU" sz="1400" dirty="0" err="1">
                <a:solidFill>
                  <a:srgbClr val="000000"/>
                </a:solidFill>
                <a:highlight>
                  <a:srgbClr val="FFFFFF"/>
                </a:highlight>
                <a:latin typeface="Consolas"/>
              </a:rPr>
              <a:t>.Text</a:t>
            </a:r>
            <a:r>
              <a:rPr lang="en-AU" sz="1400" dirty="0">
                <a:solidFill>
                  <a:srgbClr val="000000"/>
                </a:solidFill>
                <a:highlight>
                  <a:srgbClr val="FFFFFF"/>
                </a:highlight>
                <a:latin typeface="Consolas"/>
              </a:rPr>
              <a:t>).</a:t>
            </a:r>
            <a:r>
              <a:rPr lang="en-AU" sz="1400" dirty="0" err="1">
                <a:solidFill>
                  <a:srgbClr val="000000"/>
                </a:solidFill>
                <a:highlight>
                  <a:srgbClr val="FFFFFF"/>
                </a:highlight>
                <a:latin typeface="Consolas"/>
              </a:rPr>
              <a:t>ToString</a:t>
            </a:r>
            <a:r>
              <a:rPr lang="en-AU" sz="1400" dirty="0">
                <a:solidFill>
                  <a:srgbClr val="000000"/>
                </a:solidFill>
                <a:highlight>
                  <a:srgbClr val="FFFFFF"/>
                </a:highlight>
                <a:latin typeface="Consolas"/>
              </a:rPr>
              <a:t>();</a:t>
            </a:r>
          </a:p>
          <a:p>
            <a:r>
              <a:rPr lang="en-AU" sz="1400" dirty="0">
                <a:solidFill>
                  <a:srgbClr val="000000"/>
                </a:solidFill>
                <a:highlight>
                  <a:srgbClr val="FFFFFF"/>
                </a:highlight>
                <a:latin typeface="Consolas"/>
              </a:rPr>
              <a:t>}</a:t>
            </a:r>
            <a:endParaRPr lang="en-AU" sz="1400" dirty="0" smtClean="0">
              <a:solidFill>
                <a:schemeClr val="tx1"/>
              </a:solidFill>
              <a:latin typeface="Consolas" pitchFamily="49" charset="0"/>
              <a:cs typeface="Consolas"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272" y="1386875"/>
            <a:ext cx="1595722" cy="1606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421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Integrating User Help</a:t>
            </a:r>
          </a:p>
        </p:txBody>
      </p:sp>
      <p:sp>
        <p:nvSpPr>
          <p:cNvPr id="3" name="Content Placeholder 2"/>
          <p:cNvSpPr>
            <a:spLocks noGrp="1"/>
          </p:cNvSpPr>
          <p:nvPr>
            <p:ph type="body" sz="quarter" idx="10"/>
          </p:nvPr>
        </p:nvSpPr>
        <p:spPr/>
        <p:txBody>
          <a:bodyPr>
            <a:normAutofit fontScale="85000" lnSpcReduction="20000"/>
          </a:bodyPr>
          <a:lstStyle/>
          <a:p>
            <a:r>
              <a:rPr lang="en-AU" dirty="0" smtClean="0"/>
              <a:t>Often overlooked, but important</a:t>
            </a:r>
          </a:p>
          <a:p>
            <a:pPr lvl="1"/>
            <a:endParaRPr lang="en-AU" dirty="0" smtClean="0"/>
          </a:p>
          <a:p>
            <a:r>
              <a:rPr lang="en-AU" dirty="0" smtClean="0"/>
              <a:t>Windows Forms supports 2 different types:</a:t>
            </a:r>
          </a:p>
          <a:p>
            <a:pPr lvl="1"/>
            <a:r>
              <a:rPr lang="en-AU" dirty="0" smtClean="0"/>
              <a:t>Pointing to the Help file</a:t>
            </a:r>
          </a:p>
          <a:p>
            <a:pPr lvl="2"/>
            <a:r>
              <a:rPr lang="en-AU" dirty="0" smtClean="0"/>
              <a:t>HTML or HTML Help 1.x or greater</a:t>
            </a:r>
          </a:p>
          <a:p>
            <a:pPr lvl="1"/>
            <a:r>
              <a:rPr lang="en-AU" dirty="0" smtClean="0"/>
              <a:t>“What’s This” on individual controls</a:t>
            </a:r>
          </a:p>
          <a:p>
            <a:pPr lvl="1"/>
            <a:endParaRPr lang="en-AU" dirty="0" smtClean="0"/>
          </a:p>
          <a:p>
            <a:r>
              <a:rPr lang="en-AU" dirty="0" smtClean="0"/>
              <a:t>Both types can be used on the same form</a:t>
            </a:r>
          </a:p>
          <a:p>
            <a:pPr lvl="1"/>
            <a:endParaRPr lang="en-AU" dirty="0" smtClean="0"/>
          </a:p>
          <a:p>
            <a:r>
              <a:rPr lang="en-AU" dirty="0" smtClean="0"/>
              <a:t>Tool tips can also be used on controls</a:t>
            </a:r>
          </a:p>
          <a:p>
            <a:pPr marL="0" indent="0">
              <a:buNone/>
            </a:pPr>
            <a:endParaRPr lang="en-AU" dirty="0"/>
          </a:p>
        </p:txBody>
      </p:sp>
    </p:spTree>
    <p:extLst>
      <p:ext uri="{BB962C8B-B14F-4D97-AF65-F5344CB8AC3E}">
        <p14:creationId xmlns:p14="http://schemas.microsoft.com/office/powerpoint/2010/main" val="1519967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Integrating User Help</a:t>
            </a:r>
          </a:p>
        </p:txBody>
      </p:sp>
      <p:sp>
        <p:nvSpPr>
          <p:cNvPr id="3" name="Content Placeholder 2"/>
          <p:cNvSpPr>
            <a:spLocks noGrp="1"/>
          </p:cNvSpPr>
          <p:nvPr>
            <p:ph type="body" sz="quarter" idx="10"/>
          </p:nvPr>
        </p:nvSpPr>
        <p:spPr/>
        <p:txBody>
          <a:bodyPr>
            <a:normAutofit fontScale="77500" lnSpcReduction="20000"/>
          </a:bodyPr>
          <a:lstStyle/>
          <a:p>
            <a:r>
              <a:rPr lang="en-AU" dirty="0" smtClean="0"/>
              <a:t>Drag the </a:t>
            </a:r>
            <a:r>
              <a:rPr lang="en-AU" dirty="0" err="1" smtClean="0"/>
              <a:t>HelpProvider</a:t>
            </a:r>
            <a:r>
              <a:rPr lang="en-AU" dirty="0" smtClean="0"/>
              <a:t> component onto the form</a:t>
            </a:r>
          </a:p>
          <a:p>
            <a:pPr lvl="1"/>
            <a:endParaRPr lang="en-AU" dirty="0" smtClean="0"/>
          </a:p>
          <a:p>
            <a:r>
              <a:rPr lang="en-AU" dirty="0" smtClean="0"/>
              <a:t>Create an HTML file containing the help</a:t>
            </a:r>
          </a:p>
          <a:p>
            <a:pPr lvl="1"/>
            <a:endParaRPr lang="en-AU" dirty="0" smtClean="0"/>
          </a:p>
          <a:p>
            <a:r>
              <a:rPr lang="en-AU" dirty="0" smtClean="0"/>
              <a:t>Set the </a:t>
            </a:r>
            <a:r>
              <a:rPr lang="en-AU" dirty="0" err="1" smtClean="0"/>
              <a:t>HelpProvider’s</a:t>
            </a:r>
            <a:r>
              <a:rPr lang="en-AU" dirty="0" smtClean="0"/>
              <a:t> </a:t>
            </a:r>
            <a:r>
              <a:rPr lang="en-AU" i="1" dirty="0" err="1" smtClean="0"/>
              <a:t>HelpNamespace</a:t>
            </a:r>
            <a:r>
              <a:rPr lang="en-AU" dirty="0" smtClean="0"/>
              <a:t> property to this file</a:t>
            </a:r>
          </a:p>
          <a:p>
            <a:pPr lvl="1"/>
            <a:endParaRPr lang="en-AU" dirty="0" smtClean="0"/>
          </a:p>
          <a:p>
            <a:r>
              <a:rPr lang="en-AU" dirty="0" smtClean="0"/>
              <a:t>Set the form’s </a:t>
            </a:r>
            <a:r>
              <a:rPr lang="en-AU" i="1" dirty="0" err="1" smtClean="0"/>
              <a:t>MinimizeBox</a:t>
            </a:r>
            <a:r>
              <a:rPr lang="en-AU" dirty="0" smtClean="0"/>
              <a:t> and </a:t>
            </a:r>
            <a:r>
              <a:rPr lang="en-AU" i="1" dirty="0" err="1" smtClean="0"/>
              <a:t>MaximizeBox</a:t>
            </a:r>
            <a:r>
              <a:rPr lang="en-AU" dirty="0" smtClean="0"/>
              <a:t> properties to </a:t>
            </a:r>
            <a:r>
              <a:rPr lang="en-AU" i="1" dirty="0" smtClean="0"/>
              <a:t>false</a:t>
            </a:r>
            <a:r>
              <a:rPr lang="en-AU" dirty="0" smtClean="0"/>
              <a:t>, and </a:t>
            </a:r>
            <a:r>
              <a:rPr lang="en-AU" i="1" dirty="0" err="1" smtClean="0"/>
              <a:t>HelpButton</a:t>
            </a:r>
            <a:r>
              <a:rPr lang="en-AU" dirty="0" smtClean="0"/>
              <a:t> to </a:t>
            </a:r>
            <a:r>
              <a:rPr lang="en-AU" i="1" dirty="0" smtClean="0"/>
              <a:t>true</a:t>
            </a:r>
          </a:p>
          <a:p>
            <a:pPr lvl="1"/>
            <a:endParaRPr lang="en-AU" i="1" dirty="0" smtClean="0"/>
          </a:p>
          <a:p>
            <a:r>
              <a:rPr lang="en-AU" dirty="0" smtClean="0"/>
              <a:t>A help icon will appear at the top-right of the form</a:t>
            </a:r>
            <a:endParaRPr lang="en-AU" dirty="0"/>
          </a:p>
        </p:txBody>
      </p:sp>
    </p:spTree>
    <p:extLst>
      <p:ext uri="{BB962C8B-B14F-4D97-AF65-F5344CB8AC3E}">
        <p14:creationId xmlns:p14="http://schemas.microsoft.com/office/powerpoint/2010/main" val="2026386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type="body" sz="quarter" idx="10"/>
          </p:nvPr>
        </p:nvSpPr>
        <p:spPr/>
        <p:txBody>
          <a:bodyPr>
            <a:normAutofit fontScale="92500" lnSpcReduction="10000"/>
          </a:bodyPr>
          <a:lstStyle/>
          <a:p>
            <a:r>
              <a:rPr lang="en-AU" dirty="0" smtClean="0"/>
              <a:t>Multi-Document Interface (MDI) Applications</a:t>
            </a:r>
          </a:p>
          <a:p>
            <a:pPr lvl="1"/>
            <a:endParaRPr lang="en-AU" dirty="0" smtClean="0"/>
          </a:p>
          <a:p>
            <a:r>
              <a:rPr lang="en-AU" dirty="0" smtClean="0"/>
              <a:t>Copy and Paste </a:t>
            </a:r>
          </a:p>
          <a:p>
            <a:pPr lvl="1"/>
            <a:r>
              <a:rPr lang="en-AU" dirty="0" smtClean="0"/>
              <a:t>Determining the Active MDI Child</a:t>
            </a:r>
          </a:p>
          <a:p>
            <a:pPr lvl="1"/>
            <a:endParaRPr lang="en-AU" dirty="0" smtClean="0"/>
          </a:p>
          <a:p>
            <a:r>
              <a:rPr lang="en-AU" dirty="0" smtClean="0"/>
              <a:t>Drag-and-Drop Operations</a:t>
            </a:r>
          </a:p>
          <a:p>
            <a:pPr lvl="1"/>
            <a:endParaRPr lang="en-AU" dirty="0" smtClean="0"/>
          </a:p>
          <a:p>
            <a:r>
              <a:rPr lang="en-AU" dirty="0" smtClean="0"/>
              <a:t>Integrating User Help</a:t>
            </a:r>
            <a:endParaRPr lang="en-AU" dirty="0"/>
          </a:p>
        </p:txBody>
      </p:sp>
    </p:spTree>
    <p:extLst>
      <p:ext uri="{BB962C8B-B14F-4D97-AF65-F5344CB8AC3E}">
        <p14:creationId xmlns:p14="http://schemas.microsoft.com/office/powerpoint/2010/main" val="938907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Integrating User Help</a:t>
            </a:r>
            <a:endParaRPr lang="en-AU" dirty="0"/>
          </a:p>
        </p:txBody>
      </p:sp>
      <p:sp>
        <p:nvSpPr>
          <p:cNvPr id="3" name="Content Placeholder 2"/>
          <p:cNvSpPr>
            <a:spLocks noGrp="1"/>
          </p:cNvSpPr>
          <p:nvPr>
            <p:ph type="body" sz="quarter" idx="10"/>
          </p:nvPr>
        </p:nvSpPr>
        <p:spPr>
          <a:xfrm>
            <a:off x="323850" y="1203325"/>
            <a:ext cx="6408390" cy="3384649"/>
          </a:xfrm>
        </p:spPr>
        <p:txBody>
          <a:bodyPr>
            <a:normAutofit fontScale="70000" lnSpcReduction="20000"/>
          </a:bodyPr>
          <a:lstStyle/>
          <a:p>
            <a:r>
              <a:rPr lang="en-AU" dirty="0" smtClean="0"/>
              <a:t>On the control you want to add help to, set the </a:t>
            </a:r>
            <a:r>
              <a:rPr lang="en-AU" dirty="0" err="1" smtClean="0"/>
              <a:t>HelpKeyword</a:t>
            </a:r>
            <a:r>
              <a:rPr lang="en-AU" dirty="0" smtClean="0"/>
              <a:t> property</a:t>
            </a:r>
          </a:p>
          <a:p>
            <a:pPr lvl="1"/>
            <a:endParaRPr lang="en-AU" dirty="0" smtClean="0"/>
          </a:p>
          <a:p>
            <a:r>
              <a:rPr lang="en-AU" dirty="0" smtClean="0"/>
              <a:t>The </a:t>
            </a:r>
            <a:r>
              <a:rPr lang="en-AU" dirty="0" err="1" smtClean="0"/>
              <a:t>HelpNavigator</a:t>
            </a:r>
            <a:r>
              <a:rPr lang="en-AU" dirty="0" smtClean="0"/>
              <a:t> property determines the way the </a:t>
            </a:r>
            <a:r>
              <a:rPr lang="en-AU" dirty="0" err="1" smtClean="0"/>
              <a:t>HelpKeyword</a:t>
            </a:r>
            <a:r>
              <a:rPr lang="en-AU" dirty="0" smtClean="0"/>
              <a:t> is passed to the help system</a:t>
            </a:r>
          </a:p>
          <a:p>
            <a:pPr lvl="1"/>
            <a:endParaRPr lang="en-AU" dirty="0" smtClean="0"/>
          </a:p>
          <a:p>
            <a:r>
              <a:rPr lang="en-AU" dirty="0" smtClean="0"/>
              <a:t>More information at: </a:t>
            </a:r>
            <a:r>
              <a:rPr lang="en-AU" dirty="0" smtClean="0">
                <a:hlinkClick r:id="rId3"/>
              </a:rPr>
              <a:t>https://msdn.microsoft.com/en-us/library/wxdbf1a7(v=vs.110).aspx</a:t>
            </a:r>
            <a:r>
              <a:rPr lang="en-AU" dirty="0" smtClean="0"/>
              <a:t> </a:t>
            </a:r>
          </a:p>
          <a:p>
            <a:pPr lvl="1"/>
            <a:endParaRPr lang="en-AU" dirty="0" smtClean="0"/>
          </a:p>
          <a:p>
            <a:r>
              <a:rPr lang="en-AU" dirty="0" smtClean="0"/>
              <a:t>Use the ? icon to activate the ‘What’s This?’  cursor, or press F1 for help</a:t>
            </a:r>
            <a:endParaRPr lang="en-AU" dirty="0"/>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1275606"/>
            <a:ext cx="2016224" cy="202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394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Tool Tips</a:t>
            </a:r>
            <a:endParaRPr lang="en-AU" dirty="0"/>
          </a:p>
        </p:txBody>
      </p:sp>
      <p:sp>
        <p:nvSpPr>
          <p:cNvPr id="3" name="Content Placeholder 2"/>
          <p:cNvSpPr>
            <a:spLocks noGrp="1"/>
          </p:cNvSpPr>
          <p:nvPr>
            <p:ph type="body" sz="quarter" idx="10"/>
          </p:nvPr>
        </p:nvSpPr>
        <p:spPr/>
        <p:txBody>
          <a:bodyPr/>
          <a:lstStyle/>
          <a:p>
            <a:r>
              <a:rPr lang="en-AU" dirty="0" smtClean="0"/>
              <a:t>Add the ToolTip control to the form</a:t>
            </a:r>
          </a:p>
          <a:p>
            <a:pPr lvl="1"/>
            <a:endParaRPr lang="en-AU" dirty="0" smtClean="0"/>
          </a:p>
          <a:p>
            <a:r>
              <a:rPr lang="en-AU" dirty="0" smtClean="0"/>
              <a:t>Set the </a:t>
            </a:r>
            <a:r>
              <a:rPr lang="en-AU" i="1" dirty="0" smtClean="0"/>
              <a:t>ToolTip</a:t>
            </a:r>
            <a:r>
              <a:rPr lang="en-AU" dirty="0" smtClean="0"/>
              <a:t> property for any control on the form</a:t>
            </a:r>
            <a:endParaRPr lang="en-AU"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519" y="2748096"/>
            <a:ext cx="2192586" cy="2199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813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5" name="Content Placeholder 4"/>
          <p:cNvSpPr>
            <a:spLocks noGrp="1"/>
          </p:cNvSpPr>
          <p:nvPr>
            <p:ph type="body" sz="quarter" idx="10"/>
          </p:nvPr>
        </p:nvSpPr>
        <p:spPr/>
        <p:txBody>
          <a:bodyPr>
            <a:normAutofit fontScale="85000" lnSpcReduction="20000"/>
          </a:bodyPr>
          <a:lstStyle/>
          <a:p>
            <a:r>
              <a:rPr lang="en-AU" dirty="0" smtClean="0"/>
              <a:t>Multi-Document Interface Applications can contain many child form windows</a:t>
            </a:r>
          </a:p>
          <a:p>
            <a:pPr lvl="1"/>
            <a:endParaRPr lang="en-AU" dirty="0" smtClean="0"/>
          </a:p>
          <a:p>
            <a:r>
              <a:rPr lang="en-AU" dirty="0" smtClean="0"/>
              <a:t>Cut and Paste by specifying the correct form, via the </a:t>
            </a:r>
            <a:r>
              <a:rPr lang="en-AU" dirty="0" err="1" smtClean="0"/>
              <a:t>ActiveMdiChild</a:t>
            </a:r>
            <a:r>
              <a:rPr lang="en-AU" dirty="0" smtClean="0"/>
              <a:t> property</a:t>
            </a:r>
          </a:p>
          <a:p>
            <a:pPr lvl="1"/>
            <a:endParaRPr lang="en-AU" dirty="0" smtClean="0"/>
          </a:p>
          <a:p>
            <a:r>
              <a:rPr lang="en-AU" dirty="0" smtClean="0"/>
              <a:t>Drag and Drop functionality added via the </a:t>
            </a:r>
            <a:r>
              <a:rPr lang="en-AU" dirty="0" err="1" smtClean="0"/>
              <a:t>DragEnter</a:t>
            </a:r>
            <a:r>
              <a:rPr lang="en-AU" dirty="0" smtClean="0"/>
              <a:t> and </a:t>
            </a:r>
            <a:r>
              <a:rPr lang="en-AU" dirty="0" err="1" smtClean="0"/>
              <a:t>DragDrop</a:t>
            </a:r>
            <a:r>
              <a:rPr lang="en-AU" dirty="0" smtClean="0"/>
              <a:t> events</a:t>
            </a:r>
          </a:p>
          <a:p>
            <a:pPr lvl="1"/>
            <a:endParaRPr lang="en-AU" dirty="0" smtClean="0"/>
          </a:p>
          <a:p>
            <a:r>
              <a:rPr lang="en-AU" dirty="0" smtClean="0"/>
              <a:t>Integrate User Help for greater usability</a:t>
            </a:r>
            <a:endParaRPr lang="en-AU" dirty="0"/>
          </a:p>
        </p:txBody>
      </p:sp>
    </p:spTree>
    <p:extLst>
      <p:ext uri="{BB962C8B-B14F-4D97-AF65-F5344CB8AC3E}">
        <p14:creationId xmlns:p14="http://schemas.microsoft.com/office/powerpoint/2010/main" val="3532770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p:txBody>
          <a:bodyPr/>
          <a:lstStyle/>
          <a:p>
            <a:r>
              <a:rPr lang="en-AU" dirty="0" smtClean="0"/>
              <a:t>Microsoft, </a:t>
            </a:r>
            <a:r>
              <a:rPr lang="en-AU" i="1" dirty="0" smtClean="0"/>
              <a:t>Windows Forms</a:t>
            </a:r>
            <a:r>
              <a:rPr lang="en-AU" dirty="0" smtClean="0"/>
              <a:t>, MSDN</a:t>
            </a:r>
          </a:p>
          <a:p>
            <a:pPr lvl="1"/>
            <a:r>
              <a:rPr lang="en-AU" dirty="0">
                <a:hlinkClick r:id="rId2"/>
              </a:rPr>
              <a:t>https://msdn.microsoft.com/en-us/library/dd30h2yb(v=vs.110).</a:t>
            </a:r>
            <a:r>
              <a:rPr lang="en-AU" dirty="0" smtClean="0">
                <a:hlinkClick r:id="rId2"/>
              </a:rPr>
              <a:t>aspx</a:t>
            </a:r>
            <a:r>
              <a:rPr lang="en-AU" dirty="0" smtClean="0"/>
              <a:t> </a:t>
            </a:r>
            <a:endParaRPr lang="en-AU" dirty="0"/>
          </a:p>
        </p:txBody>
      </p:sp>
    </p:spTree>
    <p:extLst>
      <p:ext uri="{BB962C8B-B14F-4D97-AF65-F5344CB8AC3E}">
        <p14:creationId xmlns:p14="http://schemas.microsoft.com/office/powerpoint/2010/main" val="333268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mtClean="0"/>
              <a:t>Multi-Document Interface (MDI) Applications</a:t>
            </a:r>
            <a:endParaRPr lang="en-AU" dirty="0"/>
          </a:p>
        </p:txBody>
      </p:sp>
      <p:sp>
        <p:nvSpPr>
          <p:cNvPr id="3" name="Content Placeholder 2"/>
          <p:cNvSpPr>
            <a:spLocks noGrp="1"/>
          </p:cNvSpPr>
          <p:nvPr>
            <p:ph type="body" sz="quarter" idx="10"/>
          </p:nvPr>
        </p:nvSpPr>
        <p:spPr/>
        <p:txBody>
          <a:bodyPr/>
          <a:lstStyle/>
          <a:p>
            <a:r>
              <a:rPr lang="en-AU" dirty="0" smtClean="0"/>
              <a:t>Enables display of multiple documents concurrently</a:t>
            </a:r>
          </a:p>
          <a:p>
            <a:pPr lvl="1"/>
            <a:endParaRPr lang="en-AU" dirty="0" smtClean="0"/>
          </a:p>
          <a:p>
            <a:r>
              <a:rPr lang="en-AU" dirty="0" smtClean="0"/>
              <a:t>Each document displays in its own window</a:t>
            </a:r>
          </a:p>
          <a:p>
            <a:pPr lvl="1"/>
            <a:endParaRPr lang="en-AU" dirty="0" smtClean="0"/>
          </a:p>
          <a:p>
            <a:r>
              <a:rPr lang="en-AU" dirty="0" smtClean="0"/>
              <a:t>Often have a Window menu for switching between windows/documents</a:t>
            </a:r>
            <a:endParaRPr lang="en-AU" dirty="0"/>
          </a:p>
        </p:txBody>
      </p:sp>
    </p:spTree>
    <p:extLst>
      <p:ext uri="{BB962C8B-B14F-4D97-AF65-F5344CB8AC3E}">
        <p14:creationId xmlns:p14="http://schemas.microsoft.com/office/powerpoint/2010/main" val="2944565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Multi-Document Interface (MDI) Applications</a:t>
            </a:r>
          </a:p>
        </p:txBody>
      </p:sp>
      <p:sp>
        <p:nvSpPr>
          <p:cNvPr id="3" name="Content Placeholder 2"/>
          <p:cNvSpPr>
            <a:spLocks noGrp="1"/>
          </p:cNvSpPr>
          <p:nvPr>
            <p:ph type="body" sz="quarter" idx="10"/>
          </p:nvPr>
        </p:nvSpPr>
        <p:spPr>
          <a:xfrm>
            <a:off x="323528" y="1200151"/>
            <a:ext cx="4176464" cy="3394472"/>
          </a:xfrm>
        </p:spPr>
        <p:txBody>
          <a:bodyPr>
            <a:normAutofit fontScale="92500" lnSpcReduction="10000"/>
          </a:bodyPr>
          <a:lstStyle/>
          <a:p>
            <a:r>
              <a:rPr lang="en-AU" dirty="0" smtClean="0"/>
              <a:t>Create a new Windows Form Application</a:t>
            </a:r>
          </a:p>
          <a:p>
            <a:pPr lvl="1"/>
            <a:endParaRPr lang="en-AU" dirty="0" smtClean="0"/>
          </a:p>
          <a:p>
            <a:r>
              <a:rPr lang="en-AU" dirty="0" smtClean="0"/>
              <a:t>Set the </a:t>
            </a:r>
            <a:r>
              <a:rPr lang="en-AU" i="1" dirty="0" err="1" smtClean="0"/>
              <a:t>IsMdiContainer</a:t>
            </a:r>
            <a:r>
              <a:rPr lang="en-AU" dirty="0" smtClean="0"/>
              <a:t> property to </a:t>
            </a:r>
            <a:r>
              <a:rPr lang="en-AU" i="1" dirty="0" smtClean="0"/>
              <a:t>true</a:t>
            </a:r>
          </a:p>
          <a:p>
            <a:pPr lvl="1"/>
            <a:endParaRPr lang="en-AU" dirty="0" smtClean="0"/>
          </a:p>
          <a:p>
            <a:r>
              <a:rPr lang="en-AU" dirty="0" smtClean="0"/>
              <a:t>Set </a:t>
            </a:r>
            <a:r>
              <a:rPr lang="en-AU" i="1" dirty="0" err="1" smtClean="0"/>
              <a:t>WindowState</a:t>
            </a:r>
            <a:r>
              <a:rPr lang="en-AU" dirty="0" smtClean="0"/>
              <a:t> property to </a:t>
            </a:r>
            <a:r>
              <a:rPr lang="en-AU" i="1" dirty="0" smtClean="0"/>
              <a:t>maximized</a:t>
            </a:r>
          </a:p>
          <a:p>
            <a:endParaRPr lang="en-A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275606"/>
            <a:ext cx="4377568" cy="2589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3254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Multi-Document Interface (MDI) Applications</a:t>
            </a:r>
          </a:p>
        </p:txBody>
      </p:sp>
      <p:sp>
        <p:nvSpPr>
          <p:cNvPr id="3" name="Content Placeholder 2"/>
          <p:cNvSpPr>
            <a:spLocks noGrp="1"/>
          </p:cNvSpPr>
          <p:nvPr>
            <p:ph type="body" sz="quarter" idx="10"/>
          </p:nvPr>
        </p:nvSpPr>
        <p:spPr>
          <a:xfrm>
            <a:off x="323528" y="1059583"/>
            <a:ext cx="5328592" cy="3535040"/>
          </a:xfrm>
        </p:spPr>
        <p:txBody>
          <a:bodyPr>
            <a:normAutofit fontScale="85000" lnSpcReduction="20000"/>
          </a:bodyPr>
          <a:lstStyle/>
          <a:p>
            <a:r>
              <a:rPr lang="en-AU" dirty="0" smtClean="0"/>
              <a:t>Drag a </a:t>
            </a:r>
            <a:r>
              <a:rPr lang="en-AU" dirty="0" err="1" smtClean="0"/>
              <a:t>MenuStrip</a:t>
            </a:r>
            <a:r>
              <a:rPr lang="en-AU" dirty="0" smtClean="0"/>
              <a:t> onto the form</a:t>
            </a:r>
          </a:p>
          <a:p>
            <a:pPr lvl="1"/>
            <a:endParaRPr lang="en-AU" dirty="0" smtClean="0"/>
          </a:p>
          <a:p>
            <a:r>
              <a:rPr lang="en-AU" dirty="0" smtClean="0"/>
              <a:t>Create a tip-level menu item with the text &amp;File</a:t>
            </a:r>
          </a:p>
          <a:p>
            <a:pPr lvl="1"/>
            <a:endParaRPr lang="en-AU" dirty="0" smtClean="0"/>
          </a:p>
          <a:p>
            <a:r>
              <a:rPr lang="en-AU" dirty="0" smtClean="0"/>
              <a:t>Create sub-menu items &amp;New and &amp;Close</a:t>
            </a:r>
          </a:p>
          <a:p>
            <a:pPr lvl="1"/>
            <a:endParaRPr lang="en-AU" dirty="0" smtClean="0"/>
          </a:p>
          <a:p>
            <a:r>
              <a:rPr lang="en-AU" dirty="0" smtClean="0"/>
              <a:t>Create a top-level menu item called &amp;Window</a:t>
            </a:r>
            <a:endParaRPr lang="en-AU"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491630"/>
            <a:ext cx="23050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319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Multi-Document Interface (MDI) Applications</a:t>
            </a:r>
          </a:p>
        </p:txBody>
      </p:sp>
      <p:sp>
        <p:nvSpPr>
          <p:cNvPr id="3" name="Content Placeholder 2"/>
          <p:cNvSpPr>
            <a:spLocks noGrp="1"/>
          </p:cNvSpPr>
          <p:nvPr>
            <p:ph type="body" sz="quarter" idx="10"/>
          </p:nvPr>
        </p:nvSpPr>
        <p:spPr/>
        <p:txBody>
          <a:bodyPr>
            <a:normAutofit fontScale="70000" lnSpcReduction="20000"/>
          </a:bodyPr>
          <a:lstStyle/>
          <a:p>
            <a:r>
              <a:rPr lang="en-AU" dirty="0" smtClean="0"/>
              <a:t>In </a:t>
            </a:r>
            <a:r>
              <a:rPr lang="en-AU" i="1" dirty="0" smtClean="0"/>
              <a:t>Solution Explorer</a:t>
            </a:r>
            <a:r>
              <a:rPr lang="en-AU" dirty="0" smtClean="0"/>
              <a:t>, right-click the project -&gt; </a:t>
            </a:r>
            <a:r>
              <a:rPr lang="en-AU" i="1" dirty="0" smtClean="0"/>
              <a:t>Add </a:t>
            </a:r>
            <a:r>
              <a:rPr lang="en-AU" dirty="0" smtClean="0"/>
              <a:t>-&gt; </a:t>
            </a:r>
            <a:r>
              <a:rPr lang="en-AU" i="1" dirty="0" smtClean="0"/>
              <a:t>Add New Item</a:t>
            </a:r>
          </a:p>
          <a:p>
            <a:pPr lvl="1"/>
            <a:endParaRPr lang="en-AU" i="1" dirty="0" smtClean="0"/>
          </a:p>
          <a:p>
            <a:r>
              <a:rPr lang="en-AU" dirty="0" smtClean="0"/>
              <a:t>Select </a:t>
            </a:r>
            <a:r>
              <a:rPr lang="en-AU" i="1" dirty="0" smtClean="0"/>
              <a:t>Windows Form</a:t>
            </a:r>
          </a:p>
          <a:p>
            <a:pPr lvl="1"/>
            <a:endParaRPr lang="en-AU" dirty="0" smtClean="0"/>
          </a:p>
          <a:p>
            <a:r>
              <a:rPr lang="en-AU" dirty="0" smtClean="0"/>
              <a:t>Name the form </a:t>
            </a:r>
            <a:r>
              <a:rPr lang="en-AU" i="1" dirty="0" smtClean="0"/>
              <a:t>Form2</a:t>
            </a:r>
          </a:p>
          <a:p>
            <a:pPr lvl="1"/>
            <a:endParaRPr lang="en-AU" dirty="0" smtClean="0"/>
          </a:p>
          <a:p>
            <a:r>
              <a:rPr lang="en-AU" dirty="0" smtClean="0"/>
              <a:t>Drag a </a:t>
            </a:r>
            <a:r>
              <a:rPr lang="en-AU" i="1" dirty="0" err="1" smtClean="0"/>
              <a:t>RichTextBox</a:t>
            </a:r>
            <a:r>
              <a:rPr lang="en-AU" dirty="0" smtClean="0"/>
              <a:t> control onto the form</a:t>
            </a:r>
          </a:p>
          <a:p>
            <a:pPr lvl="1"/>
            <a:endParaRPr lang="en-AU" dirty="0" smtClean="0"/>
          </a:p>
          <a:p>
            <a:r>
              <a:rPr lang="en-AU" dirty="0" smtClean="0"/>
              <a:t>Set the </a:t>
            </a:r>
            <a:r>
              <a:rPr lang="en-AU" i="1" dirty="0" smtClean="0"/>
              <a:t>Anchor</a:t>
            </a:r>
            <a:r>
              <a:rPr lang="en-AU" dirty="0" smtClean="0"/>
              <a:t> property to </a:t>
            </a:r>
            <a:r>
              <a:rPr lang="en-AU" i="1" dirty="0" smtClean="0"/>
              <a:t>Top, Left</a:t>
            </a:r>
          </a:p>
          <a:p>
            <a:pPr lvl="1"/>
            <a:endParaRPr lang="en-AU" dirty="0" smtClean="0"/>
          </a:p>
          <a:p>
            <a:r>
              <a:rPr lang="en-AU" dirty="0" smtClean="0"/>
              <a:t>Set the </a:t>
            </a:r>
            <a:r>
              <a:rPr lang="en-AU" i="1" dirty="0" smtClean="0"/>
              <a:t>Dock </a:t>
            </a:r>
            <a:r>
              <a:rPr lang="en-AU" dirty="0" smtClean="0"/>
              <a:t>property to </a:t>
            </a:r>
            <a:r>
              <a:rPr lang="en-AU" i="1" dirty="0" smtClean="0"/>
              <a:t>Fill</a:t>
            </a:r>
            <a:endParaRPr lang="en-AU" dirty="0"/>
          </a:p>
        </p:txBody>
      </p:sp>
    </p:spTree>
    <p:extLst>
      <p:ext uri="{BB962C8B-B14F-4D97-AF65-F5344CB8AC3E}">
        <p14:creationId xmlns:p14="http://schemas.microsoft.com/office/powerpoint/2010/main" val="3143752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type="body" sz="quarter" idx="10"/>
          </p:nvPr>
        </p:nvSpPr>
        <p:spPr/>
        <p:txBody>
          <a:bodyPr/>
          <a:lstStyle/>
          <a:p>
            <a:endParaRPr lang="en-A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08" y="485096"/>
            <a:ext cx="8639372" cy="417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19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Multi-Document Interface (MDI) Applications</a:t>
            </a:r>
          </a:p>
        </p:txBody>
      </p:sp>
      <p:sp>
        <p:nvSpPr>
          <p:cNvPr id="3" name="Content Placeholder 2"/>
          <p:cNvSpPr>
            <a:spLocks noGrp="1"/>
          </p:cNvSpPr>
          <p:nvPr>
            <p:ph type="body" sz="quarter" idx="10"/>
          </p:nvPr>
        </p:nvSpPr>
        <p:spPr/>
        <p:txBody>
          <a:bodyPr/>
          <a:lstStyle/>
          <a:p>
            <a:r>
              <a:rPr lang="en-AU" dirty="0" smtClean="0"/>
              <a:t>Double-click on the </a:t>
            </a:r>
            <a:r>
              <a:rPr lang="en-AU" i="1" dirty="0" smtClean="0"/>
              <a:t>New</a:t>
            </a:r>
            <a:r>
              <a:rPr lang="en-AU" dirty="0" smtClean="0"/>
              <a:t> menu item</a:t>
            </a:r>
          </a:p>
          <a:p>
            <a:pPr lvl="1"/>
            <a:endParaRPr lang="en-AU" dirty="0" smtClean="0"/>
          </a:p>
          <a:p>
            <a:r>
              <a:rPr lang="en-AU" dirty="0" smtClean="0"/>
              <a:t>Insert this code in the event handler</a:t>
            </a:r>
            <a:endParaRPr lang="en-AU" dirty="0"/>
          </a:p>
        </p:txBody>
      </p:sp>
      <p:sp>
        <p:nvSpPr>
          <p:cNvPr id="4" name="Rectangle 3"/>
          <p:cNvSpPr/>
          <p:nvPr/>
        </p:nvSpPr>
        <p:spPr>
          <a:xfrm>
            <a:off x="1403648" y="2787774"/>
            <a:ext cx="5688632" cy="158417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200" dirty="0">
                <a:solidFill>
                  <a:srgbClr val="0000FF"/>
                </a:solidFill>
                <a:highlight>
                  <a:srgbClr val="FFFFFF"/>
                </a:highlight>
                <a:latin typeface="Consolas"/>
              </a:rPr>
              <a:t>private</a:t>
            </a:r>
            <a:r>
              <a:rPr lang="en-AU" sz="1200" dirty="0">
                <a:solidFill>
                  <a:srgbClr val="000000"/>
                </a:solidFill>
                <a:highlight>
                  <a:srgbClr val="FFFFFF"/>
                </a:highlight>
                <a:latin typeface="Consolas"/>
              </a:rPr>
              <a:t> </a:t>
            </a:r>
            <a:r>
              <a:rPr lang="en-AU" sz="1200" dirty="0">
                <a:solidFill>
                  <a:srgbClr val="0000FF"/>
                </a:solidFill>
                <a:highlight>
                  <a:srgbClr val="FFFFFF"/>
                </a:highlight>
                <a:latin typeface="Consolas"/>
              </a:rPr>
              <a:t>void</a:t>
            </a:r>
            <a:r>
              <a:rPr lang="en-AU" sz="1200" dirty="0">
                <a:solidFill>
                  <a:srgbClr val="000000"/>
                </a:solidFill>
                <a:highlight>
                  <a:srgbClr val="FFFFFF"/>
                </a:highlight>
                <a:latin typeface="Consolas"/>
              </a:rPr>
              <a:t> </a:t>
            </a:r>
            <a:r>
              <a:rPr lang="en-AU" sz="1200" dirty="0" err="1">
                <a:solidFill>
                  <a:srgbClr val="000000"/>
                </a:solidFill>
                <a:highlight>
                  <a:srgbClr val="FFFFFF"/>
                </a:highlight>
                <a:latin typeface="Consolas"/>
              </a:rPr>
              <a:t>NewMenuItem_Click</a:t>
            </a:r>
            <a:r>
              <a:rPr lang="en-AU" sz="1200" dirty="0">
                <a:solidFill>
                  <a:srgbClr val="000000"/>
                </a:solidFill>
                <a:highlight>
                  <a:srgbClr val="FFFFFF"/>
                </a:highlight>
                <a:latin typeface="Consolas"/>
              </a:rPr>
              <a:t>(</a:t>
            </a:r>
            <a:r>
              <a:rPr lang="en-AU" sz="1200" dirty="0">
                <a:solidFill>
                  <a:srgbClr val="0000FF"/>
                </a:solidFill>
                <a:highlight>
                  <a:srgbClr val="FFFFFF"/>
                </a:highlight>
                <a:latin typeface="Consolas"/>
              </a:rPr>
              <a:t>object</a:t>
            </a:r>
            <a:r>
              <a:rPr lang="en-AU" sz="1200" dirty="0">
                <a:solidFill>
                  <a:srgbClr val="000000"/>
                </a:solidFill>
                <a:highlight>
                  <a:srgbClr val="FFFFFF"/>
                </a:highlight>
                <a:latin typeface="Consolas"/>
              </a:rPr>
              <a:t> sender, </a:t>
            </a:r>
            <a:r>
              <a:rPr lang="en-AU" sz="1200" dirty="0" err="1">
                <a:solidFill>
                  <a:srgbClr val="2B91AF"/>
                </a:solidFill>
                <a:highlight>
                  <a:srgbClr val="FFFFFF"/>
                </a:highlight>
                <a:latin typeface="Consolas"/>
              </a:rPr>
              <a:t>EventArgs</a:t>
            </a:r>
            <a:r>
              <a:rPr lang="en-AU" sz="1200" dirty="0">
                <a:solidFill>
                  <a:srgbClr val="000000"/>
                </a:solidFill>
                <a:highlight>
                  <a:srgbClr val="FFFFFF"/>
                </a:highlight>
                <a:latin typeface="Consolas"/>
              </a:rPr>
              <a:t> e)</a:t>
            </a:r>
          </a:p>
          <a:p>
            <a:r>
              <a:rPr lang="en-AU" sz="1200" dirty="0">
                <a:solidFill>
                  <a:srgbClr val="000000"/>
                </a:solidFill>
                <a:highlight>
                  <a:srgbClr val="FFFFFF"/>
                </a:highlight>
                <a:latin typeface="Consolas"/>
              </a:rPr>
              <a:t>{</a:t>
            </a:r>
          </a:p>
          <a:p>
            <a:r>
              <a:rPr lang="en-AU" sz="1200" dirty="0">
                <a:solidFill>
                  <a:srgbClr val="000000"/>
                </a:solidFill>
                <a:highlight>
                  <a:srgbClr val="FFFFFF"/>
                </a:highlight>
                <a:latin typeface="Consolas"/>
              </a:rPr>
              <a:t>    </a:t>
            </a:r>
            <a:r>
              <a:rPr lang="en-AU" sz="1200" dirty="0">
                <a:solidFill>
                  <a:srgbClr val="2B91AF"/>
                </a:solidFill>
                <a:highlight>
                  <a:srgbClr val="FFFFFF"/>
                </a:highlight>
                <a:latin typeface="Consolas"/>
              </a:rPr>
              <a:t>Form2</a:t>
            </a:r>
            <a:r>
              <a:rPr lang="en-AU" sz="1200" dirty="0">
                <a:solidFill>
                  <a:srgbClr val="000000"/>
                </a:solidFill>
                <a:highlight>
                  <a:srgbClr val="FFFFFF"/>
                </a:highlight>
                <a:latin typeface="Consolas"/>
              </a:rPr>
              <a:t> </a:t>
            </a:r>
            <a:r>
              <a:rPr lang="en-AU" sz="1200" dirty="0" err="1">
                <a:solidFill>
                  <a:srgbClr val="000000"/>
                </a:solidFill>
                <a:highlight>
                  <a:srgbClr val="FFFFFF"/>
                </a:highlight>
                <a:latin typeface="Consolas"/>
              </a:rPr>
              <a:t>newMDIChild</a:t>
            </a:r>
            <a:r>
              <a:rPr lang="en-AU" sz="1200" dirty="0">
                <a:solidFill>
                  <a:srgbClr val="000000"/>
                </a:solidFill>
                <a:highlight>
                  <a:srgbClr val="FFFFFF"/>
                </a:highlight>
                <a:latin typeface="Consolas"/>
              </a:rPr>
              <a:t> = </a:t>
            </a:r>
            <a:r>
              <a:rPr lang="en-AU" sz="1200" dirty="0">
                <a:solidFill>
                  <a:srgbClr val="0000FF"/>
                </a:solidFill>
                <a:highlight>
                  <a:srgbClr val="FFFFFF"/>
                </a:highlight>
                <a:latin typeface="Consolas"/>
              </a:rPr>
              <a:t>new</a:t>
            </a:r>
            <a:r>
              <a:rPr lang="en-AU" sz="1200" dirty="0">
                <a:solidFill>
                  <a:srgbClr val="000000"/>
                </a:solidFill>
                <a:highlight>
                  <a:srgbClr val="FFFFFF"/>
                </a:highlight>
                <a:latin typeface="Consolas"/>
              </a:rPr>
              <a:t> </a:t>
            </a:r>
            <a:r>
              <a:rPr lang="en-AU" sz="1200" dirty="0">
                <a:solidFill>
                  <a:srgbClr val="2B91AF"/>
                </a:solidFill>
                <a:highlight>
                  <a:srgbClr val="FFFFFF"/>
                </a:highlight>
                <a:latin typeface="Consolas"/>
              </a:rPr>
              <a:t>Form2</a:t>
            </a:r>
            <a:r>
              <a:rPr lang="en-AU" sz="1200" dirty="0">
                <a:solidFill>
                  <a:srgbClr val="000000"/>
                </a:solidFill>
                <a:highlight>
                  <a:srgbClr val="FFFFFF"/>
                </a:highlight>
                <a:latin typeface="Consolas"/>
              </a:rPr>
              <a:t>();</a:t>
            </a:r>
          </a:p>
          <a:p>
            <a:r>
              <a:rPr lang="en-AU" sz="1200" dirty="0">
                <a:solidFill>
                  <a:srgbClr val="000000"/>
                </a:solidFill>
                <a:highlight>
                  <a:srgbClr val="FFFFFF"/>
                </a:highlight>
                <a:latin typeface="Consolas"/>
              </a:rPr>
              <a:t>    </a:t>
            </a:r>
            <a:r>
              <a:rPr lang="en-AU" sz="1200" dirty="0">
                <a:solidFill>
                  <a:srgbClr val="008000"/>
                </a:solidFill>
                <a:highlight>
                  <a:srgbClr val="FFFFFF"/>
                </a:highlight>
                <a:latin typeface="Consolas"/>
              </a:rPr>
              <a:t>// Set the Parent Form of the Child window.</a:t>
            </a:r>
            <a:endParaRPr lang="en-AU" sz="1200" dirty="0">
              <a:solidFill>
                <a:srgbClr val="000000"/>
              </a:solidFill>
              <a:highlight>
                <a:srgbClr val="FFFFFF"/>
              </a:highlight>
              <a:latin typeface="Consolas"/>
            </a:endParaRPr>
          </a:p>
          <a:p>
            <a:r>
              <a:rPr lang="en-AU" sz="1200" dirty="0">
                <a:solidFill>
                  <a:srgbClr val="000000"/>
                </a:solidFill>
                <a:highlight>
                  <a:srgbClr val="FFFFFF"/>
                </a:highlight>
                <a:latin typeface="Consolas"/>
              </a:rPr>
              <a:t>    </a:t>
            </a:r>
            <a:r>
              <a:rPr lang="en-AU" sz="1200" dirty="0" err="1">
                <a:solidFill>
                  <a:srgbClr val="000000"/>
                </a:solidFill>
                <a:highlight>
                  <a:srgbClr val="FFFFFF"/>
                </a:highlight>
                <a:latin typeface="Consolas"/>
              </a:rPr>
              <a:t>newMDIChild.MdiParent</a:t>
            </a:r>
            <a:r>
              <a:rPr lang="en-AU" sz="1200" dirty="0">
                <a:solidFill>
                  <a:srgbClr val="000000"/>
                </a:solidFill>
                <a:highlight>
                  <a:srgbClr val="FFFFFF"/>
                </a:highlight>
                <a:latin typeface="Consolas"/>
              </a:rPr>
              <a:t> = </a:t>
            </a:r>
            <a:r>
              <a:rPr lang="en-AU" sz="1200" dirty="0">
                <a:solidFill>
                  <a:srgbClr val="0000FF"/>
                </a:solidFill>
                <a:highlight>
                  <a:srgbClr val="FFFFFF"/>
                </a:highlight>
                <a:latin typeface="Consolas"/>
              </a:rPr>
              <a:t>this</a:t>
            </a:r>
            <a:r>
              <a:rPr lang="en-AU" sz="1200" dirty="0">
                <a:solidFill>
                  <a:srgbClr val="000000"/>
                </a:solidFill>
                <a:highlight>
                  <a:srgbClr val="FFFFFF"/>
                </a:highlight>
                <a:latin typeface="Consolas"/>
              </a:rPr>
              <a:t>;</a:t>
            </a:r>
          </a:p>
          <a:p>
            <a:r>
              <a:rPr lang="en-AU" sz="1200" dirty="0">
                <a:solidFill>
                  <a:srgbClr val="000000"/>
                </a:solidFill>
                <a:highlight>
                  <a:srgbClr val="FFFFFF"/>
                </a:highlight>
                <a:latin typeface="Consolas"/>
              </a:rPr>
              <a:t>    </a:t>
            </a:r>
            <a:r>
              <a:rPr lang="en-AU" sz="1200" dirty="0">
                <a:solidFill>
                  <a:srgbClr val="008000"/>
                </a:solidFill>
                <a:highlight>
                  <a:srgbClr val="FFFFFF"/>
                </a:highlight>
                <a:latin typeface="Consolas"/>
              </a:rPr>
              <a:t>// Display the new form.</a:t>
            </a:r>
            <a:endParaRPr lang="en-AU" sz="1200" dirty="0">
              <a:solidFill>
                <a:srgbClr val="000000"/>
              </a:solidFill>
              <a:highlight>
                <a:srgbClr val="FFFFFF"/>
              </a:highlight>
              <a:latin typeface="Consolas"/>
            </a:endParaRPr>
          </a:p>
          <a:p>
            <a:r>
              <a:rPr lang="en-AU" sz="1200" dirty="0">
                <a:solidFill>
                  <a:srgbClr val="000000"/>
                </a:solidFill>
                <a:highlight>
                  <a:srgbClr val="FFFFFF"/>
                </a:highlight>
                <a:latin typeface="Consolas"/>
              </a:rPr>
              <a:t>    </a:t>
            </a:r>
            <a:r>
              <a:rPr lang="en-AU" sz="1200" dirty="0" err="1">
                <a:solidFill>
                  <a:srgbClr val="000000"/>
                </a:solidFill>
                <a:highlight>
                  <a:srgbClr val="FFFFFF"/>
                </a:highlight>
                <a:latin typeface="Consolas"/>
              </a:rPr>
              <a:t>newMDIChild.Show</a:t>
            </a:r>
            <a:r>
              <a:rPr lang="en-AU" sz="1200" dirty="0">
                <a:solidFill>
                  <a:srgbClr val="000000"/>
                </a:solidFill>
                <a:highlight>
                  <a:srgbClr val="FFFFFF"/>
                </a:highlight>
                <a:latin typeface="Consolas"/>
              </a:rPr>
              <a:t>();</a:t>
            </a:r>
          </a:p>
          <a:p>
            <a:r>
              <a:rPr lang="en-AU" sz="1200" dirty="0">
                <a:solidFill>
                  <a:srgbClr val="000000"/>
                </a:solidFill>
                <a:highlight>
                  <a:srgbClr val="FFFFFF"/>
                </a:highlight>
                <a:latin typeface="Consolas"/>
              </a:rPr>
              <a:t>}</a:t>
            </a:r>
            <a:endParaRPr lang="en-AU" sz="12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3653915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Multi-Document Interface (MDI) Applications</a:t>
            </a:r>
          </a:p>
        </p:txBody>
      </p:sp>
      <p:sp>
        <p:nvSpPr>
          <p:cNvPr id="3" name="Content Placeholder 2"/>
          <p:cNvSpPr>
            <a:spLocks noGrp="1"/>
          </p:cNvSpPr>
          <p:nvPr>
            <p:ph type="body" sz="quarter" idx="10"/>
          </p:nvPr>
        </p:nvSpPr>
        <p:spPr>
          <a:xfrm>
            <a:off x="323528" y="1200151"/>
            <a:ext cx="5040560" cy="3394472"/>
          </a:xfrm>
        </p:spPr>
        <p:txBody>
          <a:bodyPr>
            <a:normAutofit fontScale="92500" lnSpcReduction="20000"/>
          </a:bodyPr>
          <a:lstStyle/>
          <a:p>
            <a:r>
              <a:rPr lang="en-AU" dirty="0" smtClean="0"/>
              <a:t>On </a:t>
            </a:r>
            <a:r>
              <a:rPr lang="en-AU" i="1" dirty="0" smtClean="0"/>
              <a:t>Form1</a:t>
            </a:r>
            <a:r>
              <a:rPr lang="en-AU" dirty="0" smtClean="0"/>
              <a:t>, select the </a:t>
            </a:r>
            <a:r>
              <a:rPr lang="en-AU" i="1" dirty="0" err="1" smtClean="0"/>
              <a:t>MenuStrip</a:t>
            </a:r>
            <a:endParaRPr lang="en-AU" i="1" dirty="0" smtClean="0"/>
          </a:p>
          <a:p>
            <a:pPr lvl="1"/>
            <a:endParaRPr lang="en-AU" i="1" dirty="0" smtClean="0"/>
          </a:p>
          <a:p>
            <a:r>
              <a:rPr lang="en-AU" dirty="0" smtClean="0"/>
              <a:t>Set the </a:t>
            </a:r>
            <a:r>
              <a:rPr lang="en-AU" i="1" dirty="0" err="1" smtClean="0"/>
              <a:t>MdiWindowListenItem</a:t>
            </a:r>
            <a:r>
              <a:rPr lang="en-AU" dirty="0" smtClean="0"/>
              <a:t> property to </a:t>
            </a:r>
            <a:r>
              <a:rPr lang="en-AU" i="1" dirty="0" err="1" smtClean="0"/>
              <a:t>windowToolStripMenuItem</a:t>
            </a:r>
            <a:endParaRPr lang="en-AU" i="1" dirty="0" smtClean="0"/>
          </a:p>
          <a:p>
            <a:pPr lvl="1"/>
            <a:endParaRPr lang="en-AU" i="1" dirty="0" smtClean="0"/>
          </a:p>
          <a:p>
            <a:r>
              <a:rPr lang="en-AU" dirty="0" smtClean="0"/>
              <a:t>The </a:t>
            </a:r>
            <a:r>
              <a:rPr lang="en-AU" i="1" dirty="0" smtClean="0"/>
              <a:t>Window</a:t>
            </a:r>
            <a:r>
              <a:rPr lang="en-AU" dirty="0" smtClean="0"/>
              <a:t> menu will now maintain a list of open MDI children</a:t>
            </a:r>
            <a:endParaRPr lang="en-AU"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273631"/>
            <a:ext cx="3457972" cy="259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251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Advanced Controls&amp;quot;&quot;/&gt;&lt;property id=&quot;20307&quot; value=&quot;259&quot;/&gt;&lt;/object&gt;&lt;object type=&quot;3&quot; unique_id=&quot;10004&quot;&gt;&lt;property id=&quot;20148&quot; value=&quot;5&quot;/&gt;&lt;property id=&quot;20300&quot; value=&quot;Slide 2 - &amp;quot;Contents&amp;quot;&quot;/&gt;&lt;property id=&quot;20307&quot; value=&quot;260&quot;/&gt;&lt;/object&gt;&lt;object type=&quot;3&quot; unique_id=&quot;10009&quot;&gt;&lt;property id=&quot;20148&quot; value=&quot;5&quot;/&gt;&lt;property id=&quot;20300&quot; value=&quot;Slide 22 - &amp;quot;Summary&amp;quot;&quot;/&gt;&lt;property id=&quot;20307&quot; value=&quot;265&quot;/&gt;&lt;/object&gt;&lt;object type=&quot;3&quot; unique_id=&quot;10199&quot;&gt;&lt;property id=&quot;20148&quot; value=&quot;5&quot;/&gt;&lt;property id=&quot;20300&quot; value=&quot;Slide 3 - &amp;quot;Multi-Document Interface (MDI) Applications&amp;quot;&quot;/&gt;&lt;property id=&quot;20307&quot; value=&quot;266&quot;/&gt;&lt;/object&gt;&lt;object type=&quot;3&quot; unique_id=&quot;10200&quot;&gt;&lt;property id=&quot;20148&quot; value=&quot;5&quot;/&gt;&lt;property id=&quot;20300&quot; value=&quot;Slide 4 - &amp;quot;Multi-Document Interface (MDI) Applications&amp;quot;&quot;/&gt;&lt;property id=&quot;20307&quot; value=&quot;269&quot;/&gt;&lt;/object&gt;&lt;object type=&quot;3&quot; unique_id=&quot;10201&quot;&gt;&lt;property id=&quot;20148&quot; value=&quot;5&quot;/&gt;&lt;property id=&quot;20300&quot; value=&quot;Slide 5 - &amp;quot;Multi-Document Interface (MDI) Applications&amp;quot;&quot;/&gt;&lt;property id=&quot;20307&quot; value=&quot;270&quot;/&gt;&lt;/object&gt;&lt;object type=&quot;3&quot; unique_id=&quot;10202&quot;&gt;&lt;property id=&quot;20148&quot; value=&quot;5&quot;/&gt;&lt;property id=&quot;20300&quot; value=&quot;Slide 6 - &amp;quot;Multi-Document Interface (MDI) Applications&amp;quot;&quot;/&gt;&lt;property id=&quot;20307&quot; value=&quot;271&quot;/&gt;&lt;/object&gt;&lt;object type=&quot;3&quot; unique_id=&quot;10203&quot;&gt;&lt;property id=&quot;20148&quot; value=&quot;5&quot;/&gt;&lt;property id=&quot;20300&quot; value=&quot;Slide 7&quot;/&gt;&lt;property id=&quot;20307&quot; value=&quot;272&quot;/&gt;&lt;/object&gt;&lt;object type=&quot;3&quot; unique_id=&quot;10204&quot;&gt;&lt;property id=&quot;20148&quot; value=&quot;5&quot;/&gt;&lt;property id=&quot;20300&quot; value=&quot;Slide 8 - &amp;quot;Multi-Document Interface (MDI) Applications&amp;quot;&quot;/&gt;&lt;property id=&quot;20307&quot; value=&quot;273&quot;/&gt;&lt;/object&gt;&lt;object type=&quot;3&quot; unique_id=&quot;10205&quot;&gt;&lt;property id=&quot;20148&quot; value=&quot;5&quot;/&gt;&lt;property id=&quot;20300&quot; value=&quot;Slide 9 - &amp;quot;Multi-Document Interface (MDI) Applications&amp;quot;&quot;/&gt;&lt;property id=&quot;20307&quot; value=&quot;274&quot;/&gt;&lt;/object&gt;&lt;object type=&quot;3&quot; unique_id=&quot;10206&quot;&gt;&lt;property id=&quot;20148&quot; value=&quot;5&quot;/&gt;&lt;property id=&quot;20300&quot; value=&quot;Slide 10&quot;/&gt;&lt;property id=&quot;20307&quot; value=&quot;275&quot;/&gt;&lt;/object&gt;&lt;object type=&quot;3&quot; unique_id=&quot;10207&quot;&gt;&lt;property id=&quot;20148&quot; value=&quot;5&quot;/&gt;&lt;property id=&quot;20300&quot; value=&quot;Slide 11 - &amp;quot;Cut and Paste&amp;quot;&quot;/&gt;&lt;property id=&quot;20307&quot; value=&quot;276&quot;/&gt;&lt;/object&gt;&lt;object type=&quot;3&quot; unique_id=&quot;10208&quot;&gt;&lt;property id=&quot;20148&quot; value=&quot;5&quot;/&gt;&lt;property id=&quot;20300&quot; value=&quot;Slide 12 - &amp;quot;Cut and Paste&amp;quot;&quot;/&gt;&lt;property id=&quot;20307&quot; value=&quot;277&quot;/&gt;&lt;/object&gt;&lt;object type=&quot;3&quot; unique_id=&quot;10209&quot;&gt;&lt;property id=&quot;20148&quot; value=&quot;5&quot;/&gt;&lt;property id=&quot;20300&quot; value=&quot;Slide 13 - &amp;quot;Cut and Paste&amp;quot;&quot;/&gt;&lt;property id=&quot;20307&quot; value=&quot;278&quot;/&gt;&lt;/object&gt;&lt;object type=&quot;3&quot; unique_id=&quot;10210&quot;&gt;&lt;property id=&quot;20148&quot; value=&quot;5&quot;/&gt;&lt;property id=&quot;20300&quot; value=&quot;Slide 14 - &amp;quot;Cut and Paste&amp;quot;&quot;/&gt;&lt;property id=&quot;20307&quot; value=&quot;279&quot;/&gt;&lt;/object&gt;&lt;object type=&quot;3&quot; unique_id=&quot;10211&quot;&gt;&lt;property id=&quot;20148&quot; value=&quot;5&quot;/&gt;&lt;property id=&quot;20300&quot; value=&quot;Slide 15 - &amp;quot;Drag and Drop Operations&amp;quot;&quot;/&gt;&lt;property id=&quot;20307&quot; value=&quot;267&quot;/&gt;&lt;/object&gt;&lt;object type=&quot;3&quot; unique_id=&quot;10212&quot;&gt;&lt;property id=&quot;20148&quot; value=&quot;5&quot;/&gt;&lt;property id=&quot;20300&quot; value=&quot;Slide 17 - &amp;quot;Drop Operations&amp;quot;&quot;/&gt;&lt;property id=&quot;20307&quot; value=&quot;268&quot;/&gt;&lt;/object&gt;&lt;object type=&quot;3&quot; unique_id=&quot;10297&quot;&gt;&lt;property id=&quot;20148&quot; value=&quot;5&quot;/&gt;&lt;property id=&quot;20300&quot; value=&quot;Slide 18 - &amp;quot;Integrating User Help&amp;quot;&quot;/&gt;&lt;property id=&quot;20307&quot; value=&quot;280&quot;/&gt;&lt;/object&gt;&lt;object type=&quot;3&quot; unique_id=&quot;10418&quot;&gt;&lt;property id=&quot;20148&quot; value=&quot;5&quot;/&gt;&lt;property id=&quot;20300&quot; value=&quot;Slide 16 - &amp;quot;Drag Operations&amp;quot;&quot;/&gt;&lt;property id=&quot;20307&quot; value=&quot;281&quot;/&gt;&lt;/object&gt;&lt;object type=&quot;3&quot; unique_id=&quot;10419&quot;&gt;&lt;property id=&quot;20148&quot; value=&quot;5&quot;/&gt;&lt;property id=&quot;20300&quot; value=&quot;Slide 19 - &amp;quot;Integrating User Help&amp;quot;&quot;/&gt;&lt;property id=&quot;20307&quot; value=&quot;282&quot;/&gt;&lt;/object&gt;&lt;object type=&quot;3&quot; unique_id=&quot;10420&quot;&gt;&lt;property id=&quot;20148&quot; value=&quot;5&quot;/&gt;&lt;property id=&quot;20300&quot; value=&quot;Slide 20 - &amp;quot;Integrating User Help&amp;quot;&quot;/&gt;&lt;property id=&quot;20307&quot; value=&quot;283&quot;/&gt;&lt;/object&gt;&lt;object type=&quot;3&quot; unique_id=&quot;10421&quot;&gt;&lt;property id=&quot;20148&quot; value=&quot;5&quot;/&gt;&lt;property id=&quot;20300&quot; value=&quot;Slide 21 - &amp;quot;Tool Tips&amp;quot;&quot;/&gt;&lt;property id=&quot;20307&quot; value=&quot;284&quot;/&gt;&lt;/object&gt;&lt;/object&gt;&lt;object type=&quot;8&quot; unique_id=&quot;10020&quot;&gt;&lt;/object&gt;&lt;/object&gt;&lt;/database&gt;"/>
  <p:tag name="SECTOMILLISECCONVERTED" val="1"/>
</p:tagLst>
</file>

<file path=ppt/theme/theme1.xml><?xml version="1.0" encoding="utf-8"?>
<a:theme xmlns:a="http://schemas.openxmlformats.org/drawingml/2006/main" name="AIEPresentation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EPresentationTheme" id="{D36CB43B-4377-4E6F-95D0-896E6736B902}" vid="{ADDEFB37-A0B7-4F13-A96F-304C5C20D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AIEPresentationTheme</Template>
  <TotalTime>881</TotalTime>
  <Words>1451</Words>
  <Application>Microsoft Office PowerPoint</Application>
  <PresentationFormat>On-screen Show (16:9)</PresentationFormat>
  <Paragraphs>337</Paragraphs>
  <Slides>23</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AIEPresentationTheme</vt:lpstr>
      <vt:lpstr>Advanced Controls</vt:lpstr>
      <vt:lpstr>Contents</vt:lpstr>
      <vt:lpstr>Multi-Document Interface (MDI) Applications</vt:lpstr>
      <vt:lpstr>Multi-Document Interface (MDI) Applications</vt:lpstr>
      <vt:lpstr>Multi-Document Interface (MDI) Applications</vt:lpstr>
      <vt:lpstr>Multi-Document Interface (MDI) Applications</vt:lpstr>
      <vt:lpstr>PowerPoint Presentation</vt:lpstr>
      <vt:lpstr>Multi-Document Interface (MDI) Applications</vt:lpstr>
      <vt:lpstr>Multi-Document Interface (MDI) Applications</vt:lpstr>
      <vt:lpstr>PowerPoint Presentation</vt:lpstr>
      <vt:lpstr>Cut and Paste</vt:lpstr>
      <vt:lpstr>Cut and Paste</vt:lpstr>
      <vt:lpstr>Cut and Paste</vt:lpstr>
      <vt:lpstr>Cut and Paste</vt:lpstr>
      <vt:lpstr>Drag and Drop Operations</vt:lpstr>
      <vt:lpstr>Drag Operations</vt:lpstr>
      <vt:lpstr>Drop Operations</vt:lpstr>
      <vt:lpstr>Integrating User Help</vt:lpstr>
      <vt:lpstr>Integrating User Help</vt:lpstr>
      <vt:lpstr>Integrating User Help</vt:lpstr>
      <vt:lpstr>Tool Tips</vt:lpstr>
      <vt:lpstr>Summary</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Alex Mackay</cp:lastModifiedBy>
  <cp:revision>46</cp:revision>
  <dcterms:created xsi:type="dcterms:W3CDTF">2014-07-14T04:04:52Z</dcterms:created>
  <dcterms:modified xsi:type="dcterms:W3CDTF">2016-12-12T03:51:04Z</dcterms:modified>
</cp:coreProperties>
</file>