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47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12/12/2016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can develop and implement new controls in a few different ways.</a:t>
            </a:r>
          </a:p>
          <a:p>
            <a:r>
              <a:rPr lang="en-AU" sz="1200" kern="1200" dirty="0" smtClean="0">
                <a:solidFill>
                  <a:schemeClr val="tx1"/>
                </a:solidFill>
                <a:effectLst/>
                <a:latin typeface="+mn-lt"/>
                <a:ea typeface="+mn-ea"/>
                <a:cs typeface="+mn-cs"/>
              </a:rPr>
              <a:t> </a:t>
            </a:r>
          </a:p>
          <a:p>
            <a:r>
              <a:rPr lang="en-AU" sz="1200" b="1" kern="1200" dirty="0" smtClean="0">
                <a:solidFill>
                  <a:schemeClr val="tx1"/>
                </a:solidFill>
                <a:effectLst/>
                <a:latin typeface="+mn-lt"/>
                <a:ea typeface="+mn-ea"/>
                <a:cs typeface="+mn-cs"/>
              </a:rPr>
              <a:t>Composite controls</a:t>
            </a:r>
            <a:r>
              <a:rPr lang="en-AU" sz="1200" kern="1200" dirty="0" smtClean="0">
                <a:solidFill>
                  <a:schemeClr val="tx1"/>
                </a:solidFill>
                <a:effectLst/>
                <a:latin typeface="+mn-lt"/>
                <a:ea typeface="+mn-ea"/>
                <a:cs typeface="+mn-cs"/>
              </a:rPr>
              <a:t> are collections of Windows Forms controls contained in a common container. </a:t>
            </a:r>
          </a:p>
          <a:p>
            <a:r>
              <a:rPr lang="en-AU" sz="1200" kern="1200" dirty="0" smtClean="0">
                <a:solidFill>
                  <a:schemeClr val="tx1"/>
                </a:solidFill>
                <a:effectLst/>
                <a:latin typeface="+mn-lt"/>
                <a:ea typeface="+mn-ea"/>
                <a:cs typeface="+mn-cs"/>
              </a:rPr>
              <a:t>This is very much like a template of grouped controls we can place in to forms.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Composite controls hold all the functionality associated with each of the Windows Forms controls that they contain. These composite controls also provide a great deal of default keyboard handling functionality with no extra development effort required on out part.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p>
          <a:p>
            <a:r>
              <a:rPr lang="en-AU" sz="1200" b="1" kern="1200" dirty="0" smtClean="0">
                <a:solidFill>
                  <a:schemeClr val="tx1"/>
                </a:solidFill>
                <a:effectLst/>
                <a:latin typeface="+mn-lt"/>
                <a:ea typeface="+mn-ea"/>
                <a:cs typeface="+mn-cs"/>
              </a:rPr>
              <a:t>Extended controls</a:t>
            </a:r>
            <a:r>
              <a:rPr lang="en-AU" sz="1200" kern="1200" dirty="0" smtClean="0">
                <a:solidFill>
                  <a:schemeClr val="tx1"/>
                </a:solidFill>
                <a:effectLst/>
                <a:latin typeface="+mn-lt"/>
                <a:ea typeface="+mn-ea"/>
                <a:cs typeface="+mn-cs"/>
              </a:rPr>
              <a:t> are controls that we derive from any existing Windows Forms control. They are created using inheritance, and so will inherit all the functionality of the base control. </a:t>
            </a:r>
          </a:p>
          <a:p>
            <a:r>
              <a:rPr lang="en-AU" sz="1200" kern="1200" dirty="0" smtClean="0">
                <a:solidFill>
                  <a:schemeClr val="tx1"/>
                </a:solidFill>
                <a:effectLst/>
                <a:latin typeface="+mn-lt"/>
                <a:ea typeface="+mn-ea"/>
                <a:cs typeface="+mn-cs"/>
              </a:rPr>
              <a:t>We can then extend the functionality of the control by adding custom properties, methods, or other features.</a:t>
            </a:r>
          </a:p>
          <a:p>
            <a:r>
              <a:rPr lang="en-AU" sz="1200" kern="1200" dirty="0" smtClean="0">
                <a:solidFill>
                  <a:schemeClr val="tx1"/>
                </a:solidFill>
                <a:effectLst/>
                <a:latin typeface="+mn-lt"/>
                <a:ea typeface="+mn-ea"/>
                <a:cs typeface="+mn-cs"/>
              </a:rPr>
              <a:t>We can also override the control’s paint logic to control its appearance.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Finally, </a:t>
            </a:r>
            <a:r>
              <a:rPr lang="en-AU" sz="1200" b="1" kern="1200" dirty="0" smtClean="0">
                <a:solidFill>
                  <a:schemeClr val="tx1"/>
                </a:solidFill>
                <a:effectLst/>
                <a:latin typeface="+mn-lt"/>
                <a:ea typeface="+mn-ea"/>
                <a:cs typeface="+mn-cs"/>
              </a:rPr>
              <a:t>Custom controls </a:t>
            </a:r>
            <a:r>
              <a:rPr lang="en-AU" sz="1200" kern="1200" dirty="0" smtClean="0">
                <a:solidFill>
                  <a:schemeClr val="tx1"/>
                </a:solidFill>
                <a:effectLst/>
                <a:latin typeface="+mn-lt"/>
                <a:ea typeface="+mn-ea"/>
                <a:cs typeface="+mn-cs"/>
              </a:rPr>
              <a:t>are controls we write from scratch. </a:t>
            </a:r>
          </a:p>
          <a:p>
            <a:r>
              <a:rPr lang="en-AU" sz="1200" kern="1200" dirty="0" smtClean="0">
                <a:solidFill>
                  <a:schemeClr val="tx1"/>
                </a:solidFill>
                <a:effectLst/>
                <a:latin typeface="+mn-lt"/>
                <a:ea typeface="+mn-ea"/>
                <a:cs typeface="+mn-cs"/>
              </a:rPr>
              <a:t>A great deal of the implementation of the control is left up to us to define, so while they afford us greater flexibility, they are also more complicated to write than either composite or extended controls.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To implement a custom control we must write our own </a:t>
            </a:r>
            <a:r>
              <a:rPr lang="en-AU" sz="1200"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method, as well as any feature-specific code. We can even define the way messages are handled by the control.</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We’ll take a look at each of these kinds of custom controls in the following slides.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2723940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Some of this is not obvious and I had to remove the comments to get all the code onto one page.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Open the sample for the fully commented code.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tough part for me was figuring out how to load the </a:t>
            </a:r>
            <a:r>
              <a:rPr lang="en-AU" sz="1200" kern="1200" dirty="0" err="1" smtClean="0">
                <a:solidFill>
                  <a:schemeClr val="tx1"/>
                </a:solidFill>
                <a:effectLst/>
                <a:latin typeface="+mn-lt"/>
                <a:ea typeface="+mn-ea"/>
                <a:cs typeface="+mn-cs"/>
              </a:rPr>
              <a:t>png</a:t>
            </a:r>
            <a:r>
              <a:rPr lang="en-AU" sz="1200" kern="1200" dirty="0" smtClean="0">
                <a:solidFill>
                  <a:schemeClr val="tx1"/>
                </a:solidFill>
                <a:effectLst/>
                <a:latin typeface="+mn-lt"/>
                <a:ea typeface="+mn-ea"/>
                <a:cs typeface="+mn-cs"/>
              </a:rPr>
              <a:t> from the .</a:t>
            </a:r>
            <a:r>
              <a:rPr lang="en-AU" sz="1200" kern="1200" dirty="0" err="1" smtClean="0">
                <a:solidFill>
                  <a:schemeClr val="tx1"/>
                </a:solidFill>
                <a:effectLst/>
                <a:latin typeface="+mn-lt"/>
                <a:ea typeface="+mn-ea"/>
                <a:cs typeface="+mn-cs"/>
              </a:rPr>
              <a:t>dll</a:t>
            </a:r>
            <a:r>
              <a:rPr lang="en-AU" sz="1200" kern="1200" dirty="0" smtClean="0">
                <a:solidFill>
                  <a:schemeClr val="tx1"/>
                </a:solidFill>
                <a:effectLst/>
                <a:latin typeface="+mn-lt"/>
                <a:ea typeface="+mn-ea"/>
                <a:cs typeface="+mn-cs"/>
              </a:rPr>
              <a:t> file (since the image is packed in the .</a:t>
            </a:r>
            <a:r>
              <a:rPr lang="en-AU" sz="1200" kern="1200" dirty="0" err="1" smtClean="0">
                <a:solidFill>
                  <a:schemeClr val="tx1"/>
                </a:solidFill>
                <a:effectLst/>
                <a:latin typeface="+mn-lt"/>
                <a:ea typeface="+mn-ea"/>
                <a:cs typeface="+mn-cs"/>
              </a:rPr>
              <a:t>dll</a:t>
            </a:r>
            <a:r>
              <a:rPr lang="en-AU" sz="1200" kern="1200" dirty="0" smtClean="0">
                <a:solidFill>
                  <a:schemeClr val="tx1"/>
                </a:solidFill>
                <a:effectLst/>
                <a:latin typeface="+mn-lt"/>
                <a:ea typeface="+mn-ea"/>
                <a:cs typeface="+mn-cs"/>
              </a:rPr>
              <a:t> as an embedded resource).</a:t>
            </a:r>
          </a:p>
          <a:p>
            <a:r>
              <a:rPr lang="en-AU" sz="1200" kern="1200" dirty="0" smtClean="0">
                <a:solidFill>
                  <a:schemeClr val="tx1"/>
                </a:solidFill>
                <a:effectLst/>
                <a:latin typeface="+mn-lt"/>
                <a:ea typeface="+mn-ea"/>
                <a:cs typeface="+mn-cs"/>
              </a:rPr>
              <a:t>You need to put the namespace before the image filename.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Basically, we’ve set up a timer to refresh the control every second.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the </a:t>
            </a:r>
            <a:r>
              <a:rPr lang="en-AU" sz="1200"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method we draw the background image and then the hands of the clock.</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We can set whether or not to display the second, minute or hour hands based on the value of the properties. These 3 properties can be set from the Forms Designer. </a:t>
            </a:r>
          </a:p>
          <a:p>
            <a:r>
              <a:rPr lang="en-AU" sz="1200" kern="1200" dirty="0" smtClean="0">
                <a:solidFill>
                  <a:schemeClr val="tx1"/>
                </a:solidFill>
                <a:effectLst/>
                <a:latin typeface="+mn-lt"/>
                <a:ea typeface="+mn-ea"/>
                <a:cs typeface="+mn-cs"/>
              </a:rPr>
              <a:t>(Note that only the </a:t>
            </a:r>
            <a:r>
              <a:rPr lang="en-AU" sz="1200" kern="1200" dirty="0" err="1" smtClean="0">
                <a:solidFill>
                  <a:schemeClr val="tx1"/>
                </a:solidFill>
                <a:effectLst/>
                <a:latin typeface="+mn-lt"/>
                <a:ea typeface="+mn-ea"/>
                <a:cs typeface="+mn-cs"/>
              </a:rPr>
              <a:t>ShowSeconds</a:t>
            </a:r>
            <a:r>
              <a:rPr lang="en-AU" sz="1200" kern="1200" dirty="0" smtClean="0">
                <a:solidFill>
                  <a:schemeClr val="tx1"/>
                </a:solidFill>
                <a:effectLst/>
                <a:latin typeface="+mn-lt"/>
                <a:ea typeface="+mn-ea"/>
                <a:cs typeface="+mn-cs"/>
              </a:rPr>
              <a:t> property is shown here because the other two – minutes and hours – are identical and there wasn’t room to show them)</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1029239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 composite control is a collection of Windows Forms controls encapsulated in a common container.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kind of control is sometimes called a user control.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contained controls are called constituent controls.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a composite control could be built to display customer address data from a database. This control could include a </a:t>
            </a:r>
            <a:r>
              <a:rPr lang="en-AU" sz="1200" i="1" kern="1200" dirty="0" err="1" smtClean="0">
                <a:solidFill>
                  <a:schemeClr val="tx1"/>
                </a:solidFill>
                <a:effectLst/>
                <a:latin typeface="+mn-lt"/>
                <a:ea typeface="+mn-ea"/>
                <a:cs typeface="+mn-cs"/>
              </a:rPr>
              <a:t>DataGridView</a:t>
            </a:r>
            <a:r>
              <a:rPr lang="en-AU" sz="1200" kern="1200" dirty="0" smtClean="0">
                <a:solidFill>
                  <a:schemeClr val="tx1"/>
                </a:solidFill>
                <a:effectLst/>
                <a:latin typeface="+mn-lt"/>
                <a:ea typeface="+mn-ea"/>
                <a:cs typeface="+mn-cs"/>
              </a:rPr>
              <a:t> control to display the database fields, a </a:t>
            </a:r>
            <a:r>
              <a:rPr lang="en-AU" sz="1200" i="1" kern="1200" dirty="0" err="1" smtClean="0">
                <a:solidFill>
                  <a:schemeClr val="tx1"/>
                </a:solidFill>
                <a:effectLst/>
                <a:latin typeface="+mn-lt"/>
                <a:ea typeface="+mn-ea"/>
                <a:cs typeface="+mn-cs"/>
              </a:rPr>
              <a:t>BindingSource</a:t>
            </a:r>
            <a:r>
              <a:rPr lang="en-AU" sz="1200" kern="1200" dirty="0" smtClean="0">
                <a:solidFill>
                  <a:schemeClr val="tx1"/>
                </a:solidFill>
                <a:effectLst/>
                <a:latin typeface="+mn-lt"/>
                <a:ea typeface="+mn-ea"/>
                <a:cs typeface="+mn-cs"/>
              </a:rPr>
              <a:t> to handle binding to a data source, and a </a:t>
            </a:r>
            <a:r>
              <a:rPr lang="en-AU" sz="1200" i="1" kern="1200" dirty="0" err="1" smtClean="0">
                <a:solidFill>
                  <a:schemeClr val="tx1"/>
                </a:solidFill>
                <a:effectLst/>
                <a:latin typeface="+mn-lt"/>
                <a:ea typeface="+mn-ea"/>
                <a:cs typeface="+mn-cs"/>
              </a:rPr>
              <a:t>BindingNavigator</a:t>
            </a:r>
            <a:r>
              <a:rPr lang="en-AU" sz="1200" kern="1200" dirty="0" smtClean="0">
                <a:solidFill>
                  <a:schemeClr val="tx1"/>
                </a:solidFill>
                <a:effectLst/>
                <a:latin typeface="+mn-lt"/>
                <a:ea typeface="+mn-ea"/>
                <a:cs typeface="+mn-cs"/>
              </a:rPr>
              <a:t> control to move through the records.</a:t>
            </a:r>
          </a:p>
          <a:p>
            <a:r>
              <a:rPr lang="en-AU" sz="1200" kern="1200" dirty="0" smtClean="0">
                <a:solidFill>
                  <a:schemeClr val="tx1"/>
                </a:solidFill>
                <a:effectLst/>
                <a:latin typeface="+mn-lt"/>
                <a:ea typeface="+mn-ea"/>
                <a:cs typeface="+mn-cs"/>
              </a:rPr>
              <a:t>You could package and reuse the entire control from application to application.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To create a composite control, we need to drive a new class from the </a:t>
            </a:r>
            <a:r>
              <a:rPr lang="en-AU" sz="1200" i="1" kern="1200" dirty="0" err="1" smtClean="0">
                <a:solidFill>
                  <a:schemeClr val="tx1"/>
                </a:solidFill>
                <a:effectLst/>
                <a:latin typeface="+mn-lt"/>
                <a:ea typeface="+mn-ea"/>
                <a:cs typeface="+mn-cs"/>
              </a:rPr>
              <a:t>UserControl</a:t>
            </a:r>
            <a:r>
              <a:rPr lang="en-AU" sz="1200" kern="1200" dirty="0" smtClean="0">
                <a:solidFill>
                  <a:schemeClr val="tx1"/>
                </a:solidFill>
                <a:effectLst/>
                <a:latin typeface="+mn-lt"/>
                <a:ea typeface="+mn-ea"/>
                <a:cs typeface="+mn-cs"/>
              </a:rPr>
              <a:t> class.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a:t>
            </a:r>
            <a:r>
              <a:rPr lang="en-AU" sz="1200" i="1" kern="1200" dirty="0" err="1" smtClean="0">
                <a:solidFill>
                  <a:schemeClr val="tx1"/>
                </a:solidFill>
                <a:effectLst/>
                <a:latin typeface="+mn-lt"/>
                <a:ea typeface="+mn-ea"/>
                <a:cs typeface="+mn-cs"/>
              </a:rPr>
              <a:t>UserControl</a:t>
            </a:r>
            <a:r>
              <a:rPr lang="en-AU" sz="1200" kern="1200" dirty="0" smtClean="0">
                <a:solidFill>
                  <a:schemeClr val="tx1"/>
                </a:solidFill>
                <a:effectLst/>
                <a:latin typeface="+mn-lt"/>
                <a:ea typeface="+mn-ea"/>
                <a:cs typeface="+mn-cs"/>
              </a:rPr>
              <a:t> base class provides keyboard routing for child controls and enables child controls to work as a group. The base class also ensures that child components can receive the focus.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4</a:t>
            </a:fld>
            <a:endParaRPr lang="en-AU"/>
          </a:p>
        </p:txBody>
      </p:sp>
    </p:spTree>
    <p:extLst>
      <p:ext uri="{BB962C8B-B14F-4D97-AF65-F5344CB8AC3E}">
        <p14:creationId xmlns:p14="http://schemas.microsoft.com/office/powerpoint/2010/main" val="322846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custom control samples are in the sample project “Custom Controls and Forms\Custom Control”</a:t>
            </a:r>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5</a:t>
            </a:fld>
            <a:endParaRPr lang="en-AU"/>
          </a:p>
        </p:txBody>
      </p:sp>
    </p:spTree>
    <p:extLst>
      <p:ext uri="{BB962C8B-B14F-4D97-AF65-F5344CB8AC3E}">
        <p14:creationId xmlns:p14="http://schemas.microsoft.com/office/powerpoint/2010/main" val="163552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You can derive an inherited control from any existing Windows Forms control.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With this approach, you can retain all of the inherent functionality of a Windows Forms control, and then extend that functionality by adding custom properties, methods, or other features.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With this option, you can override the base control's paint logic, and then extend its user interface by changing its appearance.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some controls, you can also add a custom appearance to the graphical user interface of your control by overriding the </a:t>
            </a:r>
            <a:r>
              <a:rPr lang="en-AU" sz="1200"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method of the base class. </a:t>
            </a:r>
          </a:p>
          <a:p>
            <a:r>
              <a:rPr lang="en-AU" sz="1200" kern="1200" dirty="0" smtClean="0">
                <a:solidFill>
                  <a:schemeClr val="tx1"/>
                </a:solidFill>
                <a:effectLst/>
                <a:latin typeface="+mn-lt"/>
                <a:ea typeface="+mn-ea"/>
                <a:cs typeface="+mn-cs"/>
              </a:rPr>
              <a:t>For an extended button that tracks clicks, you can override the </a:t>
            </a:r>
            <a:r>
              <a:rPr lang="en-AU" sz="1200"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method to call the base implementation of </a:t>
            </a:r>
            <a:r>
              <a:rPr lang="en-AU" sz="1200"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and then draw the click count in one corner of the Button control's client area.</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Inherit from a Windows Forms control if:</a:t>
            </a:r>
          </a:p>
          <a:p>
            <a:pPr marL="171450" lvl="0" indent="-171450">
              <a:buFont typeface="Arial" panose="020B0604020202020204" pitchFamily="34" charset="0"/>
              <a:buChar char="•"/>
            </a:pPr>
            <a:r>
              <a:rPr lang="en-AU" sz="1200" kern="1200" dirty="0" smtClean="0">
                <a:solidFill>
                  <a:schemeClr val="tx1"/>
                </a:solidFill>
                <a:effectLst/>
                <a:latin typeface="+mn-lt"/>
                <a:ea typeface="+mn-ea"/>
                <a:cs typeface="+mn-cs"/>
              </a:rPr>
              <a:t>Most of the functionality you need is already identical to an existing Windows Forms control.</a:t>
            </a:r>
          </a:p>
          <a:p>
            <a:pPr marL="171450" lvl="0" indent="-171450">
              <a:buFont typeface="Arial" panose="020B0604020202020204" pitchFamily="34" charset="0"/>
              <a:buChar char="•"/>
            </a:pPr>
            <a:r>
              <a:rPr lang="en-AU" sz="1200" kern="1200" dirty="0" smtClean="0">
                <a:solidFill>
                  <a:schemeClr val="tx1"/>
                </a:solidFill>
                <a:effectLst/>
                <a:latin typeface="+mn-lt"/>
                <a:ea typeface="+mn-ea"/>
                <a:cs typeface="+mn-cs"/>
              </a:rPr>
              <a:t>You do not need a custom graphical user interface, or </a:t>
            </a:r>
          </a:p>
          <a:p>
            <a:pPr marL="171450" lvl="0" indent="-171450">
              <a:buFont typeface="Arial" panose="020B0604020202020204" pitchFamily="34" charset="0"/>
              <a:buChar char="•"/>
            </a:pPr>
            <a:r>
              <a:rPr lang="en-AU" sz="1200" kern="1200" dirty="0" smtClean="0">
                <a:solidFill>
                  <a:schemeClr val="tx1"/>
                </a:solidFill>
                <a:effectLst/>
                <a:latin typeface="+mn-lt"/>
                <a:ea typeface="+mn-ea"/>
                <a:cs typeface="+mn-cs"/>
              </a:rPr>
              <a:t>you want to design a new graphical user interface for an existing control.</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2569618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smtClean="0">
                <a:solidFill>
                  <a:schemeClr val="tx1"/>
                </a:solidFill>
                <a:effectLst/>
                <a:latin typeface="+mn-lt"/>
                <a:ea typeface="+mn-ea"/>
                <a:cs typeface="+mn-cs"/>
              </a:rPr>
              <a:t>1. Create a new Windows Forms Application project.</a:t>
            </a:r>
          </a:p>
          <a:p>
            <a:pPr lvl="0"/>
            <a:endParaRPr lang="en-AU" sz="1200" kern="1200" dirty="0" smtClean="0">
              <a:solidFill>
                <a:schemeClr val="tx1"/>
              </a:solidFill>
              <a:effectLst/>
              <a:latin typeface="+mn-lt"/>
              <a:ea typeface="+mn-ea"/>
              <a:cs typeface="+mn-cs"/>
            </a:endParaRPr>
          </a:p>
          <a:p>
            <a:pPr lvl="0"/>
            <a:r>
              <a:rPr lang="en-AU" sz="1200" kern="1200" dirty="0" smtClean="0">
                <a:solidFill>
                  <a:schemeClr val="tx1"/>
                </a:solidFill>
                <a:effectLst/>
                <a:latin typeface="+mn-lt"/>
                <a:ea typeface="+mn-ea"/>
                <a:cs typeface="+mn-cs"/>
              </a:rPr>
              <a:t>2. From the Project menu, choose </a:t>
            </a:r>
            <a:r>
              <a:rPr lang="en-AU" sz="1200" i="1" kern="1200" dirty="0" smtClean="0">
                <a:solidFill>
                  <a:schemeClr val="tx1"/>
                </a:solidFill>
                <a:effectLst/>
                <a:latin typeface="+mn-lt"/>
                <a:ea typeface="+mn-ea"/>
                <a:cs typeface="+mn-cs"/>
              </a:rPr>
              <a:t>Add New Item</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The </a:t>
            </a:r>
            <a:r>
              <a:rPr lang="en-AU" sz="1200" i="1" kern="1200" dirty="0" smtClean="0">
                <a:solidFill>
                  <a:schemeClr val="tx1"/>
                </a:solidFill>
                <a:effectLst/>
                <a:latin typeface="+mn-lt"/>
                <a:ea typeface="+mn-ea"/>
                <a:cs typeface="+mn-cs"/>
              </a:rPr>
              <a:t>Add New Item</a:t>
            </a:r>
            <a:r>
              <a:rPr lang="en-AU" sz="1200" kern="1200" dirty="0" smtClean="0">
                <a:solidFill>
                  <a:schemeClr val="tx1"/>
                </a:solidFill>
                <a:effectLst/>
                <a:latin typeface="+mn-lt"/>
                <a:ea typeface="+mn-ea"/>
                <a:cs typeface="+mn-cs"/>
              </a:rPr>
              <a:t> dialog box appears.</a:t>
            </a:r>
          </a:p>
          <a:p>
            <a:r>
              <a:rPr lang="en-AU" sz="1200" kern="1200" dirty="0" smtClean="0">
                <a:solidFill>
                  <a:schemeClr val="tx1"/>
                </a:solidFill>
                <a:effectLst/>
                <a:latin typeface="+mn-lt"/>
                <a:ea typeface="+mn-ea"/>
                <a:cs typeface="+mn-cs"/>
              </a:rPr>
              <a:t> </a:t>
            </a:r>
          </a:p>
          <a:p>
            <a:pPr lvl="0"/>
            <a:r>
              <a:rPr lang="en-AU" sz="1200" kern="1200" dirty="0" smtClean="0">
                <a:solidFill>
                  <a:schemeClr val="tx1"/>
                </a:solidFill>
                <a:effectLst/>
                <a:latin typeface="+mn-lt"/>
                <a:ea typeface="+mn-ea"/>
                <a:cs typeface="+mn-cs"/>
              </a:rPr>
              <a:t>In the </a:t>
            </a:r>
            <a:r>
              <a:rPr lang="en-AU" sz="1200" i="1" kern="1200" dirty="0" smtClean="0">
                <a:solidFill>
                  <a:schemeClr val="tx1"/>
                </a:solidFill>
                <a:effectLst/>
                <a:latin typeface="+mn-lt"/>
                <a:ea typeface="+mn-ea"/>
                <a:cs typeface="+mn-cs"/>
              </a:rPr>
              <a:t>Add New Item</a:t>
            </a:r>
            <a:r>
              <a:rPr lang="en-AU" sz="1200" kern="1200" dirty="0" smtClean="0">
                <a:solidFill>
                  <a:schemeClr val="tx1"/>
                </a:solidFill>
                <a:effectLst/>
                <a:latin typeface="+mn-lt"/>
                <a:ea typeface="+mn-ea"/>
                <a:cs typeface="+mn-cs"/>
              </a:rPr>
              <a:t> dialog box, double-click </a:t>
            </a:r>
            <a:r>
              <a:rPr lang="en-AU" sz="1200" i="1" kern="1200" dirty="0" smtClean="0">
                <a:solidFill>
                  <a:schemeClr val="tx1"/>
                </a:solidFill>
                <a:effectLst/>
                <a:latin typeface="+mn-lt"/>
                <a:ea typeface="+mn-ea"/>
                <a:cs typeface="+mn-cs"/>
              </a:rPr>
              <a:t>Custom Control</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3. A new custom control is added to your project.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384477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This code will place a counter at the top-right of the button that counts how many times the button has been clicked.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To implement this, we override the </a:t>
            </a:r>
            <a:r>
              <a:rPr lang="en-AU" sz="1200" kern="1200" dirty="0" err="1" smtClean="0">
                <a:solidFill>
                  <a:schemeClr val="tx1"/>
                </a:solidFill>
                <a:effectLst/>
                <a:latin typeface="+mn-lt"/>
                <a:ea typeface="+mn-ea"/>
                <a:cs typeface="+mn-cs"/>
              </a:rPr>
              <a:t>OnClick</a:t>
            </a:r>
            <a:r>
              <a:rPr lang="en-AU" sz="1200" kern="1200" dirty="0" smtClean="0">
                <a:solidFill>
                  <a:schemeClr val="tx1"/>
                </a:solidFill>
                <a:effectLst/>
                <a:latin typeface="+mn-lt"/>
                <a:ea typeface="+mn-ea"/>
                <a:cs typeface="+mn-cs"/>
              </a:rPr>
              <a:t> and </a:t>
            </a:r>
            <a:r>
              <a:rPr lang="en-AU" sz="1200"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events and extend the functionality of the base control</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173000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is what our control looks like when added to a form.</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358144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Another way to create a control is to create one substantially from the beginning by inheriting from Control.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Control class provides all of the basic functionality required by controls, including mouse and keyboard handling events, but no control-specific functionality or graphical interface.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Creating a control by inheriting from the Control class requires much more thought and effort than inheriting from </a:t>
            </a:r>
            <a:r>
              <a:rPr lang="en-AU" sz="1200" i="1" kern="1200" dirty="0" err="1" smtClean="0">
                <a:solidFill>
                  <a:schemeClr val="tx1"/>
                </a:solidFill>
                <a:effectLst/>
                <a:latin typeface="+mn-lt"/>
                <a:ea typeface="+mn-ea"/>
                <a:cs typeface="+mn-cs"/>
              </a:rPr>
              <a:t>UserControl</a:t>
            </a:r>
            <a:r>
              <a:rPr lang="en-AU" sz="1200" kern="1200" dirty="0" smtClean="0">
                <a:solidFill>
                  <a:schemeClr val="tx1"/>
                </a:solidFill>
                <a:effectLst/>
                <a:latin typeface="+mn-lt"/>
                <a:ea typeface="+mn-ea"/>
                <a:cs typeface="+mn-cs"/>
              </a:rPr>
              <a:t> or an existing Windows Forms control.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Because a great deal of implementation is left for you, your control can have greater flexibility than a composite or extended control, and you can tailor your control to suit your exact needs.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To implement a custom control, you </a:t>
            </a:r>
            <a:r>
              <a:rPr lang="en-AU" sz="1200" b="1" kern="1200" dirty="0" smtClean="0">
                <a:solidFill>
                  <a:schemeClr val="tx1"/>
                </a:solidFill>
                <a:effectLst/>
                <a:latin typeface="+mn-lt"/>
                <a:ea typeface="+mn-ea"/>
                <a:cs typeface="+mn-cs"/>
              </a:rPr>
              <a:t>must</a:t>
            </a:r>
            <a:r>
              <a:rPr lang="en-AU" sz="1200" kern="1200" dirty="0" smtClean="0">
                <a:solidFill>
                  <a:schemeClr val="tx1"/>
                </a:solidFill>
                <a:effectLst/>
                <a:latin typeface="+mn-lt"/>
                <a:ea typeface="+mn-ea"/>
                <a:cs typeface="+mn-cs"/>
              </a:rPr>
              <a:t> write code for the </a:t>
            </a:r>
            <a:r>
              <a:rPr lang="en-AU" sz="1200" i="1" kern="1200" dirty="0" err="1" smtClean="0">
                <a:solidFill>
                  <a:schemeClr val="tx1"/>
                </a:solidFill>
                <a:effectLst/>
                <a:latin typeface="+mn-lt"/>
                <a:ea typeface="+mn-ea"/>
                <a:cs typeface="+mn-cs"/>
              </a:rPr>
              <a:t>OnPaint</a:t>
            </a:r>
            <a:r>
              <a:rPr lang="en-AU" sz="1200" kern="1200" dirty="0" smtClean="0">
                <a:solidFill>
                  <a:schemeClr val="tx1"/>
                </a:solidFill>
                <a:effectLst/>
                <a:latin typeface="+mn-lt"/>
                <a:ea typeface="+mn-ea"/>
                <a:cs typeface="+mn-cs"/>
              </a:rPr>
              <a:t> event of the control, as well as any feature-specific code you need.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You can also override the </a:t>
            </a:r>
            <a:r>
              <a:rPr lang="en-AU" sz="1200" i="1" kern="1200" dirty="0" err="1" smtClean="0">
                <a:solidFill>
                  <a:schemeClr val="tx1"/>
                </a:solidFill>
                <a:effectLst/>
                <a:latin typeface="+mn-lt"/>
                <a:ea typeface="+mn-ea"/>
                <a:cs typeface="+mn-cs"/>
              </a:rPr>
              <a:t>WndProc</a:t>
            </a:r>
            <a:r>
              <a:rPr lang="en-AU" sz="1200" kern="1200" dirty="0" smtClean="0">
                <a:solidFill>
                  <a:schemeClr val="tx1"/>
                </a:solidFill>
                <a:effectLst/>
                <a:latin typeface="+mn-lt"/>
                <a:ea typeface="+mn-ea"/>
                <a:cs typeface="+mn-cs"/>
              </a:rPr>
              <a:t> method and handle windows messages directly.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An example of a custom control is a clock control that duplicates the appearance and behaviour of an analogue clock.</a:t>
            </a:r>
          </a:p>
          <a:p>
            <a:r>
              <a:rPr lang="en-AU" sz="1200" kern="1200" dirty="0" smtClean="0">
                <a:solidFill>
                  <a:schemeClr val="tx1"/>
                </a:solidFill>
                <a:effectLst/>
                <a:latin typeface="+mn-lt"/>
                <a:ea typeface="+mn-ea"/>
                <a:cs typeface="+mn-cs"/>
              </a:rPr>
              <a:t>Custom painting is invoked to cause the hands of the clock to move in response to Tick events from an internal Timer component.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Inherit from the Control class if:</a:t>
            </a:r>
          </a:p>
          <a:p>
            <a:pPr marL="171450" lvl="0" indent="-171450">
              <a:buFont typeface="Arial" panose="020B0604020202020204" pitchFamily="34" charset="0"/>
              <a:buChar char="•"/>
            </a:pPr>
            <a:r>
              <a:rPr lang="en-AU" sz="1200" kern="1200" dirty="0" smtClean="0">
                <a:solidFill>
                  <a:schemeClr val="tx1"/>
                </a:solidFill>
                <a:effectLst/>
                <a:latin typeface="+mn-lt"/>
                <a:ea typeface="+mn-ea"/>
                <a:cs typeface="+mn-cs"/>
              </a:rPr>
              <a:t>You want to provide a custom graphical representation of your control.</a:t>
            </a:r>
          </a:p>
          <a:p>
            <a:pPr marL="171450" lvl="0" indent="-171450">
              <a:buFont typeface="Arial" panose="020B0604020202020204" pitchFamily="34" charset="0"/>
              <a:buChar char="•"/>
            </a:pPr>
            <a:r>
              <a:rPr lang="en-AU" sz="1200" kern="1200" dirty="0" smtClean="0">
                <a:solidFill>
                  <a:schemeClr val="tx1"/>
                </a:solidFill>
                <a:effectLst/>
                <a:latin typeface="+mn-lt"/>
                <a:ea typeface="+mn-ea"/>
                <a:cs typeface="+mn-cs"/>
              </a:rPr>
              <a:t>You need to implement custom functionality that is not available through standard controls.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406698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338983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master title style</a:t>
            </a:r>
            <a:endParaRPr lang="en-AU" dirty="0"/>
          </a:p>
        </p:txBody>
      </p:sp>
      <p:sp>
        <p:nvSpPr>
          <p:cNvPr id="3" name="Subtitle 2"/>
          <p:cNvSpPr>
            <a:spLocks noGrp="1"/>
          </p:cNvSpPr>
          <p:nvPr>
            <p:ph type="subTitle" idx="1"/>
          </p:nvPr>
        </p:nvSpPr>
        <p:spPr>
          <a:xfrm>
            <a:off x="755576" y="257175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5" name="Footer Placeholder 4"/>
          <p:cNvSpPr>
            <a:spLocks noGrp="1"/>
          </p:cNvSpPr>
          <p:nvPr>
            <p:ph type="ftr" sz="quarter" idx="11"/>
          </p:nvPr>
        </p:nvSpPr>
        <p:spPr>
          <a:xfrm>
            <a:off x="3854624" y="4731990"/>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a:p>
        </p:txBody>
      </p:sp>
    </p:spTree>
    <p:extLst>
      <p:ext uri="{BB962C8B-B14F-4D97-AF65-F5344CB8AC3E}">
        <p14:creationId xmlns:p14="http://schemas.microsoft.com/office/powerpoint/2010/main" val="5405968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 id="2147483661" r:id="rId7"/>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3sf86w5h(v=vs.110)" TargetMode="External"/><Relationship Id="rId2" Type="http://schemas.openxmlformats.org/officeDocument/2006/relationships/hyperlink" Target="https://msdn.microsoft.com/en-us/library/ms171725(v=vs.110).aspx" TargetMode="External"/><Relationship Id="rId1" Type="http://schemas.openxmlformats.org/officeDocument/2006/relationships/slideLayout" Target="../slideLayouts/slideLayout2.xml"/><Relationship Id="rId5" Type="http://schemas.openxmlformats.org/officeDocument/2006/relationships/hyperlink" Target="https://msdn.microsoft.com/en-us/library/649xahhe(v=vs.110).aspx" TargetMode="External"/><Relationship Id="rId4" Type="http://schemas.openxmlformats.org/officeDocument/2006/relationships/hyperlink" Target="https://msdn.microsoft.com/en-us/library/7h62478z(v=vs.110).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Custom Controls and Forms</a:t>
            </a:r>
            <a:endParaRPr lang="en-AU" dirty="0"/>
          </a:p>
        </p:txBody>
      </p:sp>
      <p:sp>
        <p:nvSpPr>
          <p:cNvPr id="4" name="Subtitle 3"/>
          <p:cNvSpPr>
            <a:spLocks noGrp="1"/>
          </p:cNvSpPr>
          <p:nvPr>
            <p:ph type="subTitle" idx="1"/>
          </p:nvPr>
        </p:nvSpPr>
        <p:spPr/>
        <p:txBody>
          <a:bodyPr/>
          <a:lstStyle/>
          <a:p>
            <a:endParaRPr lang="en-AU"/>
          </a:p>
        </p:txBody>
      </p:sp>
      <p:sp>
        <p:nvSpPr>
          <p:cNvPr id="5" name="Text Placeholder 4"/>
          <p:cNvSpPr>
            <a:spLocks noGrp="1"/>
          </p:cNvSpPr>
          <p:nvPr>
            <p:ph type="body" sz="quarter" idx="11"/>
          </p:nvPr>
        </p:nvSpPr>
        <p:spPr/>
        <p:txBody>
          <a:bodyPr/>
          <a:lstStyle/>
          <a:p>
            <a:r>
              <a:rPr lang="en-AU" dirty="0"/>
              <a:t>Last modified 12/12/16 by Alex Mackay</a:t>
            </a:r>
            <a:endParaRPr lang="en-AU" dirty="0"/>
          </a:p>
        </p:txBody>
      </p:sp>
      <p:sp>
        <p:nvSpPr>
          <p:cNvPr id="6" name="Text Placeholder 5"/>
          <p:cNvSpPr>
            <a:spLocks noGrp="1"/>
          </p:cNvSpPr>
          <p:nvPr>
            <p:ph type="body" sz="quarter" idx="12"/>
          </p:nvPr>
        </p:nvSpPr>
        <p:spPr/>
        <p:txBody>
          <a:bodyPr/>
          <a:lstStyle/>
          <a:p>
            <a:r>
              <a:rPr lang="en-AU" dirty="0" smtClean="0"/>
              <a:t>Programming – Introduction to C#</a:t>
            </a:r>
            <a:endParaRPr lang="en-AU" dirty="0"/>
          </a:p>
        </p:txBody>
      </p:sp>
    </p:spTree>
    <p:extLst>
      <p:ext uri="{BB962C8B-B14F-4D97-AF65-F5344CB8AC3E}">
        <p14:creationId xmlns:p14="http://schemas.microsoft.com/office/powerpoint/2010/main" val="233210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Extended Controls</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Open CustomControl1.cs in the Code editor</a:t>
            </a:r>
          </a:p>
          <a:p>
            <a:pPr lvl="1"/>
            <a:endParaRPr lang="en-AU" dirty="0" smtClean="0"/>
          </a:p>
          <a:p>
            <a:r>
              <a:rPr lang="en-AU" dirty="0" smtClean="0"/>
              <a:t>Locate the class declaration</a:t>
            </a:r>
          </a:p>
          <a:p>
            <a:pPr lvl="1"/>
            <a:endParaRPr lang="en-AU" dirty="0" smtClean="0"/>
          </a:p>
          <a:p>
            <a:r>
              <a:rPr lang="en-AU" dirty="0" smtClean="0"/>
              <a:t>Change the base class to the control you want to inherit from</a:t>
            </a:r>
          </a:p>
          <a:p>
            <a:pPr lvl="1"/>
            <a:r>
              <a:rPr lang="en-AU" dirty="0" err="1" smtClean="0"/>
              <a:t>Eg</a:t>
            </a:r>
            <a:r>
              <a:rPr lang="en-AU" dirty="0" smtClean="0"/>
              <a:t>. Button</a:t>
            </a:r>
          </a:p>
          <a:p>
            <a:pPr lvl="1"/>
            <a:endParaRPr lang="en-AU" dirty="0" smtClean="0"/>
          </a:p>
          <a:p>
            <a:r>
              <a:rPr lang="en-AU" dirty="0" smtClean="0"/>
              <a:t>Implement custom methods, properties, drawing</a:t>
            </a:r>
            <a:endParaRPr lang="en-AU" dirty="0"/>
          </a:p>
        </p:txBody>
      </p:sp>
    </p:spTree>
    <p:extLst>
      <p:ext uri="{BB962C8B-B14F-4D97-AF65-F5344CB8AC3E}">
        <p14:creationId xmlns:p14="http://schemas.microsoft.com/office/powerpoint/2010/main" val="167247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Extended Controls</a:t>
            </a:r>
          </a:p>
        </p:txBody>
      </p:sp>
      <p:sp>
        <p:nvSpPr>
          <p:cNvPr id="5" name="Rectangle 4"/>
          <p:cNvSpPr/>
          <p:nvPr/>
        </p:nvSpPr>
        <p:spPr>
          <a:xfrm>
            <a:off x="827584" y="1059582"/>
            <a:ext cx="7920880" cy="39604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000" dirty="0">
                <a:solidFill>
                  <a:srgbClr val="0000FF"/>
                </a:solidFill>
                <a:highlight>
                  <a:srgbClr val="FFFFFF"/>
                </a:highlight>
                <a:latin typeface="Consolas"/>
              </a:rPr>
              <a:t>public</a:t>
            </a:r>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partial</a:t>
            </a:r>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class</a:t>
            </a:r>
            <a:r>
              <a:rPr lang="en-AU" sz="1000" dirty="0">
                <a:solidFill>
                  <a:srgbClr val="000000"/>
                </a:solidFill>
                <a:highlight>
                  <a:srgbClr val="FFFFFF"/>
                </a:highlight>
                <a:latin typeface="Consolas"/>
              </a:rPr>
              <a:t> </a:t>
            </a:r>
            <a:r>
              <a:rPr lang="en-AU" sz="1000" dirty="0">
                <a:solidFill>
                  <a:srgbClr val="2B91AF"/>
                </a:solidFill>
                <a:highlight>
                  <a:srgbClr val="FFFFFF"/>
                </a:highlight>
                <a:latin typeface="Consolas"/>
              </a:rPr>
              <a:t>CustomControl1</a:t>
            </a:r>
            <a:r>
              <a:rPr lang="en-AU" sz="1000" dirty="0">
                <a:solidFill>
                  <a:srgbClr val="000000"/>
                </a:solidFill>
                <a:highlight>
                  <a:srgbClr val="FFFFFF"/>
                </a:highlight>
                <a:latin typeface="Consolas"/>
              </a:rPr>
              <a:t> : </a:t>
            </a:r>
            <a:r>
              <a:rPr lang="en-AU" sz="1000" dirty="0" err="1">
                <a:solidFill>
                  <a:srgbClr val="000000"/>
                </a:solidFill>
                <a:highlight>
                  <a:srgbClr val="FFFFFF"/>
                </a:highlight>
                <a:latin typeface="Consolas"/>
              </a:rPr>
              <a:t>System.Windows.Forms.</a:t>
            </a:r>
            <a:r>
              <a:rPr lang="en-AU" sz="1000" dirty="0" err="1">
                <a:solidFill>
                  <a:srgbClr val="2B91AF"/>
                </a:solidFill>
                <a:highlight>
                  <a:srgbClr val="FFFFFF"/>
                </a:highlight>
                <a:latin typeface="Consolas"/>
              </a:rPr>
              <a:t>Button</a:t>
            </a:r>
            <a:endParaRPr lang="en-AU" sz="1000" dirty="0">
              <a:solidFill>
                <a:srgbClr val="000000"/>
              </a:solidFill>
              <a:highlight>
                <a:srgbClr val="FFFFFF"/>
              </a:highlight>
              <a:latin typeface="Consolas"/>
            </a:endParaRPr>
          </a:p>
          <a:p>
            <a:r>
              <a:rPr lang="en-AU" sz="1000" dirty="0">
                <a:solidFill>
                  <a:srgbClr val="000000"/>
                </a:solidFill>
                <a:highlight>
                  <a:srgbClr val="FFFFFF"/>
                </a:highlight>
                <a:latin typeface="Consolas"/>
              </a:rPr>
              <a:t>{</a:t>
            </a:r>
          </a:p>
          <a:p>
            <a:r>
              <a:rPr lang="en-AU" sz="1000" dirty="0">
                <a:solidFill>
                  <a:srgbClr val="000000"/>
                </a:solidFill>
                <a:highlight>
                  <a:srgbClr val="FFFFFF"/>
                </a:highlight>
                <a:latin typeface="Consolas"/>
              </a:rPr>
              <a:t>    </a:t>
            </a:r>
            <a:r>
              <a:rPr lang="en-AU" sz="1000" dirty="0" err="1">
                <a:solidFill>
                  <a:srgbClr val="0000FF"/>
                </a:solidFill>
                <a:highlight>
                  <a:srgbClr val="FFFFFF"/>
                </a:highlight>
                <a:latin typeface="Consolas"/>
              </a:rPr>
              <a:t>int</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clickCount</a:t>
            </a:r>
            <a:r>
              <a:rPr lang="en-AU" sz="1000" dirty="0">
                <a:solidFill>
                  <a:srgbClr val="000000"/>
                </a:solidFill>
                <a:highlight>
                  <a:srgbClr val="FFFFFF"/>
                </a:highlight>
                <a:latin typeface="Consolas"/>
              </a:rPr>
              <a:t> = 0;</a:t>
            </a:r>
          </a:p>
          <a:p>
            <a:endParaRPr lang="en-AU" sz="1000" dirty="0">
              <a:solidFill>
                <a:srgbClr val="000000"/>
              </a:solidFill>
              <a:highlight>
                <a:srgbClr val="FFFFFF"/>
              </a:highlight>
              <a:latin typeface="Consolas"/>
            </a:endParaRPr>
          </a:p>
          <a:p>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public</a:t>
            </a:r>
            <a:r>
              <a:rPr lang="en-AU" sz="1000" dirty="0">
                <a:solidFill>
                  <a:srgbClr val="000000"/>
                </a:solidFill>
                <a:highlight>
                  <a:srgbClr val="FFFFFF"/>
                </a:highlight>
                <a:latin typeface="Consolas"/>
              </a:rPr>
              <a:t> CustomControl1()</a:t>
            </a:r>
          </a:p>
          <a:p>
            <a:r>
              <a:rPr lang="en-AU" sz="1000" dirty="0">
                <a:solidFill>
                  <a:srgbClr val="000000"/>
                </a:solidFill>
                <a:highlight>
                  <a:srgbClr val="FFFFFF"/>
                </a:highlight>
                <a:latin typeface="Consolas"/>
              </a:rPr>
              <a:t>    {</a:t>
            </a:r>
          </a:p>
          <a:p>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InitializeComponent</a:t>
            </a:r>
            <a:r>
              <a:rPr lang="en-AU" sz="1000" dirty="0">
                <a:solidFill>
                  <a:srgbClr val="000000"/>
                </a:solidFill>
                <a:highlight>
                  <a:srgbClr val="FFFFFF"/>
                </a:highlight>
                <a:latin typeface="Consolas"/>
              </a:rPr>
              <a:t>();</a:t>
            </a:r>
          </a:p>
          <a:p>
            <a:r>
              <a:rPr lang="en-AU" sz="1000" dirty="0">
                <a:solidFill>
                  <a:srgbClr val="000000"/>
                </a:solidFill>
                <a:highlight>
                  <a:srgbClr val="FFFFFF"/>
                </a:highlight>
                <a:latin typeface="Consolas"/>
              </a:rPr>
              <a:t>    }</a:t>
            </a:r>
          </a:p>
          <a:p>
            <a:endParaRPr lang="en-AU" sz="1000" dirty="0">
              <a:solidFill>
                <a:srgbClr val="000000"/>
              </a:solidFill>
              <a:highlight>
                <a:srgbClr val="FFFFFF"/>
              </a:highlight>
              <a:latin typeface="Consolas"/>
            </a:endParaRPr>
          </a:p>
          <a:p>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protected</a:t>
            </a:r>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override</a:t>
            </a:r>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void</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OnClick</a:t>
            </a:r>
            <a:r>
              <a:rPr lang="en-AU" sz="1000" dirty="0">
                <a:solidFill>
                  <a:srgbClr val="000000"/>
                </a:solidFill>
                <a:highlight>
                  <a:srgbClr val="FFFFFF"/>
                </a:highlight>
                <a:latin typeface="Consolas"/>
              </a:rPr>
              <a:t>(</a:t>
            </a:r>
            <a:r>
              <a:rPr lang="en-AU" sz="1000" dirty="0" err="1">
                <a:solidFill>
                  <a:srgbClr val="2B91AF"/>
                </a:solidFill>
                <a:highlight>
                  <a:srgbClr val="FFFFFF"/>
                </a:highlight>
                <a:latin typeface="Consolas"/>
              </a:rPr>
              <a:t>EventArgs</a:t>
            </a:r>
            <a:r>
              <a:rPr lang="en-AU" sz="1000" dirty="0">
                <a:solidFill>
                  <a:srgbClr val="000000"/>
                </a:solidFill>
                <a:highlight>
                  <a:srgbClr val="FFFFFF"/>
                </a:highlight>
                <a:latin typeface="Consolas"/>
              </a:rPr>
              <a:t> e)</a:t>
            </a:r>
          </a:p>
          <a:p>
            <a:r>
              <a:rPr lang="en-AU" sz="1000" dirty="0">
                <a:solidFill>
                  <a:srgbClr val="000000"/>
                </a:solidFill>
                <a:highlight>
                  <a:srgbClr val="FFFFFF"/>
                </a:highlight>
                <a:latin typeface="Consolas"/>
              </a:rPr>
              <a:t>    {</a:t>
            </a:r>
          </a:p>
          <a:p>
            <a:r>
              <a:rPr lang="en-AU" sz="1000" dirty="0">
                <a:solidFill>
                  <a:srgbClr val="000000"/>
                </a:solidFill>
                <a:highlight>
                  <a:srgbClr val="FFFFFF"/>
                </a:highlight>
                <a:latin typeface="Consolas"/>
              </a:rPr>
              <a:t>        </a:t>
            </a:r>
            <a:r>
              <a:rPr lang="en-AU" sz="1000" dirty="0" err="1">
                <a:solidFill>
                  <a:srgbClr val="0000FF"/>
                </a:solidFill>
                <a:highlight>
                  <a:srgbClr val="FFFFFF"/>
                </a:highlight>
                <a:latin typeface="Consolas"/>
              </a:rPr>
              <a:t>base</a:t>
            </a:r>
            <a:r>
              <a:rPr lang="en-AU" sz="1000" dirty="0" err="1">
                <a:solidFill>
                  <a:srgbClr val="000000"/>
                </a:solidFill>
                <a:highlight>
                  <a:srgbClr val="FFFFFF"/>
                </a:highlight>
                <a:latin typeface="Consolas"/>
              </a:rPr>
              <a:t>.OnClick</a:t>
            </a:r>
            <a:r>
              <a:rPr lang="en-AU" sz="1000" dirty="0">
                <a:solidFill>
                  <a:srgbClr val="000000"/>
                </a:solidFill>
                <a:highlight>
                  <a:srgbClr val="FFFFFF"/>
                </a:highlight>
                <a:latin typeface="Consolas"/>
              </a:rPr>
              <a:t>(e);</a:t>
            </a:r>
          </a:p>
          <a:p>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clickCount</a:t>
            </a:r>
            <a:r>
              <a:rPr lang="en-AU" sz="1000" dirty="0">
                <a:solidFill>
                  <a:srgbClr val="000000"/>
                </a:solidFill>
                <a:highlight>
                  <a:srgbClr val="FFFFFF"/>
                </a:highlight>
                <a:latin typeface="Consolas"/>
              </a:rPr>
              <a:t>++;</a:t>
            </a:r>
          </a:p>
          <a:p>
            <a:r>
              <a:rPr lang="en-AU" sz="1000" dirty="0">
                <a:solidFill>
                  <a:srgbClr val="000000"/>
                </a:solidFill>
                <a:highlight>
                  <a:srgbClr val="FFFFFF"/>
                </a:highlight>
                <a:latin typeface="Consolas"/>
              </a:rPr>
              <a:t>    }</a:t>
            </a:r>
          </a:p>
          <a:p>
            <a:endParaRPr lang="en-AU" sz="1000" dirty="0">
              <a:solidFill>
                <a:srgbClr val="000000"/>
              </a:solidFill>
              <a:highlight>
                <a:srgbClr val="FFFFFF"/>
              </a:highlight>
              <a:latin typeface="Consolas"/>
            </a:endParaRPr>
          </a:p>
          <a:p>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protected</a:t>
            </a:r>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override</a:t>
            </a:r>
            <a:r>
              <a:rPr lang="en-AU" sz="1000" dirty="0">
                <a:solidFill>
                  <a:srgbClr val="000000"/>
                </a:solidFill>
                <a:highlight>
                  <a:srgbClr val="FFFFFF"/>
                </a:highlight>
                <a:latin typeface="Consolas"/>
              </a:rPr>
              <a:t> </a:t>
            </a:r>
            <a:r>
              <a:rPr lang="en-AU" sz="1000" dirty="0">
                <a:solidFill>
                  <a:srgbClr val="0000FF"/>
                </a:solidFill>
                <a:highlight>
                  <a:srgbClr val="FFFFFF"/>
                </a:highlight>
                <a:latin typeface="Consolas"/>
              </a:rPr>
              <a:t>void</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OnPaint</a:t>
            </a:r>
            <a:r>
              <a:rPr lang="en-AU" sz="1000" dirty="0">
                <a:solidFill>
                  <a:srgbClr val="000000"/>
                </a:solidFill>
                <a:highlight>
                  <a:srgbClr val="FFFFFF"/>
                </a:highlight>
                <a:latin typeface="Consolas"/>
              </a:rPr>
              <a:t>(</a:t>
            </a:r>
            <a:r>
              <a:rPr lang="en-AU" sz="1000" dirty="0" err="1">
                <a:solidFill>
                  <a:srgbClr val="2B91AF"/>
                </a:solidFill>
                <a:highlight>
                  <a:srgbClr val="FFFFFF"/>
                </a:highlight>
                <a:latin typeface="Consolas"/>
              </a:rPr>
              <a:t>PaintEventArgs</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pe</a:t>
            </a:r>
            <a:r>
              <a:rPr lang="en-AU" sz="1000" dirty="0">
                <a:solidFill>
                  <a:srgbClr val="000000"/>
                </a:solidFill>
                <a:highlight>
                  <a:srgbClr val="FFFFFF"/>
                </a:highlight>
                <a:latin typeface="Consolas"/>
              </a:rPr>
              <a:t>)</a:t>
            </a:r>
          </a:p>
          <a:p>
            <a:r>
              <a:rPr lang="en-AU" sz="1000" dirty="0">
                <a:solidFill>
                  <a:srgbClr val="000000"/>
                </a:solidFill>
                <a:highlight>
                  <a:srgbClr val="FFFFFF"/>
                </a:highlight>
                <a:latin typeface="Consolas"/>
              </a:rPr>
              <a:t>    {</a:t>
            </a:r>
          </a:p>
          <a:p>
            <a:r>
              <a:rPr lang="en-AU" sz="1000" dirty="0">
                <a:solidFill>
                  <a:srgbClr val="000000"/>
                </a:solidFill>
                <a:highlight>
                  <a:srgbClr val="FFFFFF"/>
                </a:highlight>
                <a:latin typeface="Consolas"/>
              </a:rPr>
              <a:t>        </a:t>
            </a:r>
            <a:r>
              <a:rPr lang="en-AU" sz="1000" dirty="0" err="1">
                <a:solidFill>
                  <a:srgbClr val="0000FF"/>
                </a:solidFill>
                <a:highlight>
                  <a:srgbClr val="FFFFFF"/>
                </a:highlight>
                <a:latin typeface="Consolas"/>
              </a:rPr>
              <a:t>base</a:t>
            </a:r>
            <a:r>
              <a:rPr lang="en-AU" sz="1000" dirty="0" err="1">
                <a:solidFill>
                  <a:srgbClr val="000000"/>
                </a:solidFill>
                <a:highlight>
                  <a:srgbClr val="FFFFFF"/>
                </a:highlight>
                <a:latin typeface="Consolas"/>
              </a:rPr>
              <a:t>.OnPaint</a:t>
            </a:r>
            <a:r>
              <a:rPr lang="en-AU" sz="1000" dirty="0">
                <a:solidFill>
                  <a:srgbClr val="000000"/>
                </a:solidFill>
                <a:highlight>
                  <a:srgbClr val="FFFFFF"/>
                </a:highlight>
                <a:latin typeface="Consolas"/>
              </a:rPr>
              <a:t>(</a:t>
            </a:r>
            <a:r>
              <a:rPr lang="en-AU" sz="1000" dirty="0" err="1">
                <a:solidFill>
                  <a:srgbClr val="000000"/>
                </a:solidFill>
                <a:highlight>
                  <a:srgbClr val="FFFFFF"/>
                </a:highlight>
                <a:latin typeface="Consolas"/>
              </a:rPr>
              <a:t>pe</a:t>
            </a:r>
            <a:r>
              <a:rPr lang="en-AU" sz="1000" dirty="0">
                <a:solidFill>
                  <a:srgbClr val="000000"/>
                </a:solidFill>
                <a:highlight>
                  <a:srgbClr val="FFFFFF"/>
                </a:highlight>
                <a:latin typeface="Consolas"/>
              </a:rPr>
              <a:t>);</a:t>
            </a:r>
          </a:p>
          <a:p>
            <a:endParaRPr lang="en-AU" sz="1000" dirty="0">
              <a:solidFill>
                <a:srgbClr val="000000"/>
              </a:solidFill>
              <a:highlight>
                <a:srgbClr val="FFFFFF"/>
              </a:highlight>
              <a:latin typeface="Consolas"/>
            </a:endParaRPr>
          </a:p>
          <a:p>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Font</a:t>
            </a:r>
            <a:r>
              <a:rPr lang="fr-FR" sz="1000" dirty="0">
                <a:solidFill>
                  <a:srgbClr val="000000"/>
                </a:solidFill>
                <a:highlight>
                  <a:srgbClr val="FFFFFF"/>
                </a:highlight>
                <a:latin typeface="Consolas"/>
              </a:rPr>
              <a:t> </a:t>
            </a:r>
            <a:r>
              <a:rPr lang="fr-FR" sz="1000" dirty="0" err="1">
                <a:solidFill>
                  <a:srgbClr val="000000"/>
                </a:solidFill>
                <a:highlight>
                  <a:srgbClr val="FFFFFF"/>
                </a:highlight>
                <a:latin typeface="Consolas"/>
              </a:rPr>
              <a:t>drawFont</a:t>
            </a:r>
            <a:r>
              <a:rPr lang="fr-FR" sz="1000" dirty="0">
                <a:solidFill>
                  <a:srgbClr val="000000"/>
                </a:solidFill>
                <a:highlight>
                  <a:srgbClr val="FFFFFF"/>
                </a:highlight>
                <a:latin typeface="Consolas"/>
              </a:rPr>
              <a:t>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Font</a:t>
            </a:r>
            <a:r>
              <a:rPr lang="fr-FR" sz="1000" dirty="0">
                <a:solidFill>
                  <a:srgbClr val="000000"/>
                </a:solidFill>
                <a:highlight>
                  <a:srgbClr val="FFFFFF"/>
                </a:highlight>
                <a:latin typeface="Consolas"/>
              </a:rPr>
              <a:t>(</a:t>
            </a:r>
            <a:r>
              <a:rPr lang="fr-FR" sz="1000" dirty="0">
                <a:solidFill>
                  <a:srgbClr val="A31515"/>
                </a:solidFill>
                <a:highlight>
                  <a:srgbClr val="FFFFFF"/>
                </a:highlight>
                <a:latin typeface="Consolas"/>
              </a:rPr>
              <a:t>"Arial"</a:t>
            </a:r>
            <a:r>
              <a:rPr lang="fr-FR" sz="1000" dirty="0">
                <a:solidFill>
                  <a:srgbClr val="000000"/>
                </a:solidFill>
                <a:highlight>
                  <a:srgbClr val="FFFFFF"/>
                </a:highlight>
                <a:latin typeface="Consolas"/>
              </a:rPr>
              <a:t>, 8);</a:t>
            </a:r>
          </a:p>
          <a:p>
            <a:r>
              <a:rPr lang="en-AU" sz="1000" dirty="0">
                <a:solidFill>
                  <a:srgbClr val="000000"/>
                </a:solidFill>
                <a:highlight>
                  <a:srgbClr val="FFFFFF"/>
                </a:highlight>
                <a:latin typeface="Consolas"/>
              </a:rPr>
              <a:t>        </a:t>
            </a:r>
            <a:r>
              <a:rPr lang="en-AU" sz="1000" dirty="0" err="1">
                <a:solidFill>
                  <a:srgbClr val="2B91AF"/>
                </a:solidFill>
                <a:highlight>
                  <a:srgbClr val="FFFFFF"/>
                </a:highlight>
                <a:latin typeface="Consolas"/>
              </a:rPr>
              <a:t>SolidBrush</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drawBrush</a:t>
            </a:r>
            <a:r>
              <a:rPr lang="en-AU" sz="1000" dirty="0">
                <a:solidFill>
                  <a:srgbClr val="000000"/>
                </a:solidFill>
                <a:highlight>
                  <a:srgbClr val="FFFFFF"/>
                </a:highlight>
                <a:latin typeface="Consolas"/>
              </a:rPr>
              <a:t> = </a:t>
            </a:r>
            <a:r>
              <a:rPr lang="en-AU" sz="1000" dirty="0">
                <a:solidFill>
                  <a:srgbClr val="0000FF"/>
                </a:solidFill>
                <a:highlight>
                  <a:srgbClr val="FFFFFF"/>
                </a:highlight>
                <a:latin typeface="Consolas"/>
              </a:rPr>
              <a:t>new</a:t>
            </a:r>
            <a:r>
              <a:rPr lang="en-AU" sz="1000" dirty="0">
                <a:solidFill>
                  <a:srgbClr val="000000"/>
                </a:solidFill>
                <a:highlight>
                  <a:srgbClr val="FFFFFF"/>
                </a:highlight>
                <a:latin typeface="Consolas"/>
              </a:rPr>
              <a:t> </a:t>
            </a:r>
            <a:r>
              <a:rPr lang="en-AU" sz="1000" dirty="0" err="1">
                <a:solidFill>
                  <a:srgbClr val="2B91AF"/>
                </a:solidFill>
                <a:highlight>
                  <a:srgbClr val="FFFFFF"/>
                </a:highlight>
                <a:latin typeface="Consolas"/>
              </a:rPr>
              <a:t>SolidBrush</a:t>
            </a:r>
            <a:r>
              <a:rPr lang="en-AU" sz="1000" dirty="0">
                <a:solidFill>
                  <a:srgbClr val="000000"/>
                </a:solidFill>
                <a:highlight>
                  <a:srgbClr val="FFFFFF"/>
                </a:highlight>
                <a:latin typeface="Consolas"/>
              </a:rPr>
              <a:t>(</a:t>
            </a:r>
            <a:r>
              <a:rPr lang="en-AU" sz="1000" dirty="0" err="1">
                <a:solidFill>
                  <a:srgbClr val="2B91AF"/>
                </a:solidFill>
                <a:highlight>
                  <a:srgbClr val="FFFFFF"/>
                </a:highlight>
                <a:latin typeface="Consolas"/>
              </a:rPr>
              <a:t>Color</a:t>
            </a:r>
            <a:r>
              <a:rPr lang="en-AU" sz="1000" dirty="0" err="1">
                <a:solidFill>
                  <a:srgbClr val="000000"/>
                </a:solidFill>
                <a:highlight>
                  <a:srgbClr val="FFFFFF"/>
                </a:highlight>
                <a:latin typeface="Consolas"/>
              </a:rPr>
              <a:t>.Black</a:t>
            </a:r>
            <a:r>
              <a:rPr lang="en-AU" sz="1000" dirty="0">
                <a:solidFill>
                  <a:srgbClr val="000000"/>
                </a:solidFill>
                <a:highlight>
                  <a:srgbClr val="FFFFFF"/>
                </a:highlight>
                <a:latin typeface="Consolas"/>
              </a:rPr>
              <a:t>);</a:t>
            </a:r>
          </a:p>
          <a:p>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pe.Graphics.DrawString</a:t>
            </a:r>
            <a:r>
              <a:rPr lang="en-AU" sz="1000" dirty="0">
                <a:solidFill>
                  <a:srgbClr val="000000"/>
                </a:solidFill>
                <a:highlight>
                  <a:srgbClr val="FFFFFF"/>
                </a:highlight>
                <a:latin typeface="Consolas"/>
              </a:rPr>
              <a:t>(</a:t>
            </a:r>
            <a:r>
              <a:rPr lang="en-AU" sz="1000" dirty="0" err="1">
                <a:solidFill>
                  <a:srgbClr val="000000"/>
                </a:solidFill>
                <a:highlight>
                  <a:srgbClr val="FFFFFF"/>
                </a:highlight>
                <a:latin typeface="Consolas"/>
              </a:rPr>
              <a:t>clickCount.ToString</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drawFont</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drawBrush</a:t>
            </a:r>
            <a:r>
              <a:rPr lang="en-AU" sz="1000" dirty="0">
                <a:solidFill>
                  <a:srgbClr val="000000"/>
                </a:solidFill>
                <a:highlight>
                  <a:srgbClr val="FFFFFF"/>
                </a:highlight>
                <a:latin typeface="Consolas"/>
              </a:rPr>
              <a:t>, </a:t>
            </a:r>
            <a:r>
              <a:rPr lang="en-AU" sz="1000" dirty="0" err="1">
                <a:solidFill>
                  <a:srgbClr val="000000"/>
                </a:solidFill>
                <a:highlight>
                  <a:srgbClr val="FFFFFF"/>
                </a:highlight>
                <a:latin typeface="Consolas"/>
              </a:rPr>
              <a:t>Size.Width</a:t>
            </a:r>
            <a:r>
              <a:rPr lang="en-AU" sz="1000" dirty="0">
                <a:solidFill>
                  <a:srgbClr val="000000"/>
                </a:solidFill>
                <a:highlight>
                  <a:srgbClr val="FFFFFF"/>
                </a:highlight>
                <a:latin typeface="Consolas"/>
              </a:rPr>
              <a:t> - 20, </a:t>
            </a:r>
            <a:r>
              <a:rPr lang="en-AU" sz="1000" dirty="0" err="1">
                <a:solidFill>
                  <a:srgbClr val="000000"/>
                </a:solidFill>
                <a:highlight>
                  <a:srgbClr val="FFFFFF"/>
                </a:highlight>
                <a:latin typeface="Consolas"/>
              </a:rPr>
              <a:t>Size.Height</a:t>
            </a:r>
            <a:r>
              <a:rPr lang="en-AU" sz="1000" dirty="0">
                <a:solidFill>
                  <a:srgbClr val="000000"/>
                </a:solidFill>
                <a:highlight>
                  <a:srgbClr val="FFFFFF"/>
                </a:highlight>
                <a:latin typeface="Consolas"/>
              </a:rPr>
              <a:t> - 20);</a:t>
            </a:r>
          </a:p>
          <a:p>
            <a:r>
              <a:rPr lang="en-AU" sz="1000" dirty="0">
                <a:solidFill>
                  <a:srgbClr val="000000"/>
                </a:solidFill>
                <a:highlight>
                  <a:srgbClr val="FFFFFF"/>
                </a:highlight>
                <a:latin typeface="Consolas"/>
              </a:rPr>
              <a:t>    }</a:t>
            </a:r>
          </a:p>
          <a:p>
            <a:r>
              <a:rPr lang="en-AU" sz="1000" dirty="0">
                <a:solidFill>
                  <a:srgbClr val="000000"/>
                </a:solidFill>
                <a:highlight>
                  <a:srgbClr val="FFFFFF"/>
                </a:highlight>
                <a:latin typeface="Consolas"/>
              </a:rPr>
              <a:t>}</a:t>
            </a:r>
            <a:endParaRPr lang="en-AU" sz="10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03762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Extended Controls</a:t>
            </a:r>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07654"/>
            <a:ext cx="34861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01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Custom Controls</a:t>
            </a:r>
            <a:endParaRPr lang="en-AU" dirty="0"/>
          </a:p>
        </p:txBody>
      </p:sp>
      <p:sp>
        <p:nvSpPr>
          <p:cNvPr id="3" name="Content Placeholder 2"/>
          <p:cNvSpPr>
            <a:spLocks noGrp="1"/>
          </p:cNvSpPr>
          <p:nvPr>
            <p:ph idx="10"/>
          </p:nvPr>
        </p:nvSpPr>
        <p:spPr/>
        <p:txBody>
          <a:bodyPr>
            <a:normAutofit fontScale="70000" lnSpcReduction="20000"/>
          </a:bodyPr>
          <a:lstStyle/>
          <a:p>
            <a:r>
              <a:rPr lang="en-AU" dirty="0" smtClean="0"/>
              <a:t>Created essentially from scratch</a:t>
            </a:r>
          </a:p>
          <a:p>
            <a:pPr lvl="1"/>
            <a:endParaRPr lang="en-AU" dirty="0" smtClean="0"/>
          </a:p>
          <a:p>
            <a:r>
              <a:rPr lang="en-AU" dirty="0" smtClean="0"/>
              <a:t>Inherit from the </a:t>
            </a:r>
            <a:r>
              <a:rPr lang="en-AU" i="1" dirty="0" smtClean="0"/>
              <a:t>Control</a:t>
            </a:r>
            <a:r>
              <a:rPr lang="en-AU" dirty="0" smtClean="0"/>
              <a:t> class</a:t>
            </a:r>
          </a:p>
          <a:p>
            <a:pPr lvl="1"/>
            <a:endParaRPr lang="en-AU" dirty="0" smtClean="0"/>
          </a:p>
          <a:p>
            <a:r>
              <a:rPr lang="en-AU" dirty="0" smtClean="0"/>
              <a:t>Greater flexibility, can tailor control to exact needs</a:t>
            </a:r>
          </a:p>
          <a:p>
            <a:pPr lvl="1"/>
            <a:endParaRPr lang="en-AU" dirty="0" smtClean="0"/>
          </a:p>
          <a:p>
            <a:r>
              <a:rPr lang="en-AU" dirty="0" smtClean="0"/>
              <a:t>Must write code for the </a:t>
            </a:r>
            <a:r>
              <a:rPr lang="en-AU" dirty="0" err="1" smtClean="0"/>
              <a:t>OnPaint</a:t>
            </a:r>
            <a:r>
              <a:rPr lang="en-AU" dirty="0" smtClean="0"/>
              <a:t> event</a:t>
            </a:r>
          </a:p>
          <a:p>
            <a:pPr lvl="1"/>
            <a:endParaRPr lang="en-AU" dirty="0" smtClean="0"/>
          </a:p>
          <a:p>
            <a:r>
              <a:rPr lang="en-AU" dirty="0" smtClean="0"/>
              <a:t>Use a Custom Control if:</a:t>
            </a:r>
          </a:p>
          <a:p>
            <a:pPr lvl="1"/>
            <a:r>
              <a:rPr lang="en-AU" dirty="0" smtClean="0"/>
              <a:t>Want to provide a custom graphical representation</a:t>
            </a:r>
          </a:p>
          <a:p>
            <a:pPr lvl="1"/>
            <a:r>
              <a:rPr lang="en-AU" dirty="0" smtClean="0"/>
              <a:t>Implement custom functionality not available in standard controls</a:t>
            </a:r>
            <a:endParaRPr lang="en-AU" dirty="0"/>
          </a:p>
        </p:txBody>
      </p:sp>
    </p:spTree>
    <p:extLst>
      <p:ext uri="{BB962C8B-B14F-4D97-AF65-F5344CB8AC3E}">
        <p14:creationId xmlns:p14="http://schemas.microsoft.com/office/powerpoint/2010/main" val="286856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Custom Controls</a:t>
            </a:r>
          </a:p>
        </p:txBody>
      </p:sp>
      <p:sp>
        <p:nvSpPr>
          <p:cNvPr id="3" name="Content Placeholder 2"/>
          <p:cNvSpPr>
            <a:spLocks noGrp="1"/>
          </p:cNvSpPr>
          <p:nvPr>
            <p:ph idx="4294967295"/>
          </p:nvPr>
        </p:nvSpPr>
        <p:spPr>
          <a:xfrm>
            <a:off x="323528" y="1200151"/>
            <a:ext cx="4824536" cy="3394472"/>
          </a:xfrm>
          <a:prstGeom prst="rect">
            <a:avLst/>
          </a:prstGeom>
        </p:spPr>
        <p:txBody>
          <a:bodyPr>
            <a:normAutofit fontScale="92500" lnSpcReduction="20000"/>
          </a:bodyPr>
          <a:lstStyle/>
          <a:p>
            <a:r>
              <a:rPr lang="en-AU" dirty="0" smtClean="0"/>
              <a:t>Add a </a:t>
            </a:r>
            <a:r>
              <a:rPr lang="en-AU" i="1" dirty="0" smtClean="0"/>
              <a:t>New Project</a:t>
            </a:r>
            <a:r>
              <a:rPr lang="en-AU" dirty="0" smtClean="0"/>
              <a:t> to your solution</a:t>
            </a:r>
          </a:p>
          <a:p>
            <a:pPr lvl="1"/>
            <a:endParaRPr lang="en-AU" dirty="0" smtClean="0"/>
          </a:p>
          <a:p>
            <a:r>
              <a:rPr lang="en-AU" dirty="0" smtClean="0"/>
              <a:t>Create a </a:t>
            </a:r>
            <a:r>
              <a:rPr lang="en-AU" i="1" dirty="0" smtClean="0"/>
              <a:t>Windows Forms Control Library</a:t>
            </a:r>
          </a:p>
          <a:p>
            <a:pPr lvl="1"/>
            <a:endParaRPr lang="en-AU" i="1" dirty="0" smtClean="0"/>
          </a:p>
          <a:p>
            <a:r>
              <a:rPr lang="en-AU" dirty="0" smtClean="0"/>
              <a:t>Remove the </a:t>
            </a:r>
            <a:r>
              <a:rPr lang="en-AU" i="1" dirty="0" smtClean="0"/>
              <a:t>User Control</a:t>
            </a:r>
            <a:r>
              <a:rPr lang="en-AU" dirty="0" smtClean="0"/>
              <a:t> and add a </a:t>
            </a:r>
            <a:r>
              <a:rPr lang="en-AU" i="1" dirty="0" smtClean="0"/>
              <a:t>New Class</a:t>
            </a:r>
            <a:r>
              <a:rPr lang="en-AU" dirty="0" smtClean="0"/>
              <a:t> derived from </a:t>
            </a:r>
            <a:r>
              <a:rPr lang="en-AU" i="1" dirty="0" smtClean="0"/>
              <a:t>Control</a:t>
            </a:r>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96579"/>
            <a:ext cx="386690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776" y="3003798"/>
            <a:ext cx="2287480" cy="15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952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Custom Controls</a:t>
            </a:r>
            <a:endParaRPr lang="en-AU" dirty="0"/>
          </a:p>
        </p:txBody>
      </p:sp>
      <p:sp>
        <p:nvSpPr>
          <p:cNvPr id="3" name="Content Placeholder 2"/>
          <p:cNvSpPr>
            <a:spLocks noGrp="1"/>
          </p:cNvSpPr>
          <p:nvPr>
            <p:ph idx="10"/>
          </p:nvPr>
        </p:nvSpPr>
        <p:spPr/>
        <p:txBody>
          <a:bodyPr/>
          <a:lstStyle/>
          <a:p>
            <a:r>
              <a:rPr lang="en-AU" dirty="0" smtClean="0"/>
              <a:t>Add an image to the project</a:t>
            </a:r>
          </a:p>
          <a:p>
            <a:pPr lvl="1"/>
            <a:r>
              <a:rPr lang="en-AU" dirty="0" smtClean="0"/>
              <a:t>This is the background for the Analogue clock</a:t>
            </a:r>
          </a:p>
          <a:p>
            <a:pPr lvl="1"/>
            <a:r>
              <a:rPr lang="en-AU" dirty="0" smtClean="0"/>
              <a:t>Set properties to ‘Embedded Resource’, and  ‘Do not copy’</a:t>
            </a:r>
          </a:p>
          <a:p>
            <a:pPr lvl="1"/>
            <a:endParaRPr lang="en-AU" dirty="0" smtClean="0"/>
          </a:p>
          <a:p>
            <a:r>
              <a:rPr lang="en-AU" dirty="0" smtClean="0"/>
              <a:t>Code your custom control</a:t>
            </a:r>
            <a:endParaRPr lang="en-AU" dirty="0"/>
          </a:p>
        </p:txBody>
      </p:sp>
    </p:spTree>
    <p:extLst>
      <p:ext uri="{BB962C8B-B14F-4D97-AF65-F5344CB8AC3E}">
        <p14:creationId xmlns:p14="http://schemas.microsoft.com/office/powerpoint/2010/main" val="2065942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514349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System;</a:t>
            </a:r>
          </a:p>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System.Collections.Generic</a:t>
            </a:r>
            <a:r>
              <a:rPr lang="en-AU" sz="800" dirty="0">
                <a:solidFill>
                  <a:srgbClr val="000000"/>
                </a:solidFill>
                <a:highlight>
                  <a:srgbClr val="FFFFFF"/>
                </a:highlight>
                <a:latin typeface="Consolas"/>
              </a:rPr>
              <a:t>;</a:t>
            </a:r>
          </a:p>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System.Linq</a:t>
            </a:r>
            <a:r>
              <a:rPr lang="en-AU" sz="800" dirty="0">
                <a:solidFill>
                  <a:srgbClr val="000000"/>
                </a:solidFill>
                <a:highlight>
                  <a:srgbClr val="FFFFFF"/>
                </a:highlight>
                <a:latin typeface="Consolas"/>
              </a:rPr>
              <a:t>;</a:t>
            </a:r>
          </a:p>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System.Text</a:t>
            </a:r>
            <a:r>
              <a:rPr lang="en-AU" sz="800" dirty="0">
                <a:solidFill>
                  <a:srgbClr val="000000"/>
                </a:solidFill>
                <a:highlight>
                  <a:srgbClr val="FFFFFF"/>
                </a:highlight>
                <a:latin typeface="Consolas"/>
              </a:rPr>
              <a:t>;</a:t>
            </a:r>
          </a:p>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System.Drawing</a:t>
            </a:r>
            <a:r>
              <a:rPr lang="en-AU" sz="800" dirty="0">
                <a:solidFill>
                  <a:srgbClr val="000000"/>
                </a:solidFill>
                <a:highlight>
                  <a:srgbClr val="FFFFFF"/>
                </a:highlight>
                <a:latin typeface="Consolas"/>
              </a:rPr>
              <a:t>;</a:t>
            </a:r>
          </a:p>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System.Windows.Forms</a:t>
            </a:r>
            <a:r>
              <a:rPr lang="en-AU" sz="800" dirty="0">
                <a:solidFill>
                  <a:srgbClr val="000000"/>
                </a:solidFill>
                <a:highlight>
                  <a:srgbClr val="FFFFFF"/>
                </a:highlight>
                <a:latin typeface="Consolas"/>
              </a:rPr>
              <a:t>;</a:t>
            </a:r>
          </a:p>
          <a:p>
            <a:r>
              <a:rPr lang="en-AU" sz="800" dirty="0">
                <a:solidFill>
                  <a:srgbClr val="0000FF"/>
                </a:solidFill>
                <a:highlight>
                  <a:srgbClr val="FFFFFF"/>
                </a:highlight>
                <a:latin typeface="Consolas"/>
              </a:rPr>
              <a:t>using</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System.ComponentModel</a:t>
            </a:r>
            <a:r>
              <a:rPr lang="en-AU" sz="800" dirty="0">
                <a:solidFill>
                  <a:srgbClr val="000000"/>
                </a:solidFill>
                <a:highlight>
                  <a:srgbClr val="FFFFFF"/>
                </a:highlight>
                <a:latin typeface="Consolas"/>
              </a:rPr>
              <a:t>;</a:t>
            </a:r>
          </a:p>
          <a:p>
            <a:endParaRPr lang="en-AU" sz="800" dirty="0">
              <a:solidFill>
                <a:srgbClr val="000000"/>
              </a:solidFill>
              <a:highlight>
                <a:srgbClr val="FFFFFF"/>
              </a:highlight>
              <a:latin typeface="Consolas"/>
            </a:endParaRPr>
          </a:p>
          <a:p>
            <a:r>
              <a:rPr lang="en-AU" sz="800" dirty="0">
                <a:solidFill>
                  <a:srgbClr val="0000FF"/>
                </a:solidFill>
                <a:highlight>
                  <a:srgbClr val="FFFFFF"/>
                </a:highlight>
                <a:latin typeface="Consolas"/>
              </a:rPr>
              <a:t>namespace</a:t>
            </a:r>
            <a:r>
              <a:rPr lang="en-AU" sz="800" dirty="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CustomControl</a:t>
            </a:r>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public</a:t>
            </a:r>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class</a:t>
            </a:r>
            <a:r>
              <a:rPr lang="en-AU" sz="800" dirty="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FirstControl</a:t>
            </a:r>
            <a:r>
              <a:rPr lang="en-AU" sz="800" dirty="0" err="1" smtClean="0">
                <a:solidFill>
                  <a:srgbClr val="000000"/>
                </a:solidFill>
                <a:highlight>
                  <a:srgbClr val="FFFFFF"/>
                </a:highlight>
                <a:latin typeface="Consolas"/>
              </a:rPr>
              <a:t>:System.Windows.Forms.</a:t>
            </a:r>
            <a:r>
              <a:rPr lang="en-AU" sz="800" dirty="0" err="1" smtClean="0">
                <a:solidFill>
                  <a:srgbClr val="2B91AF"/>
                </a:solidFill>
                <a:highlight>
                  <a:srgbClr val="FFFFFF"/>
                </a:highlight>
                <a:latin typeface="Consolas"/>
              </a:rPr>
              <a:t>Control</a:t>
            </a:r>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a:t>
            </a: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private</a:t>
            </a:r>
            <a:r>
              <a:rPr lang="en-AU" sz="800" dirty="0">
                <a:solidFill>
                  <a:srgbClr val="000000"/>
                </a:solidFill>
                <a:highlight>
                  <a:srgbClr val="FFFFFF"/>
                </a:highlight>
                <a:latin typeface="Consolas"/>
              </a:rPr>
              <a:t> </a:t>
            </a:r>
            <a:r>
              <a:rPr lang="en-AU" sz="800" dirty="0">
                <a:solidFill>
                  <a:srgbClr val="2B91AF"/>
                </a:solidFill>
                <a:highlight>
                  <a:srgbClr val="FFFFFF"/>
                </a:highlight>
                <a:latin typeface="Consolas"/>
              </a:rPr>
              <a:t>Bitmap</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bitmap</a:t>
            </a:r>
            <a:r>
              <a:rPr lang="en-AU" sz="800" dirty="0">
                <a:solidFill>
                  <a:srgbClr val="000000"/>
                </a:solidFill>
                <a:highlight>
                  <a:srgbClr val="FFFFFF"/>
                </a:highlight>
                <a:latin typeface="Consolas"/>
              </a:rPr>
              <a:t>;</a:t>
            </a:r>
          </a:p>
          <a:p>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public</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FirstControl</a:t>
            </a:r>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p>
          <a:p>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DoubleBuffered</a:t>
            </a:r>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true</a:t>
            </a:r>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endParaRPr lang="en-AU" sz="800" dirty="0" smtClean="0">
              <a:solidFill>
                <a:srgbClr val="000000"/>
              </a:solidFill>
              <a:highlight>
                <a:srgbClr val="FFFFFF"/>
              </a:highlight>
              <a:latin typeface="Consolas"/>
            </a:endParaRPr>
          </a:p>
          <a:p>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ClockTimer.Tick</a:t>
            </a:r>
            <a:r>
              <a:rPr lang="en-AU" sz="800" dirty="0" smtClean="0">
                <a:solidFill>
                  <a:srgbClr val="000000"/>
                </a:solidFill>
                <a:highlight>
                  <a:srgbClr val="FFFFFF"/>
                </a:highlight>
                <a:latin typeface="Consolas"/>
              </a:rPr>
              <a:t> += </a:t>
            </a:r>
            <a:r>
              <a:rPr lang="en-AU" sz="800" dirty="0" err="1" smtClean="0">
                <a:solidFill>
                  <a:srgbClr val="000000"/>
                </a:solidFill>
                <a:highlight>
                  <a:srgbClr val="FFFFFF"/>
                </a:highlight>
                <a:latin typeface="Consolas"/>
              </a:rPr>
              <a:t>ClockTimer_Tick</a:t>
            </a:r>
            <a:r>
              <a:rPr lang="en-AU" sz="800" dirty="0" smtClean="0">
                <a:solidFill>
                  <a:srgbClr val="000000"/>
                </a:solidFill>
                <a:highlight>
                  <a:srgbClr val="FFFFFF"/>
                </a:highlight>
                <a:latin typeface="Consolas"/>
              </a:rPr>
              <a:t>; </a:t>
            </a:r>
          </a:p>
          <a:p>
            <a:r>
              <a:rPr lang="en-AU" sz="800" dirty="0" smtClean="0">
                <a:solidFill>
                  <a:srgbClr val="000000"/>
                </a:solidFill>
                <a:highlight>
                  <a:srgbClr val="FFFFFF"/>
                </a:highlight>
                <a:latin typeface="Consolas"/>
              </a:rPr>
              <a:t>            </a:t>
            </a:r>
            <a:r>
              <a:rPr lang="en-AU" sz="800" dirty="0" err="1">
                <a:solidFill>
                  <a:srgbClr val="000000"/>
                </a:solidFill>
                <a:highlight>
                  <a:srgbClr val="FFFFFF"/>
                </a:highlight>
                <a:latin typeface="Consolas"/>
              </a:rPr>
              <a:t>ClockTimer.Enabled</a:t>
            </a:r>
            <a:r>
              <a:rPr lang="en-AU" sz="800" dirty="0">
                <a:solidFill>
                  <a:srgbClr val="000000"/>
                </a:solidFill>
                <a:highlight>
                  <a:srgbClr val="FFFFFF"/>
                </a:highlight>
                <a:latin typeface="Consolas"/>
              </a:rPr>
              <a:t> = </a:t>
            </a:r>
            <a:r>
              <a:rPr lang="en-AU" sz="800" dirty="0">
                <a:solidFill>
                  <a:srgbClr val="0000FF"/>
                </a:solidFill>
                <a:highlight>
                  <a:srgbClr val="FFFFFF"/>
                </a:highlight>
                <a:latin typeface="Consolas"/>
              </a:rPr>
              <a:t>true</a:t>
            </a:r>
            <a:r>
              <a:rPr lang="en-AU" sz="800" dirty="0">
                <a:solidFill>
                  <a:srgbClr val="000000"/>
                </a:solidFill>
                <a:highlight>
                  <a:srgbClr val="FFFFFF"/>
                </a:highlight>
                <a:latin typeface="Consolas"/>
              </a:rPr>
              <a:t>; </a:t>
            </a:r>
          </a:p>
          <a:p>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ClockTimer.Interval</a:t>
            </a:r>
            <a:r>
              <a:rPr lang="en-AU" sz="800" dirty="0">
                <a:solidFill>
                  <a:srgbClr val="000000"/>
                </a:solidFill>
                <a:highlight>
                  <a:srgbClr val="FFFFFF"/>
                </a:highlight>
                <a:latin typeface="Consolas"/>
              </a:rPr>
              <a:t> = 1; </a:t>
            </a:r>
          </a:p>
          <a:p>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ClockTimer.Start</a:t>
            </a:r>
            <a:r>
              <a:rPr lang="en-AU" sz="800" dirty="0">
                <a:solidFill>
                  <a:srgbClr val="000000"/>
                </a:solidFill>
                <a:highlight>
                  <a:srgbClr val="FFFFFF"/>
                </a:highlight>
                <a:latin typeface="Consolas"/>
              </a:rPr>
              <a:t>();</a:t>
            </a:r>
          </a:p>
          <a:p>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bitmap = </a:t>
            </a:r>
            <a:r>
              <a:rPr lang="en-AU" sz="800" dirty="0">
                <a:solidFill>
                  <a:srgbClr val="0000FF"/>
                </a:solidFill>
                <a:highlight>
                  <a:srgbClr val="FFFFFF"/>
                </a:highlight>
                <a:latin typeface="Consolas"/>
              </a:rPr>
              <a:t>new</a:t>
            </a:r>
            <a:r>
              <a:rPr lang="en-AU" sz="800" dirty="0">
                <a:solidFill>
                  <a:srgbClr val="000000"/>
                </a:solidFill>
                <a:highlight>
                  <a:srgbClr val="FFFFFF"/>
                </a:highlight>
                <a:latin typeface="Consolas"/>
              </a:rPr>
              <a:t> </a:t>
            </a:r>
            <a:r>
              <a:rPr lang="en-AU" sz="800" dirty="0">
                <a:solidFill>
                  <a:srgbClr val="2B91AF"/>
                </a:solidFill>
                <a:highlight>
                  <a:srgbClr val="FFFFFF"/>
                </a:highlight>
                <a:latin typeface="Consolas"/>
              </a:rPr>
              <a:t>Bitmap</a:t>
            </a:r>
            <a:r>
              <a:rPr lang="en-AU" sz="800" dirty="0" smtClean="0">
                <a:solidFill>
                  <a:srgbClr val="000000"/>
                </a:solidFill>
                <a:highlight>
                  <a:srgbClr val="FFFFFF"/>
                </a:highlight>
                <a:latin typeface="Consolas"/>
              </a:rPr>
              <a:t>(</a:t>
            </a:r>
          </a:p>
          <a:p>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GetType</a:t>
            </a:r>
            <a:r>
              <a:rPr lang="en-AU" sz="800" dirty="0">
                <a:solidFill>
                  <a:srgbClr val="000000"/>
                </a:solidFill>
                <a:highlight>
                  <a:srgbClr val="FFFFFF"/>
                </a:highlight>
                <a:latin typeface="Consolas"/>
              </a:rPr>
              <a:t>().</a:t>
            </a:r>
            <a:r>
              <a:rPr lang="en-AU" sz="800" dirty="0" err="1">
                <a:solidFill>
                  <a:srgbClr val="000000"/>
                </a:solidFill>
                <a:highlight>
                  <a:srgbClr val="FFFFFF"/>
                </a:highlight>
                <a:latin typeface="Consolas"/>
              </a:rPr>
              <a:t>Module.Assembly.GetManifestResourceStream</a:t>
            </a:r>
            <a:r>
              <a:rPr lang="en-AU" sz="800" dirty="0" smtClean="0">
                <a:solidFill>
                  <a:srgbClr val="000000"/>
                </a:solidFill>
                <a:highlight>
                  <a:srgbClr val="FFFFFF"/>
                </a:highlight>
                <a:latin typeface="Consolas"/>
              </a:rPr>
              <a:t>(</a:t>
            </a:r>
          </a:p>
          <a:p>
            <a:r>
              <a:rPr lang="en-AU" sz="800" dirty="0" smtClean="0">
                <a:solidFill>
                  <a:srgbClr val="A31515"/>
                </a:solidFill>
                <a:highlight>
                  <a:srgbClr val="FFFFFF"/>
                </a:highlight>
                <a:latin typeface="Consolas"/>
              </a:rPr>
              <a:t>	"</a:t>
            </a:r>
            <a:r>
              <a:rPr lang="en-AU" sz="800" dirty="0">
                <a:solidFill>
                  <a:srgbClr val="A31515"/>
                </a:solidFill>
                <a:highlight>
                  <a:srgbClr val="FFFFFF"/>
                </a:highlight>
                <a:latin typeface="Consolas"/>
              </a:rPr>
              <a:t>CustomControl.jellyfish_trans.png"</a:t>
            </a:r>
            <a:r>
              <a:rPr lang="en-AU" sz="800" dirty="0">
                <a:solidFill>
                  <a:srgbClr val="000000"/>
                </a:solidFill>
                <a:highlight>
                  <a:srgbClr val="FFFFFF"/>
                </a:highlight>
                <a:latin typeface="Consolas"/>
              </a:rPr>
              <a:t>));</a:t>
            </a:r>
          </a:p>
          <a:p>
            <a:r>
              <a:rPr lang="en-AU" sz="800" dirty="0">
                <a:solidFill>
                  <a:srgbClr val="000000"/>
                </a:solidFill>
                <a:highlight>
                  <a:srgbClr val="FFFFFF"/>
                </a:highlight>
                <a:latin typeface="Consolas"/>
              </a:rPr>
              <a:t>        } </a:t>
            </a:r>
          </a:p>
          <a:p>
            <a:r>
              <a:rPr lang="en-AU" sz="800" dirty="0">
                <a:solidFill>
                  <a:srgbClr val="000000"/>
                </a:solidFill>
                <a:highlight>
                  <a:srgbClr val="FFFFFF"/>
                </a:highlight>
                <a:latin typeface="Consolas"/>
              </a:rPr>
              <a:t>  </a:t>
            </a:r>
          </a:p>
          <a:p>
            <a:r>
              <a:rPr lang="en-AU" sz="800" dirty="0">
                <a:solidFill>
                  <a:srgbClr val="0000FF"/>
                </a:solidFill>
                <a:highlight>
                  <a:srgbClr val="FFFFFF"/>
                </a:highlight>
                <a:latin typeface="Consolas"/>
              </a:rPr>
              <a:t> </a:t>
            </a:r>
            <a:r>
              <a:rPr lang="en-AU" sz="800" dirty="0" smtClean="0">
                <a:solidFill>
                  <a:srgbClr val="0000FF"/>
                </a:solidFill>
                <a:highlight>
                  <a:srgbClr val="FFFFFF"/>
                </a:highlight>
                <a:latin typeface="Consolas"/>
              </a:rPr>
              <a:t>       private</a:t>
            </a:r>
            <a:r>
              <a:rPr lang="en-AU" sz="800" dirty="0" smtClean="0">
                <a:solidFill>
                  <a:srgbClr val="000000"/>
                </a:solidFill>
                <a:highlight>
                  <a:srgbClr val="FFFFFF"/>
                </a:highlight>
                <a:latin typeface="Consolas"/>
              </a:rPr>
              <a:t> </a:t>
            </a:r>
            <a:r>
              <a:rPr lang="en-AU" sz="800" dirty="0">
                <a:solidFill>
                  <a:srgbClr val="0000FF"/>
                </a:solidFill>
                <a:highlight>
                  <a:srgbClr val="FFFFFF"/>
                </a:highlight>
                <a:latin typeface="Consolas"/>
              </a:rPr>
              <a:t>void</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ClockTimer_Tick</a:t>
            </a:r>
            <a:r>
              <a:rPr lang="en-AU" sz="800" dirty="0">
                <a:solidFill>
                  <a:srgbClr val="000000"/>
                </a:solidFill>
                <a:highlight>
                  <a:srgbClr val="FFFFFF"/>
                </a:highlight>
                <a:latin typeface="Consolas"/>
              </a:rPr>
              <a:t>(</a:t>
            </a:r>
            <a:r>
              <a:rPr lang="en-AU" sz="800" dirty="0">
                <a:solidFill>
                  <a:srgbClr val="0000FF"/>
                </a:solidFill>
                <a:highlight>
                  <a:srgbClr val="FFFFFF"/>
                </a:highlight>
                <a:latin typeface="Consolas"/>
              </a:rPr>
              <a:t>object</a:t>
            </a:r>
            <a:r>
              <a:rPr lang="en-AU" sz="800" dirty="0">
                <a:solidFill>
                  <a:srgbClr val="000000"/>
                </a:solidFill>
                <a:highlight>
                  <a:srgbClr val="FFFFFF"/>
                </a:highlight>
                <a:latin typeface="Consolas"/>
              </a:rPr>
              <a:t> sender, </a:t>
            </a:r>
            <a:r>
              <a:rPr lang="en-AU" sz="800" dirty="0" err="1">
                <a:solidFill>
                  <a:srgbClr val="2B91AF"/>
                </a:solidFill>
                <a:highlight>
                  <a:srgbClr val="FFFFFF"/>
                </a:highlight>
                <a:latin typeface="Consolas"/>
              </a:rPr>
              <a:t>EventArgs</a:t>
            </a:r>
            <a:r>
              <a:rPr lang="en-AU" sz="800" dirty="0">
                <a:solidFill>
                  <a:srgbClr val="000000"/>
                </a:solidFill>
                <a:highlight>
                  <a:srgbClr val="FFFFFF"/>
                </a:highlight>
                <a:latin typeface="Consolas"/>
              </a:rPr>
              <a:t> e</a:t>
            </a:r>
            <a:r>
              <a:rPr lang="en-AU" sz="800" dirty="0" smtClean="0">
                <a:solidFill>
                  <a:srgbClr val="000000"/>
                </a:solidFill>
                <a:highlight>
                  <a:srgbClr val="FFFFFF"/>
                </a:highlight>
                <a:latin typeface="Consolas"/>
              </a:rPr>
              <a:t>) {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Refresh(); </a:t>
            </a:r>
          </a:p>
          <a:p>
            <a:r>
              <a:rPr lang="en-AU" sz="800" dirty="0">
                <a:solidFill>
                  <a:srgbClr val="000000"/>
                </a:solidFill>
                <a:highlight>
                  <a:srgbClr val="FFFFFF"/>
                </a:highlight>
                <a:latin typeface="Consolas"/>
              </a:rPr>
              <a:t>        } </a:t>
            </a:r>
          </a:p>
          <a:p>
            <a:r>
              <a:rPr lang="en-AU" sz="800" dirty="0">
                <a:solidFill>
                  <a:srgbClr val="000000"/>
                </a:solidFill>
                <a:highlight>
                  <a:srgbClr val="FFFFFF"/>
                </a:highlight>
                <a:latin typeface="Consolas"/>
              </a:rPr>
              <a:t> </a:t>
            </a:r>
            <a:r>
              <a:rPr lang="en-AU" sz="800" dirty="0" smtClean="0">
                <a:solidFill>
                  <a:srgbClr val="008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private</a:t>
            </a:r>
            <a:r>
              <a:rPr lang="en-AU" sz="800" dirty="0">
                <a:solidFill>
                  <a:srgbClr val="000000"/>
                </a:solidFill>
                <a:highlight>
                  <a:srgbClr val="FFFFFF"/>
                </a:highlight>
                <a:latin typeface="Consolas"/>
              </a:rPr>
              <a:t> </a:t>
            </a:r>
            <a:r>
              <a:rPr lang="en-AU" sz="800" dirty="0">
                <a:solidFill>
                  <a:srgbClr val="2B91AF"/>
                </a:solidFill>
                <a:highlight>
                  <a:srgbClr val="FFFFFF"/>
                </a:highlight>
                <a:latin typeface="Consolas"/>
              </a:rPr>
              <a:t>Timer</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ClockTimer</a:t>
            </a:r>
            <a:r>
              <a:rPr lang="en-AU" sz="800" dirty="0">
                <a:solidFill>
                  <a:srgbClr val="000000"/>
                </a:solidFill>
                <a:highlight>
                  <a:srgbClr val="FFFFFF"/>
                </a:highlight>
                <a:latin typeface="Consolas"/>
              </a:rPr>
              <a:t> = </a:t>
            </a:r>
            <a:r>
              <a:rPr lang="en-AU" sz="800" dirty="0">
                <a:solidFill>
                  <a:srgbClr val="0000FF"/>
                </a:solidFill>
                <a:highlight>
                  <a:srgbClr val="FFFFFF"/>
                </a:highlight>
                <a:latin typeface="Consolas"/>
              </a:rPr>
              <a:t>new</a:t>
            </a:r>
            <a:r>
              <a:rPr lang="en-AU" sz="800" dirty="0">
                <a:solidFill>
                  <a:srgbClr val="000000"/>
                </a:solidFill>
                <a:highlight>
                  <a:srgbClr val="FFFFFF"/>
                </a:highlight>
                <a:latin typeface="Consolas"/>
              </a:rPr>
              <a:t> </a:t>
            </a:r>
            <a:r>
              <a:rPr lang="en-AU" sz="800" dirty="0">
                <a:solidFill>
                  <a:srgbClr val="2B91AF"/>
                </a:solidFill>
                <a:highlight>
                  <a:srgbClr val="FFFFFF"/>
                </a:highlight>
                <a:latin typeface="Consolas"/>
              </a:rPr>
              <a:t>Timer</a:t>
            </a:r>
            <a:r>
              <a:rPr lang="en-AU" sz="800" dirty="0">
                <a:solidFill>
                  <a:srgbClr val="000000"/>
                </a:solidFill>
                <a:highlight>
                  <a:srgbClr val="FFFFFF"/>
                </a:highlight>
                <a:latin typeface="Consolas"/>
              </a:rPr>
              <a:t>(); </a:t>
            </a:r>
          </a:p>
          <a:p>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private</a:t>
            </a:r>
            <a:r>
              <a:rPr lang="en-AU" sz="800" dirty="0">
                <a:solidFill>
                  <a:srgbClr val="000000"/>
                </a:solidFill>
                <a:highlight>
                  <a:srgbClr val="FFFFFF"/>
                </a:highlight>
                <a:latin typeface="Consolas"/>
              </a:rPr>
              <a:t> </a:t>
            </a:r>
            <a:r>
              <a:rPr lang="en-AU" sz="800" dirty="0" err="1">
                <a:solidFill>
                  <a:srgbClr val="0000FF"/>
                </a:solidFill>
                <a:highlight>
                  <a:srgbClr val="FFFFFF"/>
                </a:highlight>
                <a:latin typeface="Consolas"/>
              </a:rPr>
              <a:t>bool</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showSeconds</a:t>
            </a:r>
            <a:r>
              <a:rPr lang="en-AU" sz="800" dirty="0">
                <a:solidFill>
                  <a:srgbClr val="000000"/>
                </a:solidFill>
                <a:highlight>
                  <a:srgbClr val="FFFFFF"/>
                </a:highlight>
                <a:latin typeface="Consolas"/>
              </a:rPr>
              <a:t> = </a:t>
            </a:r>
            <a:r>
              <a:rPr lang="en-AU" sz="800" dirty="0">
                <a:solidFill>
                  <a:srgbClr val="0000FF"/>
                </a:solidFill>
                <a:highlight>
                  <a:srgbClr val="FFFFFF"/>
                </a:highlight>
                <a:latin typeface="Consolas"/>
              </a:rPr>
              <a:t>true</a:t>
            </a:r>
            <a:r>
              <a:rPr lang="en-AU" sz="800" dirty="0">
                <a:solidFill>
                  <a:srgbClr val="000000"/>
                </a:solidFill>
                <a:highlight>
                  <a:srgbClr val="FFFFFF"/>
                </a:highlight>
                <a:latin typeface="Consolas"/>
              </a:rPr>
              <a:t>;</a:t>
            </a:r>
          </a:p>
          <a:p>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p>
          <a:p>
            <a:r>
              <a:rPr lang="en-AU" sz="800" dirty="0">
                <a:solidFill>
                  <a:srgbClr val="000000"/>
                </a:solidFill>
                <a:highlight>
                  <a:srgbClr val="FFFFFF"/>
                </a:highlight>
                <a:latin typeface="Consolas"/>
              </a:rPr>
              <a:t>        </a:t>
            </a:r>
            <a:r>
              <a:rPr lang="en-AU" sz="800" dirty="0">
                <a:solidFill>
                  <a:srgbClr val="2B91AF"/>
                </a:solidFill>
                <a:highlight>
                  <a:srgbClr val="FFFFFF"/>
                </a:highlight>
                <a:latin typeface="Consolas"/>
              </a:rPr>
              <a:t>Category</a:t>
            </a:r>
            <a:r>
              <a:rPr lang="en-AU" sz="800" dirty="0">
                <a:solidFill>
                  <a:srgbClr val="000000"/>
                </a:solidFill>
                <a:highlight>
                  <a:srgbClr val="FFFFFF"/>
                </a:highlight>
                <a:latin typeface="Consolas"/>
              </a:rPr>
              <a:t>(</a:t>
            </a:r>
            <a:r>
              <a:rPr lang="en-AU" sz="800" dirty="0">
                <a:solidFill>
                  <a:srgbClr val="A31515"/>
                </a:solidFill>
                <a:highlight>
                  <a:srgbClr val="FFFFFF"/>
                </a:highlight>
                <a:latin typeface="Consolas"/>
              </a:rPr>
              <a:t>"Show Seconds"</a:t>
            </a:r>
            <a:r>
              <a:rPr lang="en-AU" sz="800" dirty="0">
                <a:solidFill>
                  <a:srgbClr val="000000"/>
                </a:solidFill>
                <a:highlight>
                  <a:srgbClr val="FFFFFF"/>
                </a:highlight>
                <a:latin typeface="Consolas"/>
              </a:rPr>
              <a:t>),</a:t>
            </a:r>
          </a:p>
          <a:p>
            <a:r>
              <a:rPr lang="en-AU" sz="800" dirty="0">
                <a:solidFill>
                  <a:srgbClr val="000000"/>
                </a:solidFill>
                <a:highlight>
                  <a:srgbClr val="FFFFFF"/>
                </a:highlight>
                <a:latin typeface="Consolas"/>
              </a:rPr>
              <a:t>        </a:t>
            </a:r>
            <a:r>
              <a:rPr lang="en-AU" sz="800" dirty="0">
                <a:solidFill>
                  <a:srgbClr val="2B91AF"/>
                </a:solidFill>
                <a:highlight>
                  <a:srgbClr val="FFFFFF"/>
                </a:highlight>
                <a:latin typeface="Consolas"/>
              </a:rPr>
              <a:t>Description</a:t>
            </a:r>
            <a:r>
              <a:rPr lang="en-AU" sz="800" dirty="0">
                <a:solidFill>
                  <a:srgbClr val="000000"/>
                </a:solidFill>
                <a:highlight>
                  <a:srgbClr val="FFFFFF"/>
                </a:highlight>
                <a:latin typeface="Consolas"/>
              </a:rPr>
              <a:t>(</a:t>
            </a:r>
            <a:r>
              <a:rPr lang="en-AU" sz="800" dirty="0">
                <a:solidFill>
                  <a:srgbClr val="A31515"/>
                </a:solidFill>
                <a:highlight>
                  <a:srgbClr val="FFFFFF"/>
                </a:highlight>
                <a:latin typeface="Consolas"/>
              </a:rPr>
              <a:t>"Show the second hand."</a:t>
            </a:r>
            <a:r>
              <a:rPr lang="en-AU" sz="800" dirty="0">
                <a:solidFill>
                  <a:srgbClr val="000000"/>
                </a:solidFill>
                <a:highlight>
                  <a:srgbClr val="FFFFFF"/>
                </a:highlight>
                <a:latin typeface="Consolas"/>
              </a:rPr>
              <a:t>)</a:t>
            </a:r>
          </a:p>
          <a:p>
            <a:r>
              <a:rPr lang="en-AU" sz="800" dirty="0">
                <a:solidFill>
                  <a:srgbClr val="000000"/>
                </a:solidFill>
                <a:highlight>
                  <a:srgbClr val="FFFFFF"/>
                </a:highlight>
                <a:latin typeface="Consolas"/>
              </a:rPr>
              <a:t>        ]</a:t>
            </a: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public</a:t>
            </a:r>
            <a:r>
              <a:rPr lang="en-AU" sz="800" dirty="0">
                <a:solidFill>
                  <a:srgbClr val="000000"/>
                </a:solidFill>
                <a:highlight>
                  <a:srgbClr val="FFFFFF"/>
                </a:highlight>
                <a:latin typeface="Consolas"/>
              </a:rPr>
              <a:t> </a:t>
            </a:r>
            <a:r>
              <a:rPr lang="en-AU" sz="800" dirty="0" err="1">
                <a:solidFill>
                  <a:srgbClr val="0000FF"/>
                </a:solidFill>
                <a:highlight>
                  <a:srgbClr val="FFFFFF"/>
                </a:highlight>
                <a:latin typeface="Consolas"/>
              </a:rPr>
              <a:t>bool</a:t>
            </a:r>
            <a:r>
              <a:rPr lang="en-AU" sz="800" dirty="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ShowSeconds</a:t>
            </a:r>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smtClean="0">
                <a:solidFill>
                  <a:srgbClr val="0000FF"/>
                </a:solidFill>
                <a:highlight>
                  <a:srgbClr val="FFFFFF"/>
                </a:highlight>
                <a:latin typeface="Consolas"/>
              </a:rPr>
              <a:t>get</a:t>
            </a:r>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return</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showSeconds</a:t>
            </a:r>
            <a:r>
              <a:rPr lang="en-AU" sz="800" dirty="0">
                <a:solidFill>
                  <a:srgbClr val="000000"/>
                </a:solidFill>
                <a:highlight>
                  <a:srgbClr val="FFFFFF"/>
                </a:highlight>
                <a:latin typeface="Consolas"/>
              </a:rPr>
              <a:t>;</a:t>
            </a:r>
          </a:p>
          <a:p>
            <a:r>
              <a:rPr lang="en-AU" sz="800" dirty="0">
                <a:solidFill>
                  <a:srgbClr val="000000"/>
                </a:solidFill>
                <a:highlight>
                  <a:srgbClr val="FFFFFF"/>
                </a:highlight>
                <a:latin typeface="Consolas"/>
              </a:rPr>
              <a:t>            }</a:t>
            </a:r>
          </a:p>
          <a:p>
            <a:r>
              <a:rPr lang="en-AU" sz="800" dirty="0">
                <a:solidFill>
                  <a:srgbClr val="000000"/>
                </a:solidFill>
                <a:highlight>
                  <a:srgbClr val="FFFFFF"/>
                </a:highlight>
                <a:latin typeface="Consolas"/>
              </a:rPr>
              <a:t>            </a:t>
            </a:r>
            <a:r>
              <a:rPr lang="en-AU" sz="800" dirty="0" smtClean="0">
                <a:solidFill>
                  <a:srgbClr val="0000FF"/>
                </a:solidFill>
                <a:highlight>
                  <a:srgbClr val="FFFFFF"/>
                </a:highlight>
                <a:latin typeface="Consolas"/>
              </a:rPr>
              <a:t>set </a:t>
            </a:r>
            <a:r>
              <a:rPr lang="en-AU" sz="800" dirty="0" smtClean="0">
                <a:solidFill>
                  <a:srgbClr val="000000"/>
                </a:solidFill>
                <a:highlight>
                  <a:srgbClr val="FFFFFF"/>
                </a:highlight>
                <a:latin typeface="Consolas"/>
              </a:rPr>
              <a:t>{</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showSeconds</a:t>
            </a:r>
            <a:r>
              <a:rPr lang="en-AU" sz="800" dirty="0">
                <a:solidFill>
                  <a:srgbClr val="000000"/>
                </a:solidFill>
                <a:highlight>
                  <a:srgbClr val="FFFFFF"/>
                </a:highlight>
                <a:latin typeface="Consolas"/>
              </a:rPr>
              <a:t> = </a:t>
            </a:r>
            <a:r>
              <a:rPr lang="en-AU" sz="800" dirty="0">
                <a:solidFill>
                  <a:srgbClr val="0000FF"/>
                </a:solidFill>
                <a:highlight>
                  <a:srgbClr val="FFFFFF"/>
                </a:highlight>
                <a:latin typeface="Consolas"/>
              </a:rPr>
              <a:t>value</a:t>
            </a:r>
            <a:r>
              <a:rPr lang="en-AU" sz="800" dirty="0" smtClean="0">
                <a:solidFill>
                  <a:srgbClr val="000000"/>
                </a:solidFill>
                <a:highlight>
                  <a:srgbClr val="FFFFFF"/>
                </a:highlight>
                <a:latin typeface="Consolas"/>
              </a:rPr>
              <a:t>;</a:t>
            </a:r>
          </a:p>
          <a:p>
            <a:r>
              <a:rPr lang="en-AU" sz="800" dirty="0" smtClean="0">
                <a:solidFill>
                  <a:srgbClr val="000000"/>
                </a:solidFill>
                <a:highlight>
                  <a:srgbClr val="FFFFFF"/>
                </a:highlight>
                <a:latin typeface="Consolas"/>
              </a:rPr>
              <a:t>                Invalidate();</a:t>
            </a:r>
          </a:p>
          <a:p>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a:t>
            </a:r>
          </a:p>
          <a:p>
            <a:r>
              <a:rPr lang="en-AU" sz="800" dirty="0">
                <a:solidFill>
                  <a:srgbClr val="000000"/>
                </a:solidFill>
                <a:highlight>
                  <a:srgbClr val="FFFFFF"/>
                </a:highlight>
                <a:latin typeface="Consolas"/>
              </a:rPr>
              <a:t>        }</a:t>
            </a:r>
          </a:p>
          <a:p>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protected</a:t>
            </a:r>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override</a:t>
            </a:r>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void</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OnPaint</a:t>
            </a:r>
            <a:r>
              <a:rPr lang="en-AU" sz="800" dirty="0">
                <a:solidFill>
                  <a:srgbClr val="000000"/>
                </a:solidFill>
                <a:highlight>
                  <a:srgbClr val="FFFFFF"/>
                </a:highlight>
                <a:latin typeface="Consolas"/>
              </a:rPr>
              <a:t>(</a:t>
            </a:r>
            <a:r>
              <a:rPr lang="en-AU" sz="800" dirty="0" err="1">
                <a:solidFill>
                  <a:srgbClr val="2B91AF"/>
                </a:solidFill>
                <a:highlight>
                  <a:srgbClr val="FFFFFF"/>
                </a:highlight>
                <a:latin typeface="Consolas"/>
              </a:rPr>
              <a:t>PaintEventArgs</a:t>
            </a:r>
            <a:r>
              <a:rPr lang="en-AU" sz="800" dirty="0">
                <a:solidFill>
                  <a:srgbClr val="000000"/>
                </a:solidFill>
                <a:highlight>
                  <a:srgbClr val="FFFFFF"/>
                </a:highlight>
                <a:latin typeface="Consolas"/>
              </a:rPr>
              <a:t> e) </a:t>
            </a:r>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err="1">
                <a:solidFill>
                  <a:srgbClr val="0000FF"/>
                </a:solidFill>
                <a:highlight>
                  <a:srgbClr val="FFFFFF"/>
                </a:highlight>
                <a:latin typeface="Consolas"/>
              </a:rPr>
              <a:t>base</a:t>
            </a:r>
            <a:r>
              <a:rPr lang="en-AU" sz="800" dirty="0" err="1">
                <a:solidFill>
                  <a:srgbClr val="000000"/>
                </a:solidFill>
                <a:highlight>
                  <a:srgbClr val="FFFFFF"/>
                </a:highlight>
                <a:latin typeface="Consolas"/>
              </a:rPr>
              <a:t>.OnPaint</a:t>
            </a:r>
            <a:r>
              <a:rPr lang="en-AU" sz="800" dirty="0">
                <a:solidFill>
                  <a:srgbClr val="000000"/>
                </a:solidFill>
                <a:highlight>
                  <a:srgbClr val="FFFFFF"/>
                </a:highlight>
                <a:latin typeface="Consolas"/>
              </a:rPr>
              <a:t>(e</a:t>
            </a:r>
            <a:r>
              <a:rPr lang="en-AU" sz="800" dirty="0" smtClean="0">
                <a:solidFill>
                  <a:srgbClr val="000000"/>
                </a:solidFill>
                <a:highlight>
                  <a:srgbClr val="FFFFFF"/>
                </a:highlight>
                <a:latin typeface="Consolas"/>
              </a:rPr>
              <a:t>);                        </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e.Graphics.DrawImage</a:t>
            </a:r>
            <a:r>
              <a:rPr lang="en-AU" sz="800" dirty="0">
                <a:solidFill>
                  <a:srgbClr val="000000"/>
                </a:solidFill>
                <a:highlight>
                  <a:srgbClr val="FFFFFF"/>
                </a:highlight>
                <a:latin typeface="Consolas"/>
              </a:rPr>
              <a:t>(bitmap, 0, 0, </a:t>
            </a:r>
            <a:r>
              <a:rPr lang="en-AU" sz="800" dirty="0" err="1">
                <a:solidFill>
                  <a:srgbClr val="0000FF"/>
                </a:solidFill>
                <a:highlight>
                  <a:srgbClr val="FFFFFF"/>
                </a:highlight>
                <a:latin typeface="Consolas"/>
              </a:rPr>
              <a:t>this</a:t>
            </a:r>
            <a:r>
              <a:rPr lang="en-AU" sz="800" dirty="0" err="1">
                <a:solidFill>
                  <a:srgbClr val="000000"/>
                </a:solidFill>
                <a:highlight>
                  <a:srgbClr val="FFFFFF"/>
                </a:highlight>
                <a:latin typeface="Consolas"/>
              </a:rPr>
              <a:t>.Width</a:t>
            </a:r>
            <a:r>
              <a:rPr lang="en-AU" sz="800" dirty="0">
                <a:solidFill>
                  <a:srgbClr val="000000"/>
                </a:solidFill>
                <a:highlight>
                  <a:srgbClr val="FFFFFF"/>
                </a:highlight>
                <a:latin typeface="Consolas"/>
              </a:rPr>
              <a:t>, </a:t>
            </a:r>
            <a:r>
              <a:rPr lang="en-AU" sz="800" dirty="0" err="1">
                <a:solidFill>
                  <a:srgbClr val="0000FF"/>
                </a:solidFill>
                <a:highlight>
                  <a:srgbClr val="FFFFFF"/>
                </a:highlight>
                <a:latin typeface="Consolas"/>
              </a:rPr>
              <a:t>this</a:t>
            </a:r>
            <a:r>
              <a:rPr lang="en-AU" sz="800" dirty="0" err="1">
                <a:solidFill>
                  <a:srgbClr val="000000"/>
                </a:solidFill>
                <a:highlight>
                  <a:srgbClr val="FFFFFF"/>
                </a:highlight>
                <a:latin typeface="Consolas"/>
              </a:rPr>
              <a:t>.Height</a:t>
            </a:r>
            <a:r>
              <a:rPr lang="en-AU" sz="800" dirty="0">
                <a:solidFill>
                  <a:srgbClr val="000000"/>
                </a:solidFill>
                <a:highlight>
                  <a:srgbClr val="FFFFFF"/>
                </a:highlight>
                <a:latin typeface="Consolas"/>
              </a:rPr>
              <a:t>);</a:t>
            </a:r>
          </a:p>
          <a:p>
            <a:r>
              <a:rPr lang="en-AU" sz="800" dirty="0" smtClean="0">
                <a:solidFill>
                  <a:srgbClr val="008000"/>
                </a:solidFill>
                <a:highlight>
                  <a:srgbClr val="FFFFFF"/>
                </a:highlight>
                <a:latin typeface="Consolas"/>
              </a:rPr>
              <a:t> </a:t>
            </a:r>
            <a:endParaRPr lang="en-AU" sz="800" dirty="0" smtClean="0">
              <a:solidFill>
                <a:srgbClr val="000000"/>
              </a:solidFill>
              <a:highlight>
                <a:srgbClr val="FFFFFF"/>
              </a:highlight>
              <a:latin typeface="Consolas"/>
            </a:endParaRPr>
          </a:p>
          <a:p>
            <a:r>
              <a:rPr lang="en-AU" sz="800" dirty="0" smtClean="0">
                <a:solidFill>
                  <a:srgbClr val="000000"/>
                </a:solidFill>
                <a:highlight>
                  <a:srgbClr val="FFFFFF"/>
                </a:highlight>
                <a:latin typeface="Consolas"/>
              </a:rPr>
              <a:t>            </a:t>
            </a:r>
            <a:r>
              <a:rPr lang="en-AU" sz="800" dirty="0" smtClean="0">
                <a:solidFill>
                  <a:srgbClr val="0000FF"/>
                </a:solidFill>
                <a:highlight>
                  <a:srgbClr val="FFFFFF"/>
                </a:highlight>
                <a:latin typeface="Consolas"/>
              </a:rPr>
              <a:t>float</a:t>
            </a:r>
            <a:r>
              <a:rPr lang="en-AU" sz="800" dirty="0" smtClean="0">
                <a:solidFill>
                  <a:srgbClr val="000000"/>
                </a:solidFill>
                <a:highlight>
                  <a:srgbClr val="FFFFFF"/>
                </a:highlight>
                <a:latin typeface="Consolas"/>
              </a:rPr>
              <a:t> radius = (</a:t>
            </a:r>
            <a:r>
              <a:rPr lang="en-AU" sz="800" dirty="0" err="1" smtClean="0">
                <a:solidFill>
                  <a:srgbClr val="000000"/>
                </a:solidFill>
                <a:highlight>
                  <a:srgbClr val="FFFFFF"/>
                </a:highlight>
                <a:latin typeface="Consolas"/>
              </a:rPr>
              <a:t>Size.Width</a:t>
            </a:r>
            <a:r>
              <a:rPr lang="en-AU" sz="800" dirty="0" smtClean="0">
                <a:solidFill>
                  <a:srgbClr val="000000"/>
                </a:solidFill>
                <a:highlight>
                  <a:srgbClr val="FFFFFF"/>
                </a:highlight>
                <a:latin typeface="Consolas"/>
              </a:rPr>
              <a:t> / 2); </a:t>
            </a:r>
          </a:p>
          <a:p>
            <a:r>
              <a:rPr lang="en-AU" sz="800" dirty="0" smtClean="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PointF</a:t>
            </a:r>
            <a:r>
              <a:rPr lang="en-AU" sz="800" dirty="0" smtClean="0">
                <a:solidFill>
                  <a:srgbClr val="000000"/>
                </a:solidFill>
                <a:highlight>
                  <a:srgbClr val="FFFFFF"/>
                </a:highlight>
                <a:latin typeface="Consolas"/>
              </a:rPr>
              <a:t> origin = </a:t>
            </a:r>
            <a:r>
              <a:rPr lang="en-AU" sz="800" dirty="0" smtClean="0">
                <a:solidFill>
                  <a:srgbClr val="0000FF"/>
                </a:solidFill>
                <a:highlight>
                  <a:srgbClr val="FFFFFF"/>
                </a:highlight>
                <a:latin typeface="Consolas"/>
              </a:rPr>
              <a:t>new</a:t>
            </a:r>
            <a:r>
              <a:rPr lang="en-AU" sz="800" dirty="0" smtClean="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PointF</a:t>
            </a:r>
            <a:r>
              <a:rPr lang="en-AU" sz="800" dirty="0" smtClean="0">
                <a:solidFill>
                  <a:srgbClr val="000000"/>
                </a:solidFill>
                <a:highlight>
                  <a:srgbClr val="FFFFFF"/>
                </a:highlight>
                <a:latin typeface="Consolas"/>
              </a:rPr>
              <a:t>(</a:t>
            </a:r>
          </a:p>
          <a:p>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Size.Width</a:t>
            </a:r>
            <a:r>
              <a:rPr lang="en-AU" sz="800" dirty="0" smtClean="0">
                <a:solidFill>
                  <a:srgbClr val="000000"/>
                </a:solidFill>
                <a:highlight>
                  <a:srgbClr val="FFFFFF"/>
                </a:highlight>
                <a:latin typeface="Consolas"/>
              </a:rPr>
              <a:t> / 2, </a:t>
            </a:r>
            <a:r>
              <a:rPr lang="en-AU" sz="800" dirty="0" err="1" smtClean="0">
                <a:solidFill>
                  <a:srgbClr val="000000"/>
                </a:solidFill>
                <a:highlight>
                  <a:srgbClr val="FFFFFF"/>
                </a:highlight>
                <a:latin typeface="Consolas"/>
              </a:rPr>
              <a:t>Size.Height</a:t>
            </a:r>
            <a:r>
              <a:rPr lang="en-AU" sz="800" dirty="0" smtClean="0">
                <a:solidFill>
                  <a:srgbClr val="000000"/>
                </a:solidFill>
                <a:highlight>
                  <a:srgbClr val="FFFFFF"/>
                </a:highlight>
                <a:latin typeface="Consolas"/>
              </a:rPr>
              <a:t> / 2);</a:t>
            </a:r>
          </a:p>
          <a:p>
            <a:endParaRPr lang="en-AU" sz="800" dirty="0" smtClean="0">
              <a:solidFill>
                <a:srgbClr val="000000"/>
              </a:solidFill>
              <a:highlight>
                <a:srgbClr val="FFFFFF"/>
              </a:highlight>
              <a:latin typeface="Consolas"/>
            </a:endParaRPr>
          </a:p>
          <a:p>
            <a:r>
              <a:rPr lang="en-AU" sz="800" dirty="0" smtClean="0">
                <a:solidFill>
                  <a:srgbClr val="000000"/>
                </a:solidFill>
                <a:highlight>
                  <a:srgbClr val="FFFFFF"/>
                </a:highlight>
                <a:latin typeface="Consolas"/>
              </a:rPr>
              <a:t>            </a:t>
            </a:r>
            <a:r>
              <a:rPr lang="en-AU" sz="800" dirty="0" smtClean="0">
                <a:solidFill>
                  <a:srgbClr val="0000FF"/>
                </a:solidFill>
                <a:highlight>
                  <a:srgbClr val="FFFFFF"/>
                </a:highlight>
                <a:latin typeface="Consolas"/>
              </a:rPr>
              <a:t>if</a:t>
            </a:r>
            <a:r>
              <a:rPr lang="en-AU" sz="800" dirty="0" smtClean="0">
                <a:solidFill>
                  <a:srgbClr val="000000"/>
                </a:solidFill>
                <a:highlight>
                  <a:srgbClr val="FFFFFF"/>
                </a:highlight>
                <a:latin typeface="Consolas"/>
              </a:rPr>
              <a:t>(</a:t>
            </a:r>
            <a:r>
              <a:rPr lang="en-AU" sz="800" dirty="0" err="1" smtClean="0">
                <a:solidFill>
                  <a:srgbClr val="000000"/>
                </a:solidFill>
                <a:highlight>
                  <a:srgbClr val="FFFFFF"/>
                </a:highlight>
                <a:latin typeface="Consolas"/>
              </a:rPr>
              <a:t>showSeconds</a:t>
            </a:r>
            <a:r>
              <a:rPr lang="en-AU" sz="800" dirty="0" smtClean="0">
                <a:solidFill>
                  <a:srgbClr val="000000"/>
                </a:solidFill>
                <a:highlight>
                  <a:srgbClr val="FFFFFF"/>
                </a:highlight>
                <a:latin typeface="Consolas"/>
              </a:rPr>
              <a:t> == </a:t>
            </a:r>
            <a:r>
              <a:rPr lang="en-AU" sz="800" dirty="0" smtClean="0">
                <a:solidFill>
                  <a:srgbClr val="0000FF"/>
                </a:solidFill>
                <a:highlight>
                  <a:srgbClr val="FFFFFF"/>
                </a:highlight>
                <a:latin typeface="Consolas"/>
              </a:rPr>
              <a:t>true</a:t>
            </a:r>
            <a:r>
              <a:rPr lang="en-AU" sz="800" dirty="0" smtClean="0">
                <a:solidFill>
                  <a:srgbClr val="000000"/>
                </a:solidFill>
                <a:highlight>
                  <a:srgbClr val="FFFFFF"/>
                </a:highlight>
                <a:latin typeface="Consolas"/>
              </a:rPr>
              <a:t>)</a:t>
            </a:r>
          </a:p>
          <a:p>
            <a:r>
              <a:rPr lang="en-AU" sz="800" dirty="0" smtClean="0">
                <a:solidFill>
                  <a:srgbClr val="000000"/>
                </a:solidFill>
                <a:highlight>
                  <a:srgbClr val="FFFFFF"/>
                </a:highlight>
                <a:latin typeface="Consolas"/>
              </a:rPr>
              <a:t>                </a:t>
            </a:r>
            <a:r>
              <a:rPr lang="en-AU" sz="800" dirty="0" err="1">
                <a:solidFill>
                  <a:srgbClr val="000000"/>
                </a:solidFill>
                <a:highlight>
                  <a:srgbClr val="FFFFFF"/>
                </a:highlight>
                <a:latin typeface="Consolas"/>
              </a:rPr>
              <a:t>e.Graphics.DrawLine</a:t>
            </a:r>
            <a:r>
              <a:rPr lang="en-AU" sz="800" dirty="0">
                <a:solidFill>
                  <a:srgbClr val="000000"/>
                </a:solidFill>
                <a:highlight>
                  <a:srgbClr val="FFFFFF"/>
                </a:highlight>
                <a:latin typeface="Consolas"/>
              </a:rPr>
              <a:t>(</a:t>
            </a:r>
            <a:r>
              <a:rPr lang="en-AU" sz="800" dirty="0" err="1">
                <a:solidFill>
                  <a:srgbClr val="2B91AF"/>
                </a:solidFill>
                <a:highlight>
                  <a:srgbClr val="FFFFFF"/>
                </a:highlight>
                <a:latin typeface="Consolas"/>
              </a:rPr>
              <a:t>Pens</a:t>
            </a:r>
            <a:r>
              <a:rPr lang="en-AU" sz="800" dirty="0" err="1">
                <a:solidFill>
                  <a:srgbClr val="000000"/>
                </a:solidFill>
                <a:highlight>
                  <a:srgbClr val="FFFFFF"/>
                </a:highlight>
                <a:latin typeface="Consolas"/>
              </a:rPr>
              <a:t>.Black</a:t>
            </a:r>
            <a:r>
              <a:rPr lang="en-AU" sz="800" dirty="0">
                <a:solidFill>
                  <a:srgbClr val="000000"/>
                </a:solidFill>
                <a:highlight>
                  <a:srgbClr val="FFFFFF"/>
                </a:highlight>
                <a:latin typeface="Consolas"/>
              </a:rPr>
              <a:t>, origin</a:t>
            </a:r>
            <a:r>
              <a:rPr lang="en-AU" sz="800" dirty="0" smtClean="0">
                <a:solidFill>
                  <a:srgbClr val="000000"/>
                </a:solidFill>
                <a:highlight>
                  <a:srgbClr val="FFFFFF"/>
                </a:highlight>
                <a:latin typeface="Consolas"/>
              </a:rPr>
              <a:t>,</a:t>
            </a:r>
          </a:p>
          <a:p>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PointOnCircle</a:t>
            </a:r>
            <a:r>
              <a:rPr lang="en-AU" sz="800" dirty="0" smtClean="0">
                <a:solidFill>
                  <a:srgbClr val="000000"/>
                </a:solidFill>
                <a:highlight>
                  <a:srgbClr val="FFFFFF"/>
                </a:highlight>
                <a:latin typeface="Consolas"/>
              </a:rPr>
              <a:t>(radius</a:t>
            </a:r>
            <a:r>
              <a:rPr lang="en-AU" sz="800" dirty="0">
                <a:solidFill>
                  <a:srgbClr val="000000"/>
                </a:solidFill>
                <a:highlight>
                  <a:srgbClr val="FFFFFF"/>
                </a:highlight>
                <a:latin typeface="Consolas"/>
              </a:rPr>
              <a:t>, </a:t>
            </a:r>
            <a:endParaRPr lang="en-AU" sz="800" dirty="0" smtClean="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DateTime</a:t>
            </a:r>
            <a:r>
              <a:rPr lang="en-AU" sz="800" dirty="0" err="1" smtClean="0">
                <a:solidFill>
                  <a:srgbClr val="000000"/>
                </a:solidFill>
                <a:highlight>
                  <a:srgbClr val="FFFFFF"/>
                </a:highlight>
                <a:latin typeface="Consolas"/>
              </a:rPr>
              <a:t>.Now.Second</a:t>
            </a:r>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 6f, origin));</a:t>
            </a:r>
          </a:p>
          <a:p>
            <a:endParaRPr lang="en-AU" sz="800" dirty="0">
              <a:solidFill>
                <a:srgbClr val="000000"/>
              </a:solidFill>
              <a:highlight>
                <a:srgbClr val="FFFFFF"/>
              </a:highlight>
              <a:latin typeface="Consolas"/>
            </a:endParaRPr>
          </a:p>
          <a:p>
            <a:r>
              <a:rPr lang="en-AU" sz="800" dirty="0" smtClean="0">
                <a:solidFill>
                  <a:srgbClr val="000000"/>
                </a:solidFill>
                <a:highlight>
                  <a:srgbClr val="FFFFFF"/>
                </a:highlight>
                <a:latin typeface="Consolas"/>
              </a:rPr>
              <a:t>           </a:t>
            </a:r>
            <a:r>
              <a:rPr lang="en-AU" sz="800" dirty="0" err="1">
                <a:solidFill>
                  <a:srgbClr val="000000"/>
                </a:solidFill>
                <a:highlight>
                  <a:srgbClr val="FFFFFF"/>
                </a:highlight>
                <a:latin typeface="Consolas"/>
              </a:rPr>
              <a:t>e.Graphics.DrawLine</a:t>
            </a:r>
            <a:r>
              <a:rPr lang="en-AU" sz="800" dirty="0">
                <a:solidFill>
                  <a:srgbClr val="000000"/>
                </a:solidFill>
                <a:highlight>
                  <a:srgbClr val="FFFFFF"/>
                </a:highlight>
                <a:latin typeface="Consolas"/>
              </a:rPr>
              <a:t>(</a:t>
            </a:r>
            <a:r>
              <a:rPr lang="en-AU" sz="800" dirty="0" err="1">
                <a:solidFill>
                  <a:srgbClr val="2B91AF"/>
                </a:solidFill>
                <a:highlight>
                  <a:srgbClr val="FFFFFF"/>
                </a:highlight>
                <a:latin typeface="Consolas"/>
              </a:rPr>
              <a:t>Pens</a:t>
            </a:r>
            <a:r>
              <a:rPr lang="en-AU" sz="800" dirty="0" err="1">
                <a:solidFill>
                  <a:srgbClr val="000000"/>
                </a:solidFill>
                <a:highlight>
                  <a:srgbClr val="FFFFFF"/>
                </a:highlight>
                <a:latin typeface="Consolas"/>
              </a:rPr>
              <a:t>.Black</a:t>
            </a:r>
            <a:r>
              <a:rPr lang="en-AU" sz="800" dirty="0">
                <a:solidFill>
                  <a:srgbClr val="000000"/>
                </a:solidFill>
                <a:highlight>
                  <a:srgbClr val="FFFFFF"/>
                </a:highlight>
                <a:latin typeface="Consolas"/>
              </a:rPr>
              <a:t>, origin, </a:t>
            </a:r>
            <a:endParaRPr lang="en-AU" sz="800" dirty="0" smtClean="0">
              <a:solidFill>
                <a:srgbClr val="000000"/>
              </a:solidFill>
              <a:highlight>
                <a:srgbClr val="FFFFFF"/>
              </a:highlight>
              <a:latin typeface="Consolas"/>
            </a:endParaRPr>
          </a:p>
          <a:p>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PointOnCircle</a:t>
            </a:r>
            <a:r>
              <a:rPr lang="en-AU" sz="800" dirty="0" smtClean="0">
                <a:solidFill>
                  <a:srgbClr val="000000"/>
                </a:solidFill>
                <a:highlight>
                  <a:srgbClr val="FFFFFF"/>
                </a:highlight>
                <a:latin typeface="Consolas"/>
              </a:rPr>
              <a:t>(radius </a:t>
            </a:r>
            <a:r>
              <a:rPr lang="en-AU" sz="800" dirty="0">
                <a:solidFill>
                  <a:srgbClr val="000000"/>
                </a:solidFill>
                <a:highlight>
                  <a:srgbClr val="FFFFFF"/>
                </a:highlight>
                <a:latin typeface="Consolas"/>
              </a:rPr>
              <a:t>* 0.75f, </a:t>
            </a:r>
            <a:endParaRPr lang="en-AU" sz="800" dirty="0" smtClean="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DateTime</a:t>
            </a:r>
            <a:r>
              <a:rPr lang="en-AU" sz="800" dirty="0" err="1" smtClean="0">
                <a:solidFill>
                  <a:srgbClr val="000000"/>
                </a:solidFill>
                <a:highlight>
                  <a:srgbClr val="FFFFFF"/>
                </a:highlight>
                <a:latin typeface="Consolas"/>
              </a:rPr>
              <a:t>.Now.Minute</a:t>
            </a:r>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 6f, origin));</a:t>
            </a:r>
          </a:p>
          <a:p>
            <a:endParaRPr lang="en-AU" sz="800" dirty="0" smtClean="0">
              <a:solidFill>
                <a:srgbClr val="000000"/>
              </a:solidFill>
              <a:highlight>
                <a:srgbClr val="FFFFFF"/>
              </a:highlight>
              <a:latin typeface="Consolas"/>
            </a:endParaRPr>
          </a:p>
          <a:p>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e.Graphics.DrawLine</a:t>
            </a:r>
            <a:r>
              <a:rPr lang="en-AU" sz="800" dirty="0" smtClean="0">
                <a:solidFill>
                  <a:srgbClr val="000000"/>
                </a:solidFill>
                <a:highlight>
                  <a:srgbClr val="FFFFFF"/>
                </a:highlight>
                <a:latin typeface="Consolas"/>
              </a:rPr>
              <a:t>(</a:t>
            </a:r>
            <a:r>
              <a:rPr lang="en-AU" sz="800" dirty="0" err="1" smtClean="0">
                <a:solidFill>
                  <a:srgbClr val="2B91AF"/>
                </a:solidFill>
                <a:highlight>
                  <a:srgbClr val="FFFFFF"/>
                </a:highlight>
                <a:latin typeface="Consolas"/>
              </a:rPr>
              <a:t>Pens</a:t>
            </a:r>
            <a:r>
              <a:rPr lang="en-AU" sz="800" dirty="0" err="1" smtClean="0">
                <a:solidFill>
                  <a:srgbClr val="000000"/>
                </a:solidFill>
                <a:highlight>
                  <a:srgbClr val="FFFFFF"/>
                </a:highlight>
                <a:latin typeface="Consolas"/>
              </a:rPr>
              <a:t>.Black</a:t>
            </a:r>
            <a:r>
              <a:rPr lang="en-AU" sz="800" dirty="0" smtClean="0">
                <a:solidFill>
                  <a:srgbClr val="000000"/>
                </a:solidFill>
                <a:highlight>
                  <a:srgbClr val="FFFFFF"/>
                </a:highlight>
                <a:latin typeface="Consolas"/>
              </a:rPr>
              <a:t>, origin, </a:t>
            </a:r>
          </a:p>
          <a:p>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r>
              <a:rPr lang="en-AU" sz="800" dirty="0" err="1" smtClean="0">
                <a:solidFill>
                  <a:srgbClr val="000000"/>
                </a:solidFill>
                <a:highlight>
                  <a:srgbClr val="FFFFFF"/>
                </a:highlight>
                <a:latin typeface="Consolas"/>
              </a:rPr>
              <a:t>PointOnCircle</a:t>
            </a:r>
            <a:r>
              <a:rPr lang="en-AU" sz="800" dirty="0" smtClean="0">
                <a:solidFill>
                  <a:srgbClr val="000000"/>
                </a:solidFill>
                <a:highlight>
                  <a:srgbClr val="FFFFFF"/>
                </a:highlight>
                <a:latin typeface="Consolas"/>
              </a:rPr>
              <a:t>(radius * 0.50f, </a:t>
            </a:r>
          </a:p>
          <a:p>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DateTime</a:t>
            </a:r>
            <a:r>
              <a:rPr lang="en-AU" sz="800" dirty="0" err="1" smtClean="0">
                <a:solidFill>
                  <a:srgbClr val="000000"/>
                </a:solidFill>
                <a:highlight>
                  <a:srgbClr val="FFFFFF"/>
                </a:highlight>
                <a:latin typeface="Consolas"/>
              </a:rPr>
              <a:t>.Now.Hour</a:t>
            </a:r>
            <a:r>
              <a:rPr lang="en-AU" sz="800" dirty="0" smtClean="0">
                <a:solidFill>
                  <a:srgbClr val="000000"/>
                </a:solidFill>
                <a:highlight>
                  <a:srgbClr val="FFFFFF"/>
                </a:highlight>
                <a:latin typeface="Consolas"/>
              </a:rPr>
              <a:t> * 30f, origin));  </a:t>
            </a:r>
          </a:p>
          <a:p>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a:t>
            </a:r>
          </a:p>
          <a:p>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private</a:t>
            </a:r>
            <a:r>
              <a:rPr lang="en-AU" sz="800" dirty="0">
                <a:solidFill>
                  <a:srgbClr val="000000"/>
                </a:solidFill>
                <a:highlight>
                  <a:srgbClr val="FFFFFF"/>
                </a:highlight>
                <a:latin typeface="Consolas"/>
              </a:rPr>
              <a:t> </a:t>
            </a:r>
            <a:r>
              <a:rPr lang="en-AU" sz="800" dirty="0" err="1">
                <a:solidFill>
                  <a:srgbClr val="2B91AF"/>
                </a:solidFill>
                <a:highlight>
                  <a:srgbClr val="FFFFFF"/>
                </a:highlight>
                <a:latin typeface="Consolas"/>
              </a:rPr>
              <a:t>PointF</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PointOnCircle</a:t>
            </a:r>
            <a:r>
              <a:rPr lang="en-AU" sz="800" dirty="0">
                <a:solidFill>
                  <a:srgbClr val="000000"/>
                </a:solidFill>
                <a:highlight>
                  <a:srgbClr val="FFFFFF"/>
                </a:highlight>
                <a:latin typeface="Consolas"/>
              </a:rPr>
              <a:t>(</a:t>
            </a:r>
            <a:r>
              <a:rPr lang="en-AU" sz="800" dirty="0">
                <a:solidFill>
                  <a:srgbClr val="0000FF"/>
                </a:solidFill>
                <a:highlight>
                  <a:srgbClr val="FFFFFF"/>
                </a:highlight>
                <a:latin typeface="Consolas"/>
              </a:rPr>
              <a:t>float</a:t>
            </a:r>
            <a:r>
              <a:rPr lang="en-AU" sz="800" dirty="0">
                <a:solidFill>
                  <a:srgbClr val="000000"/>
                </a:solidFill>
                <a:highlight>
                  <a:srgbClr val="FFFFFF"/>
                </a:highlight>
                <a:latin typeface="Consolas"/>
              </a:rPr>
              <a:t> radius, </a:t>
            </a:r>
            <a:r>
              <a:rPr lang="en-AU" sz="800" dirty="0">
                <a:solidFill>
                  <a:srgbClr val="0000FF"/>
                </a:solidFill>
                <a:highlight>
                  <a:srgbClr val="FFFFFF"/>
                </a:highlight>
                <a:latin typeface="Consolas"/>
              </a:rPr>
              <a:t>float</a:t>
            </a:r>
            <a:r>
              <a:rPr lang="en-AU" sz="800" dirty="0">
                <a:solidFill>
                  <a:srgbClr val="000000"/>
                </a:solidFill>
                <a:highlight>
                  <a:srgbClr val="FFFFFF"/>
                </a:highlight>
                <a:latin typeface="Consolas"/>
              </a:rPr>
              <a:t> </a:t>
            </a:r>
            <a:r>
              <a:rPr lang="en-AU" sz="800" dirty="0" err="1">
                <a:solidFill>
                  <a:srgbClr val="000000"/>
                </a:solidFill>
                <a:highlight>
                  <a:srgbClr val="FFFFFF"/>
                </a:highlight>
                <a:latin typeface="Consolas"/>
              </a:rPr>
              <a:t>angleInDegrees</a:t>
            </a:r>
            <a:r>
              <a:rPr lang="en-AU" sz="800" dirty="0">
                <a:solidFill>
                  <a:srgbClr val="000000"/>
                </a:solidFill>
                <a:highlight>
                  <a:srgbClr val="FFFFFF"/>
                </a:highlight>
                <a:latin typeface="Consolas"/>
              </a:rPr>
              <a:t>, </a:t>
            </a:r>
            <a:endParaRPr lang="en-AU" sz="800" dirty="0" smtClean="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PointF</a:t>
            </a:r>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origin</a:t>
            </a:r>
            <a:r>
              <a:rPr lang="en-AU" sz="800" dirty="0" smtClean="0">
                <a:solidFill>
                  <a:srgbClr val="000000"/>
                </a:solidFill>
                <a:highlight>
                  <a:srgbClr val="FFFFFF"/>
                </a:highlight>
                <a:latin typeface="Consolas"/>
              </a:rPr>
              <a:t>) </a:t>
            </a:r>
          </a:p>
          <a:p>
            <a:r>
              <a:rPr lang="en-AU" sz="800" dirty="0">
                <a:solidFill>
                  <a:srgbClr val="000000"/>
                </a:solidFill>
                <a:highlight>
                  <a:srgbClr val="FFFFFF"/>
                </a:highlight>
                <a:latin typeface="Consolas"/>
              </a:rPr>
              <a:t> </a:t>
            </a:r>
            <a:r>
              <a:rPr lang="en-AU" sz="800" dirty="0" smtClean="0">
                <a:solidFill>
                  <a:srgbClr val="000000"/>
                </a:solidFill>
                <a:highlight>
                  <a:srgbClr val="FFFFFF"/>
                </a:highlight>
                <a:latin typeface="Consolas"/>
              </a:rPr>
              <a:t>       {</a:t>
            </a:r>
          </a:p>
          <a:p>
            <a:r>
              <a:rPr lang="en-AU" sz="800" dirty="0" smtClean="0">
                <a:solidFill>
                  <a:srgbClr val="000000"/>
                </a:solidFill>
                <a:highlight>
                  <a:srgbClr val="FFFFFF"/>
                </a:highlight>
                <a:latin typeface="Consolas"/>
              </a:rPr>
              <a:t>            </a:t>
            </a:r>
            <a:r>
              <a:rPr lang="en-AU" sz="800" dirty="0" smtClean="0">
                <a:solidFill>
                  <a:srgbClr val="0000FF"/>
                </a:solidFill>
                <a:highlight>
                  <a:srgbClr val="FFFFFF"/>
                </a:highlight>
                <a:latin typeface="Consolas"/>
              </a:rPr>
              <a:t>float</a:t>
            </a:r>
            <a:r>
              <a:rPr lang="en-AU" sz="800" dirty="0" smtClean="0">
                <a:solidFill>
                  <a:srgbClr val="000000"/>
                </a:solidFill>
                <a:highlight>
                  <a:srgbClr val="FFFFFF"/>
                </a:highlight>
                <a:latin typeface="Consolas"/>
              </a:rPr>
              <a:t> x = (</a:t>
            </a:r>
            <a:r>
              <a:rPr lang="en-AU" sz="800" dirty="0" smtClean="0">
                <a:solidFill>
                  <a:srgbClr val="0000FF"/>
                </a:solidFill>
                <a:highlight>
                  <a:srgbClr val="FFFFFF"/>
                </a:highlight>
                <a:latin typeface="Consolas"/>
              </a:rPr>
              <a:t>float</a:t>
            </a:r>
            <a:r>
              <a:rPr lang="en-AU" sz="800" dirty="0" smtClean="0">
                <a:solidFill>
                  <a:srgbClr val="000000"/>
                </a:solidFill>
                <a:highlight>
                  <a:srgbClr val="FFFFFF"/>
                </a:highlight>
                <a:latin typeface="Consolas"/>
              </a:rPr>
              <a:t>)(radius * </a:t>
            </a:r>
            <a:r>
              <a:rPr lang="en-AU" sz="800" dirty="0" err="1" smtClean="0">
                <a:solidFill>
                  <a:srgbClr val="2B91AF"/>
                </a:solidFill>
                <a:highlight>
                  <a:srgbClr val="FFFFFF"/>
                </a:highlight>
                <a:latin typeface="Consolas"/>
              </a:rPr>
              <a:t>Math</a:t>
            </a:r>
            <a:r>
              <a:rPr lang="en-AU" sz="800" dirty="0" err="1" smtClean="0">
                <a:solidFill>
                  <a:srgbClr val="000000"/>
                </a:solidFill>
                <a:highlight>
                  <a:srgbClr val="FFFFFF"/>
                </a:highlight>
                <a:latin typeface="Consolas"/>
              </a:rPr>
              <a:t>.Cos</a:t>
            </a:r>
            <a:r>
              <a:rPr lang="en-AU" sz="800" dirty="0" smtClean="0">
                <a:solidFill>
                  <a:srgbClr val="000000"/>
                </a:solidFill>
                <a:highlight>
                  <a:srgbClr val="FFFFFF"/>
                </a:highlight>
                <a:latin typeface="Consolas"/>
              </a:rPr>
              <a:t>((</a:t>
            </a:r>
            <a:r>
              <a:rPr lang="en-AU" sz="800" dirty="0" err="1" smtClean="0">
                <a:solidFill>
                  <a:srgbClr val="000000"/>
                </a:solidFill>
                <a:highlight>
                  <a:srgbClr val="FFFFFF"/>
                </a:highlight>
                <a:latin typeface="Consolas"/>
              </a:rPr>
              <a:t>angleInDegrees</a:t>
            </a:r>
            <a:r>
              <a:rPr lang="en-AU" sz="800" dirty="0" smtClean="0">
                <a:solidFill>
                  <a:srgbClr val="000000"/>
                </a:solidFill>
                <a:highlight>
                  <a:srgbClr val="FFFFFF"/>
                </a:highlight>
                <a:latin typeface="Consolas"/>
              </a:rPr>
              <a:t> - 90f) * </a:t>
            </a:r>
          </a:p>
          <a:p>
            <a:r>
              <a:rPr lang="en-AU" sz="800" dirty="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Math</a:t>
            </a:r>
            <a:r>
              <a:rPr lang="en-AU" sz="800" dirty="0" err="1" smtClean="0">
                <a:solidFill>
                  <a:srgbClr val="000000"/>
                </a:solidFill>
                <a:highlight>
                  <a:srgbClr val="FFFFFF"/>
                </a:highlight>
                <a:latin typeface="Consolas"/>
              </a:rPr>
              <a:t>.PI</a:t>
            </a:r>
            <a:r>
              <a:rPr lang="en-AU" sz="800" dirty="0" smtClean="0">
                <a:solidFill>
                  <a:srgbClr val="000000"/>
                </a:solidFill>
                <a:highlight>
                  <a:srgbClr val="FFFFFF"/>
                </a:highlight>
                <a:latin typeface="Consolas"/>
              </a:rPr>
              <a:t> / 180F)) + </a:t>
            </a:r>
            <a:r>
              <a:rPr lang="en-AU" sz="800" dirty="0" err="1" smtClean="0">
                <a:solidFill>
                  <a:srgbClr val="000000"/>
                </a:solidFill>
                <a:highlight>
                  <a:srgbClr val="FFFFFF"/>
                </a:highlight>
                <a:latin typeface="Consolas"/>
              </a:rPr>
              <a:t>origin.X</a:t>
            </a:r>
            <a:r>
              <a:rPr lang="en-AU" sz="800" dirty="0" smtClean="0">
                <a:solidFill>
                  <a:srgbClr val="000000"/>
                </a:solidFill>
                <a:highlight>
                  <a:srgbClr val="FFFFFF"/>
                </a:highlight>
                <a:latin typeface="Consolas"/>
              </a:rPr>
              <a:t>;</a:t>
            </a:r>
          </a:p>
          <a:p>
            <a:r>
              <a:rPr lang="en-AU" sz="800" dirty="0" smtClean="0">
                <a:solidFill>
                  <a:srgbClr val="000000"/>
                </a:solidFill>
                <a:highlight>
                  <a:srgbClr val="FFFFFF"/>
                </a:highlight>
                <a:latin typeface="Consolas"/>
              </a:rPr>
              <a:t>            </a:t>
            </a:r>
            <a:r>
              <a:rPr lang="en-AU" sz="800" dirty="0">
                <a:solidFill>
                  <a:srgbClr val="0000FF"/>
                </a:solidFill>
                <a:highlight>
                  <a:srgbClr val="FFFFFF"/>
                </a:highlight>
                <a:latin typeface="Consolas"/>
              </a:rPr>
              <a:t>float</a:t>
            </a:r>
            <a:r>
              <a:rPr lang="en-AU" sz="800" dirty="0">
                <a:solidFill>
                  <a:srgbClr val="000000"/>
                </a:solidFill>
                <a:highlight>
                  <a:srgbClr val="FFFFFF"/>
                </a:highlight>
                <a:latin typeface="Consolas"/>
              </a:rPr>
              <a:t> y = (</a:t>
            </a:r>
            <a:r>
              <a:rPr lang="en-AU" sz="800" dirty="0">
                <a:solidFill>
                  <a:srgbClr val="0000FF"/>
                </a:solidFill>
                <a:highlight>
                  <a:srgbClr val="FFFFFF"/>
                </a:highlight>
                <a:latin typeface="Consolas"/>
              </a:rPr>
              <a:t>float</a:t>
            </a:r>
            <a:r>
              <a:rPr lang="en-AU" sz="800" dirty="0">
                <a:solidFill>
                  <a:srgbClr val="000000"/>
                </a:solidFill>
                <a:highlight>
                  <a:srgbClr val="FFFFFF"/>
                </a:highlight>
                <a:latin typeface="Consolas"/>
              </a:rPr>
              <a:t>)(radius * </a:t>
            </a:r>
            <a:r>
              <a:rPr lang="en-AU" sz="800" dirty="0" err="1">
                <a:solidFill>
                  <a:srgbClr val="2B91AF"/>
                </a:solidFill>
                <a:highlight>
                  <a:srgbClr val="FFFFFF"/>
                </a:highlight>
                <a:latin typeface="Consolas"/>
              </a:rPr>
              <a:t>Math</a:t>
            </a:r>
            <a:r>
              <a:rPr lang="en-AU" sz="800" dirty="0" err="1">
                <a:solidFill>
                  <a:srgbClr val="000000"/>
                </a:solidFill>
                <a:highlight>
                  <a:srgbClr val="FFFFFF"/>
                </a:highlight>
                <a:latin typeface="Consolas"/>
              </a:rPr>
              <a:t>.Sin</a:t>
            </a:r>
            <a:r>
              <a:rPr lang="en-AU" sz="800" dirty="0">
                <a:solidFill>
                  <a:srgbClr val="000000"/>
                </a:solidFill>
                <a:highlight>
                  <a:srgbClr val="FFFFFF"/>
                </a:highlight>
                <a:latin typeface="Consolas"/>
              </a:rPr>
              <a:t>((</a:t>
            </a:r>
            <a:r>
              <a:rPr lang="en-AU" sz="800" dirty="0" err="1">
                <a:solidFill>
                  <a:srgbClr val="000000"/>
                </a:solidFill>
                <a:highlight>
                  <a:srgbClr val="FFFFFF"/>
                </a:highlight>
                <a:latin typeface="Consolas"/>
              </a:rPr>
              <a:t>angleInDegrees</a:t>
            </a:r>
            <a:r>
              <a:rPr lang="en-AU" sz="800" dirty="0">
                <a:solidFill>
                  <a:srgbClr val="000000"/>
                </a:solidFill>
                <a:highlight>
                  <a:srgbClr val="FFFFFF"/>
                </a:highlight>
                <a:latin typeface="Consolas"/>
              </a:rPr>
              <a:t> - 90f) * </a:t>
            </a:r>
            <a:endParaRPr lang="en-AU" sz="800" dirty="0" smtClean="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err="1" smtClean="0">
                <a:solidFill>
                  <a:srgbClr val="2B91AF"/>
                </a:solidFill>
                <a:highlight>
                  <a:srgbClr val="FFFFFF"/>
                </a:highlight>
                <a:latin typeface="Consolas"/>
              </a:rPr>
              <a:t>Math</a:t>
            </a:r>
            <a:r>
              <a:rPr lang="en-AU" sz="800" dirty="0" err="1" smtClean="0">
                <a:solidFill>
                  <a:srgbClr val="000000"/>
                </a:solidFill>
                <a:highlight>
                  <a:srgbClr val="FFFFFF"/>
                </a:highlight>
                <a:latin typeface="Consolas"/>
              </a:rPr>
              <a:t>.PI</a:t>
            </a:r>
            <a:r>
              <a:rPr lang="en-AU" sz="800" dirty="0" smtClean="0">
                <a:solidFill>
                  <a:srgbClr val="000000"/>
                </a:solidFill>
                <a:highlight>
                  <a:srgbClr val="FFFFFF"/>
                </a:highlight>
                <a:latin typeface="Consolas"/>
              </a:rPr>
              <a:t> </a:t>
            </a:r>
            <a:r>
              <a:rPr lang="en-AU" sz="800" dirty="0">
                <a:solidFill>
                  <a:srgbClr val="000000"/>
                </a:solidFill>
                <a:highlight>
                  <a:srgbClr val="FFFFFF"/>
                </a:highlight>
                <a:latin typeface="Consolas"/>
              </a:rPr>
              <a:t>/ 180F)) + </a:t>
            </a:r>
            <a:r>
              <a:rPr lang="en-AU" sz="800" dirty="0" err="1">
                <a:solidFill>
                  <a:srgbClr val="000000"/>
                </a:solidFill>
                <a:highlight>
                  <a:srgbClr val="FFFFFF"/>
                </a:highlight>
                <a:latin typeface="Consolas"/>
              </a:rPr>
              <a:t>origin.Y</a:t>
            </a:r>
            <a:r>
              <a:rPr lang="en-AU" sz="800" dirty="0" smtClean="0">
                <a:solidFill>
                  <a:srgbClr val="000000"/>
                </a:solidFill>
                <a:highlight>
                  <a:srgbClr val="FFFFFF"/>
                </a:highlight>
                <a:latin typeface="Consolas"/>
              </a:rPr>
              <a:t>;</a:t>
            </a:r>
            <a:endParaRPr lang="en-AU" sz="800" dirty="0">
              <a:solidFill>
                <a:srgbClr val="000000"/>
              </a:solidFill>
              <a:highlight>
                <a:srgbClr val="FFFFFF"/>
              </a:highlight>
              <a:latin typeface="Consolas"/>
            </a:endParaRPr>
          </a:p>
          <a:p>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return</a:t>
            </a:r>
            <a:r>
              <a:rPr lang="en-AU" sz="800" dirty="0">
                <a:solidFill>
                  <a:srgbClr val="000000"/>
                </a:solidFill>
                <a:highlight>
                  <a:srgbClr val="FFFFFF"/>
                </a:highlight>
                <a:latin typeface="Consolas"/>
              </a:rPr>
              <a:t> </a:t>
            </a:r>
            <a:r>
              <a:rPr lang="en-AU" sz="800" dirty="0">
                <a:solidFill>
                  <a:srgbClr val="0000FF"/>
                </a:solidFill>
                <a:highlight>
                  <a:srgbClr val="FFFFFF"/>
                </a:highlight>
                <a:latin typeface="Consolas"/>
              </a:rPr>
              <a:t>new</a:t>
            </a:r>
            <a:r>
              <a:rPr lang="en-AU" sz="800" dirty="0">
                <a:solidFill>
                  <a:srgbClr val="000000"/>
                </a:solidFill>
                <a:highlight>
                  <a:srgbClr val="FFFFFF"/>
                </a:highlight>
                <a:latin typeface="Consolas"/>
              </a:rPr>
              <a:t> </a:t>
            </a:r>
            <a:r>
              <a:rPr lang="en-AU" sz="800" dirty="0" err="1">
                <a:solidFill>
                  <a:srgbClr val="2B91AF"/>
                </a:solidFill>
                <a:highlight>
                  <a:srgbClr val="FFFFFF"/>
                </a:highlight>
                <a:latin typeface="Consolas"/>
              </a:rPr>
              <a:t>PointF</a:t>
            </a:r>
            <a:r>
              <a:rPr lang="en-AU" sz="800" dirty="0">
                <a:solidFill>
                  <a:srgbClr val="000000"/>
                </a:solidFill>
                <a:highlight>
                  <a:srgbClr val="FFFFFF"/>
                </a:highlight>
                <a:latin typeface="Consolas"/>
              </a:rPr>
              <a:t>(x, y);</a:t>
            </a:r>
          </a:p>
          <a:p>
            <a:r>
              <a:rPr lang="en-AU" sz="800" dirty="0">
                <a:solidFill>
                  <a:srgbClr val="000000"/>
                </a:solidFill>
                <a:highlight>
                  <a:srgbClr val="FFFFFF"/>
                </a:highlight>
                <a:latin typeface="Consolas"/>
              </a:rPr>
              <a:t>        } </a:t>
            </a:r>
          </a:p>
          <a:p>
            <a:r>
              <a:rPr lang="en-AU" sz="800" dirty="0">
                <a:solidFill>
                  <a:srgbClr val="000000"/>
                </a:solidFill>
                <a:highlight>
                  <a:srgbClr val="FFFFFF"/>
                </a:highlight>
                <a:latin typeface="Consolas"/>
              </a:rPr>
              <a:t>    }</a:t>
            </a:r>
          </a:p>
          <a:p>
            <a:r>
              <a:rPr lang="en-AU" sz="800" dirty="0">
                <a:solidFill>
                  <a:srgbClr val="000000"/>
                </a:solidFill>
                <a:highlight>
                  <a:srgbClr val="FFFFFF"/>
                </a:highlight>
                <a:latin typeface="Consolas"/>
              </a:rPr>
              <a:t>}</a:t>
            </a:r>
          </a:p>
        </p:txBody>
      </p:sp>
    </p:spTree>
    <p:extLst>
      <p:ext uri="{BB962C8B-B14F-4D97-AF65-F5344CB8AC3E}">
        <p14:creationId xmlns:p14="http://schemas.microsoft.com/office/powerpoint/2010/main" val="3033608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Custom Controls</a:t>
            </a:r>
            <a:endParaRPr lang="en-AU" dirty="0"/>
          </a:p>
        </p:txBody>
      </p:sp>
      <p:sp>
        <p:nvSpPr>
          <p:cNvPr id="3" name="Content Placeholder 2"/>
          <p:cNvSpPr>
            <a:spLocks noGrp="1"/>
          </p:cNvSpPr>
          <p:nvPr>
            <p:ph idx="10"/>
          </p:nvPr>
        </p:nvSpPr>
        <p:spPr>
          <a:xfrm>
            <a:off x="323850" y="1203325"/>
            <a:ext cx="4824214" cy="3384649"/>
          </a:xfrm>
        </p:spPr>
        <p:txBody>
          <a:bodyPr>
            <a:normAutofit fontScale="85000" lnSpcReduction="10000"/>
          </a:bodyPr>
          <a:lstStyle/>
          <a:p>
            <a:r>
              <a:rPr lang="en-AU" dirty="0" smtClean="0"/>
              <a:t>Build the project</a:t>
            </a:r>
          </a:p>
          <a:p>
            <a:pPr lvl="1"/>
            <a:endParaRPr lang="en-AU" dirty="0" smtClean="0"/>
          </a:p>
          <a:p>
            <a:r>
              <a:rPr lang="en-AU" dirty="0" smtClean="0"/>
              <a:t>Add a reference in your project containing the form to the library containing the new control</a:t>
            </a:r>
          </a:p>
          <a:p>
            <a:pPr lvl="1"/>
            <a:r>
              <a:rPr lang="en-AU" dirty="0" smtClean="0"/>
              <a:t>From the </a:t>
            </a:r>
            <a:r>
              <a:rPr lang="en-AU" i="1" dirty="0" smtClean="0"/>
              <a:t>Project</a:t>
            </a:r>
            <a:r>
              <a:rPr lang="en-AU" dirty="0" smtClean="0"/>
              <a:t> menu select Add </a:t>
            </a:r>
            <a:r>
              <a:rPr lang="en-AU" i="1" dirty="0" smtClean="0"/>
              <a:t>Reference</a:t>
            </a:r>
          </a:p>
          <a:p>
            <a:pPr lvl="1"/>
            <a:endParaRPr lang="en-AU" dirty="0" smtClean="0"/>
          </a:p>
          <a:p>
            <a:r>
              <a:rPr lang="en-AU" dirty="0" smtClean="0"/>
              <a:t>Add the new control to your form</a:t>
            </a:r>
            <a:endParaRPr lang="en-A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33247"/>
            <a:ext cx="3890020" cy="267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326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Custom Controls</a:t>
            </a:r>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408" y="1131590"/>
            <a:ext cx="63071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321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fontScale="85000" lnSpcReduction="20000"/>
          </a:bodyPr>
          <a:lstStyle/>
          <a:p>
            <a:r>
              <a:rPr lang="en-AU" dirty="0" smtClean="0"/>
              <a:t>Composite Controls group standard controls together in one container</a:t>
            </a:r>
          </a:p>
          <a:p>
            <a:pPr lvl="1"/>
            <a:r>
              <a:rPr lang="en-AU" dirty="0" smtClean="0"/>
              <a:t>Easiest to make</a:t>
            </a:r>
          </a:p>
          <a:p>
            <a:pPr lvl="1"/>
            <a:endParaRPr lang="en-AU" dirty="0" smtClean="0"/>
          </a:p>
          <a:p>
            <a:r>
              <a:rPr lang="en-AU" dirty="0" smtClean="0"/>
              <a:t>Extended Controls inherit from an existing control and extend functionality</a:t>
            </a:r>
          </a:p>
          <a:p>
            <a:pPr lvl="1"/>
            <a:endParaRPr lang="en-AU" dirty="0" smtClean="0"/>
          </a:p>
          <a:p>
            <a:r>
              <a:rPr lang="en-AU" dirty="0" smtClean="0"/>
              <a:t>Custom Controls provide greatest flexibility, but most implementation done by us</a:t>
            </a:r>
          </a:p>
          <a:p>
            <a:pPr lvl="1"/>
            <a:r>
              <a:rPr lang="en-AU" dirty="0" smtClean="0"/>
              <a:t>Must override </a:t>
            </a:r>
            <a:r>
              <a:rPr lang="en-AU" dirty="0" err="1" smtClean="0">
                <a:solidFill>
                  <a:srgbClr val="00B0F0"/>
                </a:solidFill>
              </a:rPr>
              <a:t>OnPaint</a:t>
            </a:r>
            <a:r>
              <a:rPr lang="en-AU" dirty="0" smtClean="0">
                <a:solidFill>
                  <a:srgbClr val="00B0F0"/>
                </a:solidFill>
              </a:rPr>
              <a:t> </a:t>
            </a:r>
            <a:r>
              <a:rPr lang="en-AU" dirty="0" smtClean="0"/>
              <a:t>method</a:t>
            </a:r>
            <a:endParaRPr lang="en-AU" dirty="0"/>
          </a:p>
        </p:txBody>
      </p:sp>
    </p:spTree>
    <p:extLst>
      <p:ext uri="{BB962C8B-B14F-4D97-AF65-F5344CB8AC3E}">
        <p14:creationId xmlns:p14="http://schemas.microsoft.com/office/powerpoint/2010/main" val="3358062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lstStyle/>
          <a:p>
            <a:r>
              <a:rPr lang="en-AU" dirty="0" smtClean="0"/>
              <a:t>Varieties of Custom Controls</a:t>
            </a:r>
          </a:p>
          <a:p>
            <a:pPr lvl="1"/>
            <a:endParaRPr lang="en-AU" dirty="0" smtClean="0"/>
          </a:p>
          <a:p>
            <a:r>
              <a:rPr lang="en-AU" dirty="0" smtClean="0"/>
              <a:t>Composite Controls</a:t>
            </a:r>
          </a:p>
          <a:p>
            <a:pPr lvl="1"/>
            <a:endParaRPr lang="en-AU" dirty="0" smtClean="0"/>
          </a:p>
          <a:p>
            <a:r>
              <a:rPr lang="en-AU" dirty="0" smtClean="0"/>
              <a:t>Extended Controls</a:t>
            </a:r>
          </a:p>
          <a:p>
            <a:pPr lvl="1"/>
            <a:endParaRPr lang="en-AU" dirty="0" smtClean="0"/>
          </a:p>
          <a:p>
            <a:r>
              <a:rPr lang="en-AU" dirty="0" smtClean="0"/>
              <a:t>Custom Controls</a:t>
            </a:r>
          </a:p>
        </p:txBody>
      </p:sp>
    </p:spTree>
    <p:extLst>
      <p:ext uri="{BB962C8B-B14F-4D97-AF65-F5344CB8AC3E}">
        <p14:creationId xmlns:p14="http://schemas.microsoft.com/office/powerpoint/2010/main" val="3117514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5" name="Content Placeholder 4"/>
          <p:cNvSpPr>
            <a:spLocks noGrp="1"/>
          </p:cNvSpPr>
          <p:nvPr>
            <p:ph idx="10"/>
          </p:nvPr>
        </p:nvSpPr>
        <p:spPr/>
        <p:txBody>
          <a:bodyPr>
            <a:normAutofit fontScale="55000" lnSpcReduction="20000"/>
          </a:bodyPr>
          <a:lstStyle/>
          <a:p>
            <a:r>
              <a:rPr lang="en-AU" dirty="0" smtClean="0"/>
              <a:t>Microsoft Developer Network. </a:t>
            </a:r>
            <a:r>
              <a:rPr lang="en-AU" dirty="0" smtClean="0"/>
              <a:t>2016.</a:t>
            </a:r>
            <a:r>
              <a:rPr lang="en-AU" dirty="0" smtClean="0"/>
              <a:t> Varieties of Custom Controls. [ONLINE] Available at</a:t>
            </a:r>
            <a:r>
              <a:rPr lang="en-AU" dirty="0" smtClean="0"/>
              <a:t>: </a:t>
            </a:r>
            <a:r>
              <a:rPr lang="en-AU" dirty="0" smtClean="0">
                <a:hlinkClick r:id="rId2"/>
              </a:rPr>
              <a:t>https</a:t>
            </a:r>
            <a:r>
              <a:rPr lang="en-AU" dirty="0" smtClean="0">
                <a:hlinkClick r:id="rId2"/>
              </a:rPr>
              <a:t>://msdn.microsoft.com/en-us/library/ms171725(v=vs.110).aspx</a:t>
            </a:r>
            <a:r>
              <a:rPr lang="en-AU" dirty="0" smtClean="0"/>
              <a:t>. [Accessed </a:t>
            </a:r>
            <a:r>
              <a:rPr lang="en-AU" dirty="0" smtClean="0"/>
              <a:t>12 December 16]</a:t>
            </a:r>
            <a:endParaRPr lang="en-AU" dirty="0" smtClean="0"/>
          </a:p>
          <a:p>
            <a:pPr lvl="1"/>
            <a:endParaRPr lang="en-AU" dirty="0" smtClean="0"/>
          </a:p>
          <a:p>
            <a:r>
              <a:rPr lang="en-AU" dirty="0" smtClean="0"/>
              <a:t>Microsoft Developer Network. </a:t>
            </a:r>
            <a:r>
              <a:rPr lang="en-AU" dirty="0" smtClean="0"/>
              <a:t>2016.</a:t>
            </a:r>
            <a:r>
              <a:rPr lang="en-AU" dirty="0" smtClean="0"/>
              <a:t> How to: Author Composite Controls. [ONLINE] Available at</a:t>
            </a:r>
            <a:r>
              <a:rPr lang="en-AU" dirty="0" smtClean="0"/>
              <a:t>: </a:t>
            </a:r>
            <a:r>
              <a:rPr lang="en-AU" dirty="0" smtClean="0">
                <a:hlinkClick r:id="rId3"/>
              </a:rPr>
              <a:t>https</a:t>
            </a:r>
            <a:r>
              <a:rPr lang="en-AU" dirty="0" smtClean="0">
                <a:hlinkClick r:id="rId3"/>
              </a:rPr>
              <a:t>://msdn.microsoft.com/en-us/library/3sf86w5h(v=vs.110)</a:t>
            </a:r>
            <a:r>
              <a:rPr lang="en-AU" dirty="0" smtClean="0"/>
              <a:t>. [Accessed </a:t>
            </a:r>
            <a:r>
              <a:rPr lang="en-AU" dirty="0"/>
              <a:t>12 December 16]</a:t>
            </a:r>
            <a:endParaRPr lang="en-AU" dirty="0" smtClean="0"/>
          </a:p>
          <a:p>
            <a:pPr lvl="1"/>
            <a:endParaRPr lang="en-AU" dirty="0" smtClean="0"/>
          </a:p>
          <a:p>
            <a:r>
              <a:rPr lang="en-AU" dirty="0" smtClean="0"/>
              <a:t>Microsoft Developer Network. </a:t>
            </a:r>
            <a:r>
              <a:rPr lang="en-AU" dirty="0" smtClean="0"/>
              <a:t>2016.</a:t>
            </a:r>
            <a:r>
              <a:rPr lang="en-AU" dirty="0" smtClean="0"/>
              <a:t> How to: Inherit from Existing Windows Forms Controls. [ONLINE] Available at: </a:t>
            </a:r>
            <a:r>
              <a:rPr lang="en-AU" dirty="0" smtClean="0">
                <a:hlinkClick r:id="rId4"/>
              </a:rPr>
              <a:t>https://msdn.microsoft.com/en-us/library/7h62478z(v=vs.110).aspx</a:t>
            </a:r>
            <a:r>
              <a:rPr lang="en-AU" dirty="0" smtClean="0"/>
              <a:t>. [Accessed </a:t>
            </a:r>
            <a:r>
              <a:rPr lang="en-AU" dirty="0"/>
              <a:t>12 December 16]</a:t>
            </a:r>
            <a:r>
              <a:rPr lang="en-AU" dirty="0" smtClean="0"/>
              <a:t/>
            </a:r>
            <a:br>
              <a:rPr lang="en-AU" dirty="0" smtClean="0"/>
            </a:br>
            <a:r>
              <a:rPr lang="en-AU" dirty="0" smtClean="0"/>
              <a:t>	</a:t>
            </a:r>
          </a:p>
          <a:p>
            <a:r>
              <a:rPr lang="en-AU" dirty="0" smtClean="0"/>
              <a:t>Microsoft Developer Network. </a:t>
            </a:r>
            <a:r>
              <a:rPr lang="en-AU" dirty="0" smtClean="0"/>
              <a:t>2016.</a:t>
            </a:r>
            <a:r>
              <a:rPr lang="en-AU" dirty="0" smtClean="0"/>
              <a:t> How to: Develop a Simple Windows Forms Control. [ONLINE] Available at: </a:t>
            </a:r>
            <a:r>
              <a:rPr lang="en-AU" dirty="0" smtClean="0">
                <a:hlinkClick r:id="rId5"/>
              </a:rPr>
              <a:t>https://msdn.microsoft.com/en-us/library/649xahhe(v=vs.110).aspx</a:t>
            </a:r>
            <a:r>
              <a:rPr lang="en-AU" dirty="0" smtClean="0"/>
              <a:t>. [Accessed </a:t>
            </a:r>
            <a:r>
              <a:rPr lang="en-AU" dirty="0"/>
              <a:t>12 December </a:t>
            </a:r>
            <a:r>
              <a:rPr lang="en-AU"/>
              <a:t>16</a:t>
            </a:r>
            <a:r>
              <a:rPr lang="en-AU" smtClean="0"/>
              <a:t>]</a:t>
            </a:r>
            <a:endParaRPr lang="en-AU" dirty="0"/>
          </a:p>
        </p:txBody>
      </p:sp>
    </p:spTree>
    <p:extLst>
      <p:ext uri="{BB962C8B-B14F-4D97-AF65-F5344CB8AC3E}">
        <p14:creationId xmlns:p14="http://schemas.microsoft.com/office/powerpoint/2010/main" val="3842418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Varieties of Custom Controls</a:t>
            </a:r>
            <a:endParaRPr lang="en-AU" dirty="0"/>
          </a:p>
        </p:txBody>
      </p:sp>
      <p:sp>
        <p:nvSpPr>
          <p:cNvPr id="3" name="Content Placeholder 2"/>
          <p:cNvSpPr>
            <a:spLocks noGrp="1"/>
          </p:cNvSpPr>
          <p:nvPr>
            <p:ph idx="10"/>
          </p:nvPr>
        </p:nvSpPr>
        <p:spPr/>
        <p:txBody>
          <a:bodyPr>
            <a:normAutofit fontScale="92500" lnSpcReduction="10000"/>
          </a:bodyPr>
          <a:lstStyle/>
          <a:p>
            <a:r>
              <a:rPr lang="en-AU" dirty="0" smtClean="0"/>
              <a:t>Composite controls</a:t>
            </a:r>
          </a:p>
          <a:p>
            <a:pPr lvl="1"/>
            <a:r>
              <a:rPr lang="en-AU" dirty="0" smtClean="0"/>
              <a:t>A collection of controls contained in a common container</a:t>
            </a:r>
          </a:p>
          <a:p>
            <a:pPr lvl="1"/>
            <a:endParaRPr lang="en-AU" dirty="0" smtClean="0"/>
          </a:p>
          <a:p>
            <a:r>
              <a:rPr lang="en-AU" dirty="0" smtClean="0"/>
              <a:t>Extended controls</a:t>
            </a:r>
          </a:p>
          <a:p>
            <a:pPr lvl="1"/>
            <a:r>
              <a:rPr lang="en-AU" dirty="0" smtClean="0"/>
              <a:t>Inherit from any existing control to extend functionality</a:t>
            </a:r>
          </a:p>
          <a:p>
            <a:pPr lvl="1"/>
            <a:endParaRPr lang="en-AU" dirty="0" smtClean="0"/>
          </a:p>
          <a:p>
            <a:r>
              <a:rPr lang="en-AU" dirty="0" smtClean="0"/>
              <a:t>Custom controls</a:t>
            </a:r>
          </a:p>
          <a:p>
            <a:pPr lvl="1"/>
            <a:r>
              <a:rPr lang="en-AU" dirty="0" smtClean="0"/>
              <a:t>Created from scratch, specify your own painting</a:t>
            </a:r>
            <a:endParaRPr lang="en-AU" dirty="0"/>
          </a:p>
        </p:txBody>
      </p:sp>
    </p:spTree>
    <p:extLst>
      <p:ext uri="{BB962C8B-B14F-4D97-AF65-F5344CB8AC3E}">
        <p14:creationId xmlns:p14="http://schemas.microsoft.com/office/powerpoint/2010/main" val="211621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Composite Controls</a:t>
            </a:r>
            <a:endParaRPr lang="en-AU" dirty="0"/>
          </a:p>
        </p:txBody>
      </p:sp>
      <p:sp>
        <p:nvSpPr>
          <p:cNvPr id="3" name="Content Placeholder 2"/>
          <p:cNvSpPr>
            <a:spLocks noGrp="1"/>
          </p:cNvSpPr>
          <p:nvPr>
            <p:ph idx="10"/>
          </p:nvPr>
        </p:nvSpPr>
        <p:spPr/>
        <p:txBody>
          <a:bodyPr>
            <a:normAutofit fontScale="92500" lnSpcReduction="10000"/>
          </a:bodyPr>
          <a:lstStyle/>
          <a:p>
            <a:r>
              <a:rPr lang="en-AU" dirty="0" smtClean="0"/>
              <a:t>Inherits from the </a:t>
            </a:r>
            <a:r>
              <a:rPr lang="en-AU" dirty="0" err="1" smtClean="0"/>
              <a:t>UserControl</a:t>
            </a:r>
            <a:r>
              <a:rPr lang="en-AU" dirty="0" smtClean="0"/>
              <a:t> class</a:t>
            </a:r>
          </a:p>
          <a:p>
            <a:pPr lvl="1"/>
            <a:r>
              <a:rPr lang="en-AU" dirty="0" smtClean="0"/>
              <a:t>Provides keyboard routing for child components</a:t>
            </a:r>
          </a:p>
          <a:p>
            <a:pPr lvl="1"/>
            <a:r>
              <a:rPr lang="en-AU" dirty="0" smtClean="0"/>
              <a:t>Enables child controls to work as a group</a:t>
            </a:r>
          </a:p>
          <a:p>
            <a:pPr lvl="1"/>
            <a:r>
              <a:rPr lang="en-AU" dirty="0" smtClean="0"/>
              <a:t>Ensures child controls can receive focus</a:t>
            </a:r>
          </a:p>
          <a:p>
            <a:pPr lvl="1"/>
            <a:endParaRPr lang="en-AU" dirty="0" smtClean="0"/>
          </a:p>
          <a:p>
            <a:r>
              <a:rPr lang="en-AU" dirty="0" smtClean="0"/>
              <a:t>Easiest custom control to create</a:t>
            </a:r>
          </a:p>
          <a:p>
            <a:pPr lvl="1"/>
            <a:endParaRPr lang="en-AU" dirty="0" smtClean="0"/>
          </a:p>
          <a:p>
            <a:r>
              <a:rPr lang="en-AU" dirty="0" smtClean="0"/>
              <a:t>Package and reuse controls between applications</a:t>
            </a:r>
          </a:p>
          <a:p>
            <a:endParaRPr lang="en-AU" dirty="0"/>
          </a:p>
        </p:txBody>
      </p:sp>
    </p:spTree>
    <p:extLst>
      <p:ext uri="{BB962C8B-B14F-4D97-AF65-F5344CB8AC3E}">
        <p14:creationId xmlns:p14="http://schemas.microsoft.com/office/powerpoint/2010/main" val="516625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Composite Controls</a:t>
            </a:r>
            <a:endParaRPr lang="en-AU" dirty="0"/>
          </a:p>
        </p:txBody>
      </p:sp>
      <p:sp>
        <p:nvSpPr>
          <p:cNvPr id="3" name="Content Placeholder 2"/>
          <p:cNvSpPr>
            <a:spLocks noGrp="1"/>
          </p:cNvSpPr>
          <p:nvPr>
            <p:ph idx="10"/>
          </p:nvPr>
        </p:nvSpPr>
        <p:spPr>
          <a:xfrm>
            <a:off x="323850" y="1203325"/>
            <a:ext cx="4536182" cy="3384649"/>
          </a:xfrm>
        </p:spPr>
        <p:txBody>
          <a:bodyPr/>
          <a:lstStyle/>
          <a:p>
            <a:r>
              <a:rPr lang="en-AU" dirty="0" smtClean="0"/>
              <a:t>Create a Windows Forms project</a:t>
            </a:r>
          </a:p>
          <a:p>
            <a:pPr lvl="1"/>
            <a:endParaRPr lang="en-AU" dirty="0" smtClean="0"/>
          </a:p>
          <a:p>
            <a:r>
              <a:rPr lang="en-AU" dirty="0" smtClean="0"/>
              <a:t>On the Project menu, select Add User Control</a:t>
            </a:r>
          </a:p>
          <a:p>
            <a:pPr lvl="1"/>
            <a:r>
              <a:rPr lang="en-AU" dirty="0" smtClean="0"/>
              <a:t>Or select from the Project context menu</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843558"/>
            <a:ext cx="415787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29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Composite Controls</a:t>
            </a:r>
            <a:endParaRPr lang="en-AU" dirty="0"/>
          </a:p>
        </p:txBody>
      </p:sp>
      <p:sp>
        <p:nvSpPr>
          <p:cNvPr id="3" name="Content Placeholder 2"/>
          <p:cNvSpPr>
            <a:spLocks noGrp="1"/>
          </p:cNvSpPr>
          <p:nvPr>
            <p:ph idx="4294967295"/>
          </p:nvPr>
        </p:nvSpPr>
        <p:spPr>
          <a:xfrm>
            <a:off x="323528" y="1200151"/>
            <a:ext cx="4968552" cy="3394472"/>
          </a:xfrm>
          <a:prstGeom prst="rect">
            <a:avLst/>
          </a:prstGeom>
        </p:spPr>
        <p:txBody>
          <a:bodyPr>
            <a:normAutofit fontScale="92500" lnSpcReduction="20000"/>
          </a:bodyPr>
          <a:lstStyle/>
          <a:p>
            <a:r>
              <a:rPr lang="en-AU" dirty="0" smtClean="0"/>
              <a:t>Add controls from the </a:t>
            </a:r>
            <a:r>
              <a:rPr lang="en-AU" i="1" dirty="0" smtClean="0"/>
              <a:t>Toolbox</a:t>
            </a:r>
            <a:r>
              <a:rPr lang="en-AU" dirty="0" smtClean="0"/>
              <a:t> to the composite control</a:t>
            </a:r>
          </a:p>
          <a:p>
            <a:pPr lvl="1"/>
            <a:endParaRPr lang="en-AU" dirty="0" smtClean="0"/>
          </a:p>
          <a:p>
            <a:r>
              <a:rPr lang="en-AU" dirty="0" smtClean="0"/>
              <a:t>You must build the project for your control to appear in the Toolbox</a:t>
            </a:r>
          </a:p>
          <a:p>
            <a:pPr lvl="1"/>
            <a:endParaRPr lang="en-AU" dirty="0" smtClean="0"/>
          </a:p>
          <a:p>
            <a:r>
              <a:rPr lang="en-AU" dirty="0" smtClean="0"/>
              <a:t>Add the composite control to the Form</a:t>
            </a:r>
            <a:endParaRPr lang="en-AU"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059582"/>
            <a:ext cx="322743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697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Composite Controls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19622"/>
            <a:ext cx="40195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759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Extended Controls</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85000" lnSpcReduction="20000"/>
          </a:bodyPr>
          <a:lstStyle/>
          <a:p>
            <a:r>
              <a:rPr lang="en-AU" dirty="0" smtClean="0"/>
              <a:t>Inherit from an existing control</a:t>
            </a:r>
          </a:p>
          <a:p>
            <a:pPr lvl="1"/>
            <a:endParaRPr lang="en-AU" dirty="0" smtClean="0"/>
          </a:p>
          <a:p>
            <a:r>
              <a:rPr lang="en-AU" dirty="0" smtClean="0"/>
              <a:t>Retain and extend functionality</a:t>
            </a:r>
          </a:p>
          <a:p>
            <a:pPr lvl="1"/>
            <a:endParaRPr lang="en-AU" dirty="0" smtClean="0"/>
          </a:p>
          <a:p>
            <a:r>
              <a:rPr lang="en-AU" dirty="0" smtClean="0"/>
              <a:t>Can override paint logic for custom appearance</a:t>
            </a:r>
          </a:p>
          <a:p>
            <a:pPr lvl="1"/>
            <a:endParaRPr lang="en-AU" dirty="0" smtClean="0"/>
          </a:p>
          <a:p>
            <a:r>
              <a:rPr lang="en-AU" dirty="0" smtClean="0"/>
              <a:t>Use this method when:</a:t>
            </a:r>
          </a:p>
          <a:p>
            <a:pPr lvl="1"/>
            <a:r>
              <a:rPr lang="en-AU" dirty="0" smtClean="0"/>
              <a:t>The needed functionality is mostly identical to an existing control</a:t>
            </a:r>
          </a:p>
          <a:p>
            <a:pPr lvl="1"/>
            <a:r>
              <a:rPr lang="en-AU" dirty="0" smtClean="0"/>
              <a:t>Don’t need a custom GUI, or</a:t>
            </a:r>
          </a:p>
          <a:p>
            <a:pPr lvl="1"/>
            <a:r>
              <a:rPr lang="en-AU" dirty="0" smtClean="0"/>
              <a:t>Want a new GUI for an existing control</a:t>
            </a:r>
            <a:endParaRPr lang="en-AU" dirty="0"/>
          </a:p>
        </p:txBody>
      </p:sp>
    </p:spTree>
    <p:extLst>
      <p:ext uri="{BB962C8B-B14F-4D97-AF65-F5344CB8AC3E}">
        <p14:creationId xmlns:p14="http://schemas.microsoft.com/office/powerpoint/2010/main" val="1414145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Extended Controls</a:t>
            </a:r>
          </a:p>
        </p:txBody>
      </p:sp>
      <p:sp>
        <p:nvSpPr>
          <p:cNvPr id="3" name="Content Placeholder 2"/>
          <p:cNvSpPr>
            <a:spLocks noGrp="1"/>
          </p:cNvSpPr>
          <p:nvPr>
            <p:ph idx="4294967295"/>
          </p:nvPr>
        </p:nvSpPr>
        <p:spPr>
          <a:xfrm>
            <a:off x="323528" y="1200151"/>
            <a:ext cx="4680520" cy="3394472"/>
          </a:xfrm>
          <a:prstGeom prst="rect">
            <a:avLst/>
          </a:prstGeom>
        </p:spPr>
        <p:txBody>
          <a:bodyPr>
            <a:normAutofit fontScale="85000" lnSpcReduction="10000"/>
          </a:bodyPr>
          <a:lstStyle/>
          <a:p>
            <a:r>
              <a:rPr lang="en-AU" dirty="0"/>
              <a:t>Create a Windows Forms </a:t>
            </a:r>
            <a:r>
              <a:rPr lang="en-AU" dirty="0" smtClean="0"/>
              <a:t>project</a:t>
            </a:r>
          </a:p>
          <a:p>
            <a:pPr lvl="1"/>
            <a:endParaRPr lang="en-AU" dirty="0"/>
          </a:p>
          <a:p>
            <a:r>
              <a:rPr lang="en-AU" dirty="0"/>
              <a:t>On the </a:t>
            </a:r>
            <a:r>
              <a:rPr lang="en-AU" i="1" dirty="0"/>
              <a:t>Project </a:t>
            </a:r>
            <a:r>
              <a:rPr lang="en-AU" dirty="0"/>
              <a:t>menu, select </a:t>
            </a:r>
            <a:r>
              <a:rPr lang="en-AU" i="1" dirty="0"/>
              <a:t>Add </a:t>
            </a:r>
            <a:r>
              <a:rPr lang="en-AU" i="1" dirty="0" smtClean="0"/>
              <a:t>New Item</a:t>
            </a:r>
            <a:endParaRPr lang="en-AU" i="1" dirty="0"/>
          </a:p>
          <a:p>
            <a:pPr lvl="1"/>
            <a:r>
              <a:rPr lang="en-AU" dirty="0"/>
              <a:t>Or select from the Project context </a:t>
            </a:r>
            <a:r>
              <a:rPr lang="en-AU" dirty="0" smtClean="0"/>
              <a:t>menu</a:t>
            </a:r>
          </a:p>
          <a:p>
            <a:pPr lvl="1"/>
            <a:endParaRPr lang="en-AU" dirty="0" smtClean="0"/>
          </a:p>
          <a:p>
            <a:r>
              <a:rPr lang="en-AU" dirty="0" smtClean="0"/>
              <a:t>In the </a:t>
            </a:r>
            <a:r>
              <a:rPr lang="en-AU" i="1" dirty="0" smtClean="0"/>
              <a:t>Add New Item</a:t>
            </a:r>
            <a:r>
              <a:rPr lang="en-AU" dirty="0" smtClean="0"/>
              <a:t> dialog, select </a:t>
            </a:r>
            <a:r>
              <a:rPr lang="en-AU" i="1" dirty="0" smtClean="0"/>
              <a:t>Custom Control</a:t>
            </a:r>
            <a:endParaRPr lang="en-A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11234"/>
            <a:ext cx="4011676" cy="2772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286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786</Words>
  <Application>Microsoft Office PowerPoint</Application>
  <PresentationFormat>On-screen Show (16:9)</PresentationFormat>
  <Paragraphs>319</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Office Theme</vt:lpstr>
      <vt:lpstr>Custom Controls and Forms</vt:lpstr>
      <vt:lpstr>Contents</vt:lpstr>
      <vt:lpstr>Varieties of Custom Controls</vt:lpstr>
      <vt:lpstr>Composite Controls</vt:lpstr>
      <vt:lpstr>Composite Controls</vt:lpstr>
      <vt:lpstr>Composite Controls</vt:lpstr>
      <vt:lpstr>Composite Controls</vt:lpstr>
      <vt:lpstr>Extended Controls</vt:lpstr>
      <vt:lpstr>Extended Controls</vt:lpstr>
      <vt:lpstr>Extended Controls</vt:lpstr>
      <vt:lpstr>Extended Controls</vt:lpstr>
      <vt:lpstr>Extended Controls</vt:lpstr>
      <vt:lpstr>Custom Controls</vt:lpstr>
      <vt:lpstr>Custom Controls</vt:lpstr>
      <vt:lpstr>Custom Controls</vt:lpstr>
      <vt:lpstr>PowerPoint Presentation</vt:lpstr>
      <vt:lpstr>Custom Controls</vt:lpstr>
      <vt:lpstr>Custom Controls</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37</cp:revision>
  <dcterms:created xsi:type="dcterms:W3CDTF">2014-07-14T04:04:52Z</dcterms:created>
  <dcterms:modified xsi:type="dcterms:W3CDTF">2016-12-12T03:54:39Z</dcterms:modified>
</cp:coreProperties>
</file>