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1" d="100"/>
          <a:sy n="151" d="100"/>
        </p:scale>
        <p:origin x="474"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12/12/2016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sdn.microsoft.com/en-us/library/system.windows.forms.form.keypreview(v=vs.110).asp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sdn.microsoft.com/en-us/library/system.windows.forms.button(v=vs.110).aspx"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msdn.microsoft.com/en-us/library/system.windows.forms.control.click(v=vs.110).aspx"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With Windows Forms you develop smart clients. </a:t>
            </a:r>
          </a:p>
          <a:p>
            <a:r>
              <a:rPr lang="en-AU" sz="1200" kern="1200" dirty="0" smtClean="0">
                <a:solidFill>
                  <a:schemeClr val="tx1"/>
                </a:solidFill>
                <a:effectLst/>
                <a:latin typeface="+mn-lt"/>
                <a:ea typeface="+mn-ea"/>
                <a:cs typeface="+mn-cs"/>
              </a:rPr>
              <a:t>Smart clients are graphically rich applications that are easy to deploy and update, can work when they are connected to or disconnected from the Internet, and can access resources on the local computer in a more secure manner than traditional Windows-based applications.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Windows Forms, a form is a visual surface on which you display information to the user. You ordinarily build Windows Forms applications by adding controls to forms and developing responses to user actions, such as mouse clicks or key presses.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 control is a discrete user interface (UI) element that displays data or accepts data input.</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When a user does something to your form or one of its controls, the action generates an event. Your application reacts to these events by using code, and processes the events when they occur.</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794E1E-3C95-403D-9E2C-9E58B2F1E7A3}" type="slidenum">
              <a:rPr lang="en-AU" smtClean="0"/>
              <a:t>3</a:t>
            </a:fld>
            <a:endParaRPr lang="en-AU"/>
          </a:p>
        </p:txBody>
      </p:sp>
    </p:spTree>
    <p:extLst>
      <p:ext uri="{BB962C8B-B14F-4D97-AF65-F5344CB8AC3E}">
        <p14:creationId xmlns:p14="http://schemas.microsoft.com/office/powerpoint/2010/main" val="38249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Windows Forms includes a user input model based on events that are raised while processing related Windows messages.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Windows Forms, user input is sent to applications in the form of Windows messages.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 series of </a:t>
            </a:r>
            <a:r>
              <a:rPr lang="en-AU" sz="1200" kern="1200" dirty="0" err="1" smtClean="0">
                <a:solidFill>
                  <a:schemeClr val="tx1"/>
                </a:solidFill>
                <a:effectLst/>
                <a:latin typeface="+mn-lt"/>
                <a:ea typeface="+mn-ea"/>
                <a:cs typeface="+mn-cs"/>
              </a:rPr>
              <a:t>overridable</a:t>
            </a:r>
            <a:r>
              <a:rPr lang="en-AU" sz="1200" kern="1200" dirty="0" smtClean="0">
                <a:solidFill>
                  <a:schemeClr val="tx1"/>
                </a:solidFill>
                <a:effectLst/>
                <a:latin typeface="+mn-lt"/>
                <a:ea typeface="+mn-ea"/>
                <a:cs typeface="+mn-cs"/>
              </a:rPr>
              <a:t> methods process these messages at the application, form, and control level.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When these methods receive mouse and keyboard messages, they raise events that can be handled to get information about the mouse or keyboard input.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many cases, Windows Forms applications will be able to process all user input simply by handling these events. In other cases, an application may need to override one of the methods that process messages in order to intercept a particular message before it is received by the application, form, or control.</a:t>
            </a:r>
          </a:p>
          <a:p>
            <a:pPr lvl="0"/>
            <a:r>
              <a:rPr lang="en-AU" sz="1200" kern="1200" dirty="0" smtClean="0">
                <a:solidFill>
                  <a:schemeClr val="tx1"/>
                </a:solidFill>
                <a:effectLst/>
                <a:latin typeface="+mn-lt"/>
                <a:ea typeface="+mn-ea"/>
                <a:cs typeface="+mn-cs"/>
              </a:rPr>
              <a:t>[This is saying that most of the time messages from the system are automatically sent to the form and you can just override an event handler to process an event. But there may be times when you need to override the message methods so that you can intercept a specific message, and then process that message (before it is received by the app/form/control) ]</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13</a:t>
            </a:fld>
            <a:endParaRPr lang="en-AU"/>
          </a:p>
        </p:txBody>
      </p:sp>
    </p:spTree>
    <p:extLst>
      <p:ext uri="{BB962C8B-B14F-4D97-AF65-F5344CB8AC3E}">
        <p14:creationId xmlns:p14="http://schemas.microsoft.com/office/powerpoint/2010/main" val="2227049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All Windows Forms controls inherit a set of events related to mouse and keyboard input.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For example, a control can handle the </a:t>
            </a:r>
            <a:r>
              <a:rPr lang="en-AU" sz="1200" kern="1200" dirty="0" err="1" smtClean="0">
                <a:solidFill>
                  <a:schemeClr val="tx1"/>
                </a:solidFill>
                <a:effectLst/>
                <a:latin typeface="+mn-lt"/>
                <a:ea typeface="+mn-ea"/>
                <a:cs typeface="+mn-cs"/>
              </a:rPr>
              <a:t>KeyPress</a:t>
            </a:r>
            <a:r>
              <a:rPr lang="en-AU" sz="1200" kern="1200" dirty="0" smtClean="0">
                <a:solidFill>
                  <a:schemeClr val="tx1"/>
                </a:solidFill>
                <a:effectLst/>
                <a:latin typeface="+mn-lt"/>
                <a:ea typeface="+mn-ea"/>
                <a:cs typeface="+mn-cs"/>
              </a:rPr>
              <a:t> event to determine the character code of a key that was pressed, or a control can handle the </a:t>
            </a:r>
            <a:r>
              <a:rPr lang="en-AU" sz="1200" kern="1200" dirty="0" err="1" smtClean="0">
                <a:solidFill>
                  <a:schemeClr val="tx1"/>
                </a:solidFill>
                <a:effectLst/>
                <a:latin typeface="+mn-lt"/>
                <a:ea typeface="+mn-ea"/>
                <a:cs typeface="+mn-cs"/>
              </a:rPr>
              <a:t>MouseClick</a:t>
            </a:r>
            <a:r>
              <a:rPr lang="en-AU" sz="1200" kern="1200" dirty="0" smtClean="0">
                <a:solidFill>
                  <a:schemeClr val="tx1"/>
                </a:solidFill>
                <a:effectLst/>
                <a:latin typeface="+mn-lt"/>
                <a:ea typeface="+mn-ea"/>
                <a:cs typeface="+mn-cs"/>
              </a:rPr>
              <a:t> event to determine the location of a mouse click. </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14</a:t>
            </a:fld>
            <a:endParaRPr lang="en-AU"/>
          </a:p>
        </p:txBody>
      </p:sp>
    </p:spTree>
    <p:extLst>
      <p:ext uri="{BB962C8B-B14F-4D97-AF65-F5344CB8AC3E}">
        <p14:creationId xmlns:p14="http://schemas.microsoft.com/office/powerpoint/2010/main" val="57416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Windows Forms provides the ability to handle keyboard messages at the form level, before the messages reach a control.</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the Properties window, select the lightening bolt to show all the events for the form.</a:t>
            </a:r>
          </a:p>
          <a:p>
            <a:r>
              <a:rPr lang="en-AU" sz="1200" kern="1200" dirty="0" smtClean="0">
                <a:solidFill>
                  <a:schemeClr val="tx1"/>
                </a:solidFill>
                <a:effectLst/>
                <a:latin typeface="+mn-lt"/>
                <a:ea typeface="+mn-ea"/>
                <a:cs typeface="+mn-cs"/>
              </a:rPr>
              <a:t>Double-click the </a:t>
            </a:r>
            <a:r>
              <a:rPr lang="en-AU" sz="1200" kern="1200" dirty="0" err="1" smtClean="0">
                <a:solidFill>
                  <a:schemeClr val="tx1"/>
                </a:solidFill>
                <a:effectLst/>
                <a:latin typeface="+mn-lt"/>
                <a:ea typeface="+mn-ea"/>
                <a:cs typeface="+mn-cs"/>
              </a:rPr>
              <a:t>KeyPress</a:t>
            </a:r>
            <a:r>
              <a:rPr lang="en-AU" sz="1200" kern="1200" dirty="0" smtClean="0">
                <a:solidFill>
                  <a:schemeClr val="tx1"/>
                </a:solidFill>
                <a:effectLst/>
                <a:latin typeface="+mn-lt"/>
                <a:ea typeface="+mn-ea"/>
                <a:cs typeface="+mn-cs"/>
              </a:rPr>
              <a:t> event to add that event.</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15</a:t>
            </a:fld>
            <a:endParaRPr lang="en-AU"/>
          </a:p>
        </p:txBody>
      </p:sp>
    </p:spTree>
    <p:extLst>
      <p:ext uri="{BB962C8B-B14F-4D97-AF65-F5344CB8AC3E}">
        <p14:creationId xmlns:p14="http://schemas.microsoft.com/office/powerpoint/2010/main" val="2672201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Set the </a:t>
            </a:r>
            <a:r>
              <a:rPr lang="en-AU" sz="1200" u="none" strike="noStrike" kern="1200" dirty="0" err="1" smtClean="0">
                <a:solidFill>
                  <a:schemeClr val="tx1"/>
                </a:solidFill>
                <a:effectLst/>
                <a:latin typeface="+mn-lt"/>
                <a:ea typeface="+mn-ea"/>
                <a:cs typeface="+mn-cs"/>
                <a:hlinkClick r:id="rId3"/>
              </a:rPr>
              <a:t>KeyPreview</a:t>
            </a:r>
            <a:r>
              <a:rPr lang="en-AU" sz="1200" kern="1200" dirty="0" smtClean="0">
                <a:solidFill>
                  <a:schemeClr val="tx1"/>
                </a:solidFill>
                <a:effectLst/>
                <a:latin typeface="+mn-lt"/>
                <a:ea typeface="+mn-ea"/>
                <a:cs typeface="+mn-cs"/>
              </a:rPr>
              <a:t> property of the form to true so that keyboard messages are received by the form before they reach any controls on the form.</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code on this slide will handle the event and consume the 1, 4, and 7 keys. All other key press events are not handled and so will remain in the message queue to potentially be consumed by other controls.</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794E1E-3C95-403D-9E2C-9E58B2F1E7A3}" type="slidenum">
              <a:rPr lang="en-AU" smtClean="0"/>
              <a:t>16</a:t>
            </a:fld>
            <a:endParaRPr lang="en-AU"/>
          </a:p>
        </p:txBody>
      </p:sp>
    </p:spTree>
    <p:extLst>
      <p:ext uri="{BB962C8B-B14F-4D97-AF65-F5344CB8AC3E}">
        <p14:creationId xmlns:p14="http://schemas.microsoft.com/office/powerpoint/2010/main" val="2464683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These code segments show how to create dialog boxes in code.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the first one we are creating a blank form, and showing this form as a dialog box. You could change Form to be any form class in your application (so what would happen if you changed this to Form1?)</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the second segment we are opening a new </a:t>
            </a:r>
            <a:r>
              <a:rPr lang="en-AU" sz="1200" kern="1200" dirty="0" err="1" smtClean="0">
                <a:solidFill>
                  <a:schemeClr val="tx1"/>
                </a:solidFill>
                <a:effectLst/>
                <a:latin typeface="+mn-lt"/>
                <a:ea typeface="+mn-ea"/>
                <a:cs typeface="+mn-cs"/>
              </a:rPr>
              <a:t>OpenFileDialog</a:t>
            </a:r>
            <a:r>
              <a:rPr lang="en-AU" sz="1200" kern="1200" dirty="0" smtClean="0">
                <a:solidFill>
                  <a:schemeClr val="tx1"/>
                </a:solidFill>
                <a:effectLst/>
                <a:latin typeface="+mn-lt"/>
                <a:ea typeface="+mn-ea"/>
                <a:cs typeface="+mn-cs"/>
              </a:rPr>
              <a:t>.</a:t>
            </a:r>
          </a:p>
          <a:p>
            <a:r>
              <a:rPr lang="en-AU" sz="1200" kern="1200" dirty="0" smtClean="0">
                <a:solidFill>
                  <a:schemeClr val="tx1"/>
                </a:solidFill>
                <a:effectLst/>
                <a:latin typeface="+mn-lt"/>
                <a:ea typeface="+mn-ea"/>
                <a:cs typeface="+mn-cs"/>
              </a:rPr>
              <a:t>There are pre-made dialog classes for most common tasks.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17</a:t>
            </a:fld>
            <a:endParaRPr lang="en-AU"/>
          </a:p>
        </p:txBody>
      </p:sp>
    </p:spTree>
    <p:extLst>
      <p:ext uri="{BB962C8B-B14F-4D97-AF65-F5344CB8AC3E}">
        <p14:creationId xmlns:p14="http://schemas.microsoft.com/office/powerpoint/2010/main" val="58424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Windows Forms contains a variety of controls that you can add to forms: controls that display text boxes, buttons, drop-down boxes, radio buttons, and even Web pages.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Windows Forms has rich UI controls that emulate features in high-end applications like Microsoft Office. When you use the </a:t>
            </a:r>
            <a:r>
              <a:rPr lang="en-AU" sz="1200" kern="1200" dirty="0" err="1" smtClean="0">
                <a:solidFill>
                  <a:schemeClr val="tx1"/>
                </a:solidFill>
                <a:effectLst/>
                <a:latin typeface="+mn-lt"/>
                <a:ea typeface="+mn-ea"/>
                <a:cs typeface="+mn-cs"/>
              </a:rPr>
              <a:t>ToolStrip</a:t>
            </a:r>
            <a:r>
              <a:rPr lang="en-AU" sz="1200" kern="1200" dirty="0" smtClean="0">
                <a:solidFill>
                  <a:schemeClr val="tx1"/>
                </a:solidFill>
                <a:effectLst/>
                <a:latin typeface="+mn-lt"/>
                <a:ea typeface="+mn-ea"/>
                <a:cs typeface="+mn-cs"/>
              </a:rPr>
              <a:t> and </a:t>
            </a:r>
            <a:r>
              <a:rPr lang="en-AU" sz="1200" kern="1200" dirty="0" err="1" smtClean="0">
                <a:solidFill>
                  <a:schemeClr val="tx1"/>
                </a:solidFill>
                <a:effectLst/>
                <a:latin typeface="+mn-lt"/>
                <a:ea typeface="+mn-ea"/>
                <a:cs typeface="+mn-cs"/>
              </a:rPr>
              <a:t>MenuStrip</a:t>
            </a:r>
            <a:r>
              <a:rPr lang="en-AU" sz="1200" kern="1200" dirty="0" smtClean="0">
                <a:solidFill>
                  <a:schemeClr val="tx1"/>
                </a:solidFill>
                <a:effectLst/>
                <a:latin typeface="+mn-lt"/>
                <a:ea typeface="+mn-ea"/>
                <a:cs typeface="+mn-cs"/>
              </a:rPr>
              <a:t> control, you can create toolbars and menus that contain text and images, display submenus, and host other controls such as text boxes and combo boxes.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If an existing control does not meet your needs, Windows Forms also supports creating your own custom controls using the </a:t>
            </a:r>
            <a:r>
              <a:rPr lang="en-AU" sz="1200" kern="1200" dirty="0" err="1" smtClean="0">
                <a:solidFill>
                  <a:schemeClr val="tx1"/>
                </a:solidFill>
                <a:effectLst/>
                <a:latin typeface="+mn-lt"/>
                <a:ea typeface="+mn-ea"/>
                <a:cs typeface="+mn-cs"/>
              </a:rPr>
              <a:t>UserControl</a:t>
            </a:r>
            <a:r>
              <a:rPr lang="en-AU" sz="1200" kern="1200" dirty="0" smtClean="0">
                <a:solidFill>
                  <a:schemeClr val="tx1"/>
                </a:solidFill>
                <a:effectLst/>
                <a:latin typeface="+mn-lt"/>
                <a:ea typeface="+mn-ea"/>
                <a:cs typeface="+mn-cs"/>
              </a:rPr>
              <a:t> class.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With the Visual Studio drag-and-drop Windows Forms Designer, you can easily create Windows Forms applications. </a:t>
            </a:r>
          </a:p>
          <a:p>
            <a:r>
              <a:rPr lang="en-AU" sz="1200" kern="1200" dirty="0" smtClean="0">
                <a:solidFill>
                  <a:schemeClr val="tx1"/>
                </a:solidFill>
                <a:effectLst/>
                <a:latin typeface="+mn-lt"/>
                <a:ea typeface="+mn-ea"/>
                <a:cs typeface="+mn-cs"/>
              </a:rPr>
              <a:t>Just select the controls with your cursor and add them where you want on the form. </a:t>
            </a:r>
          </a:p>
          <a:p>
            <a:r>
              <a:rPr lang="en-AU" sz="1200" kern="1200" dirty="0" smtClean="0">
                <a:solidFill>
                  <a:schemeClr val="tx1"/>
                </a:solidFill>
                <a:effectLst/>
                <a:latin typeface="+mn-lt"/>
                <a:ea typeface="+mn-ea"/>
                <a:cs typeface="+mn-cs"/>
              </a:rPr>
              <a:t>The designer provides tools such as gridlines and snap lines to take the hassle out of aligning controls. </a:t>
            </a:r>
          </a:p>
          <a:p>
            <a:r>
              <a:rPr lang="en-AU" sz="1200" kern="1200" dirty="0" smtClean="0">
                <a:solidFill>
                  <a:schemeClr val="tx1"/>
                </a:solidFill>
                <a:effectLst/>
                <a:latin typeface="+mn-lt"/>
                <a:ea typeface="+mn-ea"/>
                <a:cs typeface="+mn-cs"/>
              </a:rPr>
              <a:t>You can also create advanced form layouts using the </a:t>
            </a:r>
            <a:r>
              <a:rPr lang="en-AU" sz="1200" kern="1200" dirty="0" err="1" smtClean="0">
                <a:solidFill>
                  <a:schemeClr val="tx1"/>
                </a:solidFill>
                <a:effectLst/>
                <a:latin typeface="+mn-lt"/>
                <a:ea typeface="+mn-ea"/>
                <a:cs typeface="+mn-cs"/>
              </a:rPr>
              <a:t>FlowLayoutPanel</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TableLayoutPanel</a:t>
            </a:r>
            <a:r>
              <a:rPr lang="en-AU" sz="1200" kern="1200" dirty="0" smtClean="0">
                <a:solidFill>
                  <a:schemeClr val="tx1"/>
                </a:solidFill>
                <a:effectLst/>
                <a:latin typeface="+mn-lt"/>
                <a:ea typeface="+mn-ea"/>
                <a:cs typeface="+mn-cs"/>
              </a:rPr>
              <a:t> and </a:t>
            </a:r>
            <a:r>
              <a:rPr lang="en-AU" sz="1200" kern="1200" dirty="0" err="1" smtClean="0">
                <a:solidFill>
                  <a:schemeClr val="tx1"/>
                </a:solidFill>
                <a:effectLst/>
                <a:latin typeface="+mn-lt"/>
                <a:ea typeface="+mn-ea"/>
                <a:cs typeface="+mn-cs"/>
              </a:rPr>
              <a:t>SplitContainer</a:t>
            </a:r>
            <a:r>
              <a:rPr lang="en-AU" sz="1200" kern="1200" dirty="0" smtClean="0">
                <a:solidFill>
                  <a:schemeClr val="tx1"/>
                </a:solidFill>
                <a:effectLst/>
                <a:latin typeface="+mn-lt"/>
                <a:ea typeface="+mn-ea"/>
                <a:cs typeface="+mn-cs"/>
              </a:rPr>
              <a:t> controls.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4</a:t>
            </a:fld>
            <a:endParaRPr lang="en-AU"/>
          </a:p>
        </p:txBody>
      </p:sp>
    </p:spTree>
    <p:extLst>
      <p:ext uri="{BB962C8B-B14F-4D97-AF65-F5344CB8AC3E}">
        <p14:creationId xmlns:p14="http://schemas.microsoft.com/office/powerpoint/2010/main" val="1459708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Complete code in samples/AwesomeForm1</a:t>
            </a:r>
          </a:p>
          <a:p>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Start Visual Studio</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From the list of Visual C# applications, select Windows Form Application</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Enter an awesome name for your project</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794E1E-3C95-403D-9E2C-9E58B2F1E7A3}" type="slidenum">
              <a:rPr lang="en-AU" smtClean="0"/>
              <a:t>5</a:t>
            </a:fld>
            <a:endParaRPr lang="en-AU"/>
          </a:p>
        </p:txBody>
      </p:sp>
    </p:spTree>
    <p:extLst>
      <p:ext uri="{BB962C8B-B14F-4D97-AF65-F5344CB8AC3E}">
        <p14:creationId xmlns:p14="http://schemas.microsoft.com/office/powerpoint/2010/main" val="399154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If the Toolbox isn’t already displayed, select it from the View menu.</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Drag and drop a button onto the form.</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Open the Properties view to view or modify the properties of the button (like its name or display text).</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6</a:t>
            </a:fld>
            <a:endParaRPr lang="en-AU"/>
          </a:p>
        </p:txBody>
      </p:sp>
    </p:spTree>
    <p:extLst>
      <p:ext uri="{BB962C8B-B14F-4D97-AF65-F5344CB8AC3E}">
        <p14:creationId xmlns:p14="http://schemas.microsoft.com/office/powerpoint/2010/main" val="3593218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Set some properties for your button (changing the Text property is a good place to start)</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Double-click on the button and some event handling code will be created for you.</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We’ll go over how to add other events later.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code to handle the Click event is created. Add some code to display a simple message box.</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7</a:t>
            </a:fld>
            <a:endParaRPr lang="en-AU"/>
          </a:p>
        </p:txBody>
      </p:sp>
    </p:spTree>
    <p:extLst>
      <p:ext uri="{BB962C8B-B14F-4D97-AF65-F5344CB8AC3E}">
        <p14:creationId xmlns:p14="http://schemas.microsoft.com/office/powerpoint/2010/main" val="46675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Traditional programming languages (often referred to as procedural languages) are where the program itself fully dictates what code is executed and when</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C# incorporates an event-driven programming model</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Event-driven programs aren’t bound by the constraints of procedural programs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Instead of the top-down approach of procedural languages, event driven programs have logical sections of code placed within events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Event-driven applications execute code in response to an event. Each form and control exposes a predefined set of events that you can program against. If one of these events occurs and there is code in the associated event handler, that code is invoked.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types of events raised by an object vary, but many types are common to most controls. For example, most objects will handle a Click event. If a user clicks a form, code in the form's Click event handler is executed.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There is no predetermined order in which events occur, and often the user has complete control over what code is executed in an even-driven program</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Many events occur in conjunction with other events. For example, in the course of the DoubleClick event occurring, the </a:t>
            </a:r>
            <a:r>
              <a:rPr lang="en-AU" sz="1200" kern="1200" dirty="0" err="1" smtClean="0">
                <a:solidFill>
                  <a:schemeClr val="tx1"/>
                </a:solidFill>
                <a:effectLst/>
                <a:latin typeface="+mn-lt"/>
                <a:ea typeface="+mn-ea"/>
                <a:cs typeface="+mn-cs"/>
              </a:rPr>
              <a:t>MouseDown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MouseUp</a:t>
            </a:r>
            <a:r>
              <a:rPr lang="en-AU" sz="1200" kern="1200" dirty="0" smtClean="0">
                <a:solidFill>
                  <a:schemeClr val="tx1"/>
                </a:solidFill>
                <a:effectLst/>
                <a:latin typeface="+mn-lt"/>
                <a:ea typeface="+mn-ea"/>
                <a:cs typeface="+mn-cs"/>
              </a:rPr>
              <a:t>, and Click events occur.</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8</a:t>
            </a:fld>
            <a:endParaRPr lang="en-AU"/>
          </a:p>
        </p:txBody>
      </p:sp>
    </p:spTree>
    <p:extLst>
      <p:ext uri="{BB962C8B-B14F-4D97-AF65-F5344CB8AC3E}">
        <p14:creationId xmlns:p14="http://schemas.microsoft.com/office/powerpoint/2010/main" val="2821407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event handler is a procedure in your code that determines what actions are performed when an event occurs, such as when the user clicks a button or a message queue receives a message.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When an event is raised, the event handler or handlers that receive the event are executed.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Events can be assigned to multiple handlers, and the methods that handle particular events can be changed dynamically. </a:t>
            </a:r>
          </a:p>
          <a:p>
            <a:r>
              <a:rPr lang="en-AU" sz="1200" kern="1200" dirty="0" smtClean="0">
                <a:solidFill>
                  <a:schemeClr val="tx1"/>
                </a:solidFill>
                <a:effectLst/>
                <a:latin typeface="+mn-lt"/>
                <a:ea typeface="+mn-ea"/>
                <a:cs typeface="+mn-cs"/>
              </a:rPr>
              <a:t>You can also use the Windows Forms Designer to create event handlers.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9</a:t>
            </a:fld>
            <a:endParaRPr lang="en-AU"/>
          </a:p>
        </p:txBody>
      </p:sp>
    </p:spTree>
    <p:extLst>
      <p:ext uri="{BB962C8B-B14F-4D97-AF65-F5344CB8AC3E}">
        <p14:creationId xmlns:p14="http://schemas.microsoft.com/office/powerpoint/2010/main" val="94103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event handler is a method that is bound to an event. </a:t>
            </a:r>
          </a:p>
          <a:p>
            <a:r>
              <a:rPr lang="en-AU" sz="1200" kern="1200" dirty="0" smtClean="0">
                <a:solidFill>
                  <a:schemeClr val="tx1"/>
                </a:solidFill>
                <a:effectLst/>
                <a:latin typeface="+mn-lt"/>
                <a:ea typeface="+mn-ea"/>
                <a:cs typeface="+mn-cs"/>
              </a:rPr>
              <a:t>When the event is raised, the code within the event handler is executed.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Each event handler provides two parameters that allow you to handle the event properly.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example in this slide shows an event handler for a </a:t>
            </a:r>
            <a:r>
              <a:rPr lang="en-AU" sz="1200" u="none" strike="noStrike" kern="1200" dirty="0" smtClean="0">
                <a:solidFill>
                  <a:schemeClr val="tx1"/>
                </a:solidFill>
                <a:effectLst/>
                <a:latin typeface="+mn-lt"/>
                <a:ea typeface="+mn-ea"/>
                <a:cs typeface="+mn-cs"/>
                <a:hlinkClick r:id="rId3"/>
              </a:rPr>
              <a:t>Button</a:t>
            </a:r>
            <a:r>
              <a:rPr lang="en-AU" sz="1200" kern="1200" dirty="0" smtClean="0">
                <a:solidFill>
                  <a:schemeClr val="tx1"/>
                </a:solidFill>
                <a:effectLst/>
                <a:latin typeface="+mn-lt"/>
                <a:ea typeface="+mn-ea"/>
                <a:cs typeface="+mn-cs"/>
              </a:rPr>
              <a:t> control's </a:t>
            </a:r>
            <a:r>
              <a:rPr lang="en-AU" sz="1200" u="none" strike="noStrike" kern="1200" dirty="0" smtClean="0">
                <a:solidFill>
                  <a:schemeClr val="tx1"/>
                </a:solidFill>
                <a:effectLst/>
                <a:latin typeface="+mn-lt"/>
                <a:ea typeface="+mn-ea"/>
                <a:cs typeface="+mn-cs"/>
                <a:hlinkClick r:id="rId4"/>
              </a:rPr>
              <a:t>Click</a:t>
            </a:r>
            <a:r>
              <a:rPr lang="en-AU" sz="1200" kern="1200" dirty="0" smtClean="0">
                <a:solidFill>
                  <a:schemeClr val="tx1"/>
                </a:solidFill>
                <a:effectLst/>
                <a:latin typeface="+mn-lt"/>
                <a:ea typeface="+mn-ea"/>
                <a:cs typeface="+mn-cs"/>
              </a:rPr>
              <a:t> event.</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first parameter, sender, provides a reference to the object that raised the event.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second parameter, e, in the example above, passes an object specific to the event that is being handled.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By referencing the object's properties (and, sometimes, its methods), you can obtain information such as the location of the mouse for mouse events or data being transferred in drag-and-drop events.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Typically each event produces an event handler with a different event-object type for the second parameter.</a:t>
            </a:r>
          </a:p>
          <a:p>
            <a:r>
              <a:rPr lang="en-AU" sz="1200" kern="1200" dirty="0" smtClean="0">
                <a:solidFill>
                  <a:schemeClr val="tx1"/>
                </a:solidFill>
                <a:effectLst/>
                <a:latin typeface="+mn-lt"/>
                <a:ea typeface="+mn-ea"/>
                <a:cs typeface="+mn-cs"/>
              </a:rPr>
              <a:t> Some event handlers, such as those for the </a:t>
            </a:r>
            <a:r>
              <a:rPr lang="en-AU" sz="1200" kern="1200" dirty="0" err="1" smtClean="0">
                <a:solidFill>
                  <a:schemeClr val="tx1"/>
                </a:solidFill>
                <a:effectLst/>
                <a:latin typeface="+mn-lt"/>
                <a:ea typeface="+mn-ea"/>
                <a:cs typeface="+mn-cs"/>
              </a:rPr>
              <a:t>MouseDown</a:t>
            </a:r>
            <a:r>
              <a:rPr lang="en-AU" sz="1200" kern="1200" dirty="0" smtClean="0">
                <a:solidFill>
                  <a:schemeClr val="tx1"/>
                </a:solidFill>
                <a:effectLst/>
                <a:latin typeface="+mn-lt"/>
                <a:ea typeface="+mn-ea"/>
                <a:cs typeface="+mn-cs"/>
              </a:rPr>
              <a:t> and </a:t>
            </a:r>
            <a:r>
              <a:rPr lang="en-AU" sz="1200" kern="1200" dirty="0" err="1" smtClean="0">
                <a:solidFill>
                  <a:schemeClr val="tx1"/>
                </a:solidFill>
                <a:effectLst/>
                <a:latin typeface="+mn-lt"/>
                <a:ea typeface="+mn-ea"/>
                <a:cs typeface="+mn-cs"/>
              </a:rPr>
              <a:t>MouseUp</a:t>
            </a:r>
            <a:r>
              <a:rPr lang="en-AU" sz="1200" kern="1200" dirty="0" smtClean="0">
                <a:solidFill>
                  <a:schemeClr val="tx1"/>
                </a:solidFill>
                <a:effectLst/>
                <a:latin typeface="+mn-lt"/>
                <a:ea typeface="+mn-ea"/>
                <a:cs typeface="+mn-cs"/>
              </a:rPr>
              <a:t> events, have the same object type for their second parameter. For these types of events, you can use the same event handler to handle both events.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10</a:t>
            </a:fld>
            <a:endParaRPr lang="en-AU"/>
          </a:p>
        </p:txBody>
      </p:sp>
    </p:spTree>
    <p:extLst>
      <p:ext uri="{BB962C8B-B14F-4D97-AF65-F5344CB8AC3E}">
        <p14:creationId xmlns:p14="http://schemas.microsoft.com/office/powerpoint/2010/main" val="3364933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12</a:t>
            </a:fld>
            <a:endParaRPr lang="en-AU"/>
          </a:p>
        </p:txBody>
      </p:sp>
    </p:spTree>
    <p:extLst>
      <p:ext uri="{BB962C8B-B14F-4D97-AF65-F5344CB8AC3E}">
        <p14:creationId xmlns:p14="http://schemas.microsoft.com/office/powerpoint/2010/main" val="1729558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master title style</a:t>
            </a:r>
            <a:endParaRPr lang="en-AU" dirty="0"/>
          </a:p>
        </p:txBody>
      </p:sp>
      <p:sp>
        <p:nvSpPr>
          <p:cNvPr id="3" name="Subtitle 2"/>
          <p:cNvSpPr>
            <a:spLocks noGrp="1"/>
          </p:cNvSpPr>
          <p:nvPr>
            <p:ph type="subTitle" idx="1"/>
          </p:nvPr>
        </p:nvSpPr>
        <p:spPr>
          <a:xfrm>
            <a:off x="755576" y="2571750"/>
            <a:ext cx="6400800" cy="131445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a:xfrm>
            <a:off x="1187624" y="4731990"/>
            <a:ext cx="2133600" cy="273844"/>
          </a:xfrm>
          <a:prstGeom prst="rect">
            <a:avLst/>
          </a:prstGeom>
        </p:spPr>
        <p:txBody>
          <a:bodyPr/>
          <a:lstStyle/>
          <a:p>
            <a:fld id="{2BB2B850-5892-4480-A231-EC02516957D3}" type="datetimeFigureOut">
              <a:rPr lang="en-AU" smtClean="0"/>
              <a:t>12/12/2016</a:t>
            </a:fld>
            <a:endParaRPr lang="en-AU"/>
          </a:p>
        </p:txBody>
      </p:sp>
      <p:sp>
        <p:nvSpPr>
          <p:cNvPr id="5" name="Footer Placeholder 4"/>
          <p:cNvSpPr>
            <a:spLocks noGrp="1"/>
          </p:cNvSpPr>
          <p:nvPr>
            <p:ph type="ftr" sz="quarter" idx="11"/>
          </p:nvPr>
        </p:nvSpPr>
        <p:spPr>
          <a:xfrm>
            <a:off x="3854624" y="4731990"/>
            <a:ext cx="2895600" cy="273844"/>
          </a:xfrm>
          <a:prstGeom prst="rect">
            <a:avLst/>
          </a:prstGeom>
        </p:spPr>
        <p:txBody>
          <a:bodyPr/>
          <a:lstStyle/>
          <a:p>
            <a:endParaRPr lang="en-AU"/>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13E0663-DDA6-451C-901D-F68118750241}" type="slidenum">
              <a:rPr lang="en-AU" smtClean="0"/>
              <a:t>‹#›</a:t>
            </a:fld>
            <a:endParaRPr lang="en-AU"/>
          </a:p>
        </p:txBody>
      </p:sp>
    </p:spTree>
    <p:extLst>
      <p:ext uri="{BB962C8B-B14F-4D97-AF65-F5344CB8AC3E}">
        <p14:creationId xmlns:p14="http://schemas.microsoft.com/office/powerpoint/2010/main" val="21641109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 id="2147483661" r:id="rId7"/>
  </p:sldLayoutIdLst>
  <p:timing>
    <p:tnLst>
      <p:par>
        <p:cTn id="1" dur="indefinite" restart="never" nodeType="tmRoot"/>
      </p:par>
    </p:tnLst>
  </p:timing>
  <p:hf hdr="0" ftr="0" dt="0"/>
  <p:txStyles>
    <p:titleStyle>
      <a:lvl1pPr algn="l" defTabSz="914400" rtl="0" eaLnBrk="1" latinLnBrk="0" hangingPunct="1">
        <a:spcBef>
          <a:spcPct val="0"/>
        </a:spcBef>
        <a:buNone/>
        <a:defRPr sz="3600"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3xdhey7w(v=vs.110).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sdn.microsoft.com/en-us/library/dd30h2yb(v=vs.110).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Windows Forms </a:t>
            </a:r>
            <a:r>
              <a:rPr lang="en-AU" dirty="0"/>
              <a:t>and Basic Controls</a:t>
            </a:r>
          </a:p>
        </p:txBody>
      </p:sp>
      <p:sp>
        <p:nvSpPr>
          <p:cNvPr id="4" name="Subtitle 3"/>
          <p:cNvSpPr>
            <a:spLocks noGrp="1"/>
          </p:cNvSpPr>
          <p:nvPr>
            <p:ph type="subTitle" idx="1"/>
          </p:nvPr>
        </p:nvSpPr>
        <p:spPr/>
        <p:txBody>
          <a:bodyPr/>
          <a:lstStyle/>
          <a:p>
            <a:endParaRPr lang="en-AU"/>
          </a:p>
        </p:txBody>
      </p:sp>
      <p:sp>
        <p:nvSpPr>
          <p:cNvPr id="5" name="Text Placeholder 4"/>
          <p:cNvSpPr>
            <a:spLocks noGrp="1"/>
          </p:cNvSpPr>
          <p:nvPr>
            <p:ph type="body" sz="quarter" idx="11"/>
          </p:nvPr>
        </p:nvSpPr>
        <p:spPr/>
        <p:txBody>
          <a:bodyPr/>
          <a:lstStyle/>
          <a:p>
            <a:r>
              <a:rPr lang="en-AU" dirty="0"/>
              <a:t>Last modified 12/12/16 by Alex Mackay</a:t>
            </a:r>
            <a:endParaRPr lang="en-AU" dirty="0"/>
          </a:p>
        </p:txBody>
      </p:sp>
      <p:sp>
        <p:nvSpPr>
          <p:cNvPr id="6" name="Text Placeholder 5"/>
          <p:cNvSpPr>
            <a:spLocks noGrp="1"/>
          </p:cNvSpPr>
          <p:nvPr>
            <p:ph type="body" sz="quarter" idx="12"/>
          </p:nvPr>
        </p:nvSpPr>
        <p:spPr/>
        <p:txBody>
          <a:bodyPr/>
          <a:lstStyle/>
          <a:p>
            <a:r>
              <a:rPr lang="en-AU" dirty="0" smtClean="0"/>
              <a:t>Programming – Introduction to C#</a:t>
            </a:r>
            <a:endParaRPr lang="en-AU" dirty="0"/>
          </a:p>
        </p:txBody>
      </p:sp>
    </p:spTree>
    <p:extLst>
      <p:ext uri="{BB962C8B-B14F-4D97-AF65-F5344CB8AC3E}">
        <p14:creationId xmlns:p14="http://schemas.microsoft.com/office/powerpoint/2010/main" val="1682704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Creating Event Handlers in Windows </a:t>
            </a:r>
            <a:r>
              <a:rPr lang="en-AU" dirty="0" smtClean="0"/>
              <a:t>Forms</a:t>
            </a:r>
            <a:endParaRPr lang="en-AU" dirty="0"/>
          </a:p>
        </p:txBody>
      </p:sp>
      <p:sp>
        <p:nvSpPr>
          <p:cNvPr id="3" name="Content Placeholder 2"/>
          <p:cNvSpPr>
            <a:spLocks noGrp="1"/>
          </p:cNvSpPr>
          <p:nvPr>
            <p:ph idx="4294967295"/>
          </p:nvPr>
        </p:nvSpPr>
        <p:spPr>
          <a:xfrm>
            <a:off x="323528" y="2287165"/>
            <a:ext cx="8064896" cy="2307458"/>
          </a:xfrm>
          <a:prstGeom prst="rect">
            <a:avLst/>
          </a:prstGeom>
        </p:spPr>
        <p:txBody>
          <a:bodyPr>
            <a:normAutofit fontScale="92500" lnSpcReduction="20000"/>
          </a:bodyPr>
          <a:lstStyle/>
          <a:p>
            <a:r>
              <a:rPr lang="en-AU" dirty="0" smtClean="0"/>
              <a:t>Event handlers provide 2 parameters</a:t>
            </a:r>
          </a:p>
          <a:p>
            <a:pPr lvl="1"/>
            <a:r>
              <a:rPr lang="en-AU" dirty="0"/>
              <a:t>s</a:t>
            </a:r>
            <a:r>
              <a:rPr lang="en-AU" dirty="0" smtClean="0"/>
              <a:t>ender: reference to the object that raised the event</a:t>
            </a:r>
          </a:p>
          <a:p>
            <a:pPr lvl="1"/>
            <a:r>
              <a:rPr lang="en-AU" dirty="0" smtClean="0"/>
              <a:t>e: an object specific to the event being handled</a:t>
            </a:r>
          </a:p>
          <a:p>
            <a:pPr lvl="1"/>
            <a:endParaRPr lang="en-AU" dirty="0" smtClean="0"/>
          </a:p>
          <a:p>
            <a:r>
              <a:rPr lang="en-AU" dirty="0" smtClean="0"/>
              <a:t>Obtain information such as location of mouse (mouse events) or data transferred (drag-and-drop events)</a:t>
            </a:r>
            <a:endParaRPr lang="en-AU" dirty="0"/>
          </a:p>
        </p:txBody>
      </p:sp>
      <p:sp>
        <p:nvSpPr>
          <p:cNvPr id="4" name="Rectangle 3"/>
          <p:cNvSpPr/>
          <p:nvPr/>
        </p:nvSpPr>
        <p:spPr>
          <a:xfrm>
            <a:off x="2267744" y="1059582"/>
            <a:ext cx="3643436" cy="10835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solidFill>
                  <a:srgbClr val="0000FF"/>
                </a:solidFill>
                <a:highlight>
                  <a:srgbClr val="FFFFFF"/>
                </a:highlight>
                <a:latin typeface="Consolas"/>
              </a:rPr>
              <a:t>private</a:t>
            </a:r>
            <a:r>
              <a:rPr lang="en-AU" sz="900" dirty="0" smtClean="0">
                <a:solidFill>
                  <a:srgbClr val="000000"/>
                </a:solidFill>
                <a:highlight>
                  <a:srgbClr val="FFFFFF"/>
                </a:highlight>
                <a:latin typeface="Consolas"/>
              </a:rPr>
              <a:t> </a:t>
            </a:r>
            <a:r>
              <a:rPr lang="en-AU" sz="900" dirty="0">
                <a:solidFill>
                  <a:srgbClr val="0000FF"/>
                </a:solidFill>
                <a:highlight>
                  <a:srgbClr val="FFFFFF"/>
                </a:highlight>
                <a:latin typeface="Consolas"/>
              </a:rPr>
              <a:t>void</a:t>
            </a:r>
            <a:r>
              <a:rPr lang="en-AU" sz="900" dirty="0">
                <a:solidFill>
                  <a:srgbClr val="000000"/>
                </a:solidFill>
                <a:highlight>
                  <a:srgbClr val="FFFFFF"/>
                </a:highlight>
                <a:latin typeface="Consolas"/>
              </a:rPr>
              <a:t> button1_Click(</a:t>
            </a:r>
            <a:r>
              <a:rPr lang="en-AU" sz="900" dirty="0">
                <a:solidFill>
                  <a:srgbClr val="0000FF"/>
                </a:solidFill>
                <a:highlight>
                  <a:srgbClr val="FFFFFF"/>
                </a:highlight>
                <a:latin typeface="Consolas"/>
              </a:rPr>
              <a:t>object</a:t>
            </a:r>
            <a:r>
              <a:rPr lang="en-AU" sz="900" dirty="0">
                <a:solidFill>
                  <a:srgbClr val="000000"/>
                </a:solidFill>
                <a:highlight>
                  <a:srgbClr val="FFFFFF"/>
                </a:highlight>
                <a:latin typeface="Consolas"/>
              </a:rPr>
              <a:t> sender, </a:t>
            </a:r>
            <a:r>
              <a:rPr lang="en-AU" sz="900" dirty="0" err="1">
                <a:solidFill>
                  <a:srgbClr val="2B91AF"/>
                </a:solidFill>
                <a:highlight>
                  <a:srgbClr val="FFFFFF"/>
                </a:highlight>
                <a:latin typeface="Consolas"/>
              </a:rPr>
              <a:t>EventArgs</a:t>
            </a:r>
            <a:r>
              <a:rPr lang="en-AU" sz="900" dirty="0">
                <a:solidFill>
                  <a:srgbClr val="000000"/>
                </a:solidFill>
                <a:highlight>
                  <a:srgbClr val="FFFFFF"/>
                </a:highlight>
                <a:latin typeface="Consolas"/>
              </a:rPr>
              <a:t> e)</a:t>
            </a:r>
          </a:p>
          <a:p>
            <a:r>
              <a:rPr lang="en-AU" sz="900" dirty="0" smtClean="0">
                <a:solidFill>
                  <a:srgbClr val="000000"/>
                </a:solidFill>
                <a:highlight>
                  <a:srgbClr val="FFFFFF"/>
                </a:highlight>
                <a:latin typeface="Consolas"/>
              </a:rPr>
              <a:t>{</a:t>
            </a:r>
            <a:endParaRPr lang="en-AU" sz="900" dirty="0">
              <a:solidFill>
                <a:srgbClr val="000000"/>
              </a:solidFill>
              <a:highlight>
                <a:srgbClr val="FFFFFF"/>
              </a:highlight>
              <a:latin typeface="Consolas"/>
            </a:endParaRPr>
          </a:p>
          <a:p>
            <a:r>
              <a:rPr lang="en-AU" sz="900" dirty="0" smtClean="0">
                <a:solidFill>
                  <a:srgbClr val="000000"/>
                </a:solidFill>
                <a:highlight>
                  <a:srgbClr val="FFFFFF"/>
                </a:highlight>
                <a:latin typeface="Consolas"/>
              </a:rPr>
              <a:t>   </a:t>
            </a:r>
            <a:r>
              <a:rPr lang="en-AU" sz="900" dirty="0" err="1">
                <a:solidFill>
                  <a:srgbClr val="2B91AF"/>
                </a:solidFill>
                <a:highlight>
                  <a:srgbClr val="FFFFFF"/>
                </a:highlight>
                <a:latin typeface="Consolas"/>
              </a:rPr>
              <a:t>MessageBox</a:t>
            </a:r>
            <a:r>
              <a:rPr lang="en-AU" sz="900" dirty="0" err="1">
                <a:solidFill>
                  <a:srgbClr val="000000"/>
                </a:solidFill>
                <a:highlight>
                  <a:srgbClr val="FFFFFF"/>
                </a:highlight>
                <a:latin typeface="Consolas"/>
              </a:rPr>
              <a:t>.Show</a:t>
            </a:r>
            <a:r>
              <a:rPr lang="en-AU" sz="900" dirty="0">
                <a:solidFill>
                  <a:srgbClr val="000000"/>
                </a:solidFill>
                <a:highlight>
                  <a:srgbClr val="FFFFFF"/>
                </a:highlight>
                <a:latin typeface="Consolas"/>
              </a:rPr>
              <a:t>(</a:t>
            </a:r>
            <a:r>
              <a:rPr lang="en-AU" sz="900" dirty="0">
                <a:solidFill>
                  <a:srgbClr val="A31515"/>
                </a:solidFill>
                <a:highlight>
                  <a:srgbClr val="FFFFFF"/>
                </a:highlight>
                <a:latin typeface="Consolas"/>
              </a:rPr>
              <a:t>"I can </a:t>
            </a:r>
            <a:r>
              <a:rPr lang="en-AU" sz="900" dirty="0" err="1">
                <a:solidFill>
                  <a:srgbClr val="A31515"/>
                </a:solidFill>
                <a:highlight>
                  <a:srgbClr val="FFFFFF"/>
                </a:highlight>
                <a:latin typeface="Consolas"/>
              </a:rPr>
              <a:t>haz</a:t>
            </a:r>
            <a:r>
              <a:rPr lang="en-AU" sz="900" dirty="0">
                <a:solidFill>
                  <a:srgbClr val="A31515"/>
                </a:solidFill>
                <a:highlight>
                  <a:srgbClr val="FFFFFF"/>
                </a:highlight>
                <a:latin typeface="Consolas"/>
              </a:rPr>
              <a:t> </a:t>
            </a:r>
            <a:r>
              <a:rPr lang="en-AU" sz="900" dirty="0" err="1">
                <a:solidFill>
                  <a:srgbClr val="A31515"/>
                </a:solidFill>
                <a:highlight>
                  <a:srgbClr val="FFFFFF"/>
                </a:highlight>
                <a:latin typeface="Consolas"/>
              </a:rPr>
              <a:t>cheezeburger</a:t>
            </a:r>
            <a:r>
              <a:rPr lang="en-AU" sz="900" dirty="0">
                <a:solidFill>
                  <a:srgbClr val="A31515"/>
                </a:solidFill>
                <a:highlight>
                  <a:srgbClr val="FFFFFF"/>
                </a:highlight>
                <a:latin typeface="Consolas"/>
              </a:rPr>
              <a:t>?"</a:t>
            </a:r>
            <a:r>
              <a:rPr lang="en-AU" sz="900" dirty="0">
                <a:solidFill>
                  <a:srgbClr val="000000"/>
                </a:solidFill>
                <a:highlight>
                  <a:srgbClr val="FFFFFF"/>
                </a:highlight>
                <a:latin typeface="Consolas"/>
              </a:rPr>
              <a:t>);</a:t>
            </a:r>
          </a:p>
          <a:p>
            <a:r>
              <a:rPr lang="en-AU" sz="900" dirty="0" smtClean="0">
                <a:solidFill>
                  <a:srgbClr val="000000"/>
                </a:solidFill>
                <a:highlight>
                  <a:srgbClr val="FFFFFF"/>
                </a:highlight>
                <a:latin typeface="Consolas"/>
              </a:rPr>
              <a:t>}</a:t>
            </a:r>
            <a:endParaRPr lang="en-AU" sz="9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454836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Windows Forms (Basic) Controls</a:t>
            </a:r>
            <a:endParaRPr lang="en-AU" dirty="0"/>
          </a:p>
        </p:txBody>
      </p:sp>
      <p:sp>
        <p:nvSpPr>
          <p:cNvPr id="3" name="Content Placeholder 2"/>
          <p:cNvSpPr>
            <a:spLocks noGrp="1"/>
          </p:cNvSpPr>
          <p:nvPr>
            <p:ph idx="10"/>
          </p:nvPr>
        </p:nvSpPr>
        <p:spPr/>
        <p:txBody>
          <a:bodyPr>
            <a:normAutofit fontScale="62500" lnSpcReduction="20000"/>
          </a:bodyPr>
          <a:lstStyle/>
          <a:p>
            <a:r>
              <a:rPr lang="en-AU" dirty="0" smtClean="0"/>
              <a:t>Button: Presents a standard button that the user can click to perform actions</a:t>
            </a:r>
          </a:p>
          <a:p>
            <a:pPr lvl="1"/>
            <a:endParaRPr lang="en-AU" dirty="0" smtClean="0"/>
          </a:p>
          <a:p>
            <a:r>
              <a:rPr lang="en-AU" dirty="0" err="1" smtClean="0"/>
              <a:t>CheckBox</a:t>
            </a:r>
            <a:r>
              <a:rPr lang="en-AU" dirty="0" smtClean="0"/>
              <a:t>: Indicates whether a condition is on or off</a:t>
            </a:r>
          </a:p>
          <a:p>
            <a:pPr lvl="1"/>
            <a:endParaRPr lang="en-AU" dirty="0" smtClean="0"/>
          </a:p>
          <a:p>
            <a:r>
              <a:rPr lang="en-AU" dirty="0" err="1" smtClean="0"/>
              <a:t>ColorDialog</a:t>
            </a:r>
            <a:r>
              <a:rPr lang="en-AU" dirty="0" smtClean="0"/>
              <a:t>: Select a colour from a palette in a pre-configured dialog box</a:t>
            </a:r>
          </a:p>
          <a:p>
            <a:pPr lvl="1"/>
            <a:endParaRPr lang="en-AU" dirty="0" smtClean="0"/>
          </a:p>
          <a:p>
            <a:r>
              <a:rPr lang="en-AU" dirty="0" err="1" smtClean="0"/>
              <a:t>ComboBox</a:t>
            </a:r>
            <a:r>
              <a:rPr lang="en-AU" dirty="0" smtClean="0"/>
              <a:t>: Displays data in a drop-down combo box</a:t>
            </a:r>
          </a:p>
          <a:p>
            <a:pPr lvl="1"/>
            <a:endParaRPr lang="en-AU" dirty="0" smtClean="0"/>
          </a:p>
          <a:p>
            <a:r>
              <a:rPr lang="en-AU" dirty="0" err="1" smtClean="0"/>
              <a:t>DateTimePicker</a:t>
            </a:r>
            <a:r>
              <a:rPr lang="en-AU" dirty="0" smtClean="0"/>
              <a:t>: Select from a list of dates or times</a:t>
            </a:r>
          </a:p>
          <a:p>
            <a:pPr lvl="1"/>
            <a:endParaRPr lang="en-AU" dirty="0" smtClean="0"/>
          </a:p>
          <a:p>
            <a:r>
              <a:rPr lang="en-AU" dirty="0" err="1" smtClean="0"/>
              <a:t>FileDialog</a:t>
            </a:r>
            <a:r>
              <a:rPr lang="en-AU" dirty="0" smtClean="0"/>
              <a:t>: Functionality for file dialog boxes</a:t>
            </a:r>
          </a:p>
          <a:p>
            <a:pPr lvl="1"/>
            <a:endParaRPr lang="en-AU" dirty="0" smtClean="0"/>
          </a:p>
          <a:p>
            <a:r>
              <a:rPr lang="en-AU" dirty="0" smtClean="0"/>
              <a:t>Label: Displays text that cannot be edited by the user</a:t>
            </a:r>
          </a:p>
          <a:p>
            <a:endParaRPr lang="en-AU" dirty="0" smtClean="0"/>
          </a:p>
          <a:p>
            <a:endParaRPr lang="en-AU" dirty="0"/>
          </a:p>
        </p:txBody>
      </p:sp>
    </p:spTree>
    <p:extLst>
      <p:ext uri="{BB962C8B-B14F-4D97-AF65-F5344CB8AC3E}">
        <p14:creationId xmlns:p14="http://schemas.microsoft.com/office/powerpoint/2010/main" val="1929832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Windows Forms (Basic) Controls</a:t>
            </a:r>
            <a:endParaRPr lang="en-AU" dirty="0"/>
          </a:p>
        </p:txBody>
      </p:sp>
      <p:sp>
        <p:nvSpPr>
          <p:cNvPr id="3" name="Content Placeholder 2"/>
          <p:cNvSpPr>
            <a:spLocks noGrp="1"/>
          </p:cNvSpPr>
          <p:nvPr>
            <p:ph idx="10"/>
          </p:nvPr>
        </p:nvSpPr>
        <p:spPr/>
        <p:txBody>
          <a:bodyPr>
            <a:normAutofit fontScale="62500" lnSpcReduction="20000"/>
          </a:bodyPr>
          <a:lstStyle/>
          <a:p>
            <a:r>
              <a:rPr lang="en-AU" dirty="0" err="1" smtClean="0"/>
              <a:t>ListView</a:t>
            </a:r>
            <a:r>
              <a:rPr lang="en-AU" dirty="0" smtClean="0"/>
              <a:t>: Displays a list of items with icons, in the manner of Windows Explorer</a:t>
            </a:r>
          </a:p>
          <a:p>
            <a:pPr lvl="1"/>
            <a:endParaRPr lang="en-AU" dirty="0" smtClean="0"/>
          </a:p>
          <a:p>
            <a:r>
              <a:rPr lang="en-AU" dirty="0" err="1" smtClean="0"/>
              <a:t>PictureBox</a:t>
            </a:r>
            <a:r>
              <a:rPr lang="en-AU" dirty="0" smtClean="0"/>
              <a:t>: Displays graphics in BMP, GIF, JPEG, metafile, or icon format</a:t>
            </a:r>
          </a:p>
          <a:p>
            <a:pPr lvl="1"/>
            <a:endParaRPr lang="en-AU" dirty="0" smtClean="0"/>
          </a:p>
          <a:p>
            <a:r>
              <a:rPr lang="en-AU" dirty="0" err="1" smtClean="0"/>
              <a:t>ProgressBar</a:t>
            </a:r>
            <a:r>
              <a:rPr lang="en-AU" dirty="0" smtClean="0"/>
              <a:t>: Graphically indicates progress of an action</a:t>
            </a:r>
          </a:p>
          <a:p>
            <a:pPr lvl="1"/>
            <a:endParaRPr lang="en-AU" dirty="0" smtClean="0"/>
          </a:p>
          <a:p>
            <a:r>
              <a:rPr lang="en-AU" dirty="0" err="1" smtClean="0"/>
              <a:t>RichTextBox</a:t>
            </a:r>
            <a:r>
              <a:rPr lang="en-AU" dirty="0" smtClean="0"/>
              <a:t>: Enter, display, and manipulate text with formatting</a:t>
            </a:r>
          </a:p>
          <a:p>
            <a:pPr lvl="1"/>
            <a:endParaRPr lang="en-AU" dirty="0" smtClean="0"/>
          </a:p>
          <a:p>
            <a:r>
              <a:rPr lang="en-AU" dirty="0" err="1" smtClean="0"/>
              <a:t>ToolBar</a:t>
            </a:r>
            <a:r>
              <a:rPr lang="en-AU" dirty="0" smtClean="0"/>
              <a:t>: Displays menus and bitmapped buttons that activate commands</a:t>
            </a:r>
          </a:p>
          <a:p>
            <a:pPr lvl="1"/>
            <a:endParaRPr lang="en-AU" dirty="0" smtClean="0"/>
          </a:p>
          <a:p>
            <a:r>
              <a:rPr lang="en-AU" dirty="0" err="1" smtClean="0"/>
              <a:t>WebBrowser</a:t>
            </a:r>
            <a:r>
              <a:rPr lang="en-AU" dirty="0" smtClean="0"/>
              <a:t>: Hosts Web pages and provides Web browsing capabilities</a:t>
            </a:r>
          </a:p>
          <a:p>
            <a:endParaRPr lang="en-AU" dirty="0"/>
          </a:p>
        </p:txBody>
      </p:sp>
      <p:sp>
        <p:nvSpPr>
          <p:cNvPr id="4" name="Rectangle 3"/>
          <p:cNvSpPr/>
          <p:nvPr/>
        </p:nvSpPr>
        <p:spPr>
          <a:xfrm>
            <a:off x="1115616" y="4587974"/>
            <a:ext cx="6840760" cy="369332"/>
          </a:xfrm>
          <a:prstGeom prst="rect">
            <a:avLst/>
          </a:prstGeom>
        </p:spPr>
        <p:txBody>
          <a:bodyPr wrap="square">
            <a:spAutoFit/>
          </a:bodyPr>
          <a:lstStyle/>
          <a:p>
            <a:r>
              <a:rPr lang="en-AU" dirty="0">
                <a:solidFill>
                  <a:schemeClr val="bg1"/>
                </a:solidFill>
                <a:hlinkClick r:id="rId3"/>
              </a:rPr>
              <a:t>https://msdn.microsoft.com/en-us/library/3xdhey7w(v=vs.110).</a:t>
            </a:r>
            <a:r>
              <a:rPr lang="en-AU" dirty="0" smtClean="0">
                <a:solidFill>
                  <a:schemeClr val="bg1"/>
                </a:solidFill>
                <a:hlinkClick r:id="rId3"/>
              </a:rPr>
              <a:t>aspx</a:t>
            </a:r>
            <a:r>
              <a:rPr lang="en-AU" dirty="0" smtClean="0">
                <a:solidFill>
                  <a:schemeClr val="bg1"/>
                </a:solidFill>
              </a:rPr>
              <a:t> </a:t>
            </a:r>
            <a:endParaRPr lang="en-AU" dirty="0">
              <a:solidFill>
                <a:schemeClr val="bg1"/>
              </a:solidFill>
            </a:endParaRPr>
          </a:p>
        </p:txBody>
      </p:sp>
    </p:spTree>
    <p:extLst>
      <p:ext uri="{BB962C8B-B14F-4D97-AF65-F5344CB8AC3E}">
        <p14:creationId xmlns:p14="http://schemas.microsoft.com/office/powerpoint/2010/main" val="748906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User Input</a:t>
            </a:r>
            <a:endParaRPr lang="en-AU" dirty="0"/>
          </a:p>
        </p:txBody>
      </p:sp>
      <p:sp>
        <p:nvSpPr>
          <p:cNvPr id="3" name="Content Placeholder 2"/>
          <p:cNvSpPr>
            <a:spLocks noGrp="1"/>
          </p:cNvSpPr>
          <p:nvPr>
            <p:ph idx="10"/>
          </p:nvPr>
        </p:nvSpPr>
        <p:spPr/>
        <p:txBody>
          <a:bodyPr>
            <a:normAutofit fontScale="92500" lnSpcReduction="20000"/>
          </a:bodyPr>
          <a:lstStyle/>
          <a:p>
            <a:r>
              <a:rPr lang="en-AU" dirty="0" smtClean="0"/>
              <a:t>Sent to applications as Windows messages</a:t>
            </a:r>
          </a:p>
          <a:p>
            <a:pPr lvl="1"/>
            <a:endParaRPr lang="en-AU" dirty="0" smtClean="0"/>
          </a:p>
          <a:p>
            <a:r>
              <a:rPr lang="en-AU" dirty="0" smtClean="0"/>
              <a:t>Processed by a series of </a:t>
            </a:r>
            <a:r>
              <a:rPr lang="en-AU" dirty="0" err="1" smtClean="0"/>
              <a:t>overridable</a:t>
            </a:r>
            <a:r>
              <a:rPr lang="en-AU" dirty="0" smtClean="0"/>
              <a:t> methods</a:t>
            </a:r>
          </a:p>
          <a:p>
            <a:pPr lvl="1"/>
            <a:endParaRPr lang="en-AU" dirty="0" smtClean="0"/>
          </a:p>
          <a:p>
            <a:r>
              <a:rPr lang="en-AU" dirty="0" smtClean="0"/>
              <a:t>These methods raise events to be handled by the Windows Form Application</a:t>
            </a:r>
          </a:p>
          <a:p>
            <a:pPr lvl="1"/>
            <a:endParaRPr lang="en-AU" dirty="0" smtClean="0"/>
          </a:p>
          <a:p>
            <a:r>
              <a:rPr lang="en-AU" dirty="0" smtClean="0"/>
              <a:t>You can query the event to get information about the mouse/keyboard input</a:t>
            </a:r>
          </a:p>
          <a:p>
            <a:endParaRPr lang="en-AU" dirty="0" smtClean="0"/>
          </a:p>
          <a:p>
            <a:endParaRPr lang="en-AU" dirty="0" smtClean="0"/>
          </a:p>
          <a:p>
            <a:endParaRPr lang="en-AU" dirty="0"/>
          </a:p>
        </p:txBody>
      </p:sp>
    </p:spTree>
    <p:extLst>
      <p:ext uri="{BB962C8B-B14F-4D97-AF65-F5344CB8AC3E}">
        <p14:creationId xmlns:p14="http://schemas.microsoft.com/office/powerpoint/2010/main" val="1031110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Keyboard and Mouse Events</a:t>
            </a:r>
            <a:endParaRPr lang="en-AU" dirty="0"/>
          </a:p>
        </p:txBody>
      </p:sp>
      <p:sp>
        <p:nvSpPr>
          <p:cNvPr id="3" name="Content Placeholder 2"/>
          <p:cNvSpPr>
            <a:spLocks noGrp="1"/>
          </p:cNvSpPr>
          <p:nvPr>
            <p:ph idx="10"/>
          </p:nvPr>
        </p:nvSpPr>
        <p:spPr/>
        <p:txBody>
          <a:bodyPr/>
          <a:lstStyle/>
          <a:p>
            <a:r>
              <a:rPr lang="en-AU" dirty="0" smtClean="0"/>
              <a:t>All form controls inherit a set of events for mouse/keyboard input</a:t>
            </a:r>
          </a:p>
          <a:p>
            <a:pPr lvl="1"/>
            <a:r>
              <a:rPr lang="en-AU" dirty="0" smtClean="0"/>
              <a:t>For example, </a:t>
            </a:r>
            <a:r>
              <a:rPr lang="en-AU" dirty="0" err="1" smtClean="0"/>
              <a:t>KeyPress</a:t>
            </a:r>
            <a:r>
              <a:rPr lang="en-AU" dirty="0" smtClean="0"/>
              <a:t> event to determine the character code of a key pressed, or</a:t>
            </a:r>
          </a:p>
          <a:p>
            <a:pPr lvl="1"/>
            <a:r>
              <a:rPr lang="en-AU" dirty="0" err="1" smtClean="0"/>
              <a:t>MouseClick</a:t>
            </a:r>
            <a:r>
              <a:rPr lang="en-AU" dirty="0" smtClean="0"/>
              <a:t> event to determine the location of a mouse click</a:t>
            </a:r>
            <a:endParaRPr lang="en-AU" dirty="0"/>
          </a:p>
        </p:txBody>
      </p:sp>
    </p:spTree>
    <p:extLst>
      <p:ext uri="{BB962C8B-B14F-4D97-AF65-F5344CB8AC3E}">
        <p14:creationId xmlns:p14="http://schemas.microsoft.com/office/powerpoint/2010/main" val="3365735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KeyPress</a:t>
            </a:r>
            <a:r>
              <a:rPr lang="en-AU" dirty="0" smtClean="0"/>
              <a:t> Event</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lstStyle/>
          <a:p>
            <a:endParaRPr lang="en-AU"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020969"/>
            <a:ext cx="7083404" cy="4001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8943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KeyPress</a:t>
            </a:r>
            <a:r>
              <a:rPr lang="en-AU" dirty="0"/>
              <a:t> Event</a:t>
            </a:r>
          </a:p>
        </p:txBody>
      </p:sp>
      <p:sp>
        <p:nvSpPr>
          <p:cNvPr id="3" name="Content Placeholder 2"/>
          <p:cNvSpPr>
            <a:spLocks noGrp="1"/>
          </p:cNvSpPr>
          <p:nvPr>
            <p:ph idx="4294967295"/>
          </p:nvPr>
        </p:nvSpPr>
        <p:spPr>
          <a:xfrm>
            <a:off x="323528" y="1200151"/>
            <a:ext cx="8064896" cy="3394472"/>
          </a:xfrm>
          <a:prstGeom prst="rect">
            <a:avLst/>
          </a:prstGeom>
        </p:spPr>
        <p:txBody>
          <a:bodyPr/>
          <a:lstStyle/>
          <a:p>
            <a:endParaRPr lang="en-AU"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218" y="3939902"/>
            <a:ext cx="1461878" cy="108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3932442"/>
            <a:ext cx="1574874" cy="108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131590"/>
            <a:ext cx="2136972"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491880" y="627534"/>
            <a:ext cx="4824536" cy="313744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900" dirty="0">
                <a:solidFill>
                  <a:srgbClr val="008000"/>
                </a:solidFill>
                <a:highlight>
                  <a:srgbClr val="FFFFFF"/>
                </a:highlight>
                <a:latin typeface="Consolas"/>
              </a:rPr>
              <a:t>// Detect all numeric characters at the form level and consume 1,  </a:t>
            </a:r>
            <a:endParaRPr lang="en-AU" sz="900" dirty="0">
              <a:solidFill>
                <a:srgbClr val="000000"/>
              </a:solidFill>
              <a:highlight>
                <a:srgbClr val="FFFFFF"/>
              </a:highlight>
              <a:latin typeface="Consolas"/>
            </a:endParaRPr>
          </a:p>
          <a:p>
            <a:r>
              <a:rPr lang="en-AU" sz="900" dirty="0">
                <a:solidFill>
                  <a:srgbClr val="008000"/>
                </a:solidFill>
                <a:highlight>
                  <a:srgbClr val="FFFFFF"/>
                </a:highlight>
                <a:latin typeface="Consolas"/>
              </a:rPr>
              <a:t>// 4, and 7. Note that </a:t>
            </a:r>
            <a:r>
              <a:rPr lang="en-AU" sz="900" dirty="0" err="1">
                <a:solidFill>
                  <a:srgbClr val="008000"/>
                </a:solidFill>
                <a:highlight>
                  <a:srgbClr val="FFFFFF"/>
                </a:highlight>
                <a:latin typeface="Consolas"/>
              </a:rPr>
              <a:t>Form.KeyPreview</a:t>
            </a:r>
            <a:r>
              <a:rPr lang="en-AU" sz="900" dirty="0">
                <a:solidFill>
                  <a:srgbClr val="008000"/>
                </a:solidFill>
                <a:highlight>
                  <a:srgbClr val="FFFFFF"/>
                </a:highlight>
                <a:latin typeface="Consolas"/>
              </a:rPr>
              <a:t> must be set to true for this </a:t>
            </a:r>
            <a:endParaRPr lang="en-AU" sz="900" dirty="0">
              <a:solidFill>
                <a:srgbClr val="000000"/>
              </a:solidFill>
              <a:highlight>
                <a:srgbClr val="FFFFFF"/>
              </a:highlight>
              <a:latin typeface="Consolas"/>
            </a:endParaRPr>
          </a:p>
          <a:p>
            <a:r>
              <a:rPr lang="en-AU" sz="900" dirty="0">
                <a:solidFill>
                  <a:srgbClr val="008000"/>
                </a:solidFill>
                <a:highlight>
                  <a:srgbClr val="FFFFFF"/>
                </a:highlight>
                <a:latin typeface="Consolas"/>
              </a:rPr>
              <a:t>// event handler to be called. </a:t>
            </a:r>
            <a:endParaRPr lang="en-AU" sz="900" dirty="0">
              <a:solidFill>
                <a:srgbClr val="000000"/>
              </a:solidFill>
              <a:highlight>
                <a:srgbClr val="FFFFFF"/>
              </a:highlight>
              <a:latin typeface="Consolas"/>
            </a:endParaRPr>
          </a:p>
          <a:p>
            <a:r>
              <a:rPr lang="en-AU" sz="900" dirty="0">
                <a:solidFill>
                  <a:srgbClr val="0000FF"/>
                </a:solidFill>
                <a:highlight>
                  <a:srgbClr val="FFFFFF"/>
                </a:highlight>
                <a:latin typeface="Consolas"/>
              </a:rPr>
              <a:t>private</a:t>
            </a:r>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void</a:t>
            </a:r>
            <a:r>
              <a:rPr lang="en-AU" sz="900" dirty="0">
                <a:solidFill>
                  <a:srgbClr val="000000"/>
                </a:solidFill>
                <a:highlight>
                  <a:srgbClr val="FFFFFF"/>
                </a:highlight>
                <a:latin typeface="Consolas"/>
              </a:rPr>
              <a:t> Form1_KeyPress(</a:t>
            </a:r>
            <a:r>
              <a:rPr lang="en-AU" sz="900" dirty="0">
                <a:solidFill>
                  <a:srgbClr val="0000FF"/>
                </a:solidFill>
                <a:highlight>
                  <a:srgbClr val="FFFFFF"/>
                </a:highlight>
                <a:latin typeface="Consolas"/>
              </a:rPr>
              <a:t>object</a:t>
            </a:r>
            <a:r>
              <a:rPr lang="en-AU" sz="900" dirty="0">
                <a:solidFill>
                  <a:srgbClr val="000000"/>
                </a:solidFill>
                <a:highlight>
                  <a:srgbClr val="FFFFFF"/>
                </a:highlight>
                <a:latin typeface="Consolas"/>
              </a:rPr>
              <a:t> sender, </a:t>
            </a:r>
            <a:r>
              <a:rPr lang="en-AU" sz="900" dirty="0" err="1">
                <a:solidFill>
                  <a:srgbClr val="2B91AF"/>
                </a:solidFill>
                <a:highlight>
                  <a:srgbClr val="FFFFFF"/>
                </a:highlight>
                <a:latin typeface="Consolas"/>
              </a:rPr>
              <a:t>KeyPressEventArgs</a:t>
            </a:r>
            <a:r>
              <a:rPr lang="en-AU" sz="900" dirty="0">
                <a:solidFill>
                  <a:srgbClr val="000000"/>
                </a:solidFill>
                <a:highlight>
                  <a:srgbClr val="FFFFFF"/>
                </a:highlight>
                <a:latin typeface="Consolas"/>
              </a:rPr>
              <a:t> e)</a:t>
            </a:r>
          </a:p>
          <a:p>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if</a:t>
            </a:r>
            <a:r>
              <a:rPr lang="en-AU" sz="900" dirty="0">
                <a:solidFill>
                  <a:srgbClr val="000000"/>
                </a:solidFill>
                <a:highlight>
                  <a:srgbClr val="FFFFFF"/>
                </a:highlight>
                <a:latin typeface="Consolas"/>
              </a:rPr>
              <a:t> (</a:t>
            </a:r>
            <a:r>
              <a:rPr lang="en-AU" sz="900" dirty="0" err="1">
                <a:solidFill>
                  <a:srgbClr val="000000"/>
                </a:solidFill>
                <a:highlight>
                  <a:srgbClr val="FFFFFF"/>
                </a:highlight>
                <a:latin typeface="Consolas"/>
              </a:rPr>
              <a:t>e.KeyChar</a:t>
            </a:r>
            <a:r>
              <a:rPr lang="en-AU" sz="900" dirty="0">
                <a:solidFill>
                  <a:srgbClr val="000000"/>
                </a:solidFill>
                <a:highlight>
                  <a:srgbClr val="FFFFFF"/>
                </a:highlight>
                <a:latin typeface="Consolas"/>
              </a:rPr>
              <a:t> &gt;= 48 &amp;&amp; </a:t>
            </a:r>
            <a:r>
              <a:rPr lang="en-AU" sz="900" dirty="0" err="1">
                <a:solidFill>
                  <a:srgbClr val="000000"/>
                </a:solidFill>
                <a:highlight>
                  <a:srgbClr val="FFFFFF"/>
                </a:highlight>
                <a:latin typeface="Consolas"/>
              </a:rPr>
              <a:t>e.KeyChar</a:t>
            </a:r>
            <a:r>
              <a:rPr lang="en-AU" sz="900" dirty="0">
                <a:solidFill>
                  <a:srgbClr val="000000"/>
                </a:solidFill>
                <a:highlight>
                  <a:srgbClr val="FFFFFF"/>
                </a:highlight>
                <a:latin typeface="Consolas"/>
              </a:rPr>
              <a:t> &lt;= 57)</a:t>
            </a:r>
          </a:p>
          <a:p>
            <a:r>
              <a:rPr lang="en-AU" sz="900" dirty="0">
                <a:solidFill>
                  <a:srgbClr val="000000"/>
                </a:solidFill>
                <a:highlight>
                  <a:srgbClr val="FFFFFF"/>
                </a:highlight>
                <a:latin typeface="Consolas"/>
              </a:rPr>
              <a:t>    {</a:t>
            </a:r>
          </a:p>
          <a:p>
            <a:r>
              <a:rPr lang="en-AU" sz="900" dirty="0">
                <a:solidFill>
                  <a:srgbClr val="000000"/>
                </a:solidFill>
                <a:highlight>
                  <a:srgbClr val="FFFFFF"/>
                </a:highlight>
                <a:latin typeface="Consolas"/>
              </a:rPr>
              <a:t>        </a:t>
            </a:r>
            <a:r>
              <a:rPr lang="en-AU" sz="900" dirty="0" err="1">
                <a:solidFill>
                  <a:srgbClr val="2B91AF"/>
                </a:solidFill>
                <a:highlight>
                  <a:srgbClr val="FFFFFF"/>
                </a:highlight>
                <a:latin typeface="Consolas"/>
              </a:rPr>
              <a:t>MessageBox</a:t>
            </a:r>
            <a:r>
              <a:rPr lang="en-AU" sz="900" dirty="0" err="1">
                <a:solidFill>
                  <a:srgbClr val="000000"/>
                </a:solidFill>
                <a:highlight>
                  <a:srgbClr val="FFFFFF"/>
                </a:highlight>
                <a:latin typeface="Consolas"/>
              </a:rPr>
              <a:t>.Show</a:t>
            </a:r>
            <a:r>
              <a:rPr lang="en-AU" sz="900" dirty="0">
                <a:solidFill>
                  <a:srgbClr val="000000"/>
                </a:solidFill>
                <a:highlight>
                  <a:srgbClr val="FFFFFF"/>
                </a:highlight>
                <a:latin typeface="Consolas"/>
              </a:rPr>
              <a:t>(</a:t>
            </a:r>
            <a:r>
              <a:rPr lang="en-AU" sz="900" dirty="0">
                <a:solidFill>
                  <a:srgbClr val="A31515"/>
                </a:solidFill>
                <a:highlight>
                  <a:srgbClr val="FFFFFF"/>
                </a:highlight>
                <a:latin typeface="Consolas"/>
              </a:rPr>
              <a:t>"</a:t>
            </a:r>
            <a:r>
              <a:rPr lang="en-AU" sz="900" dirty="0" err="1">
                <a:solidFill>
                  <a:srgbClr val="A31515"/>
                </a:solidFill>
                <a:highlight>
                  <a:srgbClr val="FFFFFF"/>
                </a:highlight>
                <a:latin typeface="Consolas"/>
              </a:rPr>
              <a:t>Form.KeyPress</a:t>
            </a:r>
            <a:r>
              <a:rPr lang="en-AU" sz="900" dirty="0">
                <a:solidFill>
                  <a:srgbClr val="A31515"/>
                </a:solidFill>
                <a:highlight>
                  <a:srgbClr val="FFFFFF"/>
                </a:highlight>
                <a:latin typeface="Consolas"/>
              </a:rPr>
              <a:t>: '"</a:t>
            </a:r>
            <a:r>
              <a:rPr lang="en-AU" sz="900" dirty="0">
                <a:solidFill>
                  <a:srgbClr val="000000"/>
                </a:solidFill>
                <a:highlight>
                  <a:srgbClr val="FFFFFF"/>
                </a:highlight>
                <a:latin typeface="Consolas"/>
              </a:rPr>
              <a:t> +</a:t>
            </a:r>
          </a:p>
          <a:p>
            <a:r>
              <a:rPr lang="en-AU" sz="900" dirty="0">
                <a:solidFill>
                  <a:srgbClr val="000000"/>
                </a:solidFill>
                <a:highlight>
                  <a:srgbClr val="FFFFFF"/>
                </a:highlight>
                <a:latin typeface="Consolas"/>
              </a:rPr>
              <a:t>            </a:t>
            </a:r>
            <a:r>
              <a:rPr lang="en-AU" sz="900" dirty="0" err="1">
                <a:solidFill>
                  <a:srgbClr val="000000"/>
                </a:solidFill>
                <a:highlight>
                  <a:srgbClr val="FFFFFF"/>
                </a:highlight>
                <a:latin typeface="Consolas"/>
              </a:rPr>
              <a:t>e.KeyChar.ToString</a:t>
            </a:r>
            <a:r>
              <a:rPr lang="en-AU" sz="900" dirty="0">
                <a:solidFill>
                  <a:srgbClr val="000000"/>
                </a:solidFill>
                <a:highlight>
                  <a:srgbClr val="FFFFFF"/>
                </a:highlight>
                <a:latin typeface="Consolas"/>
              </a:rPr>
              <a:t>() + </a:t>
            </a:r>
            <a:r>
              <a:rPr lang="en-AU" sz="900" dirty="0">
                <a:solidFill>
                  <a:srgbClr val="A31515"/>
                </a:solidFill>
                <a:highlight>
                  <a:srgbClr val="FFFFFF"/>
                </a:highlight>
                <a:latin typeface="Consolas"/>
              </a:rPr>
              <a:t>"' pressed."</a:t>
            </a:r>
            <a:r>
              <a:rPr lang="en-AU" sz="900" dirty="0">
                <a:solidFill>
                  <a:srgbClr val="000000"/>
                </a:solidFill>
                <a:highlight>
                  <a:srgbClr val="FFFFFF"/>
                </a:highlight>
                <a:latin typeface="Consolas"/>
              </a:rPr>
              <a:t>);</a:t>
            </a:r>
          </a:p>
          <a:p>
            <a:endParaRPr lang="en-AU" sz="900" dirty="0">
              <a:solidFill>
                <a:srgbClr val="000000"/>
              </a:solidFill>
              <a:highlight>
                <a:srgbClr val="FFFFFF"/>
              </a:highlight>
              <a:latin typeface="Consolas"/>
            </a:endParaRPr>
          </a:p>
          <a:p>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switch</a:t>
            </a:r>
            <a:r>
              <a:rPr lang="en-AU" sz="900" dirty="0">
                <a:solidFill>
                  <a:srgbClr val="000000"/>
                </a:solidFill>
                <a:highlight>
                  <a:srgbClr val="FFFFFF"/>
                </a:highlight>
                <a:latin typeface="Consolas"/>
              </a:rPr>
              <a:t> (</a:t>
            </a:r>
            <a:r>
              <a:rPr lang="en-AU" sz="900" dirty="0" err="1">
                <a:solidFill>
                  <a:srgbClr val="000000"/>
                </a:solidFill>
                <a:highlight>
                  <a:srgbClr val="FFFFFF"/>
                </a:highlight>
                <a:latin typeface="Consolas"/>
              </a:rPr>
              <a:t>e.KeyChar</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a:t>
            </a:r>
          </a:p>
          <a:p>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case</a:t>
            </a:r>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char</a:t>
            </a:r>
            <a:r>
              <a:rPr lang="en-AU" sz="900" dirty="0">
                <a:solidFill>
                  <a:srgbClr val="000000"/>
                </a:solidFill>
                <a:highlight>
                  <a:srgbClr val="FFFFFF"/>
                </a:highlight>
                <a:latin typeface="Consolas"/>
              </a:rPr>
              <a:t>)49:</a:t>
            </a:r>
          </a:p>
          <a:p>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case</a:t>
            </a:r>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char</a:t>
            </a:r>
            <a:r>
              <a:rPr lang="en-AU" sz="900" dirty="0">
                <a:solidFill>
                  <a:srgbClr val="000000"/>
                </a:solidFill>
                <a:highlight>
                  <a:srgbClr val="FFFFFF"/>
                </a:highlight>
                <a:latin typeface="Consolas"/>
              </a:rPr>
              <a:t>)52:</a:t>
            </a:r>
          </a:p>
          <a:p>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case</a:t>
            </a:r>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char</a:t>
            </a:r>
            <a:r>
              <a:rPr lang="en-AU" sz="900" dirty="0">
                <a:solidFill>
                  <a:srgbClr val="000000"/>
                </a:solidFill>
                <a:highlight>
                  <a:srgbClr val="FFFFFF"/>
                </a:highlight>
                <a:latin typeface="Consolas"/>
              </a:rPr>
              <a:t>)55:</a:t>
            </a:r>
          </a:p>
          <a:p>
            <a:r>
              <a:rPr lang="en-AU" sz="900" dirty="0">
                <a:solidFill>
                  <a:srgbClr val="000000"/>
                </a:solidFill>
                <a:highlight>
                  <a:srgbClr val="FFFFFF"/>
                </a:highlight>
                <a:latin typeface="Consolas"/>
              </a:rPr>
              <a:t>                </a:t>
            </a:r>
            <a:r>
              <a:rPr lang="en-AU" sz="900" dirty="0" err="1">
                <a:solidFill>
                  <a:srgbClr val="2B91AF"/>
                </a:solidFill>
                <a:highlight>
                  <a:srgbClr val="FFFFFF"/>
                </a:highlight>
                <a:latin typeface="Consolas"/>
              </a:rPr>
              <a:t>MessageBox</a:t>
            </a:r>
            <a:r>
              <a:rPr lang="en-AU" sz="900" dirty="0" err="1">
                <a:solidFill>
                  <a:srgbClr val="000000"/>
                </a:solidFill>
                <a:highlight>
                  <a:srgbClr val="FFFFFF"/>
                </a:highlight>
                <a:latin typeface="Consolas"/>
              </a:rPr>
              <a:t>.Show</a:t>
            </a:r>
            <a:r>
              <a:rPr lang="en-AU" sz="900" dirty="0">
                <a:solidFill>
                  <a:srgbClr val="000000"/>
                </a:solidFill>
                <a:highlight>
                  <a:srgbClr val="FFFFFF"/>
                </a:highlight>
                <a:latin typeface="Consolas"/>
              </a:rPr>
              <a:t>(</a:t>
            </a:r>
            <a:r>
              <a:rPr lang="en-AU" sz="900" dirty="0">
                <a:solidFill>
                  <a:srgbClr val="A31515"/>
                </a:solidFill>
                <a:highlight>
                  <a:srgbClr val="FFFFFF"/>
                </a:highlight>
                <a:latin typeface="Consolas"/>
              </a:rPr>
              <a:t>"</a:t>
            </a:r>
            <a:r>
              <a:rPr lang="en-AU" sz="900" dirty="0" err="1">
                <a:solidFill>
                  <a:srgbClr val="A31515"/>
                </a:solidFill>
                <a:highlight>
                  <a:srgbClr val="FFFFFF"/>
                </a:highlight>
                <a:latin typeface="Consolas"/>
              </a:rPr>
              <a:t>Form.KeyPress</a:t>
            </a:r>
            <a:r>
              <a:rPr lang="en-AU" sz="900" dirty="0">
                <a:solidFill>
                  <a:srgbClr val="A31515"/>
                </a:solidFill>
                <a:highlight>
                  <a:srgbClr val="FFFFFF"/>
                </a:highlight>
                <a:latin typeface="Consolas"/>
              </a:rPr>
              <a:t>: '"</a:t>
            </a:r>
            <a:r>
              <a:rPr lang="en-AU" sz="900" dirty="0">
                <a:solidFill>
                  <a:srgbClr val="000000"/>
                </a:solidFill>
                <a:highlight>
                  <a:srgbClr val="FFFFFF"/>
                </a:highlight>
                <a:latin typeface="Consolas"/>
              </a:rPr>
              <a:t> +</a:t>
            </a:r>
          </a:p>
          <a:p>
            <a:r>
              <a:rPr lang="en-AU" sz="900" dirty="0">
                <a:solidFill>
                  <a:srgbClr val="000000"/>
                </a:solidFill>
                <a:highlight>
                  <a:srgbClr val="FFFFFF"/>
                </a:highlight>
                <a:latin typeface="Consolas"/>
              </a:rPr>
              <a:t>                    </a:t>
            </a:r>
            <a:r>
              <a:rPr lang="en-AU" sz="900" dirty="0" err="1">
                <a:solidFill>
                  <a:srgbClr val="000000"/>
                </a:solidFill>
                <a:highlight>
                  <a:srgbClr val="FFFFFF"/>
                </a:highlight>
                <a:latin typeface="Consolas"/>
              </a:rPr>
              <a:t>e.KeyChar.ToString</a:t>
            </a:r>
            <a:r>
              <a:rPr lang="en-AU" sz="900" dirty="0">
                <a:solidFill>
                  <a:srgbClr val="000000"/>
                </a:solidFill>
                <a:highlight>
                  <a:srgbClr val="FFFFFF"/>
                </a:highlight>
                <a:latin typeface="Consolas"/>
              </a:rPr>
              <a:t>() + </a:t>
            </a:r>
            <a:r>
              <a:rPr lang="en-AU" sz="900" dirty="0">
                <a:solidFill>
                  <a:srgbClr val="A31515"/>
                </a:solidFill>
                <a:highlight>
                  <a:srgbClr val="FFFFFF"/>
                </a:highlight>
                <a:latin typeface="Consolas"/>
              </a:rPr>
              <a:t>"' consumed."</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a:t>
            </a:r>
            <a:r>
              <a:rPr lang="en-AU" sz="900" dirty="0" err="1">
                <a:solidFill>
                  <a:srgbClr val="000000"/>
                </a:solidFill>
                <a:highlight>
                  <a:srgbClr val="FFFFFF"/>
                </a:highlight>
                <a:latin typeface="Consolas"/>
              </a:rPr>
              <a:t>e.Handled</a:t>
            </a:r>
            <a:r>
              <a:rPr lang="en-AU" sz="900" dirty="0">
                <a:solidFill>
                  <a:srgbClr val="000000"/>
                </a:solidFill>
                <a:highlight>
                  <a:srgbClr val="FFFFFF"/>
                </a:highlight>
                <a:latin typeface="Consolas"/>
              </a:rPr>
              <a:t> = </a:t>
            </a:r>
            <a:r>
              <a:rPr lang="en-AU" sz="900" dirty="0">
                <a:solidFill>
                  <a:srgbClr val="0000FF"/>
                </a:solidFill>
                <a:highlight>
                  <a:srgbClr val="FFFFFF"/>
                </a:highlight>
                <a:latin typeface="Consolas"/>
              </a:rPr>
              <a:t>true</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break</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a:t>
            </a:r>
          </a:p>
          <a:p>
            <a:r>
              <a:rPr lang="en-AU" sz="900" dirty="0">
                <a:solidFill>
                  <a:srgbClr val="000000"/>
                </a:solidFill>
                <a:highlight>
                  <a:srgbClr val="FFFFFF"/>
                </a:highlight>
                <a:latin typeface="Consolas"/>
              </a:rPr>
              <a:t>    }</a:t>
            </a:r>
          </a:p>
          <a:p>
            <a:r>
              <a:rPr lang="en-AU" sz="900" dirty="0">
                <a:solidFill>
                  <a:srgbClr val="000000"/>
                </a:solidFill>
                <a:highlight>
                  <a:srgbClr val="FFFFFF"/>
                </a:highlight>
                <a:latin typeface="Consolas"/>
              </a:rPr>
              <a:t>}</a:t>
            </a:r>
            <a:endParaRPr lang="en-AU" sz="9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3057624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Dialog Boxes</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lstStyle/>
          <a:p>
            <a:endParaRPr lang="en-AU"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319379"/>
            <a:ext cx="1728192" cy="1262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3513" y="2725783"/>
            <a:ext cx="3742828" cy="2104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23528" y="2725783"/>
            <a:ext cx="3960440" cy="85407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900" dirty="0">
                <a:solidFill>
                  <a:srgbClr val="0000FF"/>
                </a:solidFill>
                <a:highlight>
                  <a:srgbClr val="FFFFFF"/>
                </a:highlight>
                <a:latin typeface="Consolas"/>
              </a:rPr>
              <a:t>private</a:t>
            </a:r>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void</a:t>
            </a:r>
            <a:r>
              <a:rPr lang="en-AU" sz="900" dirty="0">
                <a:solidFill>
                  <a:srgbClr val="000000"/>
                </a:solidFill>
                <a:highlight>
                  <a:srgbClr val="FFFFFF"/>
                </a:highlight>
                <a:latin typeface="Consolas"/>
              </a:rPr>
              <a:t> button2_Click(</a:t>
            </a:r>
            <a:r>
              <a:rPr lang="en-AU" sz="900" dirty="0">
                <a:solidFill>
                  <a:srgbClr val="0000FF"/>
                </a:solidFill>
                <a:highlight>
                  <a:srgbClr val="FFFFFF"/>
                </a:highlight>
                <a:latin typeface="Consolas"/>
              </a:rPr>
              <a:t>object</a:t>
            </a:r>
            <a:r>
              <a:rPr lang="en-AU" sz="900" dirty="0">
                <a:solidFill>
                  <a:srgbClr val="000000"/>
                </a:solidFill>
                <a:highlight>
                  <a:srgbClr val="FFFFFF"/>
                </a:highlight>
                <a:latin typeface="Consolas"/>
              </a:rPr>
              <a:t> sender, </a:t>
            </a:r>
            <a:r>
              <a:rPr lang="en-AU" sz="900" dirty="0" err="1">
                <a:solidFill>
                  <a:srgbClr val="2B91AF"/>
                </a:solidFill>
                <a:highlight>
                  <a:srgbClr val="FFFFFF"/>
                </a:highlight>
                <a:latin typeface="Consolas"/>
              </a:rPr>
              <a:t>EventArgs</a:t>
            </a:r>
            <a:r>
              <a:rPr lang="en-AU" sz="900" dirty="0">
                <a:solidFill>
                  <a:srgbClr val="000000"/>
                </a:solidFill>
                <a:highlight>
                  <a:srgbClr val="FFFFFF"/>
                </a:highlight>
                <a:latin typeface="Consolas"/>
              </a:rPr>
              <a:t> e)</a:t>
            </a:r>
          </a:p>
          <a:p>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a:t>
            </a:r>
            <a:r>
              <a:rPr lang="en-AU" sz="900" dirty="0" err="1">
                <a:solidFill>
                  <a:srgbClr val="2B91AF"/>
                </a:solidFill>
                <a:highlight>
                  <a:srgbClr val="FFFFFF"/>
                </a:highlight>
                <a:latin typeface="Consolas"/>
              </a:rPr>
              <a:t>OpenFileDialog</a:t>
            </a:r>
            <a:r>
              <a:rPr lang="en-AU" sz="900" dirty="0">
                <a:solidFill>
                  <a:srgbClr val="000000"/>
                </a:solidFill>
                <a:highlight>
                  <a:srgbClr val="FFFFFF"/>
                </a:highlight>
                <a:latin typeface="Consolas"/>
              </a:rPr>
              <a:t> dlg1 = </a:t>
            </a:r>
            <a:r>
              <a:rPr lang="en-AU" sz="900" dirty="0">
                <a:solidFill>
                  <a:srgbClr val="0000FF"/>
                </a:solidFill>
                <a:highlight>
                  <a:srgbClr val="FFFFFF"/>
                </a:highlight>
                <a:latin typeface="Consolas"/>
              </a:rPr>
              <a:t>new</a:t>
            </a:r>
            <a:r>
              <a:rPr lang="en-AU" sz="900" dirty="0">
                <a:solidFill>
                  <a:srgbClr val="000000"/>
                </a:solidFill>
                <a:highlight>
                  <a:srgbClr val="FFFFFF"/>
                </a:highlight>
                <a:latin typeface="Consolas"/>
              </a:rPr>
              <a:t> </a:t>
            </a:r>
            <a:r>
              <a:rPr lang="en-AU" sz="900" dirty="0" err="1">
                <a:solidFill>
                  <a:srgbClr val="2B91AF"/>
                </a:solidFill>
                <a:highlight>
                  <a:srgbClr val="FFFFFF"/>
                </a:highlight>
                <a:latin typeface="Consolas"/>
              </a:rPr>
              <a:t>OpenFileDialog</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dlg1.ShowDialog();</a:t>
            </a:r>
          </a:p>
          <a:p>
            <a:r>
              <a:rPr lang="en-AU" sz="900" dirty="0">
                <a:solidFill>
                  <a:srgbClr val="000000"/>
                </a:solidFill>
                <a:highlight>
                  <a:srgbClr val="FFFFFF"/>
                </a:highlight>
                <a:latin typeface="Consolas"/>
              </a:rPr>
              <a:t>}</a:t>
            </a:r>
            <a:endParaRPr lang="en-AU" sz="900" dirty="0" smtClean="0">
              <a:solidFill>
                <a:schemeClr val="tx1"/>
              </a:solidFill>
              <a:latin typeface="Consolas" pitchFamily="49" charset="0"/>
              <a:cs typeface="Consolas" pitchFamily="49" charset="0"/>
            </a:endParaRPr>
          </a:p>
        </p:txBody>
      </p:sp>
      <p:sp>
        <p:nvSpPr>
          <p:cNvPr id="7" name="Rectangle 6"/>
          <p:cNvSpPr/>
          <p:nvPr/>
        </p:nvSpPr>
        <p:spPr>
          <a:xfrm>
            <a:off x="323528" y="1319379"/>
            <a:ext cx="3960440" cy="82032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900" dirty="0">
                <a:solidFill>
                  <a:srgbClr val="0000FF"/>
                </a:solidFill>
                <a:highlight>
                  <a:srgbClr val="FFFFFF"/>
                </a:highlight>
                <a:latin typeface="Consolas"/>
              </a:rPr>
              <a:t>private</a:t>
            </a:r>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void</a:t>
            </a:r>
            <a:r>
              <a:rPr lang="en-AU" sz="900" dirty="0">
                <a:solidFill>
                  <a:srgbClr val="000000"/>
                </a:solidFill>
                <a:highlight>
                  <a:srgbClr val="FFFFFF"/>
                </a:highlight>
                <a:latin typeface="Consolas"/>
              </a:rPr>
              <a:t> button2_Click(</a:t>
            </a:r>
            <a:r>
              <a:rPr lang="en-AU" sz="900" dirty="0">
                <a:solidFill>
                  <a:srgbClr val="0000FF"/>
                </a:solidFill>
                <a:highlight>
                  <a:srgbClr val="FFFFFF"/>
                </a:highlight>
                <a:latin typeface="Consolas"/>
              </a:rPr>
              <a:t>object</a:t>
            </a:r>
            <a:r>
              <a:rPr lang="en-AU" sz="900" dirty="0">
                <a:solidFill>
                  <a:srgbClr val="000000"/>
                </a:solidFill>
                <a:highlight>
                  <a:srgbClr val="FFFFFF"/>
                </a:highlight>
                <a:latin typeface="Consolas"/>
              </a:rPr>
              <a:t> sender, </a:t>
            </a:r>
            <a:r>
              <a:rPr lang="en-AU" sz="900" dirty="0" err="1">
                <a:solidFill>
                  <a:srgbClr val="2B91AF"/>
                </a:solidFill>
                <a:highlight>
                  <a:srgbClr val="FFFFFF"/>
                </a:highlight>
                <a:latin typeface="Consolas"/>
              </a:rPr>
              <a:t>EventArgs</a:t>
            </a:r>
            <a:r>
              <a:rPr lang="en-AU" sz="900" dirty="0">
                <a:solidFill>
                  <a:srgbClr val="000000"/>
                </a:solidFill>
                <a:highlight>
                  <a:srgbClr val="FFFFFF"/>
                </a:highlight>
                <a:latin typeface="Consolas"/>
              </a:rPr>
              <a:t> e)</a:t>
            </a:r>
          </a:p>
          <a:p>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a:t>
            </a:r>
            <a:r>
              <a:rPr lang="en-AU" sz="900" dirty="0">
                <a:solidFill>
                  <a:srgbClr val="2B91AF"/>
                </a:solidFill>
                <a:highlight>
                  <a:srgbClr val="FFFFFF"/>
                </a:highlight>
                <a:latin typeface="Consolas"/>
              </a:rPr>
              <a:t>Form</a:t>
            </a:r>
            <a:r>
              <a:rPr lang="en-AU" sz="900" dirty="0">
                <a:solidFill>
                  <a:srgbClr val="000000"/>
                </a:solidFill>
                <a:highlight>
                  <a:srgbClr val="FFFFFF"/>
                </a:highlight>
                <a:latin typeface="Consolas"/>
              </a:rPr>
              <a:t> dlg1 = </a:t>
            </a:r>
            <a:r>
              <a:rPr lang="en-AU" sz="900" dirty="0">
                <a:solidFill>
                  <a:srgbClr val="0000FF"/>
                </a:solidFill>
                <a:highlight>
                  <a:srgbClr val="FFFFFF"/>
                </a:highlight>
                <a:latin typeface="Consolas"/>
              </a:rPr>
              <a:t>new</a:t>
            </a:r>
            <a:r>
              <a:rPr lang="en-AU" sz="900" dirty="0">
                <a:solidFill>
                  <a:srgbClr val="000000"/>
                </a:solidFill>
                <a:highlight>
                  <a:srgbClr val="FFFFFF"/>
                </a:highlight>
                <a:latin typeface="Consolas"/>
              </a:rPr>
              <a:t> </a:t>
            </a:r>
            <a:r>
              <a:rPr lang="en-AU" sz="900" dirty="0">
                <a:solidFill>
                  <a:srgbClr val="2B91AF"/>
                </a:solidFill>
                <a:highlight>
                  <a:srgbClr val="FFFFFF"/>
                </a:highlight>
                <a:latin typeface="Consolas"/>
              </a:rPr>
              <a:t>Form</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dlg1.ShowDialog();</a:t>
            </a:r>
          </a:p>
          <a:p>
            <a:r>
              <a:rPr lang="en-AU" sz="900" dirty="0">
                <a:solidFill>
                  <a:srgbClr val="000000"/>
                </a:solidFill>
                <a:highlight>
                  <a:srgbClr val="FFFFFF"/>
                </a:highlight>
                <a:latin typeface="Consolas"/>
              </a:rPr>
              <a:t>}</a:t>
            </a:r>
            <a:endParaRPr lang="en-AU" sz="9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837143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Summary</a:t>
            </a:r>
            <a:endParaRPr lang="en-AU" dirty="0"/>
          </a:p>
        </p:txBody>
      </p:sp>
      <p:sp>
        <p:nvSpPr>
          <p:cNvPr id="3" name="Content Placeholder 2"/>
          <p:cNvSpPr>
            <a:spLocks noGrp="1"/>
          </p:cNvSpPr>
          <p:nvPr>
            <p:ph idx="10"/>
          </p:nvPr>
        </p:nvSpPr>
        <p:spPr/>
        <p:txBody>
          <a:bodyPr>
            <a:normAutofit fontScale="92500" lnSpcReduction="20000"/>
          </a:bodyPr>
          <a:lstStyle/>
          <a:p>
            <a:r>
              <a:rPr lang="en-AU" dirty="0" smtClean="0"/>
              <a:t>Windows Forms contains a variety of rich UI controls</a:t>
            </a:r>
          </a:p>
          <a:p>
            <a:pPr lvl="1"/>
            <a:endParaRPr lang="en-AU" dirty="0" smtClean="0"/>
          </a:p>
          <a:p>
            <a:r>
              <a:rPr lang="en-AU" dirty="0" smtClean="0"/>
              <a:t>Easily drag-and-drop using the Forms Designer</a:t>
            </a:r>
          </a:p>
          <a:p>
            <a:pPr lvl="1"/>
            <a:endParaRPr lang="en-AU" dirty="0" smtClean="0"/>
          </a:p>
          <a:p>
            <a:r>
              <a:rPr lang="en-AU" dirty="0" smtClean="0"/>
              <a:t>Set properties to change the appearance of controls</a:t>
            </a:r>
          </a:p>
          <a:p>
            <a:pPr lvl="1"/>
            <a:endParaRPr lang="en-AU" dirty="0" smtClean="0"/>
          </a:p>
          <a:p>
            <a:r>
              <a:rPr lang="en-AU" dirty="0" smtClean="0"/>
              <a:t>Add event handlers to respond to user input</a:t>
            </a:r>
          </a:p>
          <a:p>
            <a:pPr lvl="1"/>
            <a:endParaRPr lang="en-AU" dirty="0" smtClean="0"/>
          </a:p>
          <a:p>
            <a:r>
              <a:rPr lang="en-AU" dirty="0" smtClean="0"/>
              <a:t>Create custom dialogs or use existing ones</a:t>
            </a:r>
          </a:p>
        </p:txBody>
      </p:sp>
    </p:spTree>
    <p:extLst>
      <p:ext uri="{BB962C8B-B14F-4D97-AF65-F5344CB8AC3E}">
        <p14:creationId xmlns:p14="http://schemas.microsoft.com/office/powerpoint/2010/main" val="3438944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p:txBody>
          <a:bodyPr/>
          <a:lstStyle/>
          <a:p>
            <a:r>
              <a:rPr lang="en-AU" dirty="0" smtClean="0"/>
              <a:t>Microsoft, </a:t>
            </a:r>
            <a:r>
              <a:rPr lang="en-AU" i="1" dirty="0" smtClean="0"/>
              <a:t>Windows Forms</a:t>
            </a:r>
            <a:r>
              <a:rPr lang="en-AU" dirty="0" smtClean="0"/>
              <a:t>, MSDN</a:t>
            </a:r>
          </a:p>
          <a:p>
            <a:pPr lvl="1"/>
            <a:r>
              <a:rPr lang="en-AU" dirty="0">
                <a:hlinkClick r:id="rId2"/>
              </a:rPr>
              <a:t>https://msdn.microsoft.com/en-us/library/dd30h2yb(v=vs.110).</a:t>
            </a:r>
            <a:r>
              <a:rPr lang="en-AU" dirty="0" smtClean="0">
                <a:hlinkClick r:id="rId2"/>
              </a:rPr>
              <a:t>aspx</a:t>
            </a:r>
            <a:r>
              <a:rPr lang="en-AU" dirty="0" smtClean="0"/>
              <a:t> </a:t>
            </a:r>
            <a:endParaRPr lang="en-AU" dirty="0"/>
          </a:p>
        </p:txBody>
      </p:sp>
    </p:spTree>
    <p:extLst>
      <p:ext uri="{BB962C8B-B14F-4D97-AF65-F5344CB8AC3E}">
        <p14:creationId xmlns:p14="http://schemas.microsoft.com/office/powerpoint/2010/main" val="480659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Contents</a:t>
            </a:r>
            <a:endParaRPr lang="en-AU" dirty="0"/>
          </a:p>
        </p:txBody>
      </p:sp>
      <p:sp>
        <p:nvSpPr>
          <p:cNvPr id="5" name="Content Placeholder 4"/>
          <p:cNvSpPr>
            <a:spLocks noGrp="1"/>
          </p:cNvSpPr>
          <p:nvPr>
            <p:ph idx="10"/>
          </p:nvPr>
        </p:nvSpPr>
        <p:spPr/>
        <p:txBody>
          <a:bodyPr>
            <a:normAutofit fontScale="62500" lnSpcReduction="20000"/>
          </a:bodyPr>
          <a:lstStyle/>
          <a:p>
            <a:r>
              <a:rPr lang="en-AU" dirty="0" smtClean="0"/>
              <a:t>Windows Forms Overview</a:t>
            </a:r>
          </a:p>
          <a:p>
            <a:pPr lvl="1"/>
            <a:endParaRPr lang="en-AU" dirty="0" smtClean="0"/>
          </a:p>
          <a:p>
            <a:r>
              <a:rPr lang="en-AU" dirty="0" smtClean="0"/>
              <a:t>Creating a New Windows Form</a:t>
            </a:r>
          </a:p>
          <a:p>
            <a:pPr lvl="1"/>
            <a:endParaRPr lang="en-AU" dirty="0" smtClean="0"/>
          </a:p>
          <a:p>
            <a:r>
              <a:rPr lang="en-AU" dirty="0" smtClean="0"/>
              <a:t>Event Driven Programming</a:t>
            </a:r>
          </a:p>
          <a:p>
            <a:pPr lvl="1"/>
            <a:endParaRPr lang="en-AU" dirty="0" smtClean="0"/>
          </a:p>
          <a:p>
            <a:r>
              <a:rPr lang="en-AU" dirty="0" smtClean="0"/>
              <a:t>Creating Event Handlers in Windows Forms</a:t>
            </a:r>
          </a:p>
          <a:p>
            <a:pPr lvl="1"/>
            <a:endParaRPr lang="en-AU" dirty="0" smtClean="0"/>
          </a:p>
          <a:p>
            <a:r>
              <a:rPr lang="en-AU" dirty="0" smtClean="0"/>
              <a:t>Windows Forms Controls</a:t>
            </a:r>
          </a:p>
          <a:p>
            <a:pPr lvl="1"/>
            <a:endParaRPr lang="en-AU" dirty="0" smtClean="0"/>
          </a:p>
          <a:p>
            <a:r>
              <a:rPr lang="en-AU" dirty="0" smtClean="0"/>
              <a:t>User Input</a:t>
            </a:r>
          </a:p>
          <a:p>
            <a:pPr lvl="1"/>
            <a:endParaRPr lang="en-AU" dirty="0" smtClean="0"/>
          </a:p>
          <a:p>
            <a:r>
              <a:rPr lang="en-AU" dirty="0" smtClean="0"/>
              <a:t>Dialog Boxes</a:t>
            </a:r>
            <a:endParaRPr lang="en-AU" dirty="0"/>
          </a:p>
        </p:txBody>
      </p:sp>
    </p:spTree>
    <p:extLst>
      <p:ext uri="{BB962C8B-B14F-4D97-AF65-F5344CB8AC3E}">
        <p14:creationId xmlns:p14="http://schemas.microsoft.com/office/powerpoint/2010/main" val="3877370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Windows Forms Overview</a:t>
            </a:r>
            <a:endParaRPr lang="en-AU" dirty="0"/>
          </a:p>
        </p:txBody>
      </p:sp>
      <p:sp>
        <p:nvSpPr>
          <p:cNvPr id="3" name="Content Placeholder 2"/>
          <p:cNvSpPr>
            <a:spLocks noGrp="1"/>
          </p:cNvSpPr>
          <p:nvPr>
            <p:ph idx="10"/>
          </p:nvPr>
        </p:nvSpPr>
        <p:spPr/>
        <p:txBody>
          <a:bodyPr>
            <a:normAutofit fontScale="77500" lnSpcReduction="20000"/>
          </a:bodyPr>
          <a:lstStyle/>
          <a:p>
            <a:r>
              <a:rPr lang="en-AU" dirty="0" smtClean="0"/>
              <a:t>Develop </a:t>
            </a:r>
            <a:r>
              <a:rPr lang="en-AU" dirty="0" smtClean="0">
                <a:solidFill>
                  <a:srgbClr val="00B0F0"/>
                </a:solidFill>
              </a:rPr>
              <a:t>smart clients</a:t>
            </a:r>
            <a:endParaRPr lang="en-AU" dirty="0" smtClean="0"/>
          </a:p>
          <a:p>
            <a:pPr lvl="1"/>
            <a:r>
              <a:rPr lang="en-AU" dirty="0" smtClean="0"/>
              <a:t>Easy to deploy and update, work connected or disconnected from internet</a:t>
            </a:r>
          </a:p>
          <a:p>
            <a:pPr lvl="1"/>
            <a:r>
              <a:rPr lang="en-AU" dirty="0" smtClean="0"/>
              <a:t>Access local resources in a more secure manner</a:t>
            </a:r>
          </a:p>
          <a:p>
            <a:pPr lvl="1"/>
            <a:endParaRPr lang="en-AU" dirty="0" smtClean="0"/>
          </a:p>
          <a:p>
            <a:r>
              <a:rPr lang="en-AU" dirty="0" smtClean="0"/>
              <a:t>Form: visual surface to display information to the user</a:t>
            </a:r>
          </a:p>
          <a:p>
            <a:pPr lvl="1"/>
            <a:endParaRPr lang="en-AU" dirty="0" smtClean="0"/>
          </a:p>
          <a:p>
            <a:r>
              <a:rPr lang="en-AU" dirty="0" smtClean="0"/>
              <a:t>Control: a discrete UI element displaying data or accepting input</a:t>
            </a:r>
          </a:p>
          <a:p>
            <a:pPr lvl="1"/>
            <a:r>
              <a:rPr lang="en-AU" dirty="0" smtClean="0"/>
              <a:t>Added to forms</a:t>
            </a:r>
          </a:p>
          <a:p>
            <a:pPr lvl="1"/>
            <a:r>
              <a:rPr lang="en-AU" dirty="0" smtClean="0"/>
              <a:t>Respond to user actions</a:t>
            </a:r>
            <a:endParaRPr lang="en-AU" dirty="0"/>
          </a:p>
        </p:txBody>
      </p:sp>
    </p:spTree>
    <p:extLst>
      <p:ext uri="{BB962C8B-B14F-4D97-AF65-F5344CB8AC3E}">
        <p14:creationId xmlns:p14="http://schemas.microsoft.com/office/powerpoint/2010/main" val="3052748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Windows Forms Overview</a:t>
            </a:r>
            <a:endParaRPr lang="en-AU" dirty="0"/>
          </a:p>
        </p:txBody>
      </p:sp>
      <p:sp>
        <p:nvSpPr>
          <p:cNvPr id="3" name="Content Placeholder 2"/>
          <p:cNvSpPr>
            <a:spLocks noGrp="1"/>
          </p:cNvSpPr>
          <p:nvPr>
            <p:ph idx="10"/>
          </p:nvPr>
        </p:nvSpPr>
        <p:spPr/>
        <p:txBody>
          <a:bodyPr>
            <a:normAutofit fontScale="85000" lnSpcReduction="20000"/>
          </a:bodyPr>
          <a:lstStyle/>
          <a:p>
            <a:r>
              <a:rPr lang="en-AU" dirty="0" smtClean="0"/>
              <a:t>Windows Forms contains a variety of controls:</a:t>
            </a:r>
          </a:p>
          <a:p>
            <a:pPr lvl="1"/>
            <a:r>
              <a:rPr lang="en-AU" dirty="0" smtClean="0"/>
              <a:t>Text boxes, buttons, drop-down boxes, radio buttons, Web pages, and more</a:t>
            </a:r>
          </a:p>
          <a:p>
            <a:pPr lvl="1"/>
            <a:endParaRPr lang="en-AU" dirty="0" smtClean="0"/>
          </a:p>
          <a:p>
            <a:r>
              <a:rPr lang="en-AU" dirty="0" smtClean="0"/>
              <a:t>Rich UI controls </a:t>
            </a:r>
          </a:p>
          <a:p>
            <a:pPr lvl="1"/>
            <a:r>
              <a:rPr lang="en-AU" dirty="0" err="1" smtClean="0"/>
              <a:t>ToolStrip</a:t>
            </a:r>
            <a:r>
              <a:rPr lang="en-AU" dirty="0" smtClean="0"/>
              <a:t> and </a:t>
            </a:r>
            <a:r>
              <a:rPr lang="en-AU" dirty="0" err="1" smtClean="0"/>
              <a:t>MenuStrip</a:t>
            </a:r>
            <a:endParaRPr lang="en-AU" dirty="0" smtClean="0"/>
          </a:p>
          <a:p>
            <a:pPr lvl="1"/>
            <a:endParaRPr lang="en-AU" dirty="0" smtClean="0"/>
          </a:p>
          <a:p>
            <a:r>
              <a:rPr lang="en-AU" dirty="0" smtClean="0"/>
              <a:t>Supports creating custom controls</a:t>
            </a:r>
          </a:p>
          <a:p>
            <a:pPr lvl="1"/>
            <a:endParaRPr lang="en-AU" dirty="0" smtClean="0"/>
          </a:p>
          <a:p>
            <a:r>
              <a:rPr lang="en-AU" dirty="0" smtClean="0"/>
              <a:t>VS includes a drag-and-drop </a:t>
            </a:r>
          </a:p>
          <a:p>
            <a:pPr lvl="1"/>
            <a:endParaRPr lang="en-AU" dirty="0" smtClean="0"/>
          </a:p>
        </p:txBody>
      </p:sp>
    </p:spTree>
    <p:extLst>
      <p:ext uri="{BB962C8B-B14F-4D97-AF65-F5344CB8AC3E}">
        <p14:creationId xmlns:p14="http://schemas.microsoft.com/office/powerpoint/2010/main" val="2787598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a New Form</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lstStyle/>
          <a:p>
            <a:endParaRPr lang="en-A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259" y="1059582"/>
            <a:ext cx="5777242" cy="399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736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a New Form</a:t>
            </a:r>
          </a:p>
        </p:txBody>
      </p:sp>
      <p:sp>
        <p:nvSpPr>
          <p:cNvPr id="3" name="Content Placeholder 2"/>
          <p:cNvSpPr>
            <a:spLocks noGrp="1"/>
          </p:cNvSpPr>
          <p:nvPr>
            <p:ph idx="4294967295"/>
          </p:nvPr>
        </p:nvSpPr>
        <p:spPr>
          <a:xfrm>
            <a:off x="323528" y="1200151"/>
            <a:ext cx="8064896" cy="3394472"/>
          </a:xfrm>
          <a:prstGeom prst="rect">
            <a:avLst/>
          </a:prstGeom>
        </p:spPr>
        <p:txBody>
          <a:bodyPr/>
          <a:lstStyle/>
          <a:p>
            <a:endParaRPr lang="en-AU"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478" y="1078172"/>
            <a:ext cx="7105424" cy="4013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282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a New Form</a:t>
            </a:r>
          </a:p>
        </p:txBody>
      </p:sp>
      <p:pic>
        <p:nvPicPr>
          <p:cNvPr id="3074"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4543028" y="3388536"/>
            <a:ext cx="1469742" cy="1185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716062"/>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499992" y="1662360"/>
            <a:ext cx="3643436" cy="10835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solidFill>
                  <a:srgbClr val="0000FF"/>
                </a:solidFill>
                <a:highlight>
                  <a:srgbClr val="FFFFFF"/>
                </a:highlight>
                <a:latin typeface="Consolas"/>
              </a:rPr>
              <a:t>private</a:t>
            </a:r>
            <a:r>
              <a:rPr lang="en-AU" sz="900" dirty="0" smtClean="0">
                <a:solidFill>
                  <a:srgbClr val="000000"/>
                </a:solidFill>
                <a:highlight>
                  <a:srgbClr val="FFFFFF"/>
                </a:highlight>
                <a:latin typeface="Consolas"/>
              </a:rPr>
              <a:t> </a:t>
            </a:r>
            <a:r>
              <a:rPr lang="en-AU" sz="900" dirty="0">
                <a:solidFill>
                  <a:srgbClr val="0000FF"/>
                </a:solidFill>
                <a:highlight>
                  <a:srgbClr val="FFFFFF"/>
                </a:highlight>
                <a:latin typeface="Consolas"/>
              </a:rPr>
              <a:t>void</a:t>
            </a:r>
            <a:r>
              <a:rPr lang="en-AU" sz="900" dirty="0">
                <a:solidFill>
                  <a:srgbClr val="000000"/>
                </a:solidFill>
                <a:highlight>
                  <a:srgbClr val="FFFFFF"/>
                </a:highlight>
                <a:latin typeface="Consolas"/>
              </a:rPr>
              <a:t> button1_Click(</a:t>
            </a:r>
            <a:r>
              <a:rPr lang="en-AU" sz="900" dirty="0">
                <a:solidFill>
                  <a:srgbClr val="0000FF"/>
                </a:solidFill>
                <a:highlight>
                  <a:srgbClr val="FFFFFF"/>
                </a:highlight>
                <a:latin typeface="Consolas"/>
              </a:rPr>
              <a:t>object</a:t>
            </a:r>
            <a:r>
              <a:rPr lang="en-AU" sz="900" dirty="0">
                <a:solidFill>
                  <a:srgbClr val="000000"/>
                </a:solidFill>
                <a:highlight>
                  <a:srgbClr val="FFFFFF"/>
                </a:highlight>
                <a:latin typeface="Consolas"/>
              </a:rPr>
              <a:t> sender, </a:t>
            </a:r>
            <a:r>
              <a:rPr lang="en-AU" sz="900" dirty="0" err="1">
                <a:solidFill>
                  <a:srgbClr val="2B91AF"/>
                </a:solidFill>
                <a:highlight>
                  <a:srgbClr val="FFFFFF"/>
                </a:highlight>
                <a:latin typeface="Consolas"/>
              </a:rPr>
              <a:t>EventArgs</a:t>
            </a:r>
            <a:r>
              <a:rPr lang="en-AU" sz="900" dirty="0">
                <a:solidFill>
                  <a:srgbClr val="000000"/>
                </a:solidFill>
                <a:highlight>
                  <a:srgbClr val="FFFFFF"/>
                </a:highlight>
                <a:latin typeface="Consolas"/>
              </a:rPr>
              <a:t> e)</a:t>
            </a:r>
          </a:p>
          <a:p>
            <a:r>
              <a:rPr lang="en-AU" sz="900" dirty="0" smtClean="0">
                <a:solidFill>
                  <a:srgbClr val="000000"/>
                </a:solidFill>
                <a:highlight>
                  <a:srgbClr val="FFFFFF"/>
                </a:highlight>
                <a:latin typeface="Consolas"/>
              </a:rPr>
              <a:t>{</a:t>
            </a:r>
            <a:endParaRPr lang="en-AU" sz="900" dirty="0">
              <a:solidFill>
                <a:srgbClr val="000000"/>
              </a:solidFill>
              <a:highlight>
                <a:srgbClr val="FFFFFF"/>
              </a:highlight>
              <a:latin typeface="Consolas"/>
            </a:endParaRPr>
          </a:p>
          <a:p>
            <a:r>
              <a:rPr lang="en-AU" sz="900" dirty="0" smtClean="0">
                <a:solidFill>
                  <a:srgbClr val="000000"/>
                </a:solidFill>
                <a:highlight>
                  <a:srgbClr val="FFFFFF"/>
                </a:highlight>
                <a:latin typeface="Consolas"/>
              </a:rPr>
              <a:t>   </a:t>
            </a:r>
            <a:r>
              <a:rPr lang="en-AU" sz="900" dirty="0" err="1">
                <a:solidFill>
                  <a:srgbClr val="2B91AF"/>
                </a:solidFill>
                <a:highlight>
                  <a:srgbClr val="FFFFFF"/>
                </a:highlight>
                <a:latin typeface="Consolas"/>
              </a:rPr>
              <a:t>MessageBox</a:t>
            </a:r>
            <a:r>
              <a:rPr lang="en-AU" sz="900" dirty="0" err="1">
                <a:solidFill>
                  <a:srgbClr val="000000"/>
                </a:solidFill>
                <a:highlight>
                  <a:srgbClr val="FFFFFF"/>
                </a:highlight>
                <a:latin typeface="Consolas"/>
              </a:rPr>
              <a:t>.Show</a:t>
            </a:r>
            <a:r>
              <a:rPr lang="en-AU" sz="900" dirty="0">
                <a:solidFill>
                  <a:srgbClr val="000000"/>
                </a:solidFill>
                <a:highlight>
                  <a:srgbClr val="FFFFFF"/>
                </a:highlight>
                <a:latin typeface="Consolas"/>
              </a:rPr>
              <a:t>(</a:t>
            </a:r>
            <a:r>
              <a:rPr lang="en-AU" sz="900" dirty="0">
                <a:solidFill>
                  <a:srgbClr val="A31515"/>
                </a:solidFill>
                <a:highlight>
                  <a:srgbClr val="FFFFFF"/>
                </a:highlight>
                <a:latin typeface="Consolas"/>
              </a:rPr>
              <a:t>"I can </a:t>
            </a:r>
            <a:r>
              <a:rPr lang="en-AU" sz="900" dirty="0" err="1">
                <a:solidFill>
                  <a:srgbClr val="A31515"/>
                </a:solidFill>
                <a:highlight>
                  <a:srgbClr val="FFFFFF"/>
                </a:highlight>
                <a:latin typeface="Consolas"/>
              </a:rPr>
              <a:t>haz</a:t>
            </a:r>
            <a:r>
              <a:rPr lang="en-AU" sz="900" dirty="0">
                <a:solidFill>
                  <a:srgbClr val="A31515"/>
                </a:solidFill>
                <a:highlight>
                  <a:srgbClr val="FFFFFF"/>
                </a:highlight>
                <a:latin typeface="Consolas"/>
              </a:rPr>
              <a:t> </a:t>
            </a:r>
            <a:r>
              <a:rPr lang="en-AU" sz="900" dirty="0" err="1">
                <a:solidFill>
                  <a:srgbClr val="A31515"/>
                </a:solidFill>
                <a:highlight>
                  <a:srgbClr val="FFFFFF"/>
                </a:highlight>
                <a:latin typeface="Consolas"/>
              </a:rPr>
              <a:t>cheezeburger</a:t>
            </a:r>
            <a:r>
              <a:rPr lang="en-AU" sz="900" dirty="0">
                <a:solidFill>
                  <a:srgbClr val="A31515"/>
                </a:solidFill>
                <a:highlight>
                  <a:srgbClr val="FFFFFF"/>
                </a:highlight>
                <a:latin typeface="Consolas"/>
              </a:rPr>
              <a:t>?"</a:t>
            </a:r>
            <a:r>
              <a:rPr lang="en-AU" sz="900" dirty="0">
                <a:solidFill>
                  <a:srgbClr val="000000"/>
                </a:solidFill>
                <a:highlight>
                  <a:srgbClr val="FFFFFF"/>
                </a:highlight>
                <a:latin typeface="Consolas"/>
              </a:rPr>
              <a:t>);</a:t>
            </a:r>
          </a:p>
          <a:p>
            <a:r>
              <a:rPr lang="en-AU" sz="900" dirty="0" smtClean="0">
                <a:solidFill>
                  <a:srgbClr val="000000"/>
                </a:solidFill>
                <a:highlight>
                  <a:srgbClr val="FFFFFF"/>
                </a:highlight>
                <a:latin typeface="Consolas"/>
              </a:rPr>
              <a:t>}</a:t>
            </a:r>
            <a:endParaRPr lang="en-AU" sz="9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367385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Event Driven Programming</a:t>
            </a:r>
            <a:endParaRPr lang="en-AU" dirty="0"/>
          </a:p>
        </p:txBody>
      </p:sp>
      <p:sp>
        <p:nvSpPr>
          <p:cNvPr id="3" name="Content Placeholder 2"/>
          <p:cNvSpPr>
            <a:spLocks noGrp="1"/>
          </p:cNvSpPr>
          <p:nvPr>
            <p:ph idx="10"/>
          </p:nvPr>
        </p:nvSpPr>
        <p:spPr/>
        <p:txBody>
          <a:bodyPr>
            <a:normAutofit lnSpcReduction="10000"/>
          </a:bodyPr>
          <a:lstStyle/>
          <a:p>
            <a:r>
              <a:rPr lang="en-AU" dirty="0" smtClean="0"/>
              <a:t>Traditional – the program itself fully dictates what code is executed and when</a:t>
            </a:r>
          </a:p>
          <a:p>
            <a:pPr lvl="1"/>
            <a:endParaRPr lang="en-AU" dirty="0" smtClean="0"/>
          </a:p>
          <a:p>
            <a:r>
              <a:rPr lang="en-AU" dirty="0" smtClean="0"/>
              <a:t>C# incorporates an event-driven programming model</a:t>
            </a:r>
          </a:p>
          <a:p>
            <a:pPr lvl="1"/>
            <a:r>
              <a:rPr lang="en-AU" dirty="0" smtClean="0"/>
              <a:t>Execute code in response to an event</a:t>
            </a:r>
          </a:p>
          <a:p>
            <a:pPr lvl="1"/>
            <a:r>
              <a:rPr lang="en-AU" dirty="0" smtClean="0"/>
              <a:t>No pre-determined order of events</a:t>
            </a:r>
          </a:p>
          <a:p>
            <a:pPr lvl="1"/>
            <a:r>
              <a:rPr lang="en-AU" dirty="0" smtClean="0"/>
              <a:t>Many events occur in conjunction with other events</a:t>
            </a:r>
          </a:p>
        </p:txBody>
      </p:sp>
    </p:spTree>
    <p:extLst>
      <p:ext uri="{BB962C8B-B14F-4D97-AF65-F5344CB8AC3E}">
        <p14:creationId xmlns:p14="http://schemas.microsoft.com/office/powerpoint/2010/main" val="1401906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Creating Event Handlers in Windows Forms</a:t>
            </a:r>
            <a:endParaRPr lang="en-AU" dirty="0"/>
          </a:p>
        </p:txBody>
      </p:sp>
      <p:sp>
        <p:nvSpPr>
          <p:cNvPr id="3" name="Content Placeholder 2"/>
          <p:cNvSpPr>
            <a:spLocks noGrp="1"/>
          </p:cNvSpPr>
          <p:nvPr>
            <p:ph idx="10"/>
          </p:nvPr>
        </p:nvSpPr>
        <p:spPr/>
        <p:txBody>
          <a:bodyPr>
            <a:normAutofit fontScale="85000" lnSpcReduction="20000"/>
          </a:bodyPr>
          <a:lstStyle/>
          <a:p>
            <a:r>
              <a:rPr lang="en-AU" dirty="0" smtClean="0"/>
              <a:t>Event Handler: function determining what actions are performed when an event occurs</a:t>
            </a:r>
          </a:p>
          <a:p>
            <a:pPr lvl="1"/>
            <a:r>
              <a:rPr lang="en-AU" dirty="0" smtClean="0"/>
              <a:t>For example, a button click</a:t>
            </a:r>
          </a:p>
          <a:p>
            <a:pPr lvl="1"/>
            <a:endParaRPr lang="en-AU" dirty="0" smtClean="0"/>
          </a:p>
          <a:p>
            <a:r>
              <a:rPr lang="en-AU" dirty="0" smtClean="0"/>
              <a:t>Events can be assigned to multiple handlers</a:t>
            </a:r>
          </a:p>
          <a:p>
            <a:pPr lvl="1"/>
            <a:endParaRPr lang="en-AU" dirty="0" smtClean="0"/>
          </a:p>
          <a:p>
            <a:r>
              <a:rPr lang="en-AU" dirty="0" smtClean="0"/>
              <a:t>The methods that handle particular events can be changed dynamically</a:t>
            </a:r>
          </a:p>
          <a:p>
            <a:pPr lvl="1"/>
            <a:endParaRPr lang="en-AU" dirty="0" smtClean="0"/>
          </a:p>
          <a:p>
            <a:r>
              <a:rPr lang="en-AU" dirty="0" smtClean="0"/>
              <a:t>Use the Forms Designer to create event handlers</a:t>
            </a:r>
            <a:endParaRPr lang="en-AU" dirty="0"/>
          </a:p>
        </p:txBody>
      </p:sp>
    </p:spTree>
    <p:extLst>
      <p:ext uri="{BB962C8B-B14F-4D97-AF65-F5344CB8AC3E}">
        <p14:creationId xmlns:p14="http://schemas.microsoft.com/office/powerpoint/2010/main" val="2747139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TotalTime>
  <Words>1085</Words>
  <Application>Microsoft Office PowerPoint</Application>
  <PresentationFormat>On-screen Show (16:9)</PresentationFormat>
  <Paragraphs>271</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Office Theme</vt:lpstr>
      <vt:lpstr>Windows Forms and Basic Controls</vt:lpstr>
      <vt:lpstr>Contents</vt:lpstr>
      <vt:lpstr>Windows Forms Overview</vt:lpstr>
      <vt:lpstr>Windows Forms Overview</vt:lpstr>
      <vt:lpstr>Creating a New Form</vt:lpstr>
      <vt:lpstr>Creating a New Form</vt:lpstr>
      <vt:lpstr>Creating a New Form</vt:lpstr>
      <vt:lpstr>Event Driven Programming</vt:lpstr>
      <vt:lpstr>Creating Event Handlers in Windows Forms</vt:lpstr>
      <vt:lpstr>Creating Event Handlers in Windows Forms</vt:lpstr>
      <vt:lpstr>Windows Forms (Basic) Controls</vt:lpstr>
      <vt:lpstr>Windows Forms (Basic) Controls</vt:lpstr>
      <vt:lpstr>User Input</vt:lpstr>
      <vt:lpstr>Keyboard and Mouse Events</vt:lpstr>
      <vt:lpstr>KeyPress Event</vt:lpstr>
      <vt:lpstr>KeyPress Event</vt:lpstr>
      <vt:lpstr>Dialog Boxes</vt:lpstr>
      <vt:lpstr>Summary</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Alex Mackay</cp:lastModifiedBy>
  <cp:revision>34</cp:revision>
  <dcterms:created xsi:type="dcterms:W3CDTF">2014-07-14T04:04:52Z</dcterms:created>
  <dcterms:modified xsi:type="dcterms:W3CDTF">2016-12-12T03:50:20Z</dcterms:modified>
</cp:coreProperties>
</file>