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60" autoAdjust="0"/>
  </p:normalViewPr>
  <p:slideViewPr>
    <p:cSldViewPr>
      <p:cViewPr varScale="1">
        <p:scale>
          <a:sx n="133" d="100"/>
          <a:sy n="133" d="100"/>
        </p:scale>
        <p:origin x="9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This lecture will be talking about how to properly define classes to be handled appropriately by the garbage collector.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83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Typicly</a:t>
            </a:r>
            <a:r>
              <a:rPr lang="en-AU" dirty="0" smtClean="0"/>
              <a:t> an exception should be thrown for any</a:t>
            </a:r>
            <a:r>
              <a:rPr lang="en-AU" baseline="0" dirty="0" smtClean="0"/>
              <a:t> function that is called on an object where its dispose method has been called prior…</a:t>
            </a:r>
          </a:p>
          <a:p>
            <a:r>
              <a:rPr lang="en-AU" baseline="0" dirty="0" smtClean="0"/>
              <a:t>This does however add a lot of code overhead and is often neglected. It should however be implemented always for objects that are likely to crash if invoked after Dispose.</a:t>
            </a:r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55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This code example:</a:t>
            </a:r>
          </a:p>
          <a:p>
            <a:r>
              <a:rPr lang="en-AU" baseline="0" dirty="0" smtClean="0"/>
              <a:t> - If the Dispose method is called more than once, an exception will be called.</a:t>
            </a:r>
          </a:p>
          <a:p>
            <a:r>
              <a:rPr lang="en-AU" baseline="0" dirty="0" smtClean="0"/>
              <a:t> - If the </a:t>
            </a:r>
            <a:r>
              <a:rPr lang="en-AU" baseline="0" dirty="0" err="1" smtClean="0"/>
              <a:t>DoSomething</a:t>
            </a:r>
            <a:r>
              <a:rPr lang="en-AU" baseline="0" dirty="0" smtClean="0"/>
              <a:t> function is called after the object has been disposed, than an exception is also thrown.</a:t>
            </a:r>
          </a:p>
          <a:p>
            <a:endParaRPr lang="en-AU" baseline="0" dirty="0" smtClean="0"/>
          </a:p>
          <a:p>
            <a:r>
              <a:rPr lang="en-AU" baseline="0" dirty="0" smtClean="0"/>
              <a:t>Note: Regarding the </a:t>
            </a:r>
            <a:r>
              <a:rPr lang="en-AU" baseline="0" dirty="0" err="1" smtClean="0"/>
              <a:t>DoSomething</a:t>
            </a:r>
            <a:r>
              <a:rPr lang="en-AU" baseline="0" dirty="0" smtClean="0"/>
              <a:t> function, this only needs to throw an exception if the code would crash or not operate because of actions preformed after disposal.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89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 your</a:t>
            </a:r>
            <a:r>
              <a:rPr lang="en-AU" baseline="0" dirty="0" smtClean="0"/>
              <a:t> object creates an instance that requires proper disposal, than your object will also require that the dispose pattern is implemented.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8856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Bah, inheritance adds</a:t>
            </a:r>
            <a:r>
              <a:rPr lang="en-AU" baseline="0" dirty="0" smtClean="0"/>
              <a:t> a whole new level of code bloat… I want RAII back.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686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832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cannot control when the garbage collector collects</a:t>
            </a:r>
            <a:r>
              <a:rPr lang="en-AU" baseline="0" dirty="0" smtClean="0"/>
              <a:t> its dead… unless we call GC.Collect();</a:t>
            </a:r>
          </a:p>
          <a:p>
            <a:r>
              <a:rPr lang="en-AU" baseline="0" dirty="0" smtClean="0"/>
              <a:t> - Now, we cannot control the order in which objects are freed.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We need to ensure memory is managed properly, and because RAII is not used, we need to conform to the IDisposable design pattern</a:t>
            </a:r>
          </a:p>
          <a:p>
            <a:r>
              <a:rPr lang="en-AU" baseline="0" dirty="0" smtClean="0"/>
              <a:t>That will allow us to control when resources are freed. (more on this later)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9617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104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cannot control when the garbage collector collects</a:t>
            </a:r>
            <a:r>
              <a:rPr lang="en-AU" baseline="0" dirty="0" smtClean="0"/>
              <a:t> its dead… unless we call GC.Collect();</a:t>
            </a:r>
          </a:p>
          <a:p>
            <a:r>
              <a:rPr lang="en-AU" baseline="0" dirty="0" smtClean="0"/>
              <a:t> - Now, we cannot control the order in which objects are freed.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We need to ensure memory is managed properly, and because RAII is not used, we need to conform to the </a:t>
            </a:r>
            <a:r>
              <a:rPr lang="en-AU" baseline="0" dirty="0" err="1" smtClean="0"/>
              <a:t>Idisposable</a:t>
            </a:r>
            <a:r>
              <a:rPr lang="en-AU" baseline="0" dirty="0" smtClean="0"/>
              <a:t> design </a:t>
            </a:r>
            <a:r>
              <a:rPr lang="en-AU" baseline="0" dirty="0" err="1" smtClean="0"/>
              <a:t>patern</a:t>
            </a:r>
            <a:endParaRPr lang="en-AU" baseline="0" dirty="0" smtClean="0"/>
          </a:p>
          <a:p>
            <a:r>
              <a:rPr lang="en-AU" baseline="0" dirty="0" smtClean="0"/>
              <a:t>That will allow us to control when resources are freed. (more on this later)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16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main point to take away from this code snippet is:</a:t>
            </a:r>
          </a:p>
          <a:p>
            <a:r>
              <a:rPr lang="en-AU" dirty="0" smtClean="0"/>
              <a:t> -</a:t>
            </a:r>
            <a:r>
              <a:rPr lang="en-AU" baseline="0" dirty="0" smtClean="0"/>
              <a:t> The finalise method is called after main 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72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RULES:</a:t>
            </a:r>
            <a:br>
              <a:rPr lang="en-AU" dirty="0" smtClean="0"/>
            </a:br>
            <a:r>
              <a:rPr lang="en-AU" dirty="0" smtClean="0"/>
              <a:t> - DO</a:t>
            </a:r>
            <a:r>
              <a:rPr lang="en-AU" baseline="0" dirty="0" smtClean="0"/>
              <a:t> NOT ALLOCATE MEMORY IN THE FINALZE METHOD!</a:t>
            </a:r>
          </a:p>
          <a:p>
            <a:endParaRPr lang="en-AU" baseline="0" dirty="0" smtClean="0"/>
          </a:p>
          <a:p>
            <a:r>
              <a:rPr lang="en-AU" baseline="0" dirty="0" smtClean="0"/>
              <a:t> - Only a class (reference object) may have a finalize method.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 - Implementing a finalise method on a class means that the objects memory is actually removed from the heap on the next Garbage Collection.</a:t>
            </a:r>
          </a:p>
          <a:p>
            <a:r>
              <a:rPr lang="en-AU" baseline="0" dirty="0" smtClean="0"/>
              <a:t> 	If an object has defined a finalise method, it will be invoked on the first garbage collection</a:t>
            </a:r>
          </a:p>
          <a:p>
            <a:r>
              <a:rPr lang="en-AU" baseline="0" dirty="0" smtClean="0"/>
              <a:t>	Then when the next collection comes around, the memory will be removed.</a:t>
            </a:r>
          </a:p>
          <a:p>
            <a:endParaRPr lang="en-AU" baseline="0" dirty="0" smtClean="0"/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Finalize method might not run to completion or might not run at all under the following exceptional circumstances: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another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finaliser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blocks indefinitely (goes into an infinite loop, tries to obtain a lock it can never obtain, and so on). Because the runtime tries to run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finalizers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completion, other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finalizers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might not be called if a finalizer blocks indefinitely.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process terminates without giving the runtime a chance to clean up.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59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Implement the </a:t>
            </a:r>
            <a:r>
              <a:rPr lang="en-AU" dirty="0" err="1" smtClean="0"/>
              <a:t>Idisposable</a:t>
            </a:r>
            <a:r>
              <a:rPr lang="en-AU" dirty="0" smtClean="0"/>
              <a:t> Design </a:t>
            </a:r>
            <a:r>
              <a:rPr lang="en-AU" dirty="0" err="1" smtClean="0"/>
              <a:t>patern</a:t>
            </a:r>
            <a:r>
              <a:rPr lang="en-AU" dirty="0" smtClean="0"/>
              <a:t> to ensure resources are</a:t>
            </a:r>
            <a:r>
              <a:rPr lang="en-AU" baseline="0" dirty="0" smtClean="0"/>
              <a:t> freed.</a:t>
            </a:r>
          </a:p>
          <a:p>
            <a:r>
              <a:rPr lang="en-AU" dirty="0" smtClean="0"/>
              <a:t>http://msdn.microsoft.com/en-us/library/b1yfkh5e(v=vs.110).aspx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55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 smtClean="0"/>
              <a:t> - Implementing a finalise method on a class means that the objects memory is actually removed from the heap on the next Garbage Collection.</a:t>
            </a:r>
          </a:p>
          <a:p>
            <a:r>
              <a:rPr lang="en-AU" baseline="0" dirty="0" smtClean="0"/>
              <a:t> 	If an object has defined a finalise method, it will be invoked on the first garbage collection</a:t>
            </a:r>
          </a:p>
          <a:p>
            <a:r>
              <a:rPr lang="en-AU" baseline="0" dirty="0" smtClean="0"/>
              <a:t>	Then when the next collection comes around, the memory will be removed.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11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Nothing more to be said for this slide.</a:t>
            </a:r>
          </a:p>
          <a:p>
            <a:endParaRPr lang="en-AU" dirty="0" smtClean="0"/>
          </a:p>
          <a:p>
            <a:r>
              <a:rPr lang="en-AU" dirty="0" smtClean="0"/>
              <a:t>If</a:t>
            </a:r>
            <a:r>
              <a:rPr lang="en-AU" baseline="0" dirty="0" smtClean="0"/>
              <a:t> an object has implemented the Dispose method, than you should be explicitly calling it when the resource is still in use.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07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017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At the bottom of main,</a:t>
            </a:r>
            <a:r>
              <a:rPr lang="en-AU" baseline="0" dirty="0" smtClean="0"/>
              <a:t> we are explicitly calling dispose to free the object from memory.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4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12/12/2016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72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0xy59wtx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b1yfkh5e(v=vs.110).aspx" TargetMode="External"/><Relationship Id="rId4" Type="http://schemas.openxmlformats.org/officeDocument/2006/relationships/hyperlink" Target="https://msdn.microsoft.com/en-us/library/system.object.finalize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Advanced Memory Management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Collecting Garbage Manually</a:t>
            </a:r>
          </a:p>
        </p:txBody>
      </p:sp>
    </p:spTree>
    <p:extLst>
      <p:ext uri="{BB962C8B-B14F-4D97-AF65-F5344CB8AC3E}">
        <p14:creationId xmlns:p14="http://schemas.microsoft.com/office/powerpoint/2010/main" val="17140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IDisposable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52839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Our program can now dispose resources at an appropriate time.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07904" y="141690"/>
            <a:ext cx="4824412" cy="48705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: </a:t>
            </a:r>
            <a:r>
              <a:rPr lang="en-AU" sz="1000" dirty="0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IDisposable</a:t>
            </a:r>
            <a:endParaRPr lang="en-AU" sz="1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"Constructing"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AU" sz="1000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DO NOT MAKE THIS METHOD VIRTUAL</a:t>
            </a:r>
            <a:endParaRPr lang="en-AU" sz="1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Dispose()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"Free Un-Managed resources"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~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"Finalize"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Program</a:t>
            </a:r>
            <a:endParaRPr lang="en-AU" sz="1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args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.ReadLine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myObj.Dispose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en-AU" sz="1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451596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59832" y="415592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9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IDisposable Rules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The method should be callable multiple times with no consequences.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The object should also implement a finalizer, which calls the Dispose method in the case that Dispose has not been explicitly called on the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Dispose) should call GC.SuppressFinalize to prevent the GC from calling the Finalise method before freeing the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Methods called after Dispose should throw an ObjectDisposedException if that code relies on disposed data.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315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Revised IDisposable Code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46162" y="1063229"/>
            <a:ext cx="5710014" cy="37856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MyObject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AU" sz="1000" dirty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disposed =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MyObject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nsolas" panose="020B0609020204030204" pitchFamily="49" charset="0"/>
              </a:rPr>
              <a:t>"Constructing"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DO NOT MAKE THIS METHOD VIRTUAL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Dispose()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(!disposed</a:t>
            </a:r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nsolas" panose="020B0609020204030204" pitchFamily="49" charset="0"/>
              </a:rPr>
              <a:t>"Freeing resources"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.SuppressFinalize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b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disposed = true;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ObjectDisposedException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MyObject</a:t>
            </a:r>
            <a:r>
              <a:rPr lang="en-AU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AU" sz="1000" dirty="0">
                <a:solidFill>
                  <a:srgbClr val="A31515"/>
                </a:solidFill>
                <a:latin typeface="Consolas" panose="020B0609020204030204" pitchFamily="49" charset="0"/>
              </a:rPr>
              <a:t>"Already Disposed"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~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MyObject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() { </a:t>
            </a:r>
            <a:r>
              <a:rPr lang="en-A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.Dispose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1063229"/>
            <a:ext cx="2489535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If you called Dispose twice, The exception would be thrown </a:t>
            </a:r>
            <a:endParaRPr lang="en-A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349778" y="1995686"/>
            <a:ext cx="4367941" cy="116955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DoSomething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(disposed)</a:t>
            </a:r>
            <a:b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ObjectDisposedException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nsolas" panose="020B0609020204030204" pitchFamily="49" charset="0"/>
              </a:rPr>
              <a:t>"My Object</a:t>
            </a:r>
            <a:r>
              <a:rPr lang="en-AU" sz="1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now call some native methods using the resource</a:t>
            </a:r>
            <a:r>
              <a:rPr lang="en-AU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en-AU" sz="1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6735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IDisposable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A class should implement IDisposable and the Dispose method, not only when it has to free unmanaged resources, but also when it instantiates managed classes which also implement IDisposable.</a:t>
            </a:r>
          </a:p>
        </p:txBody>
      </p:sp>
    </p:spTree>
    <p:extLst>
      <p:ext uri="{BB962C8B-B14F-4D97-AF65-F5344CB8AC3E}">
        <p14:creationId xmlns:p14="http://schemas.microsoft.com/office/powerpoint/2010/main" val="23416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We’re not done yet!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You should now have a broad overview of how the Garbage Collector works, and how to free resources properly.</a:t>
            </a:r>
          </a:p>
          <a:p>
            <a:endParaRPr lang="en-AU" dirty="0"/>
          </a:p>
          <a:p>
            <a:r>
              <a:rPr lang="en-AU" dirty="0" smtClean="0"/>
              <a:t>However, we have only just scratched the surface… our current knowledge only demonstrates the IDisposable interface without thinking about inheritance.</a:t>
            </a:r>
          </a:p>
          <a:p>
            <a:endParaRPr lang="en-AU" dirty="0"/>
          </a:p>
          <a:p>
            <a:r>
              <a:rPr lang="en-AU" dirty="0" smtClean="0"/>
              <a:t>The dispose pattern changes slightly when inheritance becomes involved.</a:t>
            </a:r>
          </a:p>
        </p:txBody>
      </p:sp>
    </p:spTree>
    <p:extLst>
      <p:ext uri="{BB962C8B-B14F-4D97-AF65-F5344CB8AC3E}">
        <p14:creationId xmlns:p14="http://schemas.microsoft.com/office/powerpoint/2010/main" val="8865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Inheritance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AU" dirty="0" smtClean="0"/>
              <a:t>The Dispose method should never be virtual…</a:t>
            </a:r>
          </a:p>
          <a:p>
            <a:endParaRPr lang="en-AU" dirty="0"/>
          </a:p>
          <a:p>
            <a:r>
              <a:rPr lang="en-AU" dirty="0" smtClean="0"/>
              <a:t>So how does a derived class provide additional clean-up?</a:t>
            </a:r>
          </a:p>
          <a:p>
            <a:pPr lvl="1"/>
            <a:r>
              <a:rPr lang="en-AU" dirty="0" smtClean="0"/>
              <a:t>Create a function overloaded virtual disposed method</a:t>
            </a:r>
          </a:p>
          <a:p>
            <a:pPr lvl="1"/>
            <a:r>
              <a:rPr lang="en-AU" dirty="0" smtClean="0"/>
              <a:t>This overloaded dispose should be invoked by our default Dispose method</a:t>
            </a:r>
          </a:p>
          <a:p>
            <a:pPr lvl="1"/>
            <a:r>
              <a:rPr lang="en-AU" dirty="0" smtClean="0"/>
              <a:t>Derived objects can then override the virtual dispose method</a:t>
            </a:r>
          </a:p>
        </p:txBody>
      </p:sp>
    </p:spTree>
    <p:extLst>
      <p:ext uri="{BB962C8B-B14F-4D97-AF65-F5344CB8AC3E}">
        <p14:creationId xmlns:p14="http://schemas.microsoft.com/office/powerpoint/2010/main" val="8703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Revised IDisposable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82349"/>
            <a:ext cx="4416594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DerrivedMyObject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MyObject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Dispose(</a:t>
            </a:r>
            <a:r>
              <a:rPr lang="en-A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disposing)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free un-managed resources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(disposing)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free other </a:t>
            </a:r>
            <a:r>
              <a:rPr lang="en-AU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manged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 resources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make sure the base class frees its resources also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.Dispose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(disposing);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3702126"/>
            <a:ext cx="4402832" cy="8924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smtClean="0"/>
              <a:t>Above is the derived class that overloads the Dispose method from the base class (right)</a:t>
            </a:r>
            <a:endParaRPr lang="en-A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63214"/>
            <a:ext cx="4134465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MyObject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AU" sz="1000" dirty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MyObject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nsolas" panose="020B0609020204030204" pitchFamily="49" charset="0"/>
              </a:rPr>
              <a:t>"Constructing"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DO NOT MAKE THIS METHOD VIRTUAL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Dispose()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Dispose(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.SuppressFinalize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This Method can be </a:t>
            </a:r>
            <a:r>
              <a:rPr lang="en-AU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overriden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 by a </a:t>
            </a:r>
            <a:r>
              <a:rPr lang="en-AU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derrived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class.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Dispose(</a:t>
            </a:r>
            <a:r>
              <a:rPr lang="en-A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disposing)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free un-managed resources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(disposing)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free other managed resources!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~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MyObject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AU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Dont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 free other managed resources...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just free un-managed resources!</a:t>
            </a:r>
            <a:endParaRPr lang="en-AU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A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AU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.Dispose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AU" sz="10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8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C#’s </a:t>
            </a:r>
            <a:r>
              <a:rPr lang="en-AU" dirty="0" smtClean="0"/>
              <a:t>Garbage </a:t>
            </a:r>
            <a:r>
              <a:rPr lang="en-AU" dirty="0" smtClean="0"/>
              <a:t>Collector </a:t>
            </a:r>
            <a:r>
              <a:rPr lang="en-AU" dirty="0" smtClean="0"/>
              <a:t>automatically manages memory for </a:t>
            </a:r>
            <a:r>
              <a:rPr lang="en-AU" dirty="0" smtClean="0"/>
              <a:t>you, but you </a:t>
            </a:r>
            <a:r>
              <a:rPr lang="en-AU" dirty="0" smtClean="0"/>
              <a:t>have very little control over when the Garbage Collector decides to free up </a:t>
            </a:r>
            <a:r>
              <a:rPr lang="en-AU" dirty="0" smtClean="0"/>
              <a:t>memory</a:t>
            </a:r>
            <a:endParaRPr lang="en-AU" dirty="0"/>
          </a:p>
          <a:p>
            <a:r>
              <a:rPr lang="en-AU" dirty="0" smtClean="0"/>
              <a:t>You can have more control over the GC by having your object inherit from the </a:t>
            </a:r>
            <a:r>
              <a:rPr lang="en-AU" i="1" dirty="0" smtClean="0"/>
              <a:t>IDisposable</a:t>
            </a:r>
            <a:r>
              <a:rPr lang="en-AU" dirty="0" smtClean="0"/>
              <a:t> </a:t>
            </a:r>
            <a:r>
              <a:rPr lang="en-AU" dirty="0" smtClean="0"/>
              <a:t>interface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06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</a:t>
            </a:r>
            <a:r>
              <a:rPr lang="en-AU" dirty="0" smtClean="0"/>
              <a:t>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 Garbage Collector:</a:t>
            </a:r>
          </a:p>
          <a:p>
            <a:pPr lvl="1"/>
            <a:r>
              <a:rPr lang="en-AU" dirty="0" smtClean="0"/>
              <a:t>Everything there is to know about the .NET Garbage Collector</a:t>
            </a:r>
            <a:endParaRPr lang="en-AU" dirty="0"/>
          </a:p>
          <a:p>
            <a:pPr lvl="2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msdn.microsoft.com/en-us/library/0xy59wtx.aspx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Finalize </a:t>
            </a:r>
            <a:r>
              <a:rPr lang="en-AU" dirty="0" smtClean="0"/>
              <a:t>Method:</a:t>
            </a:r>
          </a:p>
          <a:p>
            <a:pPr lvl="1"/>
            <a:r>
              <a:rPr lang="en-AU" dirty="0" smtClean="0"/>
              <a:t>When </a:t>
            </a:r>
            <a:r>
              <a:rPr lang="en-AU" dirty="0" smtClean="0"/>
              <a:t>and how the </a:t>
            </a:r>
            <a:r>
              <a:rPr lang="en-AU" dirty="0" smtClean="0"/>
              <a:t>finalize </a:t>
            </a:r>
            <a:r>
              <a:rPr lang="en-AU" dirty="0" smtClean="0"/>
              <a:t>method is called (out of scope)</a:t>
            </a:r>
          </a:p>
          <a:p>
            <a:pPr lvl="2"/>
            <a:r>
              <a:rPr lang="en-AU" u="sng" dirty="0" smtClean="0">
                <a:hlinkClick r:id="rId4"/>
              </a:rPr>
              <a:t>https://msdn.microsoft.com/en-us/library/system.object.finalize.aspx</a:t>
            </a:r>
            <a:endParaRPr lang="en-AU" u="sng" dirty="0"/>
          </a:p>
          <a:p>
            <a:endParaRPr lang="en-AU" dirty="0" smtClean="0"/>
          </a:p>
          <a:p>
            <a:r>
              <a:rPr lang="en-AU" dirty="0" smtClean="0"/>
              <a:t>IDispose Pattern:</a:t>
            </a:r>
          </a:p>
          <a:p>
            <a:pPr lvl="1"/>
            <a:r>
              <a:rPr lang="en-AU" dirty="0" smtClean="0"/>
              <a:t>As described in this lecture, this is the method recommended for disposing of resources</a:t>
            </a:r>
          </a:p>
          <a:p>
            <a:pPr lvl="2"/>
            <a:r>
              <a:rPr lang="en-AU" u="sng" dirty="0" smtClean="0">
                <a:hlinkClick r:id="rId5"/>
              </a:rPr>
              <a:t>https://msdn.microsoft.com/en-us/library/b1yfkh5e(v=vs.110).aspx</a:t>
            </a:r>
            <a:r>
              <a:rPr lang="en-AU" u="sng" dirty="0" smtClean="0"/>
              <a:t> </a:t>
            </a:r>
            <a:endParaRPr lang="en-AU" u="sng" dirty="0"/>
          </a:p>
          <a:p>
            <a:pPr lvl="2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28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An </a:t>
            </a:r>
            <a:r>
              <a:rPr lang="en-AU" dirty="0" smtClean="0"/>
              <a:t>Object’s Life Cycle</a:t>
            </a:r>
          </a:p>
          <a:p>
            <a:endParaRPr lang="en-AU" dirty="0"/>
          </a:p>
          <a:p>
            <a:r>
              <a:rPr lang="en-AU" dirty="0" smtClean="0"/>
              <a:t>The Finalize Method</a:t>
            </a:r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dirty="0" smtClean="0"/>
              <a:t>IDisposable Interface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39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Recap - The Garbage Collector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The Garbage Collector is in control</a:t>
            </a:r>
          </a:p>
          <a:p>
            <a:pPr lvl="1"/>
            <a:r>
              <a:rPr lang="en-AU" dirty="0" smtClean="0"/>
              <a:t>We cannot control when the garbage collector collects memory, unless a call to GC.Collect is made</a:t>
            </a:r>
          </a:p>
          <a:p>
            <a:pPr lvl="1"/>
            <a:r>
              <a:rPr lang="en-AU" dirty="0" smtClean="0"/>
              <a:t>We cannot control the order in which objects are freed from memory</a:t>
            </a:r>
          </a:p>
          <a:p>
            <a:pPr lvl="1"/>
            <a:endParaRPr lang="en-AU" dirty="0"/>
          </a:p>
          <a:p>
            <a:r>
              <a:rPr lang="en-AU" dirty="0" smtClean="0"/>
              <a:t>To </a:t>
            </a:r>
            <a:r>
              <a:rPr lang="en-AU" smtClean="0"/>
              <a:t>understand in more detail, </a:t>
            </a:r>
            <a:r>
              <a:rPr lang="en-AU" dirty="0" smtClean="0"/>
              <a:t>let’s look at the series of methods which are called during the lifetime of an object…</a:t>
            </a:r>
          </a:p>
        </p:txBody>
      </p:sp>
    </p:spTree>
    <p:extLst>
      <p:ext uri="{BB962C8B-B14F-4D97-AF65-F5344CB8AC3E}">
        <p14:creationId xmlns:p14="http://schemas.microsoft.com/office/powerpoint/2010/main" val="34786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 Objects Life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537" y="1135045"/>
            <a:ext cx="3456384" cy="38087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endParaRPr lang="en-AU" sz="1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"Constructing"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AU" sz="1000" dirty="0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en-AU" sz="1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~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AU" sz="1000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"Finalize"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5000"/>
              </a:lnSpc>
              <a:defRPr/>
            </a:pPr>
            <a:endParaRPr lang="en-AU" sz="1000" dirty="0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en-AU" sz="1000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en-AU" sz="1000" dirty="0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Program</a:t>
            </a:r>
            <a:endParaRPr lang="en-AU" sz="1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args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en-AU" sz="1000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MyObject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en-AU" sz="1000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en-AU" sz="1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.ReadLine</a:t>
            </a: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5000"/>
              </a:lnSpc>
              <a:defRPr/>
            </a:pPr>
            <a:r>
              <a:rPr lang="en-AU" sz="1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endParaRPr lang="en-AU" sz="1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23928" y="1135045"/>
            <a:ext cx="4104456" cy="2379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AU" sz="2000" dirty="0" smtClean="0"/>
              <a:t>In this example code:</a:t>
            </a:r>
          </a:p>
          <a:p>
            <a:pPr>
              <a:defRPr/>
            </a:pPr>
            <a:r>
              <a:rPr lang="en-AU" sz="1400" dirty="0" smtClean="0"/>
              <a:t>The memory for an object is created on the managed heap</a:t>
            </a:r>
          </a:p>
          <a:p>
            <a:pPr>
              <a:defRPr/>
            </a:pPr>
            <a:r>
              <a:rPr lang="en-AU" sz="1400" dirty="0" smtClean="0"/>
              <a:t>The object’s constructor is called</a:t>
            </a:r>
          </a:p>
          <a:p>
            <a:pPr>
              <a:defRPr/>
            </a:pPr>
            <a:r>
              <a:rPr lang="en-AU" sz="1400" dirty="0" smtClean="0"/>
              <a:t>The </a:t>
            </a:r>
            <a:r>
              <a:rPr lang="en-AU" sz="1400" dirty="0" err="1" smtClean="0"/>
              <a:t>myObj</a:t>
            </a:r>
            <a:r>
              <a:rPr lang="en-AU" sz="1400" dirty="0" smtClean="0"/>
              <a:t> variable references the object</a:t>
            </a:r>
          </a:p>
          <a:p>
            <a:pPr>
              <a:defRPr/>
            </a:pPr>
            <a:r>
              <a:rPr lang="en-AU" sz="1400" dirty="0" smtClean="0"/>
              <a:t>The </a:t>
            </a:r>
            <a:r>
              <a:rPr lang="en-AU" sz="1400" dirty="0" err="1" smtClean="0"/>
              <a:t>myObj</a:t>
            </a:r>
            <a:r>
              <a:rPr lang="en-AU" sz="1400" dirty="0" smtClean="0"/>
              <a:t> variable falls out of scope</a:t>
            </a:r>
          </a:p>
          <a:p>
            <a:pPr>
              <a:defRPr/>
            </a:pPr>
            <a:r>
              <a:rPr lang="en-AU" sz="1400" dirty="0" smtClean="0"/>
              <a:t>The program ends</a:t>
            </a:r>
          </a:p>
          <a:p>
            <a:pPr>
              <a:defRPr/>
            </a:pPr>
            <a:r>
              <a:rPr lang="en-AU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Then GC cleans up memory</a:t>
            </a:r>
          </a:p>
          <a:p>
            <a:pPr lvl="1">
              <a:defRPr/>
            </a:pPr>
            <a:r>
              <a:rPr lang="en-AU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object’s finalize method is called</a:t>
            </a:r>
          </a:p>
          <a:p>
            <a:pPr lvl="1">
              <a:defRPr/>
            </a:pPr>
            <a:r>
              <a:rPr lang="en-AU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memory is freed </a:t>
            </a:r>
          </a:p>
          <a:p>
            <a:pPr>
              <a:defRPr/>
            </a:pPr>
            <a:endParaRPr lang="en-AU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26241" y="3579862"/>
            <a:ext cx="410214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b="1" dirty="0" smtClean="0"/>
              <a:t>NOTE</a:t>
            </a:r>
            <a:r>
              <a:rPr lang="en-AU" sz="1400" dirty="0" smtClean="0"/>
              <a:t> The Finalise method is called after the program ends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5065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Finalize Method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The finalize method is the method that is called by the Garbage Collector just before it frees memory.</a:t>
            </a:r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283718"/>
            <a:ext cx="6552728" cy="20005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AU" b="1" dirty="0" smtClean="0"/>
              <a:t>IMPORTANT</a:t>
            </a:r>
          </a:p>
          <a:p>
            <a:pPr>
              <a:defRPr/>
            </a:pPr>
            <a:endParaRPr lang="en-AU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AU" sz="1400" dirty="0" smtClean="0"/>
              <a:t>The </a:t>
            </a:r>
            <a:r>
              <a:rPr lang="en-AU" sz="1400" dirty="0"/>
              <a:t>Finalize method is </a:t>
            </a:r>
            <a:r>
              <a:rPr lang="en-AU" sz="1400" b="1" u="sng" dirty="0"/>
              <a:t>NOT</a:t>
            </a:r>
            <a:r>
              <a:rPr lang="en-AU" sz="1400" dirty="0"/>
              <a:t> guaranteed to be called by the </a:t>
            </a:r>
            <a:r>
              <a:rPr lang="en-AU" sz="1400" dirty="0" smtClean="0"/>
              <a:t>GC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AU" sz="1400" dirty="0"/>
              <a:t>Never Allocate memory in finalizes or call virtual </a:t>
            </a:r>
            <a:r>
              <a:rPr lang="en-AU" sz="1400" dirty="0" smtClean="0"/>
              <a:t>methods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AU" sz="1400" dirty="0"/>
              <a:t>Do not define </a:t>
            </a:r>
            <a:r>
              <a:rPr lang="en-AU" sz="1400" dirty="0" err="1"/>
              <a:t>finalizers</a:t>
            </a:r>
            <a:r>
              <a:rPr lang="en-AU" sz="1400" dirty="0"/>
              <a:t> on value </a:t>
            </a:r>
            <a:r>
              <a:rPr lang="en-AU" sz="1400" dirty="0" smtClean="0"/>
              <a:t>types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AU" sz="1400" dirty="0"/>
              <a:t>Never Create an empty </a:t>
            </a:r>
            <a:r>
              <a:rPr lang="en-AU" sz="1400" dirty="0" smtClean="0"/>
              <a:t>finalizer</a:t>
            </a:r>
            <a:br>
              <a:rPr lang="en-AU" sz="1400" dirty="0" smtClean="0"/>
            </a:br>
            <a:r>
              <a:rPr lang="en-AU" sz="1400" dirty="0" smtClean="0"/>
              <a:t>There </a:t>
            </a:r>
            <a:r>
              <a:rPr lang="en-AU" sz="1400" dirty="0"/>
              <a:t>are many hidden steps that the GC </a:t>
            </a:r>
            <a:r>
              <a:rPr lang="en-AU" sz="1400" dirty="0" smtClean="0"/>
              <a:t>performs when </a:t>
            </a:r>
            <a:r>
              <a:rPr lang="en-AU" sz="1400" dirty="0"/>
              <a:t>calling a finalize method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2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Finalize Method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Because you can’t control when (or even if) the GC calls the Finalize method, you should treat them only as a </a:t>
            </a:r>
            <a:r>
              <a:rPr lang="en-AU" dirty="0" err="1" smtClean="0"/>
              <a:t>fallback</a:t>
            </a:r>
            <a:r>
              <a:rPr lang="en-AU" dirty="0" smtClean="0"/>
              <a:t> mechanism for releasing unmanaged resources.</a:t>
            </a:r>
          </a:p>
          <a:p>
            <a:endParaRPr lang="en-AU" dirty="0"/>
          </a:p>
          <a:p>
            <a:r>
              <a:rPr lang="en-AU" dirty="0" smtClean="0"/>
              <a:t>Instead, the approved way to release unmanaged resources is to make sure your class inherits from the IDisposable interface.</a:t>
            </a:r>
          </a:p>
        </p:txBody>
      </p:sp>
    </p:spTree>
    <p:extLst>
      <p:ext uri="{BB962C8B-B14F-4D97-AF65-F5344CB8AC3E}">
        <p14:creationId xmlns:p14="http://schemas.microsoft.com/office/powerpoint/2010/main" val="25804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Finalize Method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It is also important to note that defining the finalize method of a class will incur a loss in performance and is generally only defined when there is un-managed resources to free.</a:t>
            </a:r>
            <a:endParaRPr lang="en-AU" dirty="0"/>
          </a:p>
          <a:p>
            <a:pPr lvl="1"/>
            <a:r>
              <a:rPr lang="en-AU" dirty="0"/>
              <a:t>For this reason, The Finalize method is often not included for the implementation of the Dispose pattern, however for completeness this will be shown for the upcoming examples.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751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IDisposable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82453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IDisposable is an interface which any class can derive from.</a:t>
            </a:r>
          </a:p>
          <a:p>
            <a:pPr lvl="1"/>
            <a:endParaRPr lang="en-AU" dirty="0"/>
          </a:p>
          <a:p>
            <a:r>
              <a:rPr lang="en-AU" dirty="0" smtClean="0"/>
              <a:t>This forces the programmer to implement the Dispose method, which should be called when needing to free unmanaged resources.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1131590"/>
            <a:ext cx="3024336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1400" b="1" dirty="0" smtClean="0"/>
          </a:p>
          <a:p>
            <a:r>
              <a:rPr lang="en-AU" sz="1400" b="1" dirty="0" smtClean="0"/>
              <a:t>NOTE:</a:t>
            </a:r>
          </a:p>
          <a:p>
            <a:r>
              <a:rPr lang="en-AU" sz="1200" dirty="0" smtClean="0"/>
              <a:t>Just like you would call delete on an object in C++</a:t>
            </a:r>
          </a:p>
          <a:p>
            <a:endParaRPr lang="en-AU" sz="1200" dirty="0" smtClean="0"/>
          </a:p>
          <a:p>
            <a:r>
              <a:rPr lang="en-AU" sz="1200" dirty="0" smtClean="0"/>
              <a:t>We can call the Dispose method of an object in C# when we want to explicitly free memory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182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IDisposable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Unlike Finalize, developers should call Dispose() explicitly to free unmanaged resources.</a:t>
            </a:r>
          </a:p>
          <a:p>
            <a:pPr lvl="1"/>
            <a:endParaRPr lang="en-AU" dirty="0"/>
          </a:p>
          <a:p>
            <a:r>
              <a:rPr lang="en-AU" dirty="0" smtClean="0"/>
              <a:t>You should call the Dispose method explicitly on any object that implements it</a:t>
            </a:r>
          </a:p>
          <a:p>
            <a:endParaRPr lang="en-AU" dirty="0"/>
          </a:p>
          <a:p>
            <a:r>
              <a:rPr lang="en-AU" dirty="0" smtClean="0"/>
              <a:t>Typically the dispose method should not free managed memory.</a:t>
            </a:r>
          </a:p>
        </p:txBody>
      </p:sp>
    </p:spTree>
    <p:extLst>
      <p:ext uri="{BB962C8B-B14F-4D97-AF65-F5344CB8AC3E}">
        <p14:creationId xmlns:p14="http://schemas.microsoft.com/office/powerpoint/2010/main" val="16686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1559</Words>
  <Application>Microsoft Office PowerPoint</Application>
  <PresentationFormat>On-screen Show (16:9)</PresentationFormat>
  <Paragraphs>283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Office Theme</vt:lpstr>
      <vt:lpstr>Advanced Memory Management</vt:lpstr>
      <vt:lpstr>Contents</vt:lpstr>
      <vt:lpstr>Recap - The Garbage Collector</vt:lpstr>
      <vt:lpstr>An Objects Life</vt:lpstr>
      <vt:lpstr>The Finalize Method</vt:lpstr>
      <vt:lpstr>The Finalize Method</vt:lpstr>
      <vt:lpstr>The Finalize Method</vt:lpstr>
      <vt:lpstr>IDisposable</vt:lpstr>
      <vt:lpstr>IDisposable</vt:lpstr>
      <vt:lpstr>IDisposable</vt:lpstr>
      <vt:lpstr>IDisposable Rules</vt:lpstr>
      <vt:lpstr>Revised IDisposable Code</vt:lpstr>
      <vt:lpstr>IDisposable</vt:lpstr>
      <vt:lpstr>We’re not done yet!</vt:lpstr>
      <vt:lpstr>Inheritance</vt:lpstr>
      <vt:lpstr>Revised IDisposable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41</cp:revision>
  <dcterms:created xsi:type="dcterms:W3CDTF">2014-07-14T04:04:52Z</dcterms:created>
  <dcterms:modified xsi:type="dcterms:W3CDTF">2016-12-12T01:22:53Z</dcterms:modified>
</cp:coreProperties>
</file>