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51" d="100"/>
          <a:sy n="151" d="100"/>
        </p:scale>
        <p:origin x="474" y="13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95DE15-1CB2-4A24-AFFF-D3DDE89DC4AB}" type="datetimeFigureOut">
              <a:rPr lang="en-GB" smtClean="0"/>
              <a:t>12/12/2016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BD1121-D736-4287-BB14-2A76EC012B8F}" type="slidenum">
              <a:rPr lang="en-GB" smtClean="0"/>
              <a:t>‹#›</a:t>
            </a:fld>
            <a:endParaRPr lang="en-GB"/>
          </a:p>
        </p:txBody>
      </p:sp>
    </p:spTree>
    <p:extLst>
      <p:ext uri="{BB962C8B-B14F-4D97-AF65-F5344CB8AC3E}">
        <p14:creationId xmlns:p14="http://schemas.microsoft.com/office/powerpoint/2010/main" val="2972164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55576" y="771550"/>
            <a:ext cx="7632848" cy="1728192"/>
          </a:xfrm>
        </p:spPr>
        <p:txBody>
          <a:bodyPr>
            <a:normAutofit/>
          </a:bodyPr>
          <a:lstStyle>
            <a:lvl1pPr algn="l">
              <a:defRPr sz="4800"/>
            </a:lvl1pPr>
          </a:lstStyle>
          <a:p>
            <a:r>
              <a:rPr lang="en-US" dirty="0" smtClean="0"/>
              <a:t>Click to edit title</a:t>
            </a:r>
            <a:endParaRPr lang="en-AU" dirty="0"/>
          </a:p>
        </p:txBody>
      </p:sp>
      <p:sp>
        <p:nvSpPr>
          <p:cNvPr id="3" name="Subtitle 2"/>
          <p:cNvSpPr>
            <a:spLocks noGrp="1"/>
          </p:cNvSpPr>
          <p:nvPr>
            <p:ph type="subTitle" idx="1" hasCustomPrompt="1"/>
          </p:nvPr>
        </p:nvSpPr>
        <p:spPr>
          <a:xfrm>
            <a:off x="755576" y="2571750"/>
            <a:ext cx="7632848" cy="1152128"/>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subtitle</a:t>
            </a:r>
            <a:endParaRPr lang="en-AU" dirty="0"/>
          </a:p>
        </p:txBody>
      </p:sp>
      <p:sp>
        <p:nvSpPr>
          <p:cNvPr id="8" name="Text Placeholder 7"/>
          <p:cNvSpPr>
            <a:spLocks noGrp="1"/>
          </p:cNvSpPr>
          <p:nvPr>
            <p:ph type="body" sz="quarter" idx="11" hasCustomPrompt="1"/>
          </p:nvPr>
        </p:nvSpPr>
        <p:spPr>
          <a:xfrm>
            <a:off x="755650" y="4386138"/>
            <a:ext cx="7272734" cy="345852"/>
          </a:xfrm>
        </p:spPr>
        <p:txBody>
          <a:bodyPr>
            <a:noAutofit/>
          </a:bodyPr>
          <a:lstStyle>
            <a:lvl1pPr marL="0" indent="0">
              <a:buNone/>
              <a:defRPr sz="1400" baseline="0">
                <a:solidFill>
                  <a:schemeClr val="bg1">
                    <a:lumMod val="75000"/>
                  </a:schemeClr>
                </a:solidFill>
              </a:defRPr>
            </a:lvl1pPr>
            <a:lvl2pPr marL="457200" indent="0">
              <a:buNone/>
              <a:defRPr sz="1200">
                <a:solidFill>
                  <a:schemeClr val="bg1">
                    <a:lumMod val="75000"/>
                  </a:schemeClr>
                </a:solidFill>
              </a:defRPr>
            </a:lvl2pPr>
            <a:lvl3pPr marL="914400" indent="0">
              <a:buNone/>
              <a:defRPr sz="1100">
                <a:solidFill>
                  <a:schemeClr val="bg1">
                    <a:lumMod val="75000"/>
                  </a:schemeClr>
                </a:solidFill>
              </a:defRPr>
            </a:lvl3pPr>
            <a:lvl4pPr marL="1371600" indent="0">
              <a:buNone/>
              <a:defRPr sz="1050">
                <a:solidFill>
                  <a:schemeClr val="bg1">
                    <a:lumMod val="75000"/>
                  </a:schemeClr>
                </a:solidFill>
              </a:defRPr>
            </a:lvl4pPr>
            <a:lvl5pPr marL="1828800" indent="0">
              <a:buNone/>
              <a:defRPr sz="1050">
                <a:solidFill>
                  <a:schemeClr val="bg1">
                    <a:lumMod val="75000"/>
                  </a:schemeClr>
                </a:solidFill>
              </a:defRPr>
            </a:lvl5pPr>
          </a:lstStyle>
          <a:p>
            <a:pPr lvl="0"/>
            <a:r>
              <a:rPr lang="en-US" dirty="0" smtClean="0"/>
              <a:t>Click to add or edit date and editor</a:t>
            </a:r>
            <a:endParaRPr lang="en-GB" dirty="0"/>
          </a:p>
        </p:txBody>
      </p:sp>
      <p:sp>
        <p:nvSpPr>
          <p:cNvPr id="10" name="Text Placeholder 9"/>
          <p:cNvSpPr>
            <a:spLocks noGrp="1"/>
          </p:cNvSpPr>
          <p:nvPr>
            <p:ph type="body" sz="quarter" idx="12" hasCustomPrompt="1"/>
          </p:nvPr>
        </p:nvSpPr>
        <p:spPr>
          <a:xfrm>
            <a:off x="755650" y="3827810"/>
            <a:ext cx="7632774" cy="486320"/>
          </a:xfrm>
        </p:spPr>
        <p:txBody>
          <a:bodyPr>
            <a:noAutofit/>
          </a:bodyPr>
          <a:lstStyle>
            <a:lvl1pPr marL="0" indent="0">
              <a:buNone/>
              <a:defRPr sz="2400" baseline="0">
                <a:solidFill>
                  <a:srgbClr val="00B0F0"/>
                </a:solidFill>
              </a:defRPr>
            </a:lvl1pPr>
          </a:lstStyle>
          <a:p>
            <a:pPr lvl="0"/>
            <a:r>
              <a:rPr lang="en-US" dirty="0" smtClean="0"/>
              <a:t>Click to edit COURSE AREA - Topic</a:t>
            </a:r>
            <a:endParaRPr lang="en-GB" dirty="0"/>
          </a:p>
        </p:txBody>
      </p:sp>
    </p:spTree>
    <p:extLst>
      <p:ext uri="{BB962C8B-B14F-4D97-AF65-F5344CB8AC3E}">
        <p14:creationId xmlns:p14="http://schemas.microsoft.com/office/powerpoint/2010/main" val="313187632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23528" y="205979"/>
            <a:ext cx="8363272" cy="857250"/>
          </a:xfrm>
          <a:prstGeom prst="rect">
            <a:avLst/>
          </a:prstGeom>
        </p:spPr>
        <p:txBody>
          <a:bodyPr vert="horz" lIns="91440" tIns="45720" rIns="91440" bIns="45720" rtlCol="0" anchor="ctr">
            <a:normAutofit/>
          </a:bodyPr>
          <a:lstStyle>
            <a:lvl1pPr>
              <a:defRPr sz="3600"/>
            </a:lvl1pPr>
          </a:lstStyle>
          <a:p>
            <a:r>
              <a:rPr lang="en-US" dirty="0" smtClean="0"/>
              <a:t>Click to edit title</a:t>
            </a:r>
            <a:endParaRPr lang="en-AU" dirty="0"/>
          </a:p>
        </p:txBody>
      </p:sp>
      <p:sp>
        <p:nvSpPr>
          <p:cNvPr id="11" name="Text Placeholder 10"/>
          <p:cNvSpPr>
            <a:spLocks noGrp="1"/>
          </p:cNvSpPr>
          <p:nvPr>
            <p:ph type="body" sz="quarter" idx="10" hasCustomPrompt="1"/>
          </p:nvPr>
        </p:nvSpPr>
        <p:spPr>
          <a:xfrm>
            <a:off x="323850" y="1203325"/>
            <a:ext cx="7776542" cy="3384649"/>
          </a:xfrm>
        </p:spPr>
        <p:txBody>
          <a:bodyPr/>
          <a:lstStyle>
            <a:lvl1pPr>
              <a:defRPr/>
            </a:lvl1pPr>
          </a:lstStyle>
          <a:p>
            <a:pPr lvl="0"/>
            <a:r>
              <a:rPr lang="en-US" dirty="0" smtClean="0"/>
              <a:t>Click to edit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27981093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content and notes">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23527" y="205979"/>
            <a:ext cx="8641085" cy="857250"/>
          </a:xfrm>
          <a:prstGeom prst="rect">
            <a:avLst/>
          </a:prstGeom>
        </p:spPr>
        <p:txBody>
          <a:bodyPr vert="horz" lIns="91440" tIns="45720" rIns="91440" bIns="45720" rtlCol="0" anchor="ctr">
            <a:normAutofit/>
          </a:bodyPr>
          <a:lstStyle/>
          <a:p>
            <a:r>
              <a:rPr lang="en-US" dirty="0" smtClean="0"/>
              <a:t>Click to edit title</a:t>
            </a:r>
            <a:endParaRPr lang="en-AU" dirty="0"/>
          </a:p>
        </p:txBody>
      </p:sp>
      <p:sp>
        <p:nvSpPr>
          <p:cNvPr id="3" name="Text Placeholder 2"/>
          <p:cNvSpPr>
            <a:spLocks noGrp="1"/>
          </p:cNvSpPr>
          <p:nvPr>
            <p:ph type="body" sz="quarter" idx="10" hasCustomPrompt="1"/>
          </p:nvPr>
        </p:nvSpPr>
        <p:spPr>
          <a:xfrm>
            <a:off x="6659563" y="1200151"/>
            <a:ext cx="2305050" cy="3394074"/>
          </a:xfrm>
        </p:spPr>
        <p:txBody>
          <a:bodyPr>
            <a:normAutofit/>
          </a:bodyPr>
          <a:lstStyle>
            <a:lvl1pPr marL="0" indent="0">
              <a:buNone/>
              <a:defRPr sz="1200">
                <a:solidFill>
                  <a:schemeClr val="bg1">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NOTES</a:t>
            </a:r>
          </a:p>
          <a:p>
            <a:pPr lvl="0"/>
            <a:r>
              <a:rPr lang="en-US" dirty="0" smtClean="0"/>
              <a:t>Click to edit notes</a:t>
            </a:r>
            <a:endParaRPr lang="en-GB" dirty="0"/>
          </a:p>
        </p:txBody>
      </p:sp>
      <p:sp>
        <p:nvSpPr>
          <p:cNvPr id="11" name="Text Placeholder 10"/>
          <p:cNvSpPr>
            <a:spLocks noGrp="1"/>
          </p:cNvSpPr>
          <p:nvPr>
            <p:ph type="body" sz="quarter" idx="11"/>
          </p:nvPr>
        </p:nvSpPr>
        <p:spPr>
          <a:xfrm>
            <a:off x="323850" y="1200150"/>
            <a:ext cx="6192838" cy="33940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96956496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3528" y="1203598"/>
            <a:ext cx="5486400" cy="374441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dirty="0"/>
          </a:p>
        </p:txBody>
      </p:sp>
      <p:sp>
        <p:nvSpPr>
          <p:cNvPr id="4" name="Text Placeholder 3"/>
          <p:cNvSpPr>
            <a:spLocks noGrp="1"/>
          </p:cNvSpPr>
          <p:nvPr>
            <p:ph type="body" sz="half" idx="2" hasCustomPrompt="1"/>
          </p:nvPr>
        </p:nvSpPr>
        <p:spPr>
          <a:xfrm>
            <a:off x="5950496" y="1203598"/>
            <a:ext cx="2736304" cy="2832497"/>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text</a:t>
            </a:r>
          </a:p>
        </p:txBody>
      </p:sp>
      <p:sp>
        <p:nvSpPr>
          <p:cNvPr id="8" name="Title Placeholder 1"/>
          <p:cNvSpPr>
            <a:spLocks noGrp="1"/>
          </p:cNvSpPr>
          <p:nvPr>
            <p:ph type="title" hasCustomPrompt="1"/>
          </p:nvPr>
        </p:nvSpPr>
        <p:spPr>
          <a:xfrm>
            <a:off x="323528" y="205979"/>
            <a:ext cx="8363272" cy="857250"/>
          </a:xfrm>
          <a:prstGeom prst="rect">
            <a:avLst/>
          </a:prstGeom>
        </p:spPr>
        <p:txBody>
          <a:bodyPr vert="horz" lIns="91440" tIns="45720" rIns="91440" bIns="45720" rtlCol="0" anchor="ctr">
            <a:normAutofit/>
          </a:bodyPr>
          <a:lstStyle/>
          <a:p>
            <a:r>
              <a:rPr lang="en-US" dirty="0" smtClean="0"/>
              <a:t>Click to edit title</a:t>
            </a:r>
            <a:endParaRPr lang="en-AU" dirty="0"/>
          </a:p>
        </p:txBody>
      </p:sp>
    </p:spTree>
    <p:extLst>
      <p:ext uri="{BB962C8B-B14F-4D97-AF65-F5344CB8AC3E}">
        <p14:creationId xmlns:p14="http://schemas.microsoft.com/office/powerpoint/2010/main" val="189625652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xercis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2411760" y="205979"/>
            <a:ext cx="6552852" cy="857250"/>
          </a:xfrm>
          <a:prstGeom prst="rect">
            <a:avLst/>
          </a:prstGeom>
        </p:spPr>
        <p:txBody>
          <a:bodyPr vert="horz" lIns="91440" tIns="45720" rIns="91440" bIns="45720" rtlCol="0" anchor="ctr">
            <a:normAutofit/>
          </a:bodyPr>
          <a:lstStyle/>
          <a:p>
            <a:r>
              <a:rPr lang="en-US" dirty="0" smtClean="0"/>
              <a:t>Click to edit title</a:t>
            </a:r>
            <a:endParaRPr lang="en-AU" dirty="0"/>
          </a:p>
        </p:txBody>
      </p:sp>
      <p:sp>
        <p:nvSpPr>
          <p:cNvPr id="3" name="Text Placeholder 2"/>
          <p:cNvSpPr>
            <a:spLocks noGrp="1"/>
          </p:cNvSpPr>
          <p:nvPr>
            <p:ph type="body" sz="quarter" idx="10" hasCustomPrompt="1"/>
          </p:nvPr>
        </p:nvSpPr>
        <p:spPr>
          <a:xfrm>
            <a:off x="6659563" y="1200151"/>
            <a:ext cx="2305050" cy="3394074"/>
          </a:xfrm>
        </p:spPr>
        <p:txBody>
          <a:bodyPr>
            <a:normAutofit/>
          </a:bodyPr>
          <a:lstStyle>
            <a:lvl1pPr marL="0" indent="0">
              <a:buNone/>
              <a:defRPr sz="1200">
                <a:solidFill>
                  <a:schemeClr val="bg1">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NOTES</a:t>
            </a:r>
          </a:p>
          <a:p>
            <a:pPr lvl="0"/>
            <a:r>
              <a:rPr lang="en-US" dirty="0" smtClean="0"/>
              <a:t>Click to edit notes</a:t>
            </a:r>
            <a:endParaRPr lang="en-GB" dirty="0"/>
          </a:p>
        </p:txBody>
      </p:sp>
      <p:sp>
        <p:nvSpPr>
          <p:cNvPr id="2" name="TextBox 1"/>
          <p:cNvSpPr txBox="1"/>
          <p:nvPr userDrawn="1"/>
        </p:nvSpPr>
        <p:spPr>
          <a:xfrm>
            <a:off x="179513" y="311438"/>
            <a:ext cx="2160240" cy="646331"/>
          </a:xfrm>
          <a:prstGeom prst="rect">
            <a:avLst/>
          </a:prstGeom>
          <a:noFill/>
        </p:spPr>
        <p:txBody>
          <a:bodyPr wrap="square" rtlCol="0">
            <a:spAutoFit/>
          </a:bodyPr>
          <a:lstStyle/>
          <a:p>
            <a:r>
              <a:rPr lang="en-AU" sz="3600" dirty="0" smtClean="0">
                <a:solidFill>
                  <a:schemeClr val="bg1"/>
                </a:solidFill>
              </a:rPr>
              <a:t>EXCERCISE</a:t>
            </a:r>
            <a:endParaRPr lang="en-GB" sz="3600" dirty="0">
              <a:solidFill>
                <a:schemeClr val="bg1"/>
              </a:solidFill>
            </a:endParaRPr>
          </a:p>
        </p:txBody>
      </p:sp>
      <p:sp>
        <p:nvSpPr>
          <p:cNvPr id="5" name="Text Placeholder 4"/>
          <p:cNvSpPr>
            <a:spLocks noGrp="1"/>
          </p:cNvSpPr>
          <p:nvPr>
            <p:ph type="body" sz="quarter" idx="11"/>
          </p:nvPr>
        </p:nvSpPr>
        <p:spPr>
          <a:xfrm>
            <a:off x="250825" y="1200150"/>
            <a:ext cx="6265863" cy="3394075"/>
          </a:xfrm>
        </p:spPr>
        <p:txBody>
          <a:bodyPr/>
          <a:lstStyle>
            <a:lvl1pPr marL="514350" indent="-514350">
              <a:buFont typeface="+mj-lt"/>
              <a:buAutoNum type="arabicPeriod"/>
              <a:defRPr/>
            </a:lvl1pPr>
            <a:lvl2pPr marL="914400" indent="-457200">
              <a:buFont typeface="+mj-lt"/>
              <a:buAutoNum type="alphaLcParen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52609687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xercis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108520" y="205979"/>
            <a:ext cx="9433048" cy="8572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itle Placeholder 1"/>
          <p:cNvSpPr>
            <a:spLocks noGrp="1"/>
          </p:cNvSpPr>
          <p:nvPr>
            <p:ph type="title" hasCustomPrompt="1"/>
          </p:nvPr>
        </p:nvSpPr>
        <p:spPr>
          <a:xfrm>
            <a:off x="2411760" y="205979"/>
            <a:ext cx="6552852" cy="857250"/>
          </a:xfrm>
          <a:prstGeom prst="rect">
            <a:avLst/>
          </a:prstGeom>
        </p:spPr>
        <p:txBody>
          <a:bodyPr vert="horz" lIns="91440" tIns="45720" rIns="91440" bIns="45720" rtlCol="0" anchor="ctr">
            <a:normAutofit/>
          </a:bodyPr>
          <a:lstStyle/>
          <a:p>
            <a:r>
              <a:rPr lang="en-US" dirty="0" smtClean="0"/>
              <a:t>Click to edit title</a:t>
            </a:r>
            <a:endParaRPr lang="en-AU" dirty="0"/>
          </a:p>
        </p:txBody>
      </p:sp>
      <p:sp>
        <p:nvSpPr>
          <p:cNvPr id="3" name="Text Placeholder 2"/>
          <p:cNvSpPr>
            <a:spLocks noGrp="1"/>
          </p:cNvSpPr>
          <p:nvPr>
            <p:ph type="body" sz="quarter" idx="10" hasCustomPrompt="1"/>
          </p:nvPr>
        </p:nvSpPr>
        <p:spPr>
          <a:xfrm>
            <a:off x="6659563" y="1200151"/>
            <a:ext cx="2305050" cy="3394074"/>
          </a:xfrm>
        </p:spPr>
        <p:txBody>
          <a:bodyPr>
            <a:normAutofit/>
          </a:bodyPr>
          <a:lstStyle>
            <a:lvl1pPr marL="0" indent="0">
              <a:buNone/>
              <a:defRPr sz="12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NOTES</a:t>
            </a:r>
          </a:p>
          <a:p>
            <a:pPr lvl="0"/>
            <a:r>
              <a:rPr lang="en-US" dirty="0" smtClean="0"/>
              <a:t>Click to edit notes</a:t>
            </a:r>
            <a:endParaRPr lang="en-GB" dirty="0"/>
          </a:p>
        </p:txBody>
      </p:sp>
      <p:sp>
        <p:nvSpPr>
          <p:cNvPr id="2" name="TextBox 1"/>
          <p:cNvSpPr txBox="1"/>
          <p:nvPr userDrawn="1"/>
        </p:nvSpPr>
        <p:spPr>
          <a:xfrm>
            <a:off x="179513" y="311438"/>
            <a:ext cx="2160240" cy="646331"/>
          </a:xfrm>
          <a:prstGeom prst="rect">
            <a:avLst/>
          </a:prstGeom>
          <a:noFill/>
        </p:spPr>
        <p:txBody>
          <a:bodyPr wrap="square" rtlCol="0">
            <a:spAutoFit/>
          </a:bodyPr>
          <a:lstStyle/>
          <a:p>
            <a:r>
              <a:rPr lang="en-AU" sz="3600" dirty="0" smtClean="0">
                <a:solidFill>
                  <a:schemeClr val="bg1"/>
                </a:solidFill>
              </a:rPr>
              <a:t>EXCERCISE</a:t>
            </a:r>
            <a:endParaRPr lang="en-GB" sz="3600" dirty="0">
              <a:solidFill>
                <a:schemeClr val="bg1"/>
              </a:solidFill>
            </a:endParaRPr>
          </a:p>
        </p:txBody>
      </p:sp>
      <p:sp>
        <p:nvSpPr>
          <p:cNvPr id="8" name="Text Placeholder 7"/>
          <p:cNvSpPr>
            <a:spLocks noGrp="1"/>
          </p:cNvSpPr>
          <p:nvPr>
            <p:ph type="body" sz="quarter" idx="11"/>
          </p:nvPr>
        </p:nvSpPr>
        <p:spPr>
          <a:xfrm>
            <a:off x="323850" y="1200150"/>
            <a:ext cx="6264275" cy="3394075"/>
          </a:xfrm>
        </p:spPr>
        <p:txBody>
          <a:bodyPr/>
          <a:lstStyle>
            <a:lvl1pPr marL="514350" indent="-514350">
              <a:buFont typeface="+mj-lt"/>
              <a:buAutoNum type="arabicPeriod"/>
              <a:defRPr>
                <a:solidFill>
                  <a:schemeClr val="tx1">
                    <a:lumMod val="95000"/>
                    <a:lumOff val="5000"/>
                  </a:schemeClr>
                </a:solidFill>
              </a:defRPr>
            </a:lvl1pPr>
            <a:lvl2pPr marL="914400" indent="-457200">
              <a:buFont typeface="+mj-lt"/>
              <a:buAutoNum type="alphaLcParenR"/>
              <a:defRPr>
                <a:solidFill>
                  <a:schemeClr val="tx1">
                    <a:lumMod val="95000"/>
                    <a:lumOff val="5000"/>
                  </a:schemeClr>
                </a:solidFill>
              </a:defRPr>
            </a:lvl2pPr>
            <a:lvl3pPr marL="1371600" indent="-457200">
              <a:buFont typeface="Arial" panose="020B0604020202020204" pitchFamily="34" charset="0"/>
              <a:buChar char="•"/>
              <a:defRPr>
                <a:solidFill>
                  <a:schemeClr val="tx1">
                    <a:lumMod val="95000"/>
                    <a:lumOff val="5000"/>
                  </a:schemeClr>
                </a:solidFill>
              </a:defRPr>
            </a:lvl3pPr>
            <a:lvl4pPr marL="1714500" indent="-342900">
              <a:buFont typeface="Arial" panose="020B0604020202020204" pitchFamily="34" charset="0"/>
              <a:buChar char="•"/>
              <a:defRPr>
                <a:solidFill>
                  <a:schemeClr val="tx1">
                    <a:lumMod val="95000"/>
                    <a:lumOff val="5000"/>
                  </a:schemeClr>
                </a:solidFill>
              </a:defRPr>
            </a:lvl4pPr>
            <a:lvl5pPr marL="2171700" indent="-342900">
              <a:buFont typeface="Arial" panose="020B0604020202020204" pitchFamily="34" charset="0"/>
              <a:buChar char="•"/>
              <a:defRPr>
                <a:solidFill>
                  <a:schemeClr val="tx1">
                    <a:lumMod val="95000"/>
                    <a:lumOff val="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287277646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55576" y="771550"/>
            <a:ext cx="7632848" cy="1728192"/>
          </a:xfrm>
        </p:spPr>
        <p:txBody>
          <a:bodyPr>
            <a:normAutofit/>
          </a:bodyPr>
          <a:lstStyle>
            <a:lvl1pPr algn="l">
              <a:defRPr sz="4800"/>
            </a:lvl1pPr>
          </a:lstStyle>
          <a:p>
            <a:r>
              <a:rPr lang="en-US" dirty="0" smtClean="0"/>
              <a:t>Click to edit master title style</a:t>
            </a:r>
            <a:endParaRPr lang="en-AU" dirty="0"/>
          </a:p>
        </p:txBody>
      </p:sp>
      <p:sp>
        <p:nvSpPr>
          <p:cNvPr id="3" name="Subtitle 2"/>
          <p:cNvSpPr>
            <a:spLocks noGrp="1"/>
          </p:cNvSpPr>
          <p:nvPr>
            <p:ph type="subTitle" idx="1"/>
          </p:nvPr>
        </p:nvSpPr>
        <p:spPr>
          <a:xfrm>
            <a:off x="755576" y="2571750"/>
            <a:ext cx="6400800" cy="1314450"/>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AU" dirty="0"/>
          </a:p>
        </p:txBody>
      </p:sp>
      <p:sp>
        <p:nvSpPr>
          <p:cNvPr id="4" name="Date Placeholder 3"/>
          <p:cNvSpPr>
            <a:spLocks noGrp="1"/>
          </p:cNvSpPr>
          <p:nvPr>
            <p:ph type="dt" sz="half" idx="10"/>
          </p:nvPr>
        </p:nvSpPr>
        <p:spPr>
          <a:xfrm>
            <a:off x="1187624" y="4731990"/>
            <a:ext cx="2133600" cy="273844"/>
          </a:xfrm>
          <a:prstGeom prst="rect">
            <a:avLst/>
          </a:prstGeom>
        </p:spPr>
        <p:txBody>
          <a:bodyPr/>
          <a:lstStyle/>
          <a:p>
            <a:fld id="{2BB2B850-5892-4480-A231-EC02516957D3}" type="datetimeFigureOut">
              <a:rPr lang="en-AU" smtClean="0"/>
              <a:t>12/12/2016</a:t>
            </a:fld>
            <a:endParaRPr lang="en-AU" dirty="0"/>
          </a:p>
        </p:txBody>
      </p:sp>
      <p:sp>
        <p:nvSpPr>
          <p:cNvPr id="5" name="Footer Placeholder 4"/>
          <p:cNvSpPr>
            <a:spLocks noGrp="1"/>
          </p:cNvSpPr>
          <p:nvPr>
            <p:ph type="ftr" sz="quarter" idx="11"/>
          </p:nvPr>
        </p:nvSpPr>
        <p:spPr>
          <a:xfrm>
            <a:off x="3854624" y="4731990"/>
            <a:ext cx="2895600" cy="273844"/>
          </a:xfrm>
          <a:prstGeom prst="rect">
            <a:avLst/>
          </a:prstGeom>
        </p:spPr>
        <p:txBody>
          <a:bodyPr/>
          <a:lstStyle/>
          <a:p>
            <a:endParaRPr lang="en-AU" dirty="0"/>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13E0663-DDA6-451C-901D-F68118750241}" type="slidenum">
              <a:rPr lang="en-AU" smtClean="0"/>
              <a:t>‹#›</a:t>
            </a:fld>
            <a:endParaRPr lang="en-AU" dirty="0"/>
          </a:p>
        </p:txBody>
      </p:sp>
    </p:spTree>
    <p:extLst>
      <p:ext uri="{BB962C8B-B14F-4D97-AF65-F5344CB8AC3E}">
        <p14:creationId xmlns:p14="http://schemas.microsoft.com/office/powerpoint/2010/main" val="233801951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23528" y="205979"/>
            <a:ext cx="8363272" cy="857250"/>
          </a:xfrm>
          <a:prstGeom prst="rect">
            <a:avLst/>
          </a:prstGeom>
        </p:spPr>
        <p:txBody>
          <a:bodyPr vert="horz" lIns="91440" tIns="45720" rIns="91440" bIns="45720" rtlCol="0" anchor="ctr">
            <a:normAutofit/>
          </a:bodyPr>
          <a:lstStyle/>
          <a:p>
            <a:r>
              <a:rPr lang="en-US" dirty="0" smtClean="0"/>
              <a:t>Click to edit title</a:t>
            </a:r>
            <a:endParaRPr lang="en-AU" dirty="0"/>
          </a:p>
        </p:txBody>
      </p:sp>
      <p:sp>
        <p:nvSpPr>
          <p:cNvPr id="3" name="Text Placeholder 2"/>
          <p:cNvSpPr>
            <a:spLocks noGrp="1"/>
          </p:cNvSpPr>
          <p:nvPr>
            <p:ph type="body" idx="1"/>
          </p:nvPr>
        </p:nvSpPr>
        <p:spPr>
          <a:xfrm>
            <a:off x="323528" y="1200151"/>
            <a:ext cx="7776864" cy="3394472"/>
          </a:xfrm>
          <a:prstGeom prst="rect">
            <a:avLst/>
          </a:prstGeom>
        </p:spPr>
        <p:txBody>
          <a:bodyPr vert="horz" lIns="91440" tIns="45720" rIns="91440" bIns="45720" rtlCol="0">
            <a:normAutofit/>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Tree>
    <p:extLst>
      <p:ext uri="{BB962C8B-B14F-4D97-AF65-F5344CB8AC3E}">
        <p14:creationId xmlns:p14="http://schemas.microsoft.com/office/powerpoint/2010/main" val="2319674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8" r:id="rId3"/>
    <p:sldLayoutId id="2147483657" r:id="rId4"/>
    <p:sldLayoutId id="2147483659" r:id="rId5"/>
    <p:sldLayoutId id="2147483660" r:id="rId6"/>
    <p:sldLayoutId id="2147483661" r:id="rId7"/>
  </p:sldLayoutIdLst>
  <p:timing>
    <p:tnLst>
      <p:par>
        <p:cTn id="1" dur="indefinite" restart="never" nodeType="tmRoot"/>
      </p:par>
    </p:tnLst>
  </p:timing>
  <p:hf hdr="0" ftr="0" dt="0"/>
  <p:txStyles>
    <p:titleStyle>
      <a:lvl1pPr algn="l" defTabSz="914400" rtl="0" eaLnBrk="1" latinLnBrk="0" hangingPunct="1">
        <a:spcBef>
          <a:spcPct val="0"/>
        </a:spcBef>
        <a:buNone/>
        <a:defRPr sz="3600" kern="1200">
          <a:solidFill>
            <a:srgbClr val="00B0F0"/>
          </a:solidFill>
          <a:latin typeface="+mj-lt"/>
          <a:ea typeface="+mj-ea"/>
          <a:cs typeface="+mj-cs"/>
        </a:defRPr>
      </a:lvl1pPr>
    </p:titleStyle>
    <p:bodyStyle>
      <a:lvl1pPr marL="342900" indent="-342900" algn="l" defTabSz="914400" rtl="0" eaLnBrk="1" latinLnBrk="0" hangingPunct="1">
        <a:spcBef>
          <a:spcPct val="20000"/>
        </a:spcBef>
        <a:buClr>
          <a:srgbClr val="92D050"/>
        </a:buClr>
        <a:buFont typeface="Arial" panose="020B0604020202020204"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Clr>
          <a:srgbClr val="00B0F0"/>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blogs.msdn.com/b/ericlippert/archive/2007/01/10/lambda-expressions-vs-anonymous-methods-part-one.aspx"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codeproject.com/Articles/47887/C-Delegates-Anonymous-Methods-and-Lambda-Expressio" TargetMode="External"/><Relationship Id="rId2" Type="http://schemas.openxmlformats.org/officeDocument/2006/relationships/hyperlink" Target="http://codebetter.com/karlseguin/2008/11/27/back-to-basics-delegates-anonymous-methods-and-lambda-expressions/" TargetMode="External"/><Relationship Id="rId1" Type="http://schemas.openxmlformats.org/officeDocument/2006/relationships/slideLayout" Target="../slideLayouts/slideLayout2.xml"/><Relationship Id="rId4" Type="http://schemas.openxmlformats.org/officeDocument/2006/relationships/hyperlink" Target="https://msdn.microsoft.com/en-us/library/ms173171.aspx"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Delegates and Event Handling</a:t>
            </a:r>
            <a:endParaRPr lang="en-AU" dirty="0"/>
          </a:p>
        </p:txBody>
      </p:sp>
      <p:sp>
        <p:nvSpPr>
          <p:cNvPr id="3" name="Subtitle 2"/>
          <p:cNvSpPr>
            <a:spLocks noGrp="1"/>
          </p:cNvSpPr>
          <p:nvPr>
            <p:ph type="subTitle" idx="1"/>
          </p:nvPr>
        </p:nvSpPr>
        <p:spPr/>
        <p:txBody>
          <a:bodyPr/>
          <a:lstStyle/>
          <a:p>
            <a:r>
              <a:rPr lang="en-AU" dirty="0" err="1" smtClean="0"/>
              <a:t>Callbacks</a:t>
            </a:r>
            <a:r>
              <a:rPr lang="en-AU" smtClean="0"/>
              <a:t> in C#</a:t>
            </a:r>
            <a:endParaRPr lang="en-AU" dirty="0" smtClean="0"/>
          </a:p>
        </p:txBody>
      </p:sp>
      <p:sp>
        <p:nvSpPr>
          <p:cNvPr id="4" name="Text Placeholder 3"/>
          <p:cNvSpPr>
            <a:spLocks noGrp="1"/>
          </p:cNvSpPr>
          <p:nvPr>
            <p:ph type="body" sz="quarter" idx="11"/>
          </p:nvPr>
        </p:nvSpPr>
        <p:spPr/>
        <p:txBody>
          <a:bodyPr/>
          <a:lstStyle/>
          <a:p>
            <a:r>
              <a:rPr lang="en-AU" dirty="0" smtClean="0"/>
              <a:t>Last modified </a:t>
            </a:r>
            <a:r>
              <a:rPr lang="en-AU" dirty="0" smtClean="0"/>
              <a:t>12/12/16 </a:t>
            </a:r>
            <a:r>
              <a:rPr lang="en-AU" dirty="0" smtClean="0"/>
              <a:t>by </a:t>
            </a:r>
            <a:r>
              <a:rPr lang="en-AU" dirty="0" smtClean="0"/>
              <a:t>Alex Mackay</a:t>
            </a:r>
            <a:endParaRPr lang="en-AU" dirty="0"/>
          </a:p>
        </p:txBody>
      </p:sp>
      <p:sp>
        <p:nvSpPr>
          <p:cNvPr id="5" name="Text Placeholder 4"/>
          <p:cNvSpPr>
            <a:spLocks noGrp="1"/>
          </p:cNvSpPr>
          <p:nvPr>
            <p:ph type="body" sz="quarter" idx="12"/>
          </p:nvPr>
        </p:nvSpPr>
        <p:spPr/>
        <p:txBody>
          <a:bodyPr/>
          <a:lstStyle/>
          <a:p>
            <a:r>
              <a:rPr lang="en-AU" dirty="0" smtClean="0"/>
              <a:t>Programming – Introduction to C#</a:t>
            </a:r>
            <a:endParaRPr lang="en-AU" dirty="0"/>
          </a:p>
        </p:txBody>
      </p:sp>
    </p:spTree>
    <p:extLst>
      <p:ext uri="{BB962C8B-B14F-4D97-AF65-F5344CB8AC3E}">
        <p14:creationId xmlns:p14="http://schemas.microsoft.com/office/powerpoint/2010/main" val="42213956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Passing a delegate as an argument</a:t>
            </a:r>
            <a:endParaRPr lang="en-AU" dirty="0"/>
          </a:p>
        </p:txBody>
      </p:sp>
      <p:sp>
        <p:nvSpPr>
          <p:cNvPr id="5" name="Content Placeholder 4"/>
          <p:cNvSpPr>
            <a:spLocks noGrp="1"/>
          </p:cNvSpPr>
          <p:nvPr>
            <p:ph idx="4294967295"/>
          </p:nvPr>
        </p:nvSpPr>
        <p:spPr>
          <a:xfrm>
            <a:off x="323528" y="1200151"/>
            <a:ext cx="3024336" cy="3394472"/>
          </a:xfrm>
          <a:prstGeom prst="rect">
            <a:avLst/>
          </a:prstGeom>
        </p:spPr>
        <p:txBody>
          <a:bodyPr>
            <a:normAutofit/>
          </a:bodyPr>
          <a:lstStyle/>
          <a:p>
            <a:r>
              <a:rPr lang="en-AU" sz="2000" dirty="0" smtClean="0"/>
              <a:t>Delegates can be passed around through function parameters, just like any other type of variable</a:t>
            </a:r>
            <a:endParaRPr lang="en-AU" sz="2000" dirty="0"/>
          </a:p>
        </p:txBody>
      </p:sp>
      <p:sp>
        <p:nvSpPr>
          <p:cNvPr id="6" name="TextBox 5"/>
          <p:cNvSpPr txBox="1"/>
          <p:nvPr/>
        </p:nvSpPr>
        <p:spPr>
          <a:xfrm>
            <a:off x="3491880" y="1234370"/>
            <a:ext cx="4416594" cy="3631763"/>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endParaRPr lang="en-AU" sz="1000" dirty="0" smtClean="0">
              <a:solidFill>
                <a:srgbClr val="0000FF"/>
              </a:solidFill>
              <a:latin typeface="Consolas" panose="020B0609020204030204" pitchFamily="49" charset="0"/>
            </a:endParaRPr>
          </a:p>
          <a:p>
            <a:r>
              <a:rPr lang="en-AU" sz="1000" dirty="0" smtClean="0">
                <a:solidFill>
                  <a:srgbClr val="0000FF"/>
                </a:solidFill>
                <a:latin typeface="Consolas" panose="020B0609020204030204" pitchFamily="49" charset="0"/>
              </a:rPr>
              <a:t>delegate</a:t>
            </a:r>
            <a:r>
              <a:rPr lang="en-AU" sz="1000" dirty="0" smtClean="0">
                <a:solidFill>
                  <a:prstClr val="black"/>
                </a:solidFill>
                <a:latin typeface="Consolas" panose="020B0609020204030204" pitchFamily="49" charset="0"/>
              </a:rPr>
              <a:t> </a:t>
            </a:r>
            <a:r>
              <a:rPr lang="en-AU" sz="1000" dirty="0">
                <a:solidFill>
                  <a:srgbClr val="0000FF"/>
                </a:solidFill>
                <a:latin typeface="Consolas" panose="020B0609020204030204" pitchFamily="49" charset="0"/>
              </a:rPr>
              <a:t>void</a:t>
            </a:r>
            <a:r>
              <a:rPr lang="en-AU" sz="1000" dirty="0">
                <a:solidFill>
                  <a:prstClr val="black"/>
                </a:solidFill>
                <a:latin typeface="Consolas" panose="020B0609020204030204" pitchFamily="49" charset="0"/>
              </a:rPr>
              <a:t> </a:t>
            </a:r>
            <a:r>
              <a:rPr lang="en-AU" sz="1000" dirty="0" err="1">
                <a:solidFill>
                  <a:srgbClr val="2B91AF"/>
                </a:solidFill>
                <a:latin typeface="Consolas" panose="020B0609020204030204" pitchFamily="49" charset="0"/>
              </a:rPr>
              <a:t>TWordFunc</a:t>
            </a:r>
            <a:r>
              <a:rPr lang="en-AU" sz="1000" dirty="0">
                <a:solidFill>
                  <a:prstClr val="black"/>
                </a:solidFill>
                <a:latin typeface="Consolas" panose="020B0609020204030204" pitchFamily="49" charset="0"/>
              </a:rPr>
              <a:t>(</a:t>
            </a:r>
            <a:r>
              <a:rPr lang="en-AU" sz="1000" dirty="0">
                <a:solidFill>
                  <a:srgbClr val="0000FF"/>
                </a:solidFill>
                <a:latin typeface="Consolas" panose="020B0609020204030204" pitchFamily="49" charset="0"/>
              </a:rPr>
              <a:t>string</a:t>
            </a:r>
            <a:r>
              <a:rPr lang="en-AU" sz="1000" dirty="0">
                <a:solidFill>
                  <a:prstClr val="black"/>
                </a:solidFill>
                <a:latin typeface="Consolas" panose="020B0609020204030204" pitchFamily="49" charset="0"/>
              </a:rPr>
              <a:t> word);</a:t>
            </a:r>
          </a:p>
          <a:p>
            <a:endParaRPr lang="en-AU" sz="1000" dirty="0">
              <a:solidFill>
                <a:prstClr val="black"/>
              </a:solidFill>
              <a:latin typeface="Consolas" panose="020B0609020204030204" pitchFamily="49" charset="0"/>
            </a:endParaRPr>
          </a:p>
          <a:p>
            <a:r>
              <a:rPr lang="en-AU" sz="1000" dirty="0">
                <a:solidFill>
                  <a:srgbClr val="0000FF"/>
                </a:solidFill>
                <a:latin typeface="Consolas" panose="020B0609020204030204" pitchFamily="49" charset="0"/>
              </a:rPr>
              <a:t>static</a:t>
            </a:r>
            <a:r>
              <a:rPr lang="en-AU" sz="1000" dirty="0">
                <a:solidFill>
                  <a:prstClr val="black"/>
                </a:solidFill>
                <a:latin typeface="Consolas" panose="020B0609020204030204" pitchFamily="49" charset="0"/>
              </a:rPr>
              <a:t> </a:t>
            </a:r>
            <a:r>
              <a:rPr lang="en-AU" sz="1000" dirty="0">
                <a:solidFill>
                  <a:srgbClr val="0000FF"/>
                </a:solidFill>
                <a:latin typeface="Consolas" panose="020B0609020204030204" pitchFamily="49" charset="0"/>
              </a:rPr>
              <a:t>void</a:t>
            </a:r>
            <a:r>
              <a:rPr lang="en-AU" sz="1000" dirty="0">
                <a:solidFill>
                  <a:prstClr val="black"/>
                </a:solidFill>
                <a:latin typeface="Consolas" panose="020B0609020204030204" pitchFamily="49" charset="0"/>
              </a:rPr>
              <a:t> </a:t>
            </a:r>
            <a:r>
              <a:rPr lang="en-AU" sz="1000" dirty="0" err="1">
                <a:solidFill>
                  <a:prstClr val="black"/>
                </a:solidFill>
                <a:latin typeface="Consolas" panose="020B0609020204030204" pitchFamily="49" charset="0"/>
              </a:rPr>
              <a:t>PrintWordUpper</a:t>
            </a:r>
            <a:r>
              <a:rPr lang="en-AU" sz="1000" dirty="0">
                <a:solidFill>
                  <a:prstClr val="black"/>
                </a:solidFill>
                <a:latin typeface="Consolas" panose="020B0609020204030204" pitchFamily="49" charset="0"/>
              </a:rPr>
              <a:t>(</a:t>
            </a:r>
            <a:r>
              <a:rPr lang="en-AU" sz="1000" dirty="0">
                <a:solidFill>
                  <a:srgbClr val="0000FF"/>
                </a:solidFill>
                <a:latin typeface="Consolas" panose="020B0609020204030204" pitchFamily="49" charset="0"/>
              </a:rPr>
              <a:t>string</a:t>
            </a:r>
            <a:r>
              <a:rPr lang="en-AU" sz="1000" dirty="0">
                <a:solidFill>
                  <a:prstClr val="black"/>
                </a:solidFill>
                <a:latin typeface="Consolas" panose="020B0609020204030204" pitchFamily="49" charset="0"/>
              </a:rPr>
              <a:t> word)</a:t>
            </a:r>
          </a:p>
          <a:p>
            <a:r>
              <a:rPr lang="en-AU" sz="1000" dirty="0">
                <a:solidFill>
                  <a:prstClr val="black"/>
                </a:solidFill>
                <a:latin typeface="Consolas" panose="020B0609020204030204" pitchFamily="49" charset="0"/>
              </a:rPr>
              <a:t>{ </a:t>
            </a:r>
            <a:r>
              <a:rPr lang="en-AU" sz="1000" dirty="0" err="1">
                <a:solidFill>
                  <a:srgbClr val="2B91AF"/>
                </a:solidFill>
                <a:latin typeface="Consolas" panose="020B0609020204030204" pitchFamily="49" charset="0"/>
              </a:rPr>
              <a:t>Console</a:t>
            </a:r>
            <a:r>
              <a:rPr lang="en-AU" sz="1000" dirty="0" err="1">
                <a:solidFill>
                  <a:prstClr val="black"/>
                </a:solidFill>
                <a:latin typeface="Consolas" panose="020B0609020204030204" pitchFamily="49" charset="0"/>
              </a:rPr>
              <a:t>.WriteLine</a:t>
            </a:r>
            <a:r>
              <a:rPr lang="en-AU" sz="1000" dirty="0">
                <a:solidFill>
                  <a:prstClr val="black"/>
                </a:solidFill>
                <a:latin typeface="Consolas" panose="020B0609020204030204" pitchFamily="49" charset="0"/>
              </a:rPr>
              <a:t>(</a:t>
            </a:r>
            <a:r>
              <a:rPr lang="en-AU" sz="1000" dirty="0" err="1">
                <a:solidFill>
                  <a:prstClr val="black"/>
                </a:solidFill>
                <a:latin typeface="Consolas" panose="020B0609020204030204" pitchFamily="49" charset="0"/>
              </a:rPr>
              <a:t>word.ToUpper</a:t>
            </a:r>
            <a:r>
              <a:rPr lang="en-AU" sz="1000" dirty="0">
                <a:solidFill>
                  <a:prstClr val="black"/>
                </a:solidFill>
                <a:latin typeface="Consolas" panose="020B0609020204030204" pitchFamily="49" charset="0"/>
              </a:rPr>
              <a:t>()); }</a:t>
            </a:r>
          </a:p>
          <a:p>
            <a:endParaRPr lang="en-AU" sz="1000" dirty="0">
              <a:solidFill>
                <a:prstClr val="black"/>
              </a:solidFill>
              <a:latin typeface="Consolas" panose="020B0609020204030204" pitchFamily="49" charset="0"/>
            </a:endParaRPr>
          </a:p>
          <a:p>
            <a:r>
              <a:rPr lang="en-AU" sz="1000" dirty="0">
                <a:solidFill>
                  <a:srgbClr val="0000FF"/>
                </a:solidFill>
                <a:latin typeface="Consolas" panose="020B0609020204030204" pitchFamily="49" charset="0"/>
              </a:rPr>
              <a:t>static</a:t>
            </a:r>
            <a:r>
              <a:rPr lang="en-AU" sz="1000" dirty="0">
                <a:solidFill>
                  <a:prstClr val="black"/>
                </a:solidFill>
                <a:latin typeface="Consolas" panose="020B0609020204030204" pitchFamily="49" charset="0"/>
              </a:rPr>
              <a:t> </a:t>
            </a:r>
            <a:r>
              <a:rPr lang="en-AU" sz="1000" dirty="0">
                <a:solidFill>
                  <a:srgbClr val="0000FF"/>
                </a:solidFill>
                <a:latin typeface="Consolas" panose="020B0609020204030204" pitchFamily="49" charset="0"/>
              </a:rPr>
              <a:t>void</a:t>
            </a:r>
            <a:r>
              <a:rPr lang="en-AU" sz="1000" dirty="0">
                <a:solidFill>
                  <a:prstClr val="black"/>
                </a:solidFill>
                <a:latin typeface="Consolas" panose="020B0609020204030204" pitchFamily="49" charset="0"/>
              </a:rPr>
              <a:t> </a:t>
            </a:r>
            <a:r>
              <a:rPr lang="en-AU" sz="1000" dirty="0" err="1">
                <a:solidFill>
                  <a:prstClr val="black"/>
                </a:solidFill>
                <a:latin typeface="Consolas" panose="020B0609020204030204" pitchFamily="49" charset="0"/>
              </a:rPr>
              <a:t>PrintWordLower</a:t>
            </a:r>
            <a:r>
              <a:rPr lang="en-AU" sz="1000" dirty="0">
                <a:solidFill>
                  <a:prstClr val="black"/>
                </a:solidFill>
                <a:latin typeface="Consolas" panose="020B0609020204030204" pitchFamily="49" charset="0"/>
              </a:rPr>
              <a:t>(</a:t>
            </a:r>
            <a:r>
              <a:rPr lang="en-AU" sz="1000" dirty="0">
                <a:solidFill>
                  <a:srgbClr val="0000FF"/>
                </a:solidFill>
                <a:latin typeface="Consolas" panose="020B0609020204030204" pitchFamily="49" charset="0"/>
              </a:rPr>
              <a:t>string</a:t>
            </a:r>
            <a:r>
              <a:rPr lang="en-AU" sz="1000" dirty="0">
                <a:solidFill>
                  <a:prstClr val="black"/>
                </a:solidFill>
                <a:latin typeface="Consolas" panose="020B0609020204030204" pitchFamily="49" charset="0"/>
              </a:rPr>
              <a:t> word)</a:t>
            </a:r>
          </a:p>
          <a:p>
            <a:r>
              <a:rPr lang="en-AU" sz="1000" dirty="0">
                <a:solidFill>
                  <a:prstClr val="black"/>
                </a:solidFill>
                <a:latin typeface="Consolas" panose="020B0609020204030204" pitchFamily="49" charset="0"/>
              </a:rPr>
              <a:t>{ </a:t>
            </a:r>
            <a:r>
              <a:rPr lang="en-AU" sz="1000" dirty="0" err="1">
                <a:solidFill>
                  <a:srgbClr val="2B91AF"/>
                </a:solidFill>
                <a:latin typeface="Consolas" panose="020B0609020204030204" pitchFamily="49" charset="0"/>
              </a:rPr>
              <a:t>Console</a:t>
            </a:r>
            <a:r>
              <a:rPr lang="en-AU" sz="1000" dirty="0" err="1">
                <a:solidFill>
                  <a:prstClr val="black"/>
                </a:solidFill>
                <a:latin typeface="Consolas" panose="020B0609020204030204" pitchFamily="49" charset="0"/>
              </a:rPr>
              <a:t>.WriteLine</a:t>
            </a:r>
            <a:r>
              <a:rPr lang="en-AU" sz="1000" dirty="0">
                <a:solidFill>
                  <a:prstClr val="black"/>
                </a:solidFill>
                <a:latin typeface="Consolas" panose="020B0609020204030204" pitchFamily="49" charset="0"/>
              </a:rPr>
              <a:t>(</a:t>
            </a:r>
            <a:r>
              <a:rPr lang="en-AU" sz="1000" dirty="0" err="1">
                <a:solidFill>
                  <a:prstClr val="black"/>
                </a:solidFill>
                <a:latin typeface="Consolas" panose="020B0609020204030204" pitchFamily="49" charset="0"/>
              </a:rPr>
              <a:t>word.ToLower</a:t>
            </a:r>
            <a:r>
              <a:rPr lang="en-AU" sz="1000" dirty="0">
                <a:solidFill>
                  <a:prstClr val="black"/>
                </a:solidFill>
                <a:latin typeface="Consolas" panose="020B0609020204030204" pitchFamily="49" charset="0"/>
              </a:rPr>
              <a:t>()); }</a:t>
            </a:r>
          </a:p>
          <a:p>
            <a:endParaRPr lang="en-AU" sz="1000" dirty="0">
              <a:solidFill>
                <a:prstClr val="black"/>
              </a:solidFill>
              <a:latin typeface="Consolas" panose="020B0609020204030204" pitchFamily="49" charset="0"/>
            </a:endParaRPr>
          </a:p>
          <a:p>
            <a:r>
              <a:rPr lang="en-AU" sz="1000" dirty="0">
                <a:solidFill>
                  <a:srgbClr val="0000FF"/>
                </a:solidFill>
                <a:latin typeface="Consolas" panose="020B0609020204030204" pitchFamily="49" charset="0"/>
              </a:rPr>
              <a:t>static</a:t>
            </a:r>
            <a:r>
              <a:rPr lang="en-AU" sz="1000" dirty="0">
                <a:solidFill>
                  <a:prstClr val="black"/>
                </a:solidFill>
                <a:latin typeface="Consolas" panose="020B0609020204030204" pitchFamily="49" charset="0"/>
              </a:rPr>
              <a:t> </a:t>
            </a:r>
            <a:r>
              <a:rPr lang="en-AU" sz="1000" dirty="0">
                <a:solidFill>
                  <a:srgbClr val="0000FF"/>
                </a:solidFill>
                <a:latin typeface="Consolas" panose="020B0609020204030204" pitchFamily="49" charset="0"/>
              </a:rPr>
              <a:t>void</a:t>
            </a:r>
            <a:r>
              <a:rPr lang="en-AU" sz="1000" dirty="0">
                <a:solidFill>
                  <a:prstClr val="black"/>
                </a:solidFill>
                <a:latin typeface="Consolas" panose="020B0609020204030204" pitchFamily="49" charset="0"/>
              </a:rPr>
              <a:t> </a:t>
            </a:r>
            <a:r>
              <a:rPr lang="en-AU" sz="1000" dirty="0" err="1">
                <a:solidFill>
                  <a:prstClr val="black"/>
                </a:solidFill>
                <a:latin typeface="Consolas" panose="020B0609020204030204" pitchFamily="49" charset="0"/>
              </a:rPr>
              <a:t>DoSomethingWithWord</a:t>
            </a:r>
            <a:r>
              <a:rPr lang="en-AU" sz="1000" dirty="0">
                <a:solidFill>
                  <a:prstClr val="black"/>
                </a:solidFill>
                <a:latin typeface="Consolas" panose="020B0609020204030204" pitchFamily="49" charset="0"/>
              </a:rPr>
              <a:t>(</a:t>
            </a:r>
            <a:r>
              <a:rPr lang="en-AU" sz="1000" dirty="0" err="1">
                <a:solidFill>
                  <a:srgbClr val="2B91AF"/>
                </a:solidFill>
                <a:latin typeface="Consolas" panose="020B0609020204030204" pitchFamily="49" charset="0"/>
              </a:rPr>
              <a:t>TWordFunc</a:t>
            </a:r>
            <a:r>
              <a:rPr lang="en-AU" sz="1000" dirty="0">
                <a:solidFill>
                  <a:prstClr val="black"/>
                </a:solidFill>
                <a:latin typeface="Consolas" panose="020B0609020204030204" pitchFamily="49" charset="0"/>
              </a:rPr>
              <a:t> </a:t>
            </a:r>
            <a:r>
              <a:rPr lang="en-AU" sz="1000" dirty="0" err="1">
                <a:solidFill>
                  <a:prstClr val="black"/>
                </a:solidFill>
                <a:latin typeface="Consolas" panose="020B0609020204030204" pitchFamily="49" charset="0"/>
              </a:rPr>
              <a:t>func</a:t>
            </a:r>
            <a:r>
              <a:rPr lang="en-AU" sz="1000" dirty="0">
                <a:solidFill>
                  <a:prstClr val="black"/>
                </a:solidFill>
                <a:latin typeface="Consolas" panose="020B0609020204030204" pitchFamily="49" charset="0"/>
              </a:rPr>
              <a:t>, </a:t>
            </a:r>
            <a:r>
              <a:rPr lang="en-AU" sz="1000" dirty="0">
                <a:solidFill>
                  <a:srgbClr val="0000FF"/>
                </a:solidFill>
                <a:latin typeface="Consolas" panose="020B0609020204030204" pitchFamily="49" charset="0"/>
              </a:rPr>
              <a:t>string</a:t>
            </a:r>
            <a:r>
              <a:rPr lang="en-AU" sz="1000" dirty="0">
                <a:solidFill>
                  <a:prstClr val="black"/>
                </a:solidFill>
                <a:latin typeface="Consolas" panose="020B0609020204030204" pitchFamily="49" charset="0"/>
              </a:rPr>
              <a:t> word)</a:t>
            </a:r>
          </a:p>
          <a:p>
            <a:r>
              <a:rPr lang="en-AU" sz="1000" dirty="0">
                <a:solidFill>
                  <a:prstClr val="black"/>
                </a:solidFill>
                <a:latin typeface="Consolas" panose="020B0609020204030204" pitchFamily="49" charset="0"/>
              </a:rPr>
              <a:t>{</a:t>
            </a:r>
          </a:p>
          <a:p>
            <a:r>
              <a:rPr lang="en-AU" sz="1000" dirty="0">
                <a:solidFill>
                  <a:prstClr val="black"/>
                </a:solidFill>
                <a:latin typeface="Consolas" panose="020B0609020204030204" pitchFamily="49" charset="0"/>
              </a:rPr>
              <a:t>    </a:t>
            </a:r>
            <a:r>
              <a:rPr lang="en-AU" sz="1000" dirty="0" err="1">
                <a:solidFill>
                  <a:prstClr val="black"/>
                </a:solidFill>
                <a:latin typeface="Consolas" panose="020B0609020204030204" pitchFamily="49" charset="0"/>
              </a:rPr>
              <a:t>func</a:t>
            </a:r>
            <a:r>
              <a:rPr lang="en-AU" sz="1000" dirty="0">
                <a:solidFill>
                  <a:prstClr val="black"/>
                </a:solidFill>
                <a:latin typeface="Consolas" panose="020B0609020204030204" pitchFamily="49" charset="0"/>
              </a:rPr>
              <a:t>( word );</a:t>
            </a:r>
          </a:p>
          <a:p>
            <a:r>
              <a:rPr lang="en-AU" sz="1000" dirty="0">
                <a:solidFill>
                  <a:prstClr val="black"/>
                </a:solidFill>
                <a:latin typeface="Consolas" panose="020B0609020204030204" pitchFamily="49" charset="0"/>
              </a:rPr>
              <a:t>}</a:t>
            </a:r>
          </a:p>
          <a:p>
            <a:endParaRPr lang="en-AU" sz="1000" dirty="0">
              <a:solidFill>
                <a:prstClr val="black"/>
              </a:solidFill>
              <a:latin typeface="Consolas" panose="020B0609020204030204" pitchFamily="49" charset="0"/>
            </a:endParaRPr>
          </a:p>
          <a:p>
            <a:r>
              <a:rPr lang="en-AU" sz="1000" dirty="0">
                <a:solidFill>
                  <a:srgbClr val="0000FF"/>
                </a:solidFill>
                <a:latin typeface="Consolas" panose="020B0609020204030204" pitchFamily="49" charset="0"/>
              </a:rPr>
              <a:t>static</a:t>
            </a:r>
            <a:r>
              <a:rPr lang="en-AU" sz="1000" dirty="0">
                <a:solidFill>
                  <a:prstClr val="black"/>
                </a:solidFill>
                <a:latin typeface="Consolas" panose="020B0609020204030204" pitchFamily="49" charset="0"/>
              </a:rPr>
              <a:t> </a:t>
            </a:r>
            <a:r>
              <a:rPr lang="en-AU" sz="1000" dirty="0">
                <a:solidFill>
                  <a:srgbClr val="0000FF"/>
                </a:solidFill>
                <a:latin typeface="Consolas" panose="020B0609020204030204" pitchFamily="49" charset="0"/>
              </a:rPr>
              <a:t>void</a:t>
            </a:r>
            <a:r>
              <a:rPr lang="en-AU" sz="1000" dirty="0">
                <a:solidFill>
                  <a:prstClr val="black"/>
                </a:solidFill>
                <a:latin typeface="Consolas" panose="020B0609020204030204" pitchFamily="49" charset="0"/>
              </a:rPr>
              <a:t> Main(</a:t>
            </a:r>
            <a:r>
              <a:rPr lang="en-AU" sz="1000" dirty="0">
                <a:solidFill>
                  <a:srgbClr val="0000FF"/>
                </a:solidFill>
                <a:latin typeface="Consolas" panose="020B0609020204030204" pitchFamily="49" charset="0"/>
              </a:rPr>
              <a:t>string</a:t>
            </a:r>
            <a:r>
              <a:rPr lang="en-AU" sz="1000" dirty="0">
                <a:solidFill>
                  <a:prstClr val="black"/>
                </a:solidFill>
                <a:latin typeface="Consolas" panose="020B0609020204030204" pitchFamily="49" charset="0"/>
              </a:rPr>
              <a:t>[] </a:t>
            </a:r>
            <a:r>
              <a:rPr lang="en-AU" sz="1000" dirty="0" err="1">
                <a:solidFill>
                  <a:prstClr val="black"/>
                </a:solidFill>
                <a:latin typeface="Consolas" panose="020B0609020204030204" pitchFamily="49" charset="0"/>
              </a:rPr>
              <a:t>args</a:t>
            </a:r>
            <a:r>
              <a:rPr lang="en-AU" sz="1000" dirty="0">
                <a:solidFill>
                  <a:prstClr val="black"/>
                </a:solidFill>
                <a:latin typeface="Consolas" panose="020B0609020204030204" pitchFamily="49" charset="0"/>
              </a:rPr>
              <a:t>)</a:t>
            </a:r>
          </a:p>
          <a:p>
            <a:r>
              <a:rPr lang="en-AU" sz="1000" dirty="0">
                <a:solidFill>
                  <a:prstClr val="black"/>
                </a:solidFill>
                <a:latin typeface="Consolas" panose="020B0609020204030204" pitchFamily="49" charset="0"/>
              </a:rPr>
              <a:t>{</a:t>
            </a:r>
          </a:p>
          <a:p>
            <a:endParaRPr lang="en-AU" sz="1000" dirty="0">
              <a:solidFill>
                <a:prstClr val="black"/>
              </a:solidFill>
              <a:latin typeface="Consolas" panose="020B0609020204030204" pitchFamily="49" charset="0"/>
            </a:endParaRPr>
          </a:p>
          <a:p>
            <a:r>
              <a:rPr lang="en-AU" sz="1000" dirty="0">
                <a:solidFill>
                  <a:prstClr val="black"/>
                </a:solidFill>
                <a:latin typeface="Consolas" panose="020B0609020204030204" pitchFamily="49" charset="0"/>
              </a:rPr>
              <a:t>    </a:t>
            </a:r>
            <a:r>
              <a:rPr lang="en-AU" sz="1000" dirty="0" err="1">
                <a:solidFill>
                  <a:prstClr val="black"/>
                </a:solidFill>
                <a:latin typeface="Consolas" panose="020B0609020204030204" pitchFamily="49" charset="0"/>
              </a:rPr>
              <a:t>DoSomethingWithWord</a:t>
            </a:r>
            <a:r>
              <a:rPr lang="en-AU" sz="1000" dirty="0">
                <a:solidFill>
                  <a:prstClr val="black"/>
                </a:solidFill>
                <a:latin typeface="Consolas" panose="020B0609020204030204" pitchFamily="49" charset="0"/>
              </a:rPr>
              <a:t>( </a:t>
            </a:r>
            <a:r>
              <a:rPr lang="en-AU" sz="1000" dirty="0" err="1">
                <a:solidFill>
                  <a:prstClr val="black"/>
                </a:solidFill>
                <a:latin typeface="Consolas" panose="020B0609020204030204" pitchFamily="49" charset="0"/>
              </a:rPr>
              <a:t>PrintWordUpper</a:t>
            </a:r>
            <a:r>
              <a:rPr lang="en-AU" sz="1000" dirty="0">
                <a:solidFill>
                  <a:prstClr val="black"/>
                </a:solidFill>
                <a:latin typeface="Consolas" panose="020B0609020204030204" pitchFamily="49" charset="0"/>
              </a:rPr>
              <a:t>, </a:t>
            </a:r>
            <a:r>
              <a:rPr lang="en-AU" sz="1000" dirty="0">
                <a:solidFill>
                  <a:srgbClr val="A31515"/>
                </a:solidFill>
                <a:latin typeface="Consolas" panose="020B0609020204030204" pitchFamily="49" charset="0"/>
              </a:rPr>
              <a:t>"hello"</a:t>
            </a:r>
            <a:r>
              <a:rPr lang="en-AU" sz="1000" dirty="0">
                <a:solidFill>
                  <a:prstClr val="black"/>
                </a:solidFill>
                <a:latin typeface="Consolas" panose="020B0609020204030204" pitchFamily="49" charset="0"/>
              </a:rPr>
              <a:t> );</a:t>
            </a:r>
          </a:p>
          <a:p>
            <a:r>
              <a:rPr lang="en-AU" sz="1000" dirty="0">
                <a:solidFill>
                  <a:prstClr val="black"/>
                </a:solidFill>
                <a:latin typeface="Consolas" panose="020B0609020204030204" pitchFamily="49" charset="0"/>
              </a:rPr>
              <a:t>    </a:t>
            </a:r>
            <a:r>
              <a:rPr lang="en-AU" sz="1000" dirty="0" err="1">
                <a:solidFill>
                  <a:prstClr val="black"/>
                </a:solidFill>
                <a:latin typeface="Consolas" panose="020B0609020204030204" pitchFamily="49" charset="0"/>
              </a:rPr>
              <a:t>DoSomethingWithWord</a:t>
            </a:r>
            <a:r>
              <a:rPr lang="en-AU" sz="1000" dirty="0">
                <a:solidFill>
                  <a:prstClr val="black"/>
                </a:solidFill>
                <a:latin typeface="Consolas" panose="020B0609020204030204" pitchFamily="49" charset="0"/>
              </a:rPr>
              <a:t>( </a:t>
            </a:r>
            <a:r>
              <a:rPr lang="en-AU" sz="1000" dirty="0" err="1">
                <a:solidFill>
                  <a:prstClr val="black"/>
                </a:solidFill>
                <a:latin typeface="Consolas" panose="020B0609020204030204" pitchFamily="49" charset="0"/>
              </a:rPr>
              <a:t>PrintWordLower</a:t>
            </a:r>
            <a:r>
              <a:rPr lang="en-AU" sz="1000" dirty="0">
                <a:solidFill>
                  <a:prstClr val="black"/>
                </a:solidFill>
                <a:latin typeface="Consolas" panose="020B0609020204030204" pitchFamily="49" charset="0"/>
              </a:rPr>
              <a:t>, </a:t>
            </a:r>
            <a:r>
              <a:rPr lang="en-AU" sz="1000" dirty="0">
                <a:solidFill>
                  <a:srgbClr val="A31515"/>
                </a:solidFill>
                <a:latin typeface="Consolas" panose="020B0609020204030204" pitchFamily="49" charset="0"/>
              </a:rPr>
              <a:t>"HELLO"</a:t>
            </a:r>
            <a:r>
              <a:rPr lang="en-AU" sz="1000" dirty="0">
                <a:solidFill>
                  <a:prstClr val="black"/>
                </a:solidFill>
                <a:latin typeface="Consolas" panose="020B0609020204030204" pitchFamily="49" charset="0"/>
              </a:rPr>
              <a:t> );</a:t>
            </a:r>
          </a:p>
          <a:p>
            <a:endParaRPr lang="en-AU" sz="1000" dirty="0">
              <a:solidFill>
                <a:prstClr val="black"/>
              </a:solidFill>
              <a:latin typeface="Consolas" panose="020B0609020204030204" pitchFamily="49" charset="0"/>
            </a:endParaRPr>
          </a:p>
          <a:p>
            <a:r>
              <a:rPr lang="en-AU" sz="1000" dirty="0">
                <a:solidFill>
                  <a:prstClr val="black"/>
                </a:solidFill>
                <a:latin typeface="Consolas" panose="020B0609020204030204" pitchFamily="49" charset="0"/>
              </a:rPr>
              <a:t>    </a:t>
            </a:r>
            <a:r>
              <a:rPr lang="en-AU" sz="1000" dirty="0" err="1">
                <a:solidFill>
                  <a:srgbClr val="2B91AF"/>
                </a:solidFill>
                <a:latin typeface="Consolas" panose="020B0609020204030204" pitchFamily="49" charset="0"/>
              </a:rPr>
              <a:t>Console</a:t>
            </a:r>
            <a:r>
              <a:rPr lang="en-AU" sz="1000" dirty="0" err="1">
                <a:solidFill>
                  <a:prstClr val="black"/>
                </a:solidFill>
                <a:latin typeface="Consolas" panose="020B0609020204030204" pitchFamily="49" charset="0"/>
              </a:rPr>
              <a:t>.ReadLine</a:t>
            </a:r>
            <a:r>
              <a:rPr lang="en-AU" sz="1000" dirty="0">
                <a:solidFill>
                  <a:prstClr val="black"/>
                </a:solidFill>
                <a:latin typeface="Consolas" panose="020B0609020204030204" pitchFamily="49" charset="0"/>
              </a:rPr>
              <a:t>();</a:t>
            </a:r>
          </a:p>
          <a:p>
            <a:r>
              <a:rPr lang="en-AU" sz="1000" dirty="0" smtClean="0">
                <a:solidFill>
                  <a:prstClr val="black"/>
                </a:solidFill>
                <a:latin typeface="Consolas" panose="020B0609020204030204" pitchFamily="49" charset="0"/>
              </a:rPr>
              <a:t>}</a:t>
            </a:r>
          </a:p>
          <a:p>
            <a:endParaRPr lang="en-AU" sz="1000" dirty="0">
              <a:solidFill>
                <a:prstClr val="black"/>
              </a:solidFill>
              <a:latin typeface="Consolas" panose="020B0609020204030204" pitchFamily="49" charset="0"/>
            </a:endParaRPr>
          </a:p>
        </p:txBody>
      </p:sp>
    </p:spTree>
    <p:extLst>
      <p:ext uri="{BB962C8B-B14F-4D97-AF65-F5344CB8AC3E}">
        <p14:creationId xmlns:p14="http://schemas.microsoft.com/office/powerpoint/2010/main" val="26247104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smtClean="0"/>
              <a:t>Anonymous and Lambda Functions</a:t>
            </a:r>
            <a:endParaRPr lang="en-AU" dirty="0"/>
          </a:p>
        </p:txBody>
      </p:sp>
      <p:sp>
        <p:nvSpPr>
          <p:cNvPr id="5" name="Content Placeholder 4"/>
          <p:cNvSpPr>
            <a:spLocks noGrp="1"/>
          </p:cNvSpPr>
          <p:nvPr>
            <p:ph idx="10"/>
          </p:nvPr>
        </p:nvSpPr>
        <p:spPr/>
        <p:txBody>
          <a:bodyPr>
            <a:normAutofit fontScale="92500" lnSpcReduction="10000"/>
          </a:bodyPr>
          <a:lstStyle/>
          <a:p>
            <a:r>
              <a:rPr lang="en-AU" dirty="0" smtClean="0"/>
              <a:t>C# provides us with the ability to create a function that is not assigned a function name – instead we can store functions as a delegate variable</a:t>
            </a:r>
          </a:p>
          <a:p>
            <a:pPr lvl="1"/>
            <a:endParaRPr lang="en-AU" dirty="0" smtClean="0"/>
          </a:p>
          <a:p>
            <a:r>
              <a:rPr lang="en-AU" dirty="0" smtClean="0"/>
              <a:t>We can do this in 2 ways, using the anonymous function syntax or the lambda expression syntax</a:t>
            </a:r>
          </a:p>
          <a:p>
            <a:pPr lvl="1"/>
            <a:endParaRPr lang="en-AU" dirty="0" smtClean="0"/>
          </a:p>
          <a:p>
            <a:r>
              <a:rPr lang="en-AU" dirty="0" smtClean="0"/>
              <a:t>Both methods have slight differences</a:t>
            </a:r>
            <a:endParaRPr lang="en-AU" dirty="0"/>
          </a:p>
        </p:txBody>
      </p:sp>
    </p:spTree>
    <p:extLst>
      <p:ext uri="{BB962C8B-B14F-4D97-AF65-F5344CB8AC3E}">
        <p14:creationId xmlns:p14="http://schemas.microsoft.com/office/powerpoint/2010/main" val="28982250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Anonymous and Lambda Functions</a:t>
            </a:r>
            <a:endParaRPr lang="en-AU" dirty="0"/>
          </a:p>
        </p:txBody>
      </p:sp>
      <p:sp>
        <p:nvSpPr>
          <p:cNvPr id="5" name="Content Placeholder 4"/>
          <p:cNvSpPr>
            <a:spLocks noGrp="1"/>
          </p:cNvSpPr>
          <p:nvPr>
            <p:ph idx="4294967295"/>
          </p:nvPr>
        </p:nvSpPr>
        <p:spPr>
          <a:xfrm>
            <a:off x="323528" y="1200151"/>
            <a:ext cx="8064896" cy="3394472"/>
          </a:xfrm>
          <a:prstGeom prst="rect">
            <a:avLst/>
          </a:prstGeom>
        </p:spPr>
        <p:txBody>
          <a:bodyPr>
            <a:normAutofit/>
          </a:bodyPr>
          <a:lstStyle/>
          <a:p>
            <a:endParaRPr lang="en-AU" dirty="0"/>
          </a:p>
        </p:txBody>
      </p:sp>
      <p:sp>
        <p:nvSpPr>
          <p:cNvPr id="6" name="Content Placeholder 4"/>
          <p:cNvSpPr txBox="1">
            <a:spLocks/>
          </p:cNvSpPr>
          <p:nvPr/>
        </p:nvSpPr>
        <p:spPr>
          <a:xfrm>
            <a:off x="611560" y="1158061"/>
            <a:ext cx="7272808" cy="831726"/>
          </a:xfrm>
          <a:prstGeom prst="rect">
            <a:avLst/>
          </a:prstGeom>
        </p:spPr>
        <p:style>
          <a:lnRef idx="1">
            <a:schemeClr val="accent6"/>
          </a:lnRef>
          <a:fillRef idx="2">
            <a:schemeClr val="accent6"/>
          </a:fillRef>
          <a:effectRef idx="1">
            <a:schemeClr val="accent6"/>
          </a:effectRef>
          <a:fontRef idx="minor">
            <a:schemeClr val="dk1"/>
          </a:fontRef>
        </p:style>
        <p:txBody>
          <a:bodyPr vert="horz" lIns="91440" tIns="45720" rIns="91440" bIns="45720" rtlCol="0">
            <a:normAutofit fontScale="77500" lnSpcReduction="20000"/>
          </a:bodyPr>
          <a:lstStyle>
            <a:lvl1pPr marL="342900" indent="-342900" algn="l" defTabSz="914400" rtl="0" eaLnBrk="1" latinLnBrk="0" hangingPunct="1">
              <a:spcBef>
                <a:spcPct val="20000"/>
              </a:spcBef>
              <a:buClr>
                <a:srgbClr val="92D050"/>
              </a:buClr>
              <a:buFont typeface="Arial" panose="020B0604020202020204" pitchFamily="34" charset="0"/>
              <a:buChar char="•"/>
              <a:defRPr sz="2800" kern="1200">
                <a:solidFill>
                  <a:schemeClr val="dk1"/>
                </a:solidFill>
                <a:latin typeface="+mn-lt"/>
                <a:ea typeface="+mn-ea"/>
                <a:cs typeface="+mn-cs"/>
              </a:defRPr>
            </a:lvl1pPr>
            <a:lvl2pPr marL="742950" indent="-285750" algn="l" defTabSz="914400" rtl="0" eaLnBrk="1" latinLnBrk="0" hangingPunct="1">
              <a:spcBef>
                <a:spcPct val="20000"/>
              </a:spcBef>
              <a:buClr>
                <a:srgbClr val="00B0F0"/>
              </a:buClr>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indent="0">
              <a:buFont typeface="Arial" panose="020B0604020202020204" pitchFamily="34" charset="0"/>
              <a:buNone/>
            </a:pPr>
            <a:r>
              <a:rPr lang="en-AU" sz="1600" smtClean="0"/>
              <a:t>For the most part, these methods are interchangeable. Read here for the differences</a:t>
            </a:r>
            <a:r>
              <a:rPr lang="en-AU" sz="2400" smtClean="0"/>
              <a:t/>
            </a:r>
            <a:br>
              <a:rPr lang="en-AU" sz="2400" smtClean="0"/>
            </a:br>
            <a:r>
              <a:rPr lang="en-AU" sz="1050" smtClean="0">
                <a:hlinkClick r:id="rId2"/>
              </a:rPr>
              <a:t>http://blogs.msdn.com/b/ericlippert/archive/2007/01/10/lambda-expressions-vs-anonymous-methods-part-one.aspx</a:t>
            </a:r>
            <a:endParaRPr lang="en-AU" sz="1050" smtClean="0"/>
          </a:p>
          <a:p>
            <a:pPr marL="0" indent="0">
              <a:buFont typeface="Arial" panose="020B0604020202020204" pitchFamily="34" charset="0"/>
              <a:buNone/>
            </a:pPr>
            <a:endParaRPr lang="en-AU" sz="1050" smtClean="0"/>
          </a:p>
          <a:p>
            <a:pPr marL="0" indent="0">
              <a:buFont typeface="Arial" panose="020B0604020202020204" pitchFamily="34" charset="0"/>
              <a:buNone/>
            </a:pPr>
            <a:r>
              <a:rPr lang="en-AU" sz="1500" smtClean="0"/>
              <a:t>In a nutshell, anonymous functions were introduced in C# 2.0 and lambda Expressions were introduced in C# 3.0</a:t>
            </a:r>
            <a:endParaRPr lang="en-AU" sz="1700" dirty="0"/>
          </a:p>
        </p:txBody>
      </p:sp>
      <p:sp>
        <p:nvSpPr>
          <p:cNvPr id="7" name="TextBox 6"/>
          <p:cNvSpPr txBox="1"/>
          <p:nvPr/>
        </p:nvSpPr>
        <p:spPr>
          <a:xfrm>
            <a:off x="4453765" y="2052588"/>
            <a:ext cx="3422136" cy="255454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AU" sz="1000" dirty="0">
                <a:solidFill>
                  <a:srgbClr val="0000FF"/>
                </a:solidFill>
                <a:latin typeface="Consolas" panose="020B0609020204030204" pitchFamily="49" charset="0"/>
              </a:rPr>
              <a:t>delegate</a:t>
            </a:r>
            <a:r>
              <a:rPr lang="en-AU" sz="1000" dirty="0">
                <a:solidFill>
                  <a:prstClr val="black"/>
                </a:solidFill>
                <a:latin typeface="Consolas" panose="020B0609020204030204" pitchFamily="49" charset="0"/>
              </a:rPr>
              <a:t> </a:t>
            </a:r>
            <a:r>
              <a:rPr lang="en-AU" sz="1000" dirty="0">
                <a:solidFill>
                  <a:srgbClr val="0000FF"/>
                </a:solidFill>
                <a:latin typeface="Consolas" panose="020B0609020204030204" pitchFamily="49" charset="0"/>
              </a:rPr>
              <a:t>void</a:t>
            </a:r>
            <a:r>
              <a:rPr lang="en-AU" sz="1000" dirty="0">
                <a:solidFill>
                  <a:prstClr val="black"/>
                </a:solidFill>
                <a:latin typeface="Consolas" panose="020B0609020204030204" pitchFamily="49" charset="0"/>
              </a:rPr>
              <a:t> </a:t>
            </a:r>
            <a:r>
              <a:rPr lang="en-AU" sz="1000" dirty="0" err="1">
                <a:solidFill>
                  <a:srgbClr val="2B91AF"/>
                </a:solidFill>
                <a:latin typeface="Consolas" panose="020B0609020204030204" pitchFamily="49" charset="0"/>
              </a:rPr>
              <a:t>TWordFunc</a:t>
            </a:r>
            <a:r>
              <a:rPr lang="en-AU" sz="1000" dirty="0">
                <a:solidFill>
                  <a:prstClr val="black"/>
                </a:solidFill>
                <a:latin typeface="Consolas" panose="020B0609020204030204" pitchFamily="49" charset="0"/>
              </a:rPr>
              <a:t>(</a:t>
            </a:r>
            <a:r>
              <a:rPr lang="en-AU" sz="1000" dirty="0">
                <a:solidFill>
                  <a:srgbClr val="0000FF"/>
                </a:solidFill>
                <a:latin typeface="Consolas" panose="020B0609020204030204" pitchFamily="49" charset="0"/>
              </a:rPr>
              <a:t>string</a:t>
            </a:r>
            <a:r>
              <a:rPr lang="en-AU" sz="1000" dirty="0">
                <a:solidFill>
                  <a:prstClr val="black"/>
                </a:solidFill>
                <a:latin typeface="Consolas" panose="020B0609020204030204" pitchFamily="49" charset="0"/>
              </a:rPr>
              <a:t> word);</a:t>
            </a:r>
          </a:p>
          <a:p>
            <a:endParaRPr lang="en-AU" sz="1000" dirty="0">
              <a:solidFill>
                <a:prstClr val="black"/>
              </a:solidFill>
              <a:latin typeface="Consolas" panose="020B0609020204030204" pitchFamily="49" charset="0"/>
            </a:endParaRPr>
          </a:p>
          <a:p>
            <a:r>
              <a:rPr lang="en-AU" sz="1000" dirty="0">
                <a:solidFill>
                  <a:srgbClr val="0000FF"/>
                </a:solidFill>
                <a:latin typeface="Consolas" panose="020B0609020204030204" pitchFamily="49" charset="0"/>
              </a:rPr>
              <a:t>static</a:t>
            </a:r>
            <a:r>
              <a:rPr lang="en-AU" sz="1000" dirty="0">
                <a:solidFill>
                  <a:prstClr val="black"/>
                </a:solidFill>
                <a:latin typeface="Consolas" panose="020B0609020204030204" pitchFamily="49" charset="0"/>
              </a:rPr>
              <a:t> </a:t>
            </a:r>
            <a:r>
              <a:rPr lang="en-AU" sz="1000" dirty="0">
                <a:solidFill>
                  <a:srgbClr val="0000FF"/>
                </a:solidFill>
                <a:latin typeface="Consolas" panose="020B0609020204030204" pitchFamily="49" charset="0"/>
              </a:rPr>
              <a:t>void</a:t>
            </a:r>
            <a:r>
              <a:rPr lang="en-AU" sz="1000" dirty="0">
                <a:solidFill>
                  <a:prstClr val="black"/>
                </a:solidFill>
                <a:latin typeface="Consolas" panose="020B0609020204030204" pitchFamily="49" charset="0"/>
              </a:rPr>
              <a:t> Main(</a:t>
            </a:r>
            <a:r>
              <a:rPr lang="en-AU" sz="1000" dirty="0">
                <a:solidFill>
                  <a:srgbClr val="0000FF"/>
                </a:solidFill>
                <a:latin typeface="Consolas" panose="020B0609020204030204" pitchFamily="49" charset="0"/>
              </a:rPr>
              <a:t>string</a:t>
            </a:r>
            <a:r>
              <a:rPr lang="en-AU" sz="1000" dirty="0">
                <a:solidFill>
                  <a:prstClr val="black"/>
                </a:solidFill>
                <a:latin typeface="Consolas" panose="020B0609020204030204" pitchFamily="49" charset="0"/>
              </a:rPr>
              <a:t>[] </a:t>
            </a:r>
            <a:r>
              <a:rPr lang="en-AU" sz="1000" dirty="0" err="1">
                <a:solidFill>
                  <a:prstClr val="black"/>
                </a:solidFill>
                <a:latin typeface="Consolas" panose="020B0609020204030204" pitchFamily="49" charset="0"/>
              </a:rPr>
              <a:t>args</a:t>
            </a:r>
            <a:r>
              <a:rPr lang="en-AU" sz="1000" dirty="0">
                <a:solidFill>
                  <a:prstClr val="black"/>
                </a:solidFill>
                <a:latin typeface="Consolas" panose="020B0609020204030204" pitchFamily="49" charset="0"/>
              </a:rPr>
              <a:t>)</a:t>
            </a:r>
          </a:p>
          <a:p>
            <a:r>
              <a:rPr lang="en-AU" sz="1000" dirty="0">
                <a:solidFill>
                  <a:prstClr val="black"/>
                </a:solidFill>
                <a:latin typeface="Consolas" panose="020B0609020204030204" pitchFamily="49" charset="0"/>
              </a:rPr>
              <a:t>{</a:t>
            </a:r>
          </a:p>
          <a:p>
            <a:r>
              <a:rPr lang="en-AU" sz="1000" dirty="0">
                <a:solidFill>
                  <a:prstClr val="black"/>
                </a:solidFill>
                <a:latin typeface="Consolas" panose="020B0609020204030204" pitchFamily="49" charset="0"/>
              </a:rPr>
              <a:t>    </a:t>
            </a:r>
            <a:r>
              <a:rPr lang="en-AU" sz="1000" dirty="0" err="1">
                <a:solidFill>
                  <a:srgbClr val="2B91AF"/>
                </a:solidFill>
                <a:latin typeface="Consolas" panose="020B0609020204030204" pitchFamily="49" charset="0"/>
              </a:rPr>
              <a:t>TWordFunc</a:t>
            </a:r>
            <a:r>
              <a:rPr lang="en-AU" sz="1000" dirty="0">
                <a:solidFill>
                  <a:prstClr val="black"/>
                </a:solidFill>
                <a:latin typeface="Consolas" panose="020B0609020204030204" pitchFamily="49" charset="0"/>
              </a:rPr>
              <a:t> wordFunc1 = (</a:t>
            </a:r>
            <a:r>
              <a:rPr lang="en-AU" sz="1000" dirty="0">
                <a:solidFill>
                  <a:srgbClr val="0000FF"/>
                </a:solidFill>
                <a:latin typeface="Consolas" panose="020B0609020204030204" pitchFamily="49" charset="0"/>
              </a:rPr>
              <a:t>string</a:t>
            </a:r>
            <a:r>
              <a:rPr lang="en-AU" sz="1000" dirty="0">
                <a:solidFill>
                  <a:prstClr val="black"/>
                </a:solidFill>
                <a:latin typeface="Consolas" panose="020B0609020204030204" pitchFamily="49" charset="0"/>
              </a:rPr>
              <a:t> word) =&gt;</a:t>
            </a:r>
          </a:p>
          <a:p>
            <a:r>
              <a:rPr lang="en-AU" sz="1000" dirty="0">
                <a:solidFill>
                  <a:prstClr val="black"/>
                </a:solidFill>
                <a:latin typeface="Consolas" panose="020B0609020204030204" pitchFamily="49" charset="0"/>
              </a:rPr>
              <a:t>    {</a:t>
            </a:r>
          </a:p>
          <a:p>
            <a:r>
              <a:rPr lang="en-AU" sz="1000" dirty="0">
                <a:solidFill>
                  <a:prstClr val="black"/>
                </a:solidFill>
                <a:latin typeface="Consolas" panose="020B0609020204030204" pitchFamily="49" charset="0"/>
              </a:rPr>
              <a:t>        </a:t>
            </a:r>
            <a:r>
              <a:rPr lang="en-AU" sz="1000" dirty="0" err="1">
                <a:solidFill>
                  <a:srgbClr val="2B91AF"/>
                </a:solidFill>
                <a:latin typeface="Consolas" panose="020B0609020204030204" pitchFamily="49" charset="0"/>
              </a:rPr>
              <a:t>Console</a:t>
            </a:r>
            <a:r>
              <a:rPr lang="en-AU" sz="1000" dirty="0" err="1">
                <a:solidFill>
                  <a:prstClr val="black"/>
                </a:solidFill>
                <a:latin typeface="Consolas" panose="020B0609020204030204" pitchFamily="49" charset="0"/>
              </a:rPr>
              <a:t>.WriteLine</a:t>
            </a:r>
            <a:r>
              <a:rPr lang="en-AU" sz="1000" dirty="0">
                <a:solidFill>
                  <a:prstClr val="black"/>
                </a:solidFill>
                <a:latin typeface="Consolas" panose="020B0609020204030204" pitchFamily="49" charset="0"/>
              </a:rPr>
              <a:t>(</a:t>
            </a:r>
            <a:r>
              <a:rPr lang="en-AU" sz="1000" dirty="0" err="1">
                <a:solidFill>
                  <a:prstClr val="black"/>
                </a:solidFill>
                <a:latin typeface="Consolas" panose="020B0609020204030204" pitchFamily="49" charset="0"/>
              </a:rPr>
              <a:t>word.ToUpper</a:t>
            </a:r>
            <a:r>
              <a:rPr lang="en-AU" sz="1000" dirty="0">
                <a:solidFill>
                  <a:prstClr val="black"/>
                </a:solidFill>
                <a:latin typeface="Consolas" panose="020B0609020204030204" pitchFamily="49" charset="0"/>
              </a:rPr>
              <a:t>());</a:t>
            </a:r>
          </a:p>
          <a:p>
            <a:r>
              <a:rPr lang="en-AU" sz="1000" dirty="0">
                <a:solidFill>
                  <a:prstClr val="black"/>
                </a:solidFill>
                <a:latin typeface="Consolas" panose="020B0609020204030204" pitchFamily="49" charset="0"/>
              </a:rPr>
              <a:t>    };</a:t>
            </a:r>
          </a:p>
          <a:p>
            <a:endParaRPr lang="en-AU" sz="1000" dirty="0">
              <a:solidFill>
                <a:prstClr val="black"/>
              </a:solidFill>
              <a:latin typeface="Consolas" panose="020B0609020204030204" pitchFamily="49" charset="0"/>
            </a:endParaRPr>
          </a:p>
          <a:p>
            <a:r>
              <a:rPr lang="en-AU" sz="1000" dirty="0">
                <a:solidFill>
                  <a:prstClr val="black"/>
                </a:solidFill>
                <a:latin typeface="Consolas" panose="020B0609020204030204" pitchFamily="49" charset="0"/>
              </a:rPr>
              <a:t>    </a:t>
            </a:r>
            <a:r>
              <a:rPr lang="en-AU" sz="1000" dirty="0" err="1">
                <a:solidFill>
                  <a:srgbClr val="2B91AF"/>
                </a:solidFill>
                <a:latin typeface="Consolas" panose="020B0609020204030204" pitchFamily="49" charset="0"/>
              </a:rPr>
              <a:t>TWordFunc</a:t>
            </a:r>
            <a:r>
              <a:rPr lang="en-AU" sz="1000" dirty="0">
                <a:solidFill>
                  <a:prstClr val="black"/>
                </a:solidFill>
                <a:latin typeface="Consolas" panose="020B0609020204030204" pitchFamily="49" charset="0"/>
              </a:rPr>
              <a:t> wordFunc2 = (</a:t>
            </a:r>
            <a:r>
              <a:rPr lang="en-AU" sz="1000" dirty="0">
                <a:solidFill>
                  <a:srgbClr val="0000FF"/>
                </a:solidFill>
                <a:latin typeface="Consolas" panose="020B0609020204030204" pitchFamily="49" charset="0"/>
              </a:rPr>
              <a:t>string</a:t>
            </a:r>
            <a:r>
              <a:rPr lang="en-AU" sz="1000" dirty="0">
                <a:solidFill>
                  <a:prstClr val="black"/>
                </a:solidFill>
                <a:latin typeface="Consolas" panose="020B0609020204030204" pitchFamily="49" charset="0"/>
              </a:rPr>
              <a:t> word) =&gt;</a:t>
            </a:r>
          </a:p>
          <a:p>
            <a:r>
              <a:rPr lang="en-AU" sz="1000" dirty="0">
                <a:solidFill>
                  <a:prstClr val="black"/>
                </a:solidFill>
                <a:latin typeface="Consolas" panose="020B0609020204030204" pitchFamily="49" charset="0"/>
              </a:rPr>
              <a:t>    {</a:t>
            </a:r>
          </a:p>
          <a:p>
            <a:r>
              <a:rPr lang="en-AU" sz="1000" dirty="0">
                <a:solidFill>
                  <a:prstClr val="black"/>
                </a:solidFill>
                <a:latin typeface="Consolas" panose="020B0609020204030204" pitchFamily="49" charset="0"/>
              </a:rPr>
              <a:t>        </a:t>
            </a:r>
            <a:r>
              <a:rPr lang="en-AU" sz="1000" dirty="0" err="1">
                <a:solidFill>
                  <a:srgbClr val="2B91AF"/>
                </a:solidFill>
                <a:latin typeface="Consolas" panose="020B0609020204030204" pitchFamily="49" charset="0"/>
              </a:rPr>
              <a:t>Console</a:t>
            </a:r>
            <a:r>
              <a:rPr lang="en-AU" sz="1000" dirty="0" err="1">
                <a:solidFill>
                  <a:prstClr val="black"/>
                </a:solidFill>
                <a:latin typeface="Consolas" panose="020B0609020204030204" pitchFamily="49" charset="0"/>
              </a:rPr>
              <a:t>.WriteLine</a:t>
            </a:r>
            <a:r>
              <a:rPr lang="en-AU" sz="1000" dirty="0">
                <a:solidFill>
                  <a:prstClr val="black"/>
                </a:solidFill>
                <a:latin typeface="Consolas" panose="020B0609020204030204" pitchFamily="49" charset="0"/>
              </a:rPr>
              <a:t>(</a:t>
            </a:r>
            <a:r>
              <a:rPr lang="en-AU" sz="1000" dirty="0" err="1">
                <a:solidFill>
                  <a:prstClr val="black"/>
                </a:solidFill>
                <a:latin typeface="Consolas" panose="020B0609020204030204" pitchFamily="49" charset="0"/>
              </a:rPr>
              <a:t>word.ToUpper</a:t>
            </a:r>
            <a:r>
              <a:rPr lang="en-AU" sz="1000" dirty="0">
                <a:solidFill>
                  <a:prstClr val="black"/>
                </a:solidFill>
                <a:latin typeface="Consolas" panose="020B0609020204030204" pitchFamily="49" charset="0"/>
              </a:rPr>
              <a:t>());</a:t>
            </a:r>
          </a:p>
          <a:p>
            <a:r>
              <a:rPr lang="en-AU" sz="1000" dirty="0">
                <a:solidFill>
                  <a:prstClr val="black"/>
                </a:solidFill>
                <a:latin typeface="Consolas" panose="020B0609020204030204" pitchFamily="49" charset="0"/>
              </a:rPr>
              <a:t>    };</a:t>
            </a:r>
          </a:p>
          <a:p>
            <a:endParaRPr lang="en-AU" sz="1000" dirty="0">
              <a:solidFill>
                <a:prstClr val="black"/>
              </a:solidFill>
              <a:latin typeface="Consolas" panose="020B0609020204030204" pitchFamily="49" charset="0"/>
            </a:endParaRPr>
          </a:p>
          <a:p>
            <a:r>
              <a:rPr lang="en-AU" sz="1000" dirty="0">
                <a:solidFill>
                  <a:prstClr val="black"/>
                </a:solidFill>
                <a:latin typeface="Consolas" panose="020B0609020204030204" pitchFamily="49" charset="0"/>
              </a:rPr>
              <a:t>    </a:t>
            </a:r>
            <a:r>
              <a:rPr lang="en-AU" sz="1000" dirty="0" err="1">
                <a:solidFill>
                  <a:srgbClr val="2B91AF"/>
                </a:solidFill>
                <a:latin typeface="Consolas" panose="020B0609020204030204" pitchFamily="49" charset="0"/>
              </a:rPr>
              <a:t>Console</a:t>
            </a:r>
            <a:r>
              <a:rPr lang="en-AU" sz="1000" dirty="0" err="1">
                <a:solidFill>
                  <a:prstClr val="black"/>
                </a:solidFill>
                <a:latin typeface="Consolas" panose="020B0609020204030204" pitchFamily="49" charset="0"/>
              </a:rPr>
              <a:t>.ReadLine</a:t>
            </a:r>
            <a:r>
              <a:rPr lang="en-AU" sz="1000" dirty="0">
                <a:solidFill>
                  <a:prstClr val="black"/>
                </a:solidFill>
                <a:latin typeface="Consolas" panose="020B0609020204030204" pitchFamily="49" charset="0"/>
              </a:rPr>
              <a:t>();</a:t>
            </a:r>
          </a:p>
          <a:p>
            <a:r>
              <a:rPr lang="en-AU" sz="1000" dirty="0">
                <a:solidFill>
                  <a:prstClr val="black"/>
                </a:solidFill>
                <a:latin typeface="Consolas" panose="020B0609020204030204" pitchFamily="49" charset="0"/>
              </a:rPr>
              <a:t>}</a:t>
            </a:r>
          </a:p>
        </p:txBody>
      </p:sp>
      <p:sp>
        <p:nvSpPr>
          <p:cNvPr id="8" name="TextBox 7"/>
          <p:cNvSpPr txBox="1"/>
          <p:nvPr/>
        </p:nvSpPr>
        <p:spPr>
          <a:xfrm>
            <a:off x="4453765" y="4659982"/>
            <a:ext cx="3422136" cy="27699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AU" sz="1200" dirty="0" smtClean="0"/>
              <a:t>Example using </a:t>
            </a:r>
            <a:r>
              <a:rPr lang="en-AU" sz="1200" dirty="0" err="1" smtClean="0"/>
              <a:t>lamda</a:t>
            </a:r>
            <a:r>
              <a:rPr lang="en-AU" sz="1200" dirty="0" smtClean="0"/>
              <a:t> expression syntax</a:t>
            </a:r>
            <a:endParaRPr lang="en-AU" sz="1200" dirty="0"/>
          </a:p>
        </p:txBody>
      </p:sp>
      <p:sp>
        <p:nvSpPr>
          <p:cNvPr id="9" name="TextBox 8"/>
          <p:cNvSpPr txBox="1"/>
          <p:nvPr/>
        </p:nvSpPr>
        <p:spPr>
          <a:xfrm>
            <a:off x="611560" y="2067694"/>
            <a:ext cx="3528391" cy="255454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AU" sz="1000" dirty="0">
                <a:solidFill>
                  <a:srgbClr val="0000FF"/>
                </a:solidFill>
                <a:latin typeface="Consolas" panose="020B0609020204030204" pitchFamily="49" charset="0"/>
              </a:rPr>
              <a:t>delegate</a:t>
            </a:r>
            <a:r>
              <a:rPr lang="en-AU" sz="1000" dirty="0">
                <a:solidFill>
                  <a:prstClr val="black"/>
                </a:solidFill>
                <a:latin typeface="Consolas" panose="020B0609020204030204" pitchFamily="49" charset="0"/>
              </a:rPr>
              <a:t> </a:t>
            </a:r>
            <a:r>
              <a:rPr lang="en-AU" sz="1000" dirty="0">
                <a:solidFill>
                  <a:srgbClr val="0000FF"/>
                </a:solidFill>
                <a:latin typeface="Consolas" panose="020B0609020204030204" pitchFamily="49" charset="0"/>
              </a:rPr>
              <a:t>void</a:t>
            </a:r>
            <a:r>
              <a:rPr lang="en-AU" sz="1000" dirty="0">
                <a:solidFill>
                  <a:prstClr val="black"/>
                </a:solidFill>
                <a:latin typeface="Consolas" panose="020B0609020204030204" pitchFamily="49" charset="0"/>
              </a:rPr>
              <a:t> </a:t>
            </a:r>
            <a:r>
              <a:rPr lang="en-AU" sz="1000" dirty="0" err="1">
                <a:solidFill>
                  <a:srgbClr val="2B91AF"/>
                </a:solidFill>
                <a:latin typeface="Consolas" panose="020B0609020204030204" pitchFamily="49" charset="0"/>
              </a:rPr>
              <a:t>TWordFunc</a:t>
            </a:r>
            <a:r>
              <a:rPr lang="en-AU" sz="1000" dirty="0">
                <a:solidFill>
                  <a:prstClr val="black"/>
                </a:solidFill>
                <a:latin typeface="Consolas" panose="020B0609020204030204" pitchFamily="49" charset="0"/>
              </a:rPr>
              <a:t>(</a:t>
            </a:r>
            <a:r>
              <a:rPr lang="en-AU" sz="1000" dirty="0">
                <a:solidFill>
                  <a:srgbClr val="0000FF"/>
                </a:solidFill>
                <a:latin typeface="Consolas" panose="020B0609020204030204" pitchFamily="49" charset="0"/>
              </a:rPr>
              <a:t>string</a:t>
            </a:r>
            <a:r>
              <a:rPr lang="en-AU" sz="1000" dirty="0">
                <a:solidFill>
                  <a:prstClr val="black"/>
                </a:solidFill>
                <a:latin typeface="Consolas" panose="020B0609020204030204" pitchFamily="49" charset="0"/>
              </a:rPr>
              <a:t> word);</a:t>
            </a:r>
          </a:p>
          <a:p>
            <a:endParaRPr lang="en-AU" sz="1000" dirty="0">
              <a:solidFill>
                <a:prstClr val="black"/>
              </a:solidFill>
              <a:latin typeface="Consolas" panose="020B0609020204030204" pitchFamily="49" charset="0"/>
            </a:endParaRPr>
          </a:p>
          <a:p>
            <a:r>
              <a:rPr lang="en-AU" sz="1000" dirty="0">
                <a:solidFill>
                  <a:srgbClr val="0000FF"/>
                </a:solidFill>
                <a:latin typeface="Consolas" panose="020B0609020204030204" pitchFamily="49" charset="0"/>
              </a:rPr>
              <a:t>static</a:t>
            </a:r>
            <a:r>
              <a:rPr lang="en-AU" sz="1000" dirty="0">
                <a:solidFill>
                  <a:prstClr val="black"/>
                </a:solidFill>
                <a:latin typeface="Consolas" panose="020B0609020204030204" pitchFamily="49" charset="0"/>
              </a:rPr>
              <a:t> </a:t>
            </a:r>
            <a:r>
              <a:rPr lang="en-AU" sz="1000" dirty="0">
                <a:solidFill>
                  <a:srgbClr val="0000FF"/>
                </a:solidFill>
                <a:latin typeface="Consolas" panose="020B0609020204030204" pitchFamily="49" charset="0"/>
              </a:rPr>
              <a:t>void</a:t>
            </a:r>
            <a:r>
              <a:rPr lang="en-AU" sz="1000" dirty="0">
                <a:solidFill>
                  <a:prstClr val="black"/>
                </a:solidFill>
                <a:latin typeface="Consolas" panose="020B0609020204030204" pitchFamily="49" charset="0"/>
              </a:rPr>
              <a:t> Main(</a:t>
            </a:r>
            <a:r>
              <a:rPr lang="en-AU" sz="1000" dirty="0">
                <a:solidFill>
                  <a:srgbClr val="0000FF"/>
                </a:solidFill>
                <a:latin typeface="Consolas" panose="020B0609020204030204" pitchFamily="49" charset="0"/>
              </a:rPr>
              <a:t>string</a:t>
            </a:r>
            <a:r>
              <a:rPr lang="en-AU" sz="1000" dirty="0">
                <a:solidFill>
                  <a:prstClr val="black"/>
                </a:solidFill>
                <a:latin typeface="Consolas" panose="020B0609020204030204" pitchFamily="49" charset="0"/>
              </a:rPr>
              <a:t>[] </a:t>
            </a:r>
            <a:r>
              <a:rPr lang="en-AU" sz="1000" dirty="0" err="1">
                <a:solidFill>
                  <a:prstClr val="black"/>
                </a:solidFill>
                <a:latin typeface="Consolas" panose="020B0609020204030204" pitchFamily="49" charset="0"/>
              </a:rPr>
              <a:t>args</a:t>
            </a:r>
            <a:r>
              <a:rPr lang="en-AU" sz="1000" dirty="0">
                <a:solidFill>
                  <a:prstClr val="black"/>
                </a:solidFill>
                <a:latin typeface="Consolas" panose="020B0609020204030204" pitchFamily="49" charset="0"/>
              </a:rPr>
              <a:t>)</a:t>
            </a:r>
          </a:p>
          <a:p>
            <a:r>
              <a:rPr lang="en-AU" sz="1000" dirty="0">
                <a:solidFill>
                  <a:prstClr val="black"/>
                </a:solidFill>
                <a:latin typeface="Consolas" panose="020B0609020204030204" pitchFamily="49" charset="0"/>
              </a:rPr>
              <a:t>{</a:t>
            </a:r>
          </a:p>
          <a:p>
            <a:r>
              <a:rPr lang="en-AU" sz="1000" dirty="0">
                <a:solidFill>
                  <a:prstClr val="black"/>
                </a:solidFill>
                <a:latin typeface="Consolas" panose="020B0609020204030204" pitchFamily="49" charset="0"/>
              </a:rPr>
              <a:t>    </a:t>
            </a:r>
            <a:r>
              <a:rPr lang="en-AU" sz="1000" dirty="0" err="1">
                <a:solidFill>
                  <a:srgbClr val="2B91AF"/>
                </a:solidFill>
                <a:latin typeface="Consolas" panose="020B0609020204030204" pitchFamily="49" charset="0"/>
              </a:rPr>
              <a:t>TWordFunc</a:t>
            </a:r>
            <a:r>
              <a:rPr lang="en-AU" sz="1000" dirty="0">
                <a:solidFill>
                  <a:prstClr val="black"/>
                </a:solidFill>
                <a:latin typeface="Consolas" panose="020B0609020204030204" pitchFamily="49" charset="0"/>
              </a:rPr>
              <a:t> wordFunc1 = </a:t>
            </a:r>
            <a:r>
              <a:rPr lang="en-AU" sz="1000" dirty="0">
                <a:solidFill>
                  <a:srgbClr val="0000FF"/>
                </a:solidFill>
                <a:latin typeface="Consolas" panose="020B0609020204030204" pitchFamily="49" charset="0"/>
              </a:rPr>
              <a:t>delegate</a:t>
            </a:r>
            <a:r>
              <a:rPr lang="en-AU" sz="1000" dirty="0">
                <a:solidFill>
                  <a:prstClr val="black"/>
                </a:solidFill>
                <a:latin typeface="Consolas" panose="020B0609020204030204" pitchFamily="49" charset="0"/>
              </a:rPr>
              <a:t>(</a:t>
            </a:r>
            <a:r>
              <a:rPr lang="en-AU" sz="1000" dirty="0">
                <a:solidFill>
                  <a:srgbClr val="0000FF"/>
                </a:solidFill>
                <a:latin typeface="Consolas" panose="020B0609020204030204" pitchFamily="49" charset="0"/>
              </a:rPr>
              <a:t>string</a:t>
            </a:r>
            <a:r>
              <a:rPr lang="en-AU" sz="1000" dirty="0">
                <a:solidFill>
                  <a:prstClr val="black"/>
                </a:solidFill>
                <a:latin typeface="Consolas" panose="020B0609020204030204" pitchFamily="49" charset="0"/>
              </a:rPr>
              <a:t> word)</a:t>
            </a:r>
          </a:p>
          <a:p>
            <a:r>
              <a:rPr lang="en-AU" sz="1000" dirty="0">
                <a:solidFill>
                  <a:prstClr val="black"/>
                </a:solidFill>
                <a:latin typeface="Consolas" panose="020B0609020204030204" pitchFamily="49" charset="0"/>
              </a:rPr>
              <a:t>    {</a:t>
            </a:r>
          </a:p>
          <a:p>
            <a:r>
              <a:rPr lang="en-AU" sz="1000" dirty="0">
                <a:solidFill>
                  <a:prstClr val="black"/>
                </a:solidFill>
                <a:latin typeface="Consolas" panose="020B0609020204030204" pitchFamily="49" charset="0"/>
              </a:rPr>
              <a:t>        </a:t>
            </a:r>
            <a:r>
              <a:rPr lang="en-AU" sz="1000" dirty="0" err="1">
                <a:solidFill>
                  <a:srgbClr val="2B91AF"/>
                </a:solidFill>
                <a:latin typeface="Consolas" panose="020B0609020204030204" pitchFamily="49" charset="0"/>
              </a:rPr>
              <a:t>Console</a:t>
            </a:r>
            <a:r>
              <a:rPr lang="en-AU" sz="1000" dirty="0" err="1">
                <a:solidFill>
                  <a:prstClr val="black"/>
                </a:solidFill>
                <a:latin typeface="Consolas" panose="020B0609020204030204" pitchFamily="49" charset="0"/>
              </a:rPr>
              <a:t>.WriteLine</a:t>
            </a:r>
            <a:r>
              <a:rPr lang="en-AU" sz="1000" dirty="0">
                <a:solidFill>
                  <a:prstClr val="black"/>
                </a:solidFill>
                <a:latin typeface="Consolas" panose="020B0609020204030204" pitchFamily="49" charset="0"/>
              </a:rPr>
              <a:t>(</a:t>
            </a:r>
            <a:r>
              <a:rPr lang="en-AU" sz="1000" dirty="0" err="1">
                <a:solidFill>
                  <a:prstClr val="black"/>
                </a:solidFill>
                <a:latin typeface="Consolas" panose="020B0609020204030204" pitchFamily="49" charset="0"/>
              </a:rPr>
              <a:t>word.ToUpper</a:t>
            </a:r>
            <a:r>
              <a:rPr lang="en-AU" sz="1000" dirty="0">
                <a:solidFill>
                  <a:prstClr val="black"/>
                </a:solidFill>
                <a:latin typeface="Consolas" panose="020B0609020204030204" pitchFamily="49" charset="0"/>
              </a:rPr>
              <a:t>());</a:t>
            </a:r>
          </a:p>
          <a:p>
            <a:r>
              <a:rPr lang="en-AU" sz="1000" dirty="0">
                <a:solidFill>
                  <a:prstClr val="black"/>
                </a:solidFill>
                <a:latin typeface="Consolas" panose="020B0609020204030204" pitchFamily="49" charset="0"/>
              </a:rPr>
              <a:t>    };</a:t>
            </a:r>
          </a:p>
          <a:p>
            <a:endParaRPr lang="en-AU" sz="1000" dirty="0">
              <a:solidFill>
                <a:prstClr val="black"/>
              </a:solidFill>
              <a:latin typeface="Consolas" panose="020B0609020204030204" pitchFamily="49" charset="0"/>
            </a:endParaRPr>
          </a:p>
          <a:p>
            <a:r>
              <a:rPr lang="en-AU" sz="1000" dirty="0">
                <a:solidFill>
                  <a:prstClr val="black"/>
                </a:solidFill>
                <a:latin typeface="Consolas" panose="020B0609020204030204" pitchFamily="49" charset="0"/>
              </a:rPr>
              <a:t>    </a:t>
            </a:r>
            <a:r>
              <a:rPr lang="en-AU" sz="1000" dirty="0" err="1">
                <a:solidFill>
                  <a:srgbClr val="2B91AF"/>
                </a:solidFill>
                <a:latin typeface="Consolas" panose="020B0609020204030204" pitchFamily="49" charset="0"/>
              </a:rPr>
              <a:t>TWordFunc</a:t>
            </a:r>
            <a:r>
              <a:rPr lang="en-AU" sz="1000" dirty="0">
                <a:solidFill>
                  <a:prstClr val="black"/>
                </a:solidFill>
                <a:latin typeface="Consolas" panose="020B0609020204030204" pitchFamily="49" charset="0"/>
              </a:rPr>
              <a:t> wordFunc2 = </a:t>
            </a:r>
            <a:r>
              <a:rPr lang="en-AU" sz="1000" dirty="0">
                <a:solidFill>
                  <a:srgbClr val="0000FF"/>
                </a:solidFill>
                <a:latin typeface="Consolas" panose="020B0609020204030204" pitchFamily="49" charset="0"/>
              </a:rPr>
              <a:t>delegate</a:t>
            </a:r>
            <a:r>
              <a:rPr lang="en-AU" sz="1000" dirty="0">
                <a:solidFill>
                  <a:prstClr val="black"/>
                </a:solidFill>
                <a:latin typeface="Consolas" panose="020B0609020204030204" pitchFamily="49" charset="0"/>
              </a:rPr>
              <a:t>(</a:t>
            </a:r>
            <a:r>
              <a:rPr lang="en-AU" sz="1000" dirty="0">
                <a:solidFill>
                  <a:srgbClr val="0000FF"/>
                </a:solidFill>
                <a:latin typeface="Consolas" panose="020B0609020204030204" pitchFamily="49" charset="0"/>
              </a:rPr>
              <a:t>string</a:t>
            </a:r>
            <a:r>
              <a:rPr lang="en-AU" sz="1000" dirty="0">
                <a:solidFill>
                  <a:prstClr val="black"/>
                </a:solidFill>
                <a:latin typeface="Consolas" panose="020B0609020204030204" pitchFamily="49" charset="0"/>
              </a:rPr>
              <a:t> word)</a:t>
            </a:r>
          </a:p>
          <a:p>
            <a:r>
              <a:rPr lang="en-AU" sz="1000" dirty="0">
                <a:solidFill>
                  <a:prstClr val="black"/>
                </a:solidFill>
                <a:latin typeface="Consolas" panose="020B0609020204030204" pitchFamily="49" charset="0"/>
              </a:rPr>
              <a:t>    {</a:t>
            </a:r>
          </a:p>
          <a:p>
            <a:r>
              <a:rPr lang="en-AU" sz="1000" dirty="0">
                <a:solidFill>
                  <a:prstClr val="black"/>
                </a:solidFill>
                <a:latin typeface="Consolas" panose="020B0609020204030204" pitchFamily="49" charset="0"/>
              </a:rPr>
              <a:t>        </a:t>
            </a:r>
            <a:r>
              <a:rPr lang="en-AU" sz="1000" dirty="0" err="1">
                <a:solidFill>
                  <a:srgbClr val="2B91AF"/>
                </a:solidFill>
                <a:latin typeface="Consolas" panose="020B0609020204030204" pitchFamily="49" charset="0"/>
              </a:rPr>
              <a:t>Console</a:t>
            </a:r>
            <a:r>
              <a:rPr lang="en-AU" sz="1000" dirty="0" err="1">
                <a:solidFill>
                  <a:prstClr val="black"/>
                </a:solidFill>
                <a:latin typeface="Consolas" panose="020B0609020204030204" pitchFamily="49" charset="0"/>
              </a:rPr>
              <a:t>.WriteLine</a:t>
            </a:r>
            <a:r>
              <a:rPr lang="en-AU" sz="1000" dirty="0">
                <a:solidFill>
                  <a:prstClr val="black"/>
                </a:solidFill>
                <a:latin typeface="Consolas" panose="020B0609020204030204" pitchFamily="49" charset="0"/>
              </a:rPr>
              <a:t>(</a:t>
            </a:r>
            <a:r>
              <a:rPr lang="en-AU" sz="1000" dirty="0" err="1">
                <a:solidFill>
                  <a:prstClr val="black"/>
                </a:solidFill>
                <a:latin typeface="Consolas" panose="020B0609020204030204" pitchFamily="49" charset="0"/>
              </a:rPr>
              <a:t>word.ToUpper</a:t>
            </a:r>
            <a:r>
              <a:rPr lang="en-AU" sz="1000" dirty="0">
                <a:solidFill>
                  <a:prstClr val="black"/>
                </a:solidFill>
                <a:latin typeface="Consolas" panose="020B0609020204030204" pitchFamily="49" charset="0"/>
              </a:rPr>
              <a:t>());</a:t>
            </a:r>
          </a:p>
          <a:p>
            <a:r>
              <a:rPr lang="en-AU" sz="1000" dirty="0">
                <a:solidFill>
                  <a:prstClr val="black"/>
                </a:solidFill>
                <a:latin typeface="Consolas" panose="020B0609020204030204" pitchFamily="49" charset="0"/>
              </a:rPr>
              <a:t>    };</a:t>
            </a:r>
          </a:p>
          <a:p>
            <a:endParaRPr lang="en-AU" sz="1000" dirty="0">
              <a:solidFill>
                <a:prstClr val="black"/>
              </a:solidFill>
              <a:latin typeface="Consolas" panose="020B0609020204030204" pitchFamily="49" charset="0"/>
            </a:endParaRPr>
          </a:p>
          <a:p>
            <a:r>
              <a:rPr lang="en-AU" sz="1000" dirty="0">
                <a:solidFill>
                  <a:prstClr val="black"/>
                </a:solidFill>
                <a:latin typeface="Consolas" panose="020B0609020204030204" pitchFamily="49" charset="0"/>
              </a:rPr>
              <a:t>    </a:t>
            </a:r>
            <a:r>
              <a:rPr lang="en-AU" sz="1000" dirty="0" err="1">
                <a:solidFill>
                  <a:srgbClr val="2B91AF"/>
                </a:solidFill>
                <a:latin typeface="Consolas" panose="020B0609020204030204" pitchFamily="49" charset="0"/>
              </a:rPr>
              <a:t>Console</a:t>
            </a:r>
            <a:r>
              <a:rPr lang="en-AU" sz="1000" dirty="0" err="1">
                <a:solidFill>
                  <a:prstClr val="black"/>
                </a:solidFill>
                <a:latin typeface="Consolas" panose="020B0609020204030204" pitchFamily="49" charset="0"/>
              </a:rPr>
              <a:t>.ReadLine</a:t>
            </a:r>
            <a:r>
              <a:rPr lang="en-AU" sz="1000" dirty="0">
                <a:solidFill>
                  <a:prstClr val="black"/>
                </a:solidFill>
                <a:latin typeface="Consolas" panose="020B0609020204030204" pitchFamily="49" charset="0"/>
              </a:rPr>
              <a:t>();</a:t>
            </a:r>
          </a:p>
          <a:p>
            <a:r>
              <a:rPr lang="en-AU" sz="1000" dirty="0">
                <a:solidFill>
                  <a:prstClr val="black"/>
                </a:solidFill>
                <a:latin typeface="Consolas" panose="020B0609020204030204" pitchFamily="49" charset="0"/>
              </a:rPr>
              <a:t>}</a:t>
            </a:r>
          </a:p>
        </p:txBody>
      </p:sp>
      <p:sp>
        <p:nvSpPr>
          <p:cNvPr id="10" name="TextBox 9"/>
          <p:cNvSpPr txBox="1"/>
          <p:nvPr/>
        </p:nvSpPr>
        <p:spPr>
          <a:xfrm>
            <a:off x="611560" y="4684151"/>
            <a:ext cx="3528391" cy="27699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AU" sz="1200" dirty="0" smtClean="0"/>
              <a:t>Example using anonymous function syntax</a:t>
            </a:r>
            <a:endParaRPr lang="en-AU" sz="1200" dirty="0"/>
          </a:p>
        </p:txBody>
      </p:sp>
    </p:spTree>
    <p:extLst>
      <p:ext uri="{BB962C8B-B14F-4D97-AF65-F5344CB8AC3E}">
        <p14:creationId xmlns:p14="http://schemas.microsoft.com/office/powerpoint/2010/main" val="8528759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Passing anonymous functions as arguments</a:t>
            </a:r>
            <a:endParaRPr lang="en-AU" dirty="0"/>
          </a:p>
        </p:txBody>
      </p:sp>
      <p:sp>
        <p:nvSpPr>
          <p:cNvPr id="5" name="Content Placeholder 4"/>
          <p:cNvSpPr>
            <a:spLocks noGrp="1"/>
          </p:cNvSpPr>
          <p:nvPr>
            <p:ph idx="4294967295"/>
          </p:nvPr>
        </p:nvSpPr>
        <p:spPr>
          <a:xfrm>
            <a:off x="323528" y="1200151"/>
            <a:ext cx="3168352" cy="3394472"/>
          </a:xfrm>
          <a:prstGeom prst="rect">
            <a:avLst/>
          </a:prstGeom>
        </p:spPr>
        <p:txBody>
          <a:bodyPr>
            <a:normAutofit/>
          </a:bodyPr>
          <a:lstStyle/>
          <a:p>
            <a:r>
              <a:rPr lang="en-AU" sz="2400" dirty="0" smtClean="0"/>
              <a:t>Therefore, we can do this with our previous example </a:t>
            </a:r>
            <a:endParaRPr lang="en-AU" sz="2400" dirty="0"/>
          </a:p>
        </p:txBody>
      </p:sp>
      <p:sp>
        <p:nvSpPr>
          <p:cNvPr id="6" name="TextBox 5"/>
          <p:cNvSpPr txBox="1"/>
          <p:nvPr/>
        </p:nvSpPr>
        <p:spPr>
          <a:xfrm>
            <a:off x="3491880" y="1154775"/>
            <a:ext cx="4416594" cy="3631763"/>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AU" sz="1000" dirty="0">
                <a:solidFill>
                  <a:srgbClr val="0000FF"/>
                </a:solidFill>
                <a:latin typeface="Consolas" panose="020B0609020204030204" pitchFamily="49" charset="0"/>
              </a:rPr>
              <a:t>delegate</a:t>
            </a:r>
            <a:r>
              <a:rPr lang="en-AU" sz="1000" dirty="0">
                <a:solidFill>
                  <a:prstClr val="black"/>
                </a:solidFill>
                <a:latin typeface="Consolas" panose="020B0609020204030204" pitchFamily="49" charset="0"/>
              </a:rPr>
              <a:t> </a:t>
            </a:r>
            <a:r>
              <a:rPr lang="en-AU" sz="1000" dirty="0">
                <a:solidFill>
                  <a:srgbClr val="0000FF"/>
                </a:solidFill>
                <a:latin typeface="Consolas" panose="020B0609020204030204" pitchFamily="49" charset="0"/>
              </a:rPr>
              <a:t>void</a:t>
            </a:r>
            <a:r>
              <a:rPr lang="en-AU" sz="1000" dirty="0">
                <a:solidFill>
                  <a:prstClr val="black"/>
                </a:solidFill>
                <a:latin typeface="Consolas" panose="020B0609020204030204" pitchFamily="49" charset="0"/>
              </a:rPr>
              <a:t> </a:t>
            </a:r>
            <a:r>
              <a:rPr lang="en-AU" sz="1000" dirty="0" err="1">
                <a:solidFill>
                  <a:srgbClr val="2B91AF"/>
                </a:solidFill>
                <a:latin typeface="Consolas" panose="020B0609020204030204" pitchFamily="49" charset="0"/>
              </a:rPr>
              <a:t>TWordFunc</a:t>
            </a:r>
            <a:r>
              <a:rPr lang="en-AU" sz="1000" dirty="0">
                <a:solidFill>
                  <a:prstClr val="black"/>
                </a:solidFill>
                <a:latin typeface="Consolas" panose="020B0609020204030204" pitchFamily="49" charset="0"/>
              </a:rPr>
              <a:t>(</a:t>
            </a:r>
            <a:r>
              <a:rPr lang="en-AU" sz="1000" dirty="0">
                <a:solidFill>
                  <a:srgbClr val="0000FF"/>
                </a:solidFill>
                <a:latin typeface="Consolas" panose="020B0609020204030204" pitchFamily="49" charset="0"/>
              </a:rPr>
              <a:t>string</a:t>
            </a:r>
            <a:r>
              <a:rPr lang="en-AU" sz="1000" dirty="0">
                <a:solidFill>
                  <a:prstClr val="black"/>
                </a:solidFill>
                <a:latin typeface="Consolas" panose="020B0609020204030204" pitchFamily="49" charset="0"/>
              </a:rPr>
              <a:t> word);</a:t>
            </a:r>
          </a:p>
          <a:p>
            <a:endParaRPr lang="en-AU" sz="1000" dirty="0">
              <a:solidFill>
                <a:prstClr val="black"/>
              </a:solidFill>
              <a:latin typeface="Consolas" panose="020B0609020204030204" pitchFamily="49" charset="0"/>
            </a:endParaRPr>
          </a:p>
          <a:p>
            <a:r>
              <a:rPr lang="en-AU" sz="1000" dirty="0">
                <a:solidFill>
                  <a:srgbClr val="0000FF"/>
                </a:solidFill>
                <a:latin typeface="Consolas" panose="020B0609020204030204" pitchFamily="49" charset="0"/>
              </a:rPr>
              <a:t>static</a:t>
            </a:r>
            <a:r>
              <a:rPr lang="en-AU" sz="1000" dirty="0">
                <a:solidFill>
                  <a:prstClr val="black"/>
                </a:solidFill>
                <a:latin typeface="Consolas" panose="020B0609020204030204" pitchFamily="49" charset="0"/>
              </a:rPr>
              <a:t> </a:t>
            </a:r>
            <a:r>
              <a:rPr lang="en-AU" sz="1000" dirty="0">
                <a:solidFill>
                  <a:srgbClr val="0000FF"/>
                </a:solidFill>
                <a:latin typeface="Consolas" panose="020B0609020204030204" pitchFamily="49" charset="0"/>
              </a:rPr>
              <a:t>void</a:t>
            </a:r>
            <a:r>
              <a:rPr lang="en-AU" sz="1000" dirty="0">
                <a:solidFill>
                  <a:prstClr val="black"/>
                </a:solidFill>
                <a:latin typeface="Consolas" panose="020B0609020204030204" pitchFamily="49" charset="0"/>
              </a:rPr>
              <a:t> </a:t>
            </a:r>
            <a:r>
              <a:rPr lang="en-AU" sz="1000" dirty="0" err="1">
                <a:solidFill>
                  <a:prstClr val="black"/>
                </a:solidFill>
                <a:latin typeface="Consolas" panose="020B0609020204030204" pitchFamily="49" charset="0"/>
              </a:rPr>
              <a:t>DoSomethingWithWord</a:t>
            </a:r>
            <a:r>
              <a:rPr lang="en-AU" sz="1000" dirty="0">
                <a:solidFill>
                  <a:prstClr val="black"/>
                </a:solidFill>
                <a:latin typeface="Consolas" panose="020B0609020204030204" pitchFamily="49" charset="0"/>
              </a:rPr>
              <a:t>(</a:t>
            </a:r>
            <a:r>
              <a:rPr lang="en-AU" sz="1000" dirty="0" err="1">
                <a:solidFill>
                  <a:srgbClr val="2B91AF"/>
                </a:solidFill>
                <a:latin typeface="Consolas" panose="020B0609020204030204" pitchFamily="49" charset="0"/>
              </a:rPr>
              <a:t>TWordFunc</a:t>
            </a:r>
            <a:r>
              <a:rPr lang="en-AU" sz="1000" dirty="0">
                <a:solidFill>
                  <a:prstClr val="black"/>
                </a:solidFill>
                <a:latin typeface="Consolas" panose="020B0609020204030204" pitchFamily="49" charset="0"/>
              </a:rPr>
              <a:t> </a:t>
            </a:r>
            <a:r>
              <a:rPr lang="en-AU" sz="1000" dirty="0" err="1">
                <a:solidFill>
                  <a:prstClr val="black"/>
                </a:solidFill>
                <a:latin typeface="Consolas" panose="020B0609020204030204" pitchFamily="49" charset="0"/>
              </a:rPr>
              <a:t>func</a:t>
            </a:r>
            <a:r>
              <a:rPr lang="en-AU" sz="1000" dirty="0">
                <a:solidFill>
                  <a:prstClr val="black"/>
                </a:solidFill>
                <a:latin typeface="Consolas" panose="020B0609020204030204" pitchFamily="49" charset="0"/>
              </a:rPr>
              <a:t>, </a:t>
            </a:r>
            <a:r>
              <a:rPr lang="en-AU" sz="1000" dirty="0">
                <a:solidFill>
                  <a:srgbClr val="0000FF"/>
                </a:solidFill>
                <a:latin typeface="Consolas" panose="020B0609020204030204" pitchFamily="49" charset="0"/>
              </a:rPr>
              <a:t>string</a:t>
            </a:r>
            <a:r>
              <a:rPr lang="en-AU" sz="1000" dirty="0">
                <a:solidFill>
                  <a:prstClr val="black"/>
                </a:solidFill>
                <a:latin typeface="Consolas" panose="020B0609020204030204" pitchFamily="49" charset="0"/>
              </a:rPr>
              <a:t> word)</a:t>
            </a:r>
          </a:p>
          <a:p>
            <a:r>
              <a:rPr lang="en-AU" sz="1000" dirty="0">
                <a:solidFill>
                  <a:prstClr val="black"/>
                </a:solidFill>
                <a:latin typeface="Consolas" panose="020B0609020204030204" pitchFamily="49" charset="0"/>
              </a:rPr>
              <a:t>{</a:t>
            </a:r>
          </a:p>
          <a:p>
            <a:r>
              <a:rPr lang="en-AU" sz="1000" dirty="0">
                <a:solidFill>
                  <a:prstClr val="black"/>
                </a:solidFill>
                <a:latin typeface="Consolas" panose="020B0609020204030204" pitchFamily="49" charset="0"/>
              </a:rPr>
              <a:t>    </a:t>
            </a:r>
            <a:r>
              <a:rPr lang="en-AU" sz="1000" dirty="0" err="1">
                <a:solidFill>
                  <a:prstClr val="black"/>
                </a:solidFill>
                <a:latin typeface="Consolas" panose="020B0609020204030204" pitchFamily="49" charset="0"/>
              </a:rPr>
              <a:t>func</a:t>
            </a:r>
            <a:r>
              <a:rPr lang="en-AU" sz="1000" dirty="0">
                <a:solidFill>
                  <a:prstClr val="black"/>
                </a:solidFill>
                <a:latin typeface="Consolas" panose="020B0609020204030204" pitchFamily="49" charset="0"/>
              </a:rPr>
              <a:t>(word);</a:t>
            </a:r>
          </a:p>
          <a:p>
            <a:r>
              <a:rPr lang="en-AU" sz="1000" dirty="0">
                <a:solidFill>
                  <a:prstClr val="black"/>
                </a:solidFill>
                <a:latin typeface="Consolas" panose="020B0609020204030204" pitchFamily="49" charset="0"/>
              </a:rPr>
              <a:t>}</a:t>
            </a:r>
          </a:p>
          <a:p>
            <a:endParaRPr lang="en-AU" sz="1000" dirty="0">
              <a:solidFill>
                <a:prstClr val="black"/>
              </a:solidFill>
              <a:latin typeface="Consolas" panose="020B0609020204030204" pitchFamily="49" charset="0"/>
            </a:endParaRPr>
          </a:p>
          <a:p>
            <a:r>
              <a:rPr lang="en-AU" sz="1000" dirty="0">
                <a:solidFill>
                  <a:srgbClr val="0000FF"/>
                </a:solidFill>
                <a:latin typeface="Consolas" panose="020B0609020204030204" pitchFamily="49" charset="0"/>
              </a:rPr>
              <a:t>static</a:t>
            </a:r>
            <a:r>
              <a:rPr lang="en-AU" sz="1000" dirty="0">
                <a:solidFill>
                  <a:prstClr val="black"/>
                </a:solidFill>
                <a:latin typeface="Consolas" panose="020B0609020204030204" pitchFamily="49" charset="0"/>
              </a:rPr>
              <a:t> </a:t>
            </a:r>
            <a:r>
              <a:rPr lang="en-AU" sz="1000" dirty="0">
                <a:solidFill>
                  <a:srgbClr val="0000FF"/>
                </a:solidFill>
                <a:latin typeface="Consolas" panose="020B0609020204030204" pitchFamily="49" charset="0"/>
              </a:rPr>
              <a:t>void</a:t>
            </a:r>
            <a:r>
              <a:rPr lang="en-AU" sz="1000" dirty="0">
                <a:solidFill>
                  <a:prstClr val="black"/>
                </a:solidFill>
                <a:latin typeface="Consolas" panose="020B0609020204030204" pitchFamily="49" charset="0"/>
              </a:rPr>
              <a:t> Main(</a:t>
            </a:r>
            <a:r>
              <a:rPr lang="en-AU" sz="1000" dirty="0">
                <a:solidFill>
                  <a:srgbClr val="0000FF"/>
                </a:solidFill>
                <a:latin typeface="Consolas" panose="020B0609020204030204" pitchFamily="49" charset="0"/>
              </a:rPr>
              <a:t>string</a:t>
            </a:r>
            <a:r>
              <a:rPr lang="en-AU" sz="1000" dirty="0">
                <a:solidFill>
                  <a:prstClr val="black"/>
                </a:solidFill>
                <a:latin typeface="Consolas" panose="020B0609020204030204" pitchFamily="49" charset="0"/>
              </a:rPr>
              <a:t>[] </a:t>
            </a:r>
            <a:r>
              <a:rPr lang="en-AU" sz="1000" dirty="0" err="1">
                <a:solidFill>
                  <a:prstClr val="black"/>
                </a:solidFill>
                <a:latin typeface="Consolas" panose="020B0609020204030204" pitchFamily="49" charset="0"/>
              </a:rPr>
              <a:t>args</a:t>
            </a:r>
            <a:r>
              <a:rPr lang="en-AU" sz="1000" dirty="0">
                <a:solidFill>
                  <a:prstClr val="black"/>
                </a:solidFill>
                <a:latin typeface="Consolas" panose="020B0609020204030204" pitchFamily="49" charset="0"/>
              </a:rPr>
              <a:t>)</a:t>
            </a:r>
          </a:p>
          <a:p>
            <a:r>
              <a:rPr lang="en-AU" sz="1000" dirty="0" smtClean="0">
                <a:solidFill>
                  <a:prstClr val="black"/>
                </a:solidFill>
                <a:latin typeface="Consolas" panose="020B0609020204030204" pitchFamily="49" charset="0"/>
              </a:rPr>
              <a:t>{</a:t>
            </a:r>
            <a:endParaRPr lang="en-AU" sz="1000" dirty="0">
              <a:solidFill>
                <a:prstClr val="black"/>
              </a:solidFill>
              <a:latin typeface="Consolas" panose="020B0609020204030204" pitchFamily="49" charset="0"/>
            </a:endParaRPr>
          </a:p>
          <a:p>
            <a:r>
              <a:rPr lang="en-AU" sz="1000" dirty="0">
                <a:solidFill>
                  <a:prstClr val="black"/>
                </a:solidFill>
                <a:latin typeface="Consolas" panose="020B0609020204030204" pitchFamily="49" charset="0"/>
              </a:rPr>
              <a:t>    </a:t>
            </a:r>
            <a:r>
              <a:rPr lang="en-AU" sz="1000" dirty="0" err="1">
                <a:solidFill>
                  <a:prstClr val="black"/>
                </a:solidFill>
                <a:latin typeface="Consolas" panose="020B0609020204030204" pitchFamily="49" charset="0"/>
              </a:rPr>
              <a:t>DoSomethingWithWord</a:t>
            </a:r>
            <a:r>
              <a:rPr lang="en-AU" sz="1000" dirty="0">
                <a:solidFill>
                  <a:prstClr val="black"/>
                </a:solidFill>
                <a:latin typeface="Consolas" panose="020B0609020204030204" pitchFamily="49" charset="0"/>
              </a:rPr>
              <a:t>((</a:t>
            </a:r>
            <a:r>
              <a:rPr lang="en-AU" sz="1000" dirty="0">
                <a:solidFill>
                  <a:srgbClr val="0000FF"/>
                </a:solidFill>
                <a:latin typeface="Consolas" panose="020B0609020204030204" pitchFamily="49" charset="0"/>
              </a:rPr>
              <a:t>string</a:t>
            </a:r>
            <a:r>
              <a:rPr lang="en-AU" sz="1000" dirty="0">
                <a:solidFill>
                  <a:prstClr val="black"/>
                </a:solidFill>
                <a:latin typeface="Consolas" panose="020B0609020204030204" pitchFamily="49" charset="0"/>
              </a:rPr>
              <a:t> word) =&gt;</a:t>
            </a:r>
          </a:p>
          <a:p>
            <a:r>
              <a:rPr lang="en-AU" sz="1000" dirty="0">
                <a:solidFill>
                  <a:prstClr val="black"/>
                </a:solidFill>
                <a:latin typeface="Consolas" panose="020B0609020204030204" pitchFamily="49" charset="0"/>
              </a:rPr>
              <a:t>    { </a:t>
            </a:r>
          </a:p>
          <a:p>
            <a:r>
              <a:rPr lang="en-AU" sz="1000" dirty="0">
                <a:solidFill>
                  <a:prstClr val="black"/>
                </a:solidFill>
                <a:latin typeface="Consolas" panose="020B0609020204030204" pitchFamily="49" charset="0"/>
              </a:rPr>
              <a:t>        </a:t>
            </a:r>
            <a:r>
              <a:rPr lang="en-AU" sz="1000" dirty="0" err="1">
                <a:solidFill>
                  <a:srgbClr val="2B91AF"/>
                </a:solidFill>
                <a:latin typeface="Consolas" panose="020B0609020204030204" pitchFamily="49" charset="0"/>
              </a:rPr>
              <a:t>Console</a:t>
            </a:r>
            <a:r>
              <a:rPr lang="en-AU" sz="1000" dirty="0" err="1">
                <a:solidFill>
                  <a:prstClr val="black"/>
                </a:solidFill>
                <a:latin typeface="Consolas" panose="020B0609020204030204" pitchFamily="49" charset="0"/>
              </a:rPr>
              <a:t>.WriteLine</a:t>
            </a:r>
            <a:r>
              <a:rPr lang="en-AU" sz="1000" dirty="0">
                <a:solidFill>
                  <a:prstClr val="black"/>
                </a:solidFill>
                <a:latin typeface="Consolas" panose="020B0609020204030204" pitchFamily="49" charset="0"/>
              </a:rPr>
              <a:t>(</a:t>
            </a:r>
            <a:r>
              <a:rPr lang="en-AU" sz="1000" dirty="0" err="1">
                <a:solidFill>
                  <a:prstClr val="black"/>
                </a:solidFill>
                <a:latin typeface="Consolas" panose="020B0609020204030204" pitchFamily="49" charset="0"/>
              </a:rPr>
              <a:t>word.ToUpper</a:t>
            </a:r>
            <a:r>
              <a:rPr lang="en-AU" sz="1000" dirty="0">
                <a:solidFill>
                  <a:prstClr val="black"/>
                </a:solidFill>
                <a:latin typeface="Consolas" panose="020B0609020204030204" pitchFamily="49" charset="0"/>
              </a:rPr>
              <a:t>()); </a:t>
            </a:r>
          </a:p>
          <a:p>
            <a:endParaRPr lang="en-AU" sz="1000" dirty="0">
              <a:solidFill>
                <a:prstClr val="black"/>
              </a:solidFill>
              <a:latin typeface="Consolas" panose="020B0609020204030204" pitchFamily="49" charset="0"/>
            </a:endParaRPr>
          </a:p>
          <a:p>
            <a:r>
              <a:rPr lang="en-AU" sz="1000" dirty="0">
                <a:solidFill>
                  <a:prstClr val="black"/>
                </a:solidFill>
                <a:latin typeface="Consolas" panose="020B0609020204030204" pitchFamily="49" charset="0"/>
              </a:rPr>
              <a:t>    }, </a:t>
            </a:r>
            <a:r>
              <a:rPr lang="en-AU" sz="1000" dirty="0">
                <a:solidFill>
                  <a:srgbClr val="A31515"/>
                </a:solidFill>
                <a:latin typeface="Consolas" panose="020B0609020204030204" pitchFamily="49" charset="0"/>
              </a:rPr>
              <a:t>"hello"</a:t>
            </a:r>
            <a:r>
              <a:rPr lang="en-AU" sz="1000" dirty="0">
                <a:solidFill>
                  <a:prstClr val="black"/>
                </a:solidFill>
                <a:latin typeface="Consolas" panose="020B0609020204030204" pitchFamily="49" charset="0"/>
              </a:rPr>
              <a:t>);</a:t>
            </a:r>
          </a:p>
          <a:p>
            <a:endParaRPr lang="en-AU" sz="1000" dirty="0">
              <a:solidFill>
                <a:prstClr val="black"/>
              </a:solidFill>
              <a:latin typeface="Consolas" panose="020B0609020204030204" pitchFamily="49" charset="0"/>
            </a:endParaRPr>
          </a:p>
          <a:p>
            <a:r>
              <a:rPr lang="en-AU" sz="1000" dirty="0">
                <a:solidFill>
                  <a:prstClr val="black"/>
                </a:solidFill>
                <a:latin typeface="Consolas" panose="020B0609020204030204" pitchFamily="49" charset="0"/>
              </a:rPr>
              <a:t>    </a:t>
            </a:r>
            <a:r>
              <a:rPr lang="en-AU" sz="1000" dirty="0" err="1">
                <a:solidFill>
                  <a:prstClr val="black"/>
                </a:solidFill>
                <a:latin typeface="Consolas" panose="020B0609020204030204" pitchFamily="49" charset="0"/>
              </a:rPr>
              <a:t>DoSomethingWithWord</a:t>
            </a:r>
            <a:r>
              <a:rPr lang="en-AU" sz="1000" dirty="0">
                <a:solidFill>
                  <a:prstClr val="black"/>
                </a:solidFill>
                <a:latin typeface="Consolas" panose="020B0609020204030204" pitchFamily="49" charset="0"/>
              </a:rPr>
              <a:t>((</a:t>
            </a:r>
            <a:r>
              <a:rPr lang="en-AU" sz="1000" dirty="0">
                <a:solidFill>
                  <a:srgbClr val="0000FF"/>
                </a:solidFill>
                <a:latin typeface="Consolas" panose="020B0609020204030204" pitchFamily="49" charset="0"/>
              </a:rPr>
              <a:t>string</a:t>
            </a:r>
            <a:r>
              <a:rPr lang="en-AU" sz="1000" dirty="0">
                <a:solidFill>
                  <a:prstClr val="black"/>
                </a:solidFill>
                <a:latin typeface="Consolas" panose="020B0609020204030204" pitchFamily="49" charset="0"/>
              </a:rPr>
              <a:t> word) =&gt;</a:t>
            </a:r>
          </a:p>
          <a:p>
            <a:r>
              <a:rPr lang="en-AU" sz="1000" dirty="0">
                <a:solidFill>
                  <a:prstClr val="black"/>
                </a:solidFill>
                <a:latin typeface="Consolas" panose="020B0609020204030204" pitchFamily="49" charset="0"/>
              </a:rPr>
              <a:t>    {</a:t>
            </a:r>
          </a:p>
          <a:p>
            <a:r>
              <a:rPr lang="en-AU" sz="1000" dirty="0">
                <a:solidFill>
                  <a:prstClr val="black"/>
                </a:solidFill>
                <a:latin typeface="Consolas" panose="020B0609020204030204" pitchFamily="49" charset="0"/>
              </a:rPr>
              <a:t>        </a:t>
            </a:r>
            <a:r>
              <a:rPr lang="en-AU" sz="1000" dirty="0" err="1">
                <a:solidFill>
                  <a:srgbClr val="2B91AF"/>
                </a:solidFill>
                <a:latin typeface="Consolas" panose="020B0609020204030204" pitchFamily="49" charset="0"/>
              </a:rPr>
              <a:t>Console</a:t>
            </a:r>
            <a:r>
              <a:rPr lang="en-AU" sz="1000" dirty="0" err="1">
                <a:solidFill>
                  <a:prstClr val="black"/>
                </a:solidFill>
                <a:latin typeface="Consolas" panose="020B0609020204030204" pitchFamily="49" charset="0"/>
              </a:rPr>
              <a:t>.WriteLine</a:t>
            </a:r>
            <a:r>
              <a:rPr lang="en-AU" sz="1000" dirty="0">
                <a:solidFill>
                  <a:prstClr val="black"/>
                </a:solidFill>
                <a:latin typeface="Consolas" panose="020B0609020204030204" pitchFamily="49" charset="0"/>
              </a:rPr>
              <a:t>(</a:t>
            </a:r>
            <a:r>
              <a:rPr lang="en-AU" sz="1000" dirty="0" err="1">
                <a:solidFill>
                  <a:prstClr val="black"/>
                </a:solidFill>
                <a:latin typeface="Consolas" panose="020B0609020204030204" pitchFamily="49" charset="0"/>
              </a:rPr>
              <a:t>word.ToLower</a:t>
            </a:r>
            <a:r>
              <a:rPr lang="en-AU" sz="1000" dirty="0">
                <a:solidFill>
                  <a:prstClr val="black"/>
                </a:solidFill>
                <a:latin typeface="Consolas" panose="020B0609020204030204" pitchFamily="49" charset="0"/>
              </a:rPr>
              <a:t>());</a:t>
            </a:r>
          </a:p>
          <a:p>
            <a:endParaRPr lang="en-AU" sz="1000" dirty="0">
              <a:solidFill>
                <a:prstClr val="black"/>
              </a:solidFill>
              <a:latin typeface="Consolas" panose="020B0609020204030204" pitchFamily="49" charset="0"/>
            </a:endParaRPr>
          </a:p>
          <a:p>
            <a:r>
              <a:rPr lang="en-AU" sz="1000" dirty="0">
                <a:solidFill>
                  <a:prstClr val="black"/>
                </a:solidFill>
                <a:latin typeface="Consolas" panose="020B0609020204030204" pitchFamily="49" charset="0"/>
              </a:rPr>
              <a:t>    }, </a:t>
            </a:r>
            <a:r>
              <a:rPr lang="en-AU" sz="1000" dirty="0">
                <a:solidFill>
                  <a:srgbClr val="A31515"/>
                </a:solidFill>
                <a:latin typeface="Consolas" panose="020B0609020204030204" pitchFamily="49" charset="0"/>
              </a:rPr>
              <a:t>"HELLO"</a:t>
            </a:r>
            <a:r>
              <a:rPr lang="en-AU" sz="1000" dirty="0">
                <a:solidFill>
                  <a:prstClr val="black"/>
                </a:solidFill>
                <a:latin typeface="Consolas" panose="020B0609020204030204" pitchFamily="49" charset="0"/>
              </a:rPr>
              <a:t>);</a:t>
            </a:r>
          </a:p>
          <a:p>
            <a:endParaRPr lang="en-AU" sz="1000" dirty="0">
              <a:solidFill>
                <a:prstClr val="black"/>
              </a:solidFill>
              <a:latin typeface="Consolas" panose="020B0609020204030204" pitchFamily="49" charset="0"/>
            </a:endParaRPr>
          </a:p>
          <a:p>
            <a:r>
              <a:rPr lang="en-AU" sz="1000" dirty="0">
                <a:solidFill>
                  <a:prstClr val="black"/>
                </a:solidFill>
                <a:latin typeface="Consolas" panose="020B0609020204030204" pitchFamily="49" charset="0"/>
              </a:rPr>
              <a:t>    </a:t>
            </a:r>
            <a:r>
              <a:rPr lang="en-AU" sz="1000" dirty="0" err="1">
                <a:solidFill>
                  <a:srgbClr val="2B91AF"/>
                </a:solidFill>
                <a:latin typeface="Consolas" panose="020B0609020204030204" pitchFamily="49" charset="0"/>
              </a:rPr>
              <a:t>Console</a:t>
            </a:r>
            <a:r>
              <a:rPr lang="en-AU" sz="1000" dirty="0" err="1">
                <a:solidFill>
                  <a:prstClr val="black"/>
                </a:solidFill>
                <a:latin typeface="Consolas" panose="020B0609020204030204" pitchFamily="49" charset="0"/>
              </a:rPr>
              <a:t>.ReadLine</a:t>
            </a:r>
            <a:r>
              <a:rPr lang="en-AU" sz="1000" dirty="0">
                <a:solidFill>
                  <a:prstClr val="black"/>
                </a:solidFill>
                <a:latin typeface="Consolas" panose="020B0609020204030204" pitchFamily="49" charset="0"/>
              </a:rPr>
              <a:t>();</a:t>
            </a:r>
          </a:p>
          <a:p>
            <a:r>
              <a:rPr lang="en-AU" sz="1000" dirty="0">
                <a:solidFill>
                  <a:prstClr val="black"/>
                </a:solidFill>
                <a:latin typeface="Consolas" panose="020B0609020204030204" pitchFamily="49" charset="0"/>
              </a:rPr>
              <a:t>}</a:t>
            </a:r>
          </a:p>
        </p:txBody>
      </p:sp>
      <p:sp>
        <p:nvSpPr>
          <p:cNvPr id="7" name="TextBox 6"/>
          <p:cNvSpPr txBox="1"/>
          <p:nvPr/>
        </p:nvSpPr>
        <p:spPr>
          <a:xfrm>
            <a:off x="755576" y="2499742"/>
            <a:ext cx="2592288" cy="861774"/>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AU" sz="1600" dirty="0" smtClean="0"/>
              <a:t>WOW, This started looking like JavaScript!</a:t>
            </a:r>
          </a:p>
          <a:p>
            <a:r>
              <a:rPr lang="en-AU" sz="1600" dirty="0" smtClean="0"/>
              <a:t>Anyone used JQuery</a:t>
            </a:r>
            <a:r>
              <a:rPr lang="en-AU" sz="1600" dirty="0"/>
              <a:t>?</a:t>
            </a:r>
          </a:p>
        </p:txBody>
      </p:sp>
    </p:spTree>
    <p:extLst>
      <p:ext uri="{BB962C8B-B14F-4D97-AF65-F5344CB8AC3E}">
        <p14:creationId xmlns:p14="http://schemas.microsoft.com/office/powerpoint/2010/main" val="9769486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Publisher Subscriber Pattern</a:t>
            </a:r>
            <a:endParaRPr lang="en-AU" dirty="0"/>
          </a:p>
        </p:txBody>
      </p:sp>
      <p:sp>
        <p:nvSpPr>
          <p:cNvPr id="5" name="Content Placeholder 4"/>
          <p:cNvSpPr>
            <a:spLocks noGrp="1"/>
          </p:cNvSpPr>
          <p:nvPr>
            <p:ph idx="4294967295"/>
          </p:nvPr>
        </p:nvSpPr>
        <p:spPr>
          <a:xfrm>
            <a:off x="323528" y="1200151"/>
            <a:ext cx="4032448" cy="3394472"/>
          </a:xfrm>
          <a:prstGeom prst="rect">
            <a:avLst/>
          </a:prstGeom>
        </p:spPr>
        <p:txBody>
          <a:bodyPr>
            <a:normAutofit fontScale="70000" lnSpcReduction="20000"/>
          </a:bodyPr>
          <a:lstStyle/>
          <a:p>
            <a:r>
              <a:rPr lang="en-AU" dirty="0" smtClean="0"/>
              <a:t>The publisher subscriber design pattern can be implemented easily with delegates</a:t>
            </a:r>
          </a:p>
          <a:p>
            <a:pPr lvl="1"/>
            <a:endParaRPr lang="en-AU" dirty="0"/>
          </a:p>
          <a:p>
            <a:r>
              <a:rPr lang="en-AU" dirty="0" smtClean="0"/>
              <a:t>This pattern is used where events that occur within your application are “published”</a:t>
            </a:r>
          </a:p>
          <a:p>
            <a:pPr lvl="1"/>
            <a:endParaRPr lang="en-AU" dirty="0"/>
          </a:p>
          <a:p>
            <a:r>
              <a:rPr lang="en-AU" dirty="0" smtClean="0"/>
              <a:t>Any object that is “subscribed” to the publisher will receive that type of event</a:t>
            </a:r>
            <a:endParaRPr lang="en-AU" dirty="0"/>
          </a:p>
        </p:txBody>
      </p:sp>
      <p:sp>
        <p:nvSpPr>
          <p:cNvPr id="6" name="TextBox 5"/>
          <p:cNvSpPr txBox="1"/>
          <p:nvPr/>
        </p:nvSpPr>
        <p:spPr>
          <a:xfrm>
            <a:off x="4427984" y="1203598"/>
            <a:ext cx="3312368" cy="2769989"/>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AU" dirty="0" smtClean="0"/>
              <a:t>Examples:</a:t>
            </a:r>
          </a:p>
          <a:p>
            <a:r>
              <a:rPr lang="en-AU" sz="1200" dirty="0" smtClean="0"/>
              <a:t>A Keyboard Publisher sends notifications about keys that have been pressed</a:t>
            </a:r>
          </a:p>
          <a:p>
            <a:endParaRPr lang="en-AU" sz="1200" dirty="0"/>
          </a:p>
          <a:p>
            <a:r>
              <a:rPr lang="en-AU" sz="1200" dirty="0" smtClean="0"/>
              <a:t>The UI sends notifications when a button is clicked</a:t>
            </a:r>
          </a:p>
          <a:p>
            <a:endParaRPr lang="en-AU" sz="1200" dirty="0"/>
          </a:p>
          <a:p>
            <a:r>
              <a:rPr lang="en-AU" sz="1200" dirty="0" smtClean="0"/>
              <a:t>In an RTS Game, a unit factory may send notifications when a unit has been created. The UI that has subscribed to the event can update its self, and the Sound Manager can listen for this event and play the appropriate sound! Near by enemies may be subscribed to the event and decide to change their target.</a:t>
            </a:r>
          </a:p>
          <a:p>
            <a:endParaRPr lang="en-AU" sz="1200" dirty="0"/>
          </a:p>
        </p:txBody>
      </p:sp>
      <p:sp>
        <p:nvSpPr>
          <p:cNvPr id="7" name="TextBox 6"/>
          <p:cNvSpPr txBox="1"/>
          <p:nvPr/>
        </p:nvSpPr>
        <p:spPr>
          <a:xfrm>
            <a:off x="683568" y="4230513"/>
            <a:ext cx="7056784" cy="40011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AU" sz="1400" dirty="0" smtClean="0"/>
              <a:t>TIP: </a:t>
            </a:r>
            <a:r>
              <a:rPr lang="en-AU" sz="1100" dirty="0" smtClean="0"/>
              <a:t>This design pattern is particular useful for keeping your classes decoupled from the rest of your application</a:t>
            </a:r>
            <a:endParaRPr lang="en-AU" sz="400" dirty="0" smtClean="0"/>
          </a:p>
          <a:p>
            <a:r>
              <a:rPr lang="en-AU" sz="600" dirty="0" smtClean="0"/>
              <a:t> </a:t>
            </a:r>
            <a:endParaRPr lang="en-AU" sz="1100" dirty="0" smtClean="0"/>
          </a:p>
        </p:txBody>
      </p:sp>
    </p:spTree>
    <p:extLst>
      <p:ext uri="{BB962C8B-B14F-4D97-AF65-F5344CB8AC3E}">
        <p14:creationId xmlns:p14="http://schemas.microsoft.com/office/powerpoint/2010/main" val="33871719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Example</a:t>
            </a:r>
            <a:endParaRPr lang="en-AU" dirty="0"/>
          </a:p>
        </p:txBody>
      </p:sp>
      <p:sp>
        <p:nvSpPr>
          <p:cNvPr id="5" name="Content Placeholder 4"/>
          <p:cNvSpPr>
            <a:spLocks noGrp="1"/>
          </p:cNvSpPr>
          <p:nvPr>
            <p:ph idx="4294967295"/>
          </p:nvPr>
        </p:nvSpPr>
        <p:spPr>
          <a:xfrm>
            <a:off x="323528" y="1200151"/>
            <a:ext cx="8064896" cy="3394472"/>
          </a:xfrm>
          <a:prstGeom prst="rect">
            <a:avLst/>
          </a:prstGeom>
        </p:spPr>
        <p:txBody>
          <a:bodyPr>
            <a:normAutofit/>
          </a:bodyPr>
          <a:lstStyle/>
          <a:p>
            <a:endParaRPr lang="en-AU" dirty="0"/>
          </a:p>
        </p:txBody>
      </p:sp>
      <p:sp>
        <p:nvSpPr>
          <p:cNvPr id="6" name="TextBox 5"/>
          <p:cNvSpPr txBox="1"/>
          <p:nvPr/>
        </p:nvSpPr>
        <p:spPr>
          <a:xfrm>
            <a:off x="611560" y="1275606"/>
            <a:ext cx="3816424" cy="304698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AU" sz="800" dirty="0">
                <a:solidFill>
                  <a:srgbClr val="0000FF"/>
                </a:solidFill>
                <a:latin typeface="Consolas" panose="020B0609020204030204" pitchFamily="49" charset="0"/>
              </a:rPr>
              <a:t>class</a:t>
            </a:r>
            <a:r>
              <a:rPr lang="en-AU" sz="800" dirty="0">
                <a:solidFill>
                  <a:prstClr val="black"/>
                </a:solidFill>
                <a:latin typeface="Consolas" panose="020B0609020204030204" pitchFamily="49" charset="0"/>
              </a:rPr>
              <a:t> </a:t>
            </a:r>
            <a:r>
              <a:rPr lang="en-AU" sz="800" dirty="0" err="1">
                <a:solidFill>
                  <a:srgbClr val="2B91AF"/>
                </a:solidFill>
                <a:latin typeface="Consolas" panose="020B0609020204030204" pitchFamily="49" charset="0"/>
              </a:rPr>
              <a:t>ConsoleKeyEventPublisher</a:t>
            </a:r>
            <a:endParaRPr lang="en-AU" sz="800" dirty="0">
              <a:solidFill>
                <a:prstClr val="black"/>
              </a:solidFill>
              <a:latin typeface="Consolas" panose="020B0609020204030204" pitchFamily="49" charset="0"/>
            </a:endParaRPr>
          </a:p>
          <a:p>
            <a:r>
              <a:rPr lang="en-AU" sz="800" dirty="0">
                <a:solidFill>
                  <a:prstClr val="black"/>
                </a:solidFill>
                <a:latin typeface="Consolas" panose="020B0609020204030204" pitchFamily="49" charset="0"/>
              </a:rPr>
              <a:t>{</a:t>
            </a:r>
          </a:p>
          <a:p>
            <a:r>
              <a:rPr lang="en-AU" sz="800" dirty="0">
                <a:solidFill>
                  <a:prstClr val="black"/>
                </a:solidFill>
                <a:latin typeface="Consolas" panose="020B0609020204030204" pitchFamily="49" charset="0"/>
              </a:rPr>
              <a:t>    </a:t>
            </a:r>
            <a:r>
              <a:rPr lang="en-AU" sz="800" dirty="0">
                <a:solidFill>
                  <a:srgbClr val="0000FF"/>
                </a:solidFill>
                <a:latin typeface="Consolas" panose="020B0609020204030204" pitchFamily="49" charset="0"/>
              </a:rPr>
              <a:t>public</a:t>
            </a:r>
            <a:r>
              <a:rPr lang="en-AU" sz="800" dirty="0">
                <a:solidFill>
                  <a:prstClr val="black"/>
                </a:solidFill>
                <a:latin typeface="Consolas" panose="020B0609020204030204" pitchFamily="49" charset="0"/>
              </a:rPr>
              <a:t> </a:t>
            </a:r>
            <a:r>
              <a:rPr lang="en-AU" sz="800" dirty="0">
                <a:solidFill>
                  <a:srgbClr val="0000FF"/>
                </a:solidFill>
                <a:latin typeface="Consolas" panose="020B0609020204030204" pitchFamily="49" charset="0"/>
              </a:rPr>
              <a:t>delegate</a:t>
            </a:r>
            <a:r>
              <a:rPr lang="en-AU" sz="800" dirty="0">
                <a:solidFill>
                  <a:prstClr val="black"/>
                </a:solidFill>
                <a:latin typeface="Consolas" panose="020B0609020204030204" pitchFamily="49" charset="0"/>
              </a:rPr>
              <a:t> </a:t>
            </a:r>
            <a:r>
              <a:rPr lang="en-AU" sz="800" dirty="0">
                <a:solidFill>
                  <a:srgbClr val="0000FF"/>
                </a:solidFill>
                <a:latin typeface="Consolas" panose="020B0609020204030204" pitchFamily="49" charset="0"/>
              </a:rPr>
              <a:t>void</a:t>
            </a:r>
            <a:r>
              <a:rPr lang="en-AU" sz="800" dirty="0">
                <a:solidFill>
                  <a:prstClr val="black"/>
                </a:solidFill>
                <a:latin typeface="Consolas" panose="020B0609020204030204" pitchFamily="49" charset="0"/>
              </a:rPr>
              <a:t> </a:t>
            </a:r>
            <a:r>
              <a:rPr lang="en-AU" sz="800" dirty="0" err="1">
                <a:solidFill>
                  <a:srgbClr val="2B91AF"/>
                </a:solidFill>
                <a:latin typeface="Consolas" panose="020B0609020204030204" pitchFamily="49" charset="0"/>
              </a:rPr>
              <a:t>TKeyPressed</a:t>
            </a:r>
            <a:r>
              <a:rPr lang="en-AU" sz="800" dirty="0">
                <a:solidFill>
                  <a:prstClr val="black"/>
                </a:solidFill>
                <a:latin typeface="Consolas" panose="020B0609020204030204" pitchFamily="49" charset="0"/>
              </a:rPr>
              <a:t>(</a:t>
            </a:r>
            <a:r>
              <a:rPr lang="en-AU" sz="800" dirty="0">
                <a:solidFill>
                  <a:srgbClr val="0000FF"/>
                </a:solidFill>
                <a:latin typeface="Consolas" panose="020B0609020204030204" pitchFamily="49" charset="0"/>
              </a:rPr>
              <a:t>char</a:t>
            </a:r>
            <a:r>
              <a:rPr lang="en-AU" sz="800" dirty="0">
                <a:solidFill>
                  <a:prstClr val="black"/>
                </a:solidFill>
                <a:latin typeface="Consolas" panose="020B0609020204030204" pitchFamily="49" charset="0"/>
              </a:rPr>
              <a:t> key);</a:t>
            </a:r>
          </a:p>
          <a:p>
            <a:r>
              <a:rPr lang="en-AU" sz="800" dirty="0">
                <a:solidFill>
                  <a:prstClr val="black"/>
                </a:solidFill>
                <a:latin typeface="Consolas" panose="020B0609020204030204" pitchFamily="49" charset="0"/>
              </a:rPr>
              <a:t>    </a:t>
            </a:r>
            <a:endParaRPr lang="en-AU" sz="800" dirty="0" smtClean="0">
              <a:solidFill>
                <a:prstClr val="black"/>
              </a:solidFill>
              <a:latin typeface="Consolas" panose="020B0609020204030204" pitchFamily="49" charset="0"/>
            </a:endParaRPr>
          </a:p>
          <a:p>
            <a:r>
              <a:rPr lang="en-AU" sz="800" dirty="0" smtClean="0">
                <a:solidFill>
                  <a:srgbClr val="008000"/>
                </a:solidFill>
                <a:latin typeface="Consolas" panose="020B0609020204030204" pitchFamily="49" charset="0"/>
              </a:rPr>
              <a:t>    // </a:t>
            </a:r>
            <a:r>
              <a:rPr lang="en-AU" sz="800" dirty="0">
                <a:solidFill>
                  <a:srgbClr val="008000"/>
                </a:solidFill>
                <a:latin typeface="Consolas" panose="020B0609020204030204" pitchFamily="49" charset="0"/>
              </a:rPr>
              <a:t>assign an empty </a:t>
            </a:r>
            <a:r>
              <a:rPr lang="en-AU" sz="800" dirty="0" err="1">
                <a:solidFill>
                  <a:srgbClr val="008000"/>
                </a:solidFill>
                <a:latin typeface="Consolas" panose="020B0609020204030204" pitchFamily="49" charset="0"/>
              </a:rPr>
              <a:t>lamda</a:t>
            </a:r>
            <a:r>
              <a:rPr lang="en-AU" sz="800" dirty="0">
                <a:solidFill>
                  <a:srgbClr val="008000"/>
                </a:solidFill>
                <a:latin typeface="Consolas" panose="020B0609020204030204" pitchFamily="49" charset="0"/>
              </a:rPr>
              <a:t> </a:t>
            </a:r>
            <a:r>
              <a:rPr lang="en-AU" sz="800" dirty="0" err="1">
                <a:solidFill>
                  <a:srgbClr val="008000"/>
                </a:solidFill>
                <a:latin typeface="Consolas" panose="020B0609020204030204" pitchFamily="49" charset="0"/>
              </a:rPr>
              <a:t>func</a:t>
            </a:r>
            <a:endParaRPr lang="en-AU" sz="800" dirty="0" smtClean="0">
              <a:solidFill>
                <a:prstClr val="black"/>
              </a:solidFill>
              <a:latin typeface="Consolas" panose="020B0609020204030204" pitchFamily="49" charset="0"/>
            </a:endParaRPr>
          </a:p>
          <a:p>
            <a:r>
              <a:rPr lang="en-AU" sz="800" dirty="0" smtClean="0">
                <a:solidFill>
                  <a:prstClr val="black"/>
                </a:solidFill>
                <a:latin typeface="Consolas" panose="020B0609020204030204" pitchFamily="49" charset="0"/>
              </a:rPr>
              <a:t>    </a:t>
            </a:r>
            <a:r>
              <a:rPr lang="en-AU" sz="800" dirty="0" smtClean="0">
                <a:solidFill>
                  <a:srgbClr val="0000FF"/>
                </a:solidFill>
                <a:latin typeface="Consolas" panose="020B0609020204030204" pitchFamily="49" charset="0"/>
              </a:rPr>
              <a:t>private</a:t>
            </a:r>
            <a:r>
              <a:rPr lang="en-AU" sz="800" dirty="0" smtClean="0">
                <a:solidFill>
                  <a:prstClr val="black"/>
                </a:solidFill>
                <a:latin typeface="Consolas" panose="020B0609020204030204" pitchFamily="49" charset="0"/>
              </a:rPr>
              <a:t> </a:t>
            </a:r>
            <a:r>
              <a:rPr lang="en-AU" sz="800" dirty="0" err="1">
                <a:solidFill>
                  <a:srgbClr val="2B91AF"/>
                </a:solidFill>
                <a:latin typeface="Consolas" panose="020B0609020204030204" pitchFamily="49" charset="0"/>
              </a:rPr>
              <a:t>TKeyPressed</a:t>
            </a:r>
            <a:r>
              <a:rPr lang="en-AU" sz="800" dirty="0">
                <a:solidFill>
                  <a:prstClr val="black"/>
                </a:solidFill>
                <a:latin typeface="Consolas" panose="020B0609020204030204" pitchFamily="49" charset="0"/>
              </a:rPr>
              <a:t> </a:t>
            </a:r>
            <a:r>
              <a:rPr lang="en-AU" sz="800" dirty="0" err="1">
                <a:solidFill>
                  <a:prstClr val="black"/>
                </a:solidFill>
                <a:latin typeface="Consolas" panose="020B0609020204030204" pitchFamily="49" charset="0"/>
              </a:rPr>
              <a:t>KeyPressedEvent</a:t>
            </a:r>
            <a:r>
              <a:rPr lang="en-AU" sz="800" dirty="0">
                <a:solidFill>
                  <a:prstClr val="black"/>
                </a:solidFill>
                <a:latin typeface="Consolas" panose="020B0609020204030204" pitchFamily="49" charset="0"/>
              </a:rPr>
              <a:t> = </a:t>
            </a:r>
            <a:endParaRPr lang="en-AU" sz="800" dirty="0" smtClean="0">
              <a:solidFill>
                <a:prstClr val="black"/>
              </a:solidFill>
              <a:latin typeface="Consolas" panose="020B0609020204030204" pitchFamily="49" charset="0"/>
            </a:endParaRPr>
          </a:p>
          <a:p>
            <a:r>
              <a:rPr lang="en-AU" sz="800" dirty="0">
                <a:solidFill>
                  <a:prstClr val="black"/>
                </a:solidFill>
                <a:latin typeface="Consolas" panose="020B0609020204030204" pitchFamily="49" charset="0"/>
              </a:rPr>
              <a:t>	</a:t>
            </a:r>
            <a:r>
              <a:rPr lang="en-AU" sz="800" dirty="0" smtClean="0">
                <a:solidFill>
                  <a:prstClr val="black"/>
                </a:solidFill>
                <a:latin typeface="Consolas" panose="020B0609020204030204" pitchFamily="49" charset="0"/>
              </a:rPr>
              <a:t>(</a:t>
            </a:r>
            <a:r>
              <a:rPr lang="en-AU" sz="800" dirty="0">
                <a:solidFill>
                  <a:srgbClr val="0000FF"/>
                </a:solidFill>
                <a:latin typeface="Consolas" panose="020B0609020204030204" pitchFamily="49" charset="0"/>
              </a:rPr>
              <a:t>char</a:t>
            </a:r>
            <a:r>
              <a:rPr lang="en-AU" sz="800" dirty="0">
                <a:solidFill>
                  <a:prstClr val="black"/>
                </a:solidFill>
                <a:latin typeface="Consolas" panose="020B0609020204030204" pitchFamily="49" charset="0"/>
              </a:rPr>
              <a:t> key) =&gt; { </a:t>
            </a:r>
            <a:r>
              <a:rPr lang="en-AU" sz="800" dirty="0" smtClean="0">
                <a:solidFill>
                  <a:prstClr val="black"/>
                </a:solidFill>
                <a:latin typeface="Consolas" panose="020B0609020204030204" pitchFamily="49" charset="0"/>
              </a:rPr>
              <a:t>}; </a:t>
            </a:r>
            <a:endParaRPr lang="en-AU" sz="800" dirty="0">
              <a:solidFill>
                <a:srgbClr val="008000"/>
              </a:solidFill>
              <a:latin typeface="Consolas" panose="020B0609020204030204" pitchFamily="49" charset="0"/>
            </a:endParaRPr>
          </a:p>
          <a:p>
            <a:endParaRPr lang="en-AU" sz="800" dirty="0">
              <a:solidFill>
                <a:prstClr val="black"/>
              </a:solidFill>
              <a:latin typeface="Consolas" panose="020B0609020204030204" pitchFamily="49" charset="0"/>
            </a:endParaRPr>
          </a:p>
          <a:p>
            <a:r>
              <a:rPr lang="en-AU" sz="800" dirty="0">
                <a:solidFill>
                  <a:prstClr val="black"/>
                </a:solidFill>
                <a:latin typeface="Consolas" panose="020B0609020204030204" pitchFamily="49" charset="0"/>
              </a:rPr>
              <a:t>    </a:t>
            </a:r>
            <a:r>
              <a:rPr lang="en-AU" sz="800" dirty="0">
                <a:solidFill>
                  <a:srgbClr val="0000FF"/>
                </a:solidFill>
                <a:latin typeface="Consolas" panose="020B0609020204030204" pitchFamily="49" charset="0"/>
              </a:rPr>
              <a:t>public</a:t>
            </a:r>
            <a:r>
              <a:rPr lang="en-AU" sz="800" dirty="0">
                <a:solidFill>
                  <a:prstClr val="black"/>
                </a:solidFill>
                <a:latin typeface="Consolas" panose="020B0609020204030204" pitchFamily="49" charset="0"/>
              </a:rPr>
              <a:t> </a:t>
            </a:r>
            <a:r>
              <a:rPr lang="en-AU" sz="800" dirty="0">
                <a:solidFill>
                  <a:srgbClr val="0000FF"/>
                </a:solidFill>
                <a:latin typeface="Consolas" panose="020B0609020204030204" pitchFamily="49" charset="0"/>
              </a:rPr>
              <a:t>void</a:t>
            </a:r>
            <a:r>
              <a:rPr lang="en-AU" sz="800" dirty="0">
                <a:solidFill>
                  <a:prstClr val="black"/>
                </a:solidFill>
                <a:latin typeface="Consolas" panose="020B0609020204030204" pitchFamily="49" charset="0"/>
              </a:rPr>
              <a:t> Subscribe(</a:t>
            </a:r>
            <a:r>
              <a:rPr lang="en-AU" sz="800" dirty="0" err="1">
                <a:solidFill>
                  <a:srgbClr val="2B91AF"/>
                </a:solidFill>
                <a:latin typeface="Consolas" panose="020B0609020204030204" pitchFamily="49" charset="0"/>
              </a:rPr>
              <a:t>TKeyPressed</a:t>
            </a:r>
            <a:r>
              <a:rPr lang="en-AU" sz="800" dirty="0">
                <a:solidFill>
                  <a:prstClr val="black"/>
                </a:solidFill>
                <a:latin typeface="Consolas" panose="020B0609020204030204" pitchFamily="49" charset="0"/>
              </a:rPr>
              <a:t> </a:t>
            </a:r>
            <a:r>
              <a:rPr lang="en-AU" sz="800" dirty="0" err="1">
                <a:solidFill>
                  <a:prstClr val="black"/>
                </a:solidFill>
                <a:latin typeface="Consolas" panose="020B0609020204030204" pitchFamily="49" charset="0"/>
              </a:rPr>
              <a:t>func</a:t>
            </a:r>
            <a:r>
              <a:rPr lang="en-AU" sz="800" dirty="0">
                <a:solidFill>
                  <a:prstClr val="black"/>
                </a:solidFill>
                <a:latin typeface="Consolas" panose="020B0609020204030204" pitchFamily="49" charset="0"/>
              </a:rPr>
              <a:t>)</a:t>
            </a:r>
          </a:p>
          <a:p>
            <a:r>
              <a:rPr lang="en-AU" sz="800" dirty="0">
                <a:solidFill>
                  <a:prstClr val="black"/>
                </a:solidFill>
                <a:latin typeface="Consolas" panose="020B0609020204030204" pitchFamily="49" charset="0"/>
              </a:rPr>
              <a:t>    {</a:t>
            </a:r>
          </a:p>
          <a:p>
            <a:r>
              <a:rPr lang="en-AU" sz="800" dirty="0">
                <a:solidFill>
                  <a:prstClr val="black"/>
                </a:solidFill>
                <a:latin typeface="Consolas" panose="020B0609020204030204" pitchFamily="49" charset="0"/>
              </a:rPr>
              <a:t>        </a:t>
            </a:r>
            <a:r>
              <a:rPr lang="en-AU" sz="800" dirty="0" err="1">
                <a:solidFill>
                  <a:prstClr val="black"/>
                </a:solidFill>
                <a:latin typeface="Consolas" panose="020B0609020204030204" pitchFamily="49" charset="0"/>
              </a:rPr>
              <a:t>KeyPressedEvent</a:t>
            </a:r>
            <a:r>
              <a:rPr lang="en-AU" sz="800" dirty="0">
                <a:solidFill>
                  <a:prstClr val="black"/>
                </a:solidFill>
                <a:latin typeface="Consolas" panose="020B0609020204030204" pitchFamily="49" charset="0"/>
              </a:rPr>
              <a:t> += </a:t>
            </a:r>
            <a:r>
              <a:rPr lang="en-AU" sz="800" dirty="0" err="1">
                <a:solidFill>
                  <a:prstClr val="black"/>
                </a:solidFill>
                <a:latin typeface="Consolas" panose="020B0609020204030204" pitchFamily="49" charset="0"/>
              </a:rPr>
              <a:t>func</a:t>
            </a:r>
            <a:r>
              <a:rPr lang="en-AU" sz="800" dirty="0">
                <a:solidFill>
                  <a:prstClr val="black"/>
                </a:solidFill>
                <a:latin typeface="Consolas" panose="020B0609020204030204" pitchFamily="49" charset="0"/>
              </a:rPr>
              <a:t>;</a:t>
            </a:r>
          </a:p>
          <a:p>
            <a:r>
              <a:rPr lang="en-AU" sz="800" dirty="0">
                <a:solidFill>
                  <a:prstClr val="black"/>
                </a:solidFill>
                <a:latin typeface="Consolas" panose="020B0609020204030204" pitchFamily="49" charset="0"/>
              </a:rPr>
              <a:t>    }</a:t>
            </a:r>
          </a:p>
          <a:p>
            <a:endParaRPr lang="en-AU" sz="800" dirty="0">
              <a:solidFill>
                <a:prstClr val="black"/>
              </a:solidFill>
              <a:latin typeface="Consolas" panose="020B0609020204030204" pitchFamily="49" charset="0"/>
            </a:endParaRPr>
          </a:p>
          <a:p>
            <a:r>
              <a:rPr lang="en-AU" sz="800" dirty="0">
                <a:solidFill>
                  <a:prstClr val="black"/>
                </a:solidFill>
                <a:latin typeface="Consolas" panose="020B0609020204030204" pitchFamily="49" charset="0"/>
              </a:rPr>
              <a:t>    </a:t>
            </a:r>
            <a:r>
              <a:rPr lang="en-AU" sz="800" dirty="0">
                <a:solidFill>
                  <a:srgbClr val="0000FF"/>
                </a:solidFill>
                <a:latin typeface="Consolas" panose="020B0609020204030204" pitchFamily="49" charset="0"/>
              </a:rPr>
              <a:t>public</a:t>
            </a:r>
            <a:r>
              <a:rPr lang="en-AU" sz="800" dirty="0">
                <a:solidFill>
                  <a:prstClr val="black"/>
                </a:solidFill>
                <a:latin typeface="Consolas" panose="020B0609020204030204" pitchFamily="49" charset="0"/>
              </a:rPr>
              <a:t> </a:t>
            </a:r>
            <a:r>
              <a:rPr lang="en-AU" sz="800" dirty="0">
                <a:solidFill>
                  <a:srgbClr val="0000FF"/>
                </a:solidFill>
                <a:latin typeface="Consolas" panose="020B0609020204030204" pitchFamily="49" charset="0"/>
              </a:rPr>
              <a:t>void</a:t>
            </a:r>
            <a:r>
              <a:rPr lang="en-AU" sz="800" dirty="0">
                <a:solidFill>
                  <a:prstClr val="black"/>
                </a:solidFill>
                <a:latin typeface="Consolas" panose="020B0609020204030204" pitchFamily="49" charset="0"/>
              </a:rPr>
              <a:t> Update()</a:t>
            </a:r>
          </a:p>
          <a:p>
            <a:r>
              <a:rPr lang="en-AU" sz="800" dirty="0">
                <a:solidFill>
                  <a:prstClr val="black"/>
                </a:solidFill>
                <a:latin typeface="Consolas" panose="020B0609020204030204" pitchFamily="49" charset="0"/>
              </a:rPr>
              <a:t>    {</a:t>
            </a:r>
          </a:p>
          <a:p>
            <a:r>
              <a:rPr lang="en-AU" sz="800" dirty="0">
                <a:solidFill>
                  <a:prstClr val="black"/>
                </a:solidFill>
                <a:latin typeface="Consolas" panose="020B0609020204030204" pitchFamily="49" charset="0"/>
              </a:rPr>
              <a:t>        </a:t>
            </a:r>
            <a:r>
              <a:rPr lang="en-AU" sz="800" dirty="0">
                <a:solidFill>
                  <a:srgbClr val="0000FF"/>
                </a:solidFill>
                <a:latin typeface="Consolas" panose="020B0609020204030204" pitchFamily="49" charset="0"/>
              </a:rPr>
              <a:t>if</a:t>
            </a:r>
            <a:r>
              <a:rPr lang="en-AU" sz="800" dirty="0">
                <a:solidFill>
                  <a:prstClr val="black"/>
                </a:solidFill>
                <a:latin typeface="Consolas" panose="020B0609020204030204" pitchFamily="49" charset="0"/>
              </a:rPr>
              <a:t> (</a:t>
            </a:r>
            <a:r>
              <a:rPr lang="en-AU" sz="800" dirty="0" err="1">
                <a:solidFill>
                  <a:srgbClr val="2B91AF"/>
                </a:solidFill>
                <a:latin typeface="Consolas" panose="020B0609020204030204" pitchFamily="49" charset="0"/>
              </a:rPr>
              <a:t>Console</a:t>
            </a:r>
            <a:r>
              <a:rPr lang="en-AU" sz="800" dirty="0" err="1">
                <a:solidFill>
                  <a:prstClr val="black"/>
                </a:solidFill>
                <a:latin typeface="Consolas" panose="020B0609020204030204" pitchFamily="49" charset="0"/>
              </a:rPr>
              <a:t>.KeyAvailable</a:t>
            </a:r>
            <a:r>
              <a:rPr lang="en-AU" sz="800" dirty="0">
                <a:solidFill>
                  <a:prstClr val="black"/>
                </a:solidFill>
                <a:latin typeface="Consolas" panose="020B0609020204030204" pitchFamily="49" charset="0"/>
              </a:rPr>
              <a:t>)</a:t>
            </a:r>
          </a:p>
          <a:p>
            <a:r>
              <a:rPr lang="en-AU" sz="800" dirty="0">
                <a:solidFill>
                  <a:prstClr val="black"/>
                </a:solidFill>
                <a:latin typeface="Consolas" panose="020B0609020204030204" pitchFamily="49" charset="0"/>
              </a:rPr>
              <a:t>        {</a:t>
            </a:r>
          </a:p>
          <a:p>
            <a:r>
              <a:rPr lang="en-AU" sz="800" dirty="0">
                <a:solidFill>
                  <a:prstClr val="black"/>
                </a:solidFill>
                <a:latin typeface="Consolas" panose="020B0609020204030204" pitchFamily="49" charset="0"/>
              </a:rPr>
              <a:t>            </a:t>
            </a:r>
            <a:r>
              <a:rPr lang="en-AU" sz="800" dirty="0">
                <a:solidFill>
                  <a:srgbClr val="0000FF"/>
                </a:solidFill>
                <a:latin typeface="Consolas" panose="020B0609020204030204" pitchFamily="49" charset="0"/>
              </a:rPr>
              <a:t>char</a:t>
            </a:r>
            <a:r>
              <a:rPr lang="en-AU" sz="800" dirty="0">
                <a:solidFill>
                  <a:prstClr val="black"/>
                </a:solidFill>
                <a:latin typeface="Consolas" panose="020B0609020204030204" pitchFamily="49" charset="0"/>
              </a:rPr>
              <a:t> </a:t>
            </a:r>
            <a:r>
              <a:rPr lang="en-AU" sz="800" dirty="0" err="1">
                <a:solidFill>
                  <a:prstClr val="black"/>
                </a:solidFill>
                <a:latin typeface="Consolas" panose="020B0609020204030204" pitchFamily="49" charset="0"/>
              </a:rPr>
              <a:t>keyPressed</a:t>
            </a:r>
            <a:r>
              <a:rPr lang="en-AU" sz="800" dirty="0">
                <a:solidFill>
                  <a:prstClr val="black"/>
                </a:solidFill>
                <a:latin typeface="Consolas" panose="020B0609020204030204" pitchFamily="49" charset="0"/>
              </a:rPr>
              <a:t> = </a:t>
            </a:r>
            <a:endParaRPr lang="en-AU" sz="800" dirty="0" smtClean="0">
              <a:solidFill>
                <a:prstClr val="black"/>
              </a:solidFill>
              <a:latin typeface="Consolas" panose="020B0609020204030204" pitchFamily="49" charset="0"/>
            </a:endParaRPr>
          </a:p>
          <a:p>
            <a:r>
              <a:rPr lang="en-AU" sz="800" dirty="0">
                <a:solidFill>
                  <a:prstClr val="black"/>
                </a:solidFill>
                <a:latin typeface="Consolas" panose="020B0609020204030204" pitchFamily="49" charset="0"/>
              </a:rPr>
              <a:t>	</a:t>
            </a:r>
            <a:r>
              <a:rPr lang="en-AU" sz="800" dirty="0" smtClean="0">
                <a:solidFill>
                  <a:prstClr val="black"/>
                </a:solidFill>
                <a:latin typeface="Consolas" panose="020B0609020204030204" pitchFamily="49" charset="0"/>
              </a:rPr>
              <a:t>    </a:t>
            </a:r>
            <a:r>
              <a:rPr lang="en-AU" sz="800" dirty="0" err="1" smtClean="0">
                <a:solidFill>
                  <a:srgbClr val="2B91AF"/>
                </a:solidFill>
                <a:latin typeface="Consolas" panose="020B0609020204030204" pitchFamily="49" charset="0"/>
              </a:rPr>
              <a:t>Console</a:t>
            </a:r>
            <a:r>
              <a:rPr lang="en-AU" sz="800" dirty="0" err="1" smtClean="0">
                <a:solidFill>
                  <a:prstClr val="black"/>
                </a:solidFill>
                <a:latin typeface="Consolas" panose="020B0609020204030204" pitchFamily="49" charset="0"/>
              </a:rPr>
              <a:t>.ReadKey</a:t>
            </a:r>
            <a:r>
              <a:rPr lang="en-AU" sz="800" dirty="0" smtClean="0">
                <a:solidFill>
                  <a:prstClr val="black"/>
                </a:solidFill>
                <a:latin typeface="Consolas" panose="020B0609020204030204" pitchFamily="49" charset="0"/>
              </a:rPr>
              <a:t>(</a:t>
            </a:r>
            <a:r>
              <a:rPr lang="en-AU" sz="800" dirty="0" smtClean="0">
                <a:solidFill>
                  <a:srgbClr val="0000FF"/>
                </a:solidFill>
                <a:latin typeface="Consolas" panose="020B0609020204030204" pitchFamily="49" charset="0"/>
              </a:rPr>
              <a:t>true</a:t>
            </a:r>
            <a:r>
              <a:rPr lang="en-AU" sz="800" dirty="0">
                <a:solidFill>
                  <a:prstClr val="black"/>
                </a:solidFill>
                <a:latin typeface="Consolas" panose="020B0609020204030204" pitchFamily="49" charset="0"/>
              </a:rPr>
              <a:t>).</a:t>
            </a:r>
            <a:r>
              <a:rPr lang="en-AU" sz="800" dirty="0" err="1">
                <a:solidFill>
                  <a:prstClr val="black"/>
                </a:solidFill>
                <a:latin typeface="Consolas" panose="020B0609020204030204" pitchFamily="49" charset="0"/>
              </a:rPr>
              <a:t>KeyChar</a:t>
            </a:r>
            <a:r>
              <a:rPr lang="en-AU" sz="800" dirty="0" smtClean="0">
                <a:solidFill>
                  <a:prstClr val="black"/>
                </a:solidFill>
                <a:latin typeface="Consolas" panose="020B0609020204030204" pitchFamily="49" charset="0"/>
              </a:rPr>
              <a:t>;</a:t>
            </a:r>
          </a:p>
          <a:p>
            <a:endParaRPr lang="en-AU" sz="800" dirty="0">
              <a:solidFill>
                <a:prstClr val="black"/>
              </a:solidFill>
              <a:latin typeface="Consolas" panose="020B0609020204030204" pitchFamily="49" charset="0"/>
            </a:endParaRPr>
          </a:p>
          <a:p>
            <a:r>
              <a:rPr lang="en-AU" sz="800" dirty="0">
                <a:solidFill>
                  <a:prstClr val="black"/>
                </a:solidFill>
                <a:latin typeface="Consolas" panose="020B0609020204030204" pitchFamily="49" charset="0"/>
              </a:rPr>
              <a:t>            </a:t>
            </a:r>
            <a:r>
              <a:rPr lang="en-AU" sz="800" dirty="0" err="1">
                <a:solidFill>
                  <a:prstClr val="black"/>
                </a:solidFill>
                <a:latin typeface="Consolas" panose="020B0609020204030204" pitchFamily="49" charset="0"/>
              </a:rPr>
              <a:t>KeyPressedEvent</a:t>
            </a:r>
            <a:r>
              <a:rPr lang="en-AU" sz="800" dirty="0">
                <a:solidFill>
                  <a:prstClr val="black"/>
                </a:solidFill>
                <a:latin typeface="Consolas" panose="020B0609020204030204" pitchFamily="49" charset="0"/>
              </a:rPr>
              <a:t>( </a:t>
            </a:r>
            <a:r>
              <a:rPr lang="en-AU" sz="800" dirty="0" err="1">
                <a:solidFill>
                  <a:prstClr val="black"/>
                </a:solidFill>
                <a:latin typeface="Consolas" panose="020B0609020204030204" pitchFamily="49" charset="0"/>
              </a:rPr>
              <a:t>keyPressed</a:t>
            </a:r>
            <a:r>
              <a:rPr lang="en-AU" sz="800" dirty="0">
                <a:solidFill>
                  <a:prstClr val="black"/>
                </a:solidFill>
                <a:latin typeface="Consolas" panose="020B0609020204030204" pitchFamily="49" charset="0"/>
              </a:rPr>
              <a:t> );</a:t>
            </a:r>
          </a:p>
          <a:p>
            <a:r>
              <a:rPr lang="en-AU" sz="800" dirty="0">
                <a:solidFill>
                  <a:prstClr val="black"/>
                </a:solidFill>
                <a:latin typeface="Consolas" panose="020B0609020204030204" pitchFamily="49" charset="0"/>
              </a:rPr>
              <a:t>        }</a:t>
            </a:r>
          </a:p>
          <a:p>
            <a:r>
              <a:rPr lang="en-AU" sz="800" dirty="0">
                <a:solidFill>
                  <a:prstClr val="black"/>
                </a:solidFill>
                <a:latin typeface="Consolas" panose="020B0609020204030204" pitchFamily="49" charset="0"/>
              </a:rPr>
              <a:t>    }</a:t>
            </a:r>
          </a:p>
          <a:p>
            <a:r>
              <a:rPr lang="en-AU" sz="800" dirty="0">
                <a:solidFill>
                  <a:prstClr val="black"/>
                </a:solidFill>
                <a:latin typeface="Consolas" panose="020B0609020204030204" pitchFamily="49" charset="0"/>
              </a:rPr>
              <a:t>}</a:t>
            </a:r>
          </a:p>
        </p:txBody>
      </p:sp>
      <p:sp>
        <p:nvSpPr>
          <p:cNvPr id="7" name="TextBox 6"/>
          <p:cNvSpPr txBox="1"/>
          <p:nvPr/>
        </p:nvSpPr>
        <p:spPr>
          <a:xfrm>
            <a:off x="4499992" y="1275606"/>
            <a:ext cx="3528392" cy="304698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AU" sz="800" dirty="0">
                <a:solidFill>
                  <a:srgbClr val="0000FF"/>
                </a:solidFill>
                <a:latin typeface="Consolas" panose="020B0609020204030204" pitchFamily="49" charset="0"/>
              </a:rPr>
              <a:t>class</a:t>
            </a:r>
            <a:r>
              <a:rPr lang="en-AU" sz="800" dirty="0">
                <a:solidFill>
                  <a:prstClr val="black"/>
                </a:solidFill>
                <a:latin typeface="Consolas" panose="020B0609020204030204" pitchFamily="49" charset="0"/>
              </a:rPr>
              <a:t> </a:t>
            </a:r>
            <a:r>
              <a:rPr lang="en-AU" sz="800" dirty="0">
                <a:solidFill>
                  <a:srgbClr val="2B91AF"/>
                </a:solidFill>
                <a:latin typeface="Consolas" panose="020B0609020204030204" pitchFamily="49" charset="0"/>
              </a:rPr>
              <a:t>Program</a:t>
            </a:r>
            <a:endParaRPr lang="en-AU" sz="800" dirty="0">
              <a:solidFill>
                <a:prstClr val="black"/>
              </a:solidFill>
              <a:latin typeface="Consolas" panose="020B0609020204030204" pitchFamily="49" charset="0"/>
            </a:endParaRPr>
          </a:p>
          <a:p>
            <a:r>
              <a:rPr lang="en-AU" sz="800" dirty="0" smtClean="0">
                <a:solidFill>
                  <a:prstClr val="black"/>
                </a:solidFill>
                <a:latin typeface="Consolas" panose="020B0609020204030204" pitchFamily="49" charset="0"/>
              </a:rPr>
              <a:t>{</a:t>
            </a:r>
            <a:endParaRPr lang="en-AU" sz="800" dirty="0">
              <a:solidFill>
                <a:prstClr val="black"/>
              </a:solidFill>
              <a:latin typeface="Consolas" panose="020B0609020204030204" pitchFamily="49" charset="0"/>
            </a:endParaRPr>
          </a:p>
          <a:p>
            <a:r>
              <a:rPr lang="en-AU" sz="800" dirty="0">
                <a:solidFill>
                  <a:prstClr val="black"/>
                </a:solidFill>
                <a:latin typeface="Consolas" panose="020B0609020204030204" pitchFamily="49" charset="0"/>
              </a:rPr>
              <a:t>    </a:t>
            </a:r>
            <a:r>
              <a:rPr lang="en-AU" sz="800" dirty="0">
                <a:solidFill>
                  <a:srgbClr val="0000FF"/>
                </a:solidFill>
                <a:latin typeface="Consolas" panose="020B0609020204030204" pitchFamily="49" charset="0"/>
              </a:rPr>
              <a:t>static</a:t>
            </a:r>
            <a:r>
              <a:rPr lang="en-AU" sz="800" dirty="0">
                <a:solidFill>
                  <a:prstClr val="black"/>
                </a:solidFill>
                <a:latin typeface="Consolas" panose="020B0609020204030204" pitchFamily="49" charset="0"/>
              </a:rPr>
              <a:t> </a:t>
            </a:r>
            <a:r>
              <a:rPr lang="en-AU" sz="800" dirty="0" err="1">
                <a:solidFill>
                  <a:srgbClr val="0000FF"/>
                </a:solidFill>
                <a:latin typeface="Consolas" panose="020B0609020204030204" pitchFamily="49" charset="0"/>
              </a:rPr>
              <a:t>bool</a:t>
            </a:r>
            <a:r>
              <a:rPr lang="en-AU" sz="800" dirty="0">
                <a:solidFill>
                  <a:prstClr val="black"/>
                </a:solidFill>
                <a:latin typeface="Consolas" panose="020B0609020204030204" pitchFamily="49" charset="0"/>
              </a:rPr>
              <a:t> </a:t>
            </a:r>
            <a:r>
              <a:rPr lang="en-AU" sz="800" dirty="0" err="1">
                <a:solidFill>
                  <a:prstClr val="black"/>
                </a:solidFill>
                <a:latin typeface="Consolas" panose="020B0609020204030204" pitchFamily="49" charset="0"/>
              </a:rPr>
              <a:t>shouldQuit</a:t>
            </a:r>
            <a:r>
              <a:rPr lang="en-AU" sz="800" dirty="0">
                <a:solidFill>
                  <a:prstClr val="black"/>
                </a:solidFill>
                <a:latin typeface="Consolas" panose="020B0609020204030204" pitchFamily="49" charset="0"/>
              </a:rPr>
              <a:t> = </a:t>
            </a:r>
            <a:r>
              <a:rPr lang="en-AU" sz="800" dirty="0">
                <a:solidFill>
                  <a:srgbClr val="0000FF"/>
                </a:solidFill>
                <a:latin typeface="Consolas" panose="020B0609020204030204" pitchFamily="49" charset="0"/>
              </a:rPr>
              <a:t>false</a:t>
            </a:r>
            <a:r>
              <a:rPr lang="en-AU" sz="800" dirty="0">
                <a:solidFill>
                  <a:prstClr val="black"/>
                </a:solidFill>
                <a:latin typeface="Consolas" panose="020B0609020204030204" pitchFamily="49" charset="0"/>
              </a:rPr>
              <a:t>;</a:t>
            </a:r>
          </a:p>
          <a:p>
            <a:endParaRPr lang="en-AU" sz="800" dirty="0">
              <a:solidFill>
                <a:prstClr val="black"/>
              </a:solidFill>
              <a:latin typeface="Consolas" panose="020B0609020204030204" pitchFamily="49" charset="0"/>
            </a:endParaRPr>
          </a:p>
          <a:p>
            <a:r>
              <a:rPr lang="en-AU" sz="800" dirty="0">
                <a:solidFill>
                  <a:prstClr val="black"/>
                </a:solidFill>
                <a:latin typeface="Consolas" panose="020B0609020204030204" pitchFamily="49" charset="0"/>
              </a:rPr>
              <a:t>    </a:t>
            </a:r>
            <a:r>
              <a:rPr lang="en-AU" sz="800" dirty="0">
                <a:solidFill>
                  <a:srgbClr val="0000FF"/>
                </a:solidFill>
                <a:latin typeface="Consolas" panose="020B0609020204030204" pitchFamily="49" charset="0"/>
              </a:rPr>
              <a:t>static</a:t>
            </a:r>
            <a:r>
              <a:rPr lang="en-AU" sz="800" dirty="0">
                <a:solidFill>
                  <a:prstClr val="black"/>
                </a:solidFill>
                <a:latin typeface="Consolas" panose="020B0609020204030204" pitchFamily="49" charset="0"/>
              </a:rPr>
              <a:t> </a:t>
            </a:r>
            <a:r>
              <a:rPr lang="en-AU" sz="800" dirty="0">
                <a:solidFill>
                  <a:srgbClr val="0000FF"/>
                </a:solidFill>
                <a:latin typeface="Consolas" panose="020B0609020204030204" pitchFamily="49" charset="0"/>
              </a:rPr>
              <a:t>void</a:t>
            </a:r>
            <a:r>
              <a:rPr lang="en-AU" sz="800" dirty="0">
                <a:solidFill>
                  <a:prstClr val="black"/>
                </a:solidFill>
                <a:latin typeface="Consolas" panose="020B0609020204030204" pitchFamily="49" charset="0"/>
              </a:rPr>
              <a:t> </a:t>
            </a:r>
            <a:r>
              <a:rPr lang="en-AU" sz="800" dirty="0" err="1">
                <a:solidFill>
                  <a:prstClr val="black"/>
                </a:solidFill>
                <a:latin typeface="Consolas" panose="020B0609020204030204" pitchFamily="49" charset="0"/>
              </a:rPr>
              <a:t>MakeBeep</a:t>
            </a:r>
            <a:r>
              <a:rPr lang="en-AU" sz="800" dirty="0">
                <a:solidFill>
                  <a:prstClr val="black"/>
                </a:solidFill>
                <a:latin typeface="Consolas" panose="020B0609020204030204" pitchFamily="49" charset="0"/>
              </a:rPr>
              <a:t>(</a:t>
            </a:r>
            <a:r>
              <a:rPr lang="en-AU" sz="800" dirty="0">
                <a:solidFill>
                  <a:srgbClr val="0000FF"/>
                </a:solidFill>
                <a:latin typeface="Consolas" panose="020B0609020204030204" pitchFamily="49" charset="0"/>
              </a:rPr>
              <a:t>char</a:t>
            </a:r>
            <a:r>
              <a:rPr lang="en-AU" sz="800" dirty="0">
                <a:solidFill>
                  <a:prstClr val="black"/>
                </a:solidFill>
                <a:latin typeface="Consolas" panose="020B0609020204030204" pitchFamily="49" charset="0"/>
              </a:rPr>
              <a:t> key)</a:t>
            </a:r>
          </a:p>
          <a:p>
            <a:r>
              <a:rPr lang="en-AU" sz="800" dirty="0">
                <a:solidFill>
                  <a:prstClr val="black"/>
                </a:solidFill>
                <a:latin typeface="Consolas" panose="020B0609020204030204" pitchFamily="49" charset="0"/>
              </a:rPr>
              <a:t>    {  </a:t>
            </a:r>
            <a:r>
              <a:rPr lang="en-AU" sz="800" dirty="0" err="1">
                <a:solidFill>
                  <a:srgbClr val="2B91AF"/>
                </a:solidFill>
                <a:latin typeface="Consolas" panose="020B0609020204030204" pitchFamily="49" charset="0"/>
              </a:rPr>
              <a:t>Console</a:t>
            </a:r>
            <a:r>
              <a:rPr lang="en-AU" sz="800" dirty="0" err="1">
                <a:solidFill>
                  <a:prstClr val="black"/>
                </a:solidFill>
                <a:latin typeface="Consolas" panose="020B0609020204030204" pitchFamily="49" charset="0"/>
              </a:rPr>
              <a:t>.Beep</a:t>
            </a:r>
            <a:r>
              <a:rPr lang="en-AU" sz="800" dirty="0">
                <a:solidFill>
                  <a:prstClr val="black"/>
                </a:solidFill>
                <a:latin typeface="Consolas" panose="020B0609020204030204" pitchFamily="49" charset="0"/>
              </a:rPr>
              <a:t>(key * 50, key * 5); }</a:t>
            </a:r>
          </a:p>
          <a:p>
            <a:endParaRPr lang="en-AU" sz="800" dirty="0">
              <a:solidFill>
                <a:prstClr val="black"/>
              </a:solidFill>
              <a:latin typeface="Consolas" panose="020B0609020204030204" pitchFamily="49" charset="0"/>
            </a:endParaRPr>
          </a:p>
          <a:p>
            <a:r>
              <a:rPr lang="en-AU" sz="800" dirty="0">
                <a:solidFill>
                  <a:prstClr val="black"/>
                </a:solidFill>
                <a:latin typeface="Consolas" panose="020B0609020204030204" pitchFamily="49" charset="0"/>
              </a:rPr>
              <a:t>    </a:t>
            </a:r>
            <a:r>
              <a:rPr lang="en-AU" sz="800" dirty="0">
                <a:solidFill>
                  <a:srgbClr val="0000FF"/>
                </a:solidFill>
                <a:latin typeface="Consolas" panose="020B0609020204030204" pitchFamily="49" charset="0"/>
              </a:rPr>
              <a:t>static</a:t>
            </a:r>
            <a:r>
              <a:rPr lang="en-AU" sz="800" dirty="0">
                <a:solidFill>
                  <a:prstClr val="black"/>
                </a:solidFill>
                <a:latin typeface="Consolas" panose="020B0609020204030204" pitchFamily="49" charset="0"/>
              </a:rPr>
              <a:t> </a:t>
            </a:r>
            <a:r>
              <a:rPr lang="en-AU" sz="800" dirty="0">
                <a:solidFill>
                  <a:srgbClr val="0000FF"/>
                </a:solidFill>
                <a:latin typeface="Consolas" panose="020B0609020204030204" pitchFamily="49" charset="0"/>
              </a:rPr>
              <a:t>void</a:t>
            </a:r>
            <a:r>
              <a:rPr lang="en-AU" sz="800" dirty="0">
                <a:solidFill>
                  <a:prstClr val="black"/>
                </a:solidFill>
                <a:latin typeface="Consolas" panose="020B0609020204030204" pitchFamily="49" charset="0"/>
              </a:rPr>
              <a:t> </a:t>
            </a:r>
            <a:r>
              <a:rPr lang="en-AU" sz="800" dirty="0" err="1">
                <a:solidFill>
                  <a:prstClr val="black"/>
                </a:solidFill>
                <a:latin typeface="Consolas" panose="020B0609020204030204" pitchFamily="49" charset="0"/>
              </a:rPr>
              <a:t>ListenForQuitKey</a:t>
            </a:r>
            <a:r>
              <a:rPr lang="en-AU" sz="800" dirty="0">
                <a:solidFill>
                  <a:prstClr val="black"/>
                </a:solidFill>
                <a:latin typeface="Consolas" panose="020B0609020204030204" pitchFamily="49" charset="0"/>
              </a:rPr>
              <a:t>(</a:t>
            </a:r>
            <a:r>
              <a:rPr lang="en-AU" sz="800" dirty="0">
                <a:solidFill>
                  <a:srgbClr val="0000FF"/>
                </a:solidFill>
                <a:latin typeface="Consolas" panose="020B0609020204030204" pitchFamily="49" charset="0"/>
              </a:rPr>
              <a:t>char</a:t>
            </a:r>
            <a:r>
              <a:rPr lang="en-AU" sz="800" dirty="0">
                <a:solidFill>
                  <a:prstClr val="black"/>
                </a:solidFill>
                <a:latin typeface="Consolas" panose="020B0609020204030204" pitchFamily="49" charset="0"/>
              </a:rPr>
              <a:t> key)</a:t>
            </a:r>
          </a:p>
          <a:p>
            <a:r>
              <a:rPr lang="en-AU" sz="800" dirty="0">
                <a:solidFill>
                  <a:prstClr val="black"/>
                </a:solidFill>
                <a:latin typeface="Consolas" panose="020B0609020204030204" pitchFamily="49" charset="0"/>
              </a:rPr>
              <a:t>    { </a:t>
            </a:r>
            <a:r>
              <a:rPr lang="en-AU" sz="800" dirty="0">
                <a:solidFill>
                  <a:srgbClr val="0000FF"/>
                </a:solidFill>
                <a:latin typeface="Consolas" panose="020B0609020204030204" pitchFamily="49" charset="0"/>
              </a:rPr>
              <a:t>if</a:t>
            </a:r>
            <a:r>
              <a:rPr lang="en-AU" sz="800" dirty="0">
                <a:solidFill>
                  <a:prstClr val="black"/>
                </a:solidFill>
                <a:latin typeface="Consolas" panose="020B0609020204030204" pitchFamily="49" charset="0"/>
              </a:rPr>
              <a:t> (key == </a:t>
            </a:r>
            <a:r>
              <a:rPr lang="en-AU" sz="800" dirty="0">
                <a:solidFill>
                  <a:srgbClr val="A31515"/>
                </a:solidFill>
                <a:latin typeface="Consolas" panose="020B0609020204030204" pitchFamily="49" charset="0"/>
              </a:rPr>
              <a:t>' '</a:t>
            </a:r>
            <a:r>
              <a:rPr lang="en-AU" sz="800" dirty="0">
                <a:solidFill>
                  <a:prstClr val="black"/>
                </a:solidFill>
                <a:latin typeface="Consolas" panose="020B0609020204030204" pitchFamily="49" charset="0"/>
              </a:rPr>
              <a:t>) </a:t>
            </a:r>
            <a:r>
              <a:rPr lang="en-AU" sz="800" dirty="0" err="1">
                <a:solidFill>
                  <a:prstClr val="black"/>
                </a:solidFill>
                <a:latin typeface="Consolas" panose="020B0609020204030204" pitchFamily="49" charset="0"/>
              </a:rPr>
              <a:t>shouldQuit</a:t>
            </a:r>
            <a:r>
              <a:rPr lang="en-AU" sz="800" dirty="0">
                <a:solidFill>
                  <a:prstClr val="black"/>
                </a:solidFill>
                <a:latin typeface="Consolas" panose="020B0609020204030204" pitchFamily="49" charset="0"/>
              </a:rPr>
              <a:t> = </a:t>
            </a:r>
            <a:r>
              <a:rPr lang="en-AU" sz="800" dirty="0">
                <a:solidFill>
                  <a:srgbClr val="0000FF"/>
                </a:solidFill>
                <a:latin typeface="Consolas" panose="020B0609020204030204" pitchFamily="49" charset="0"/>
              </a:rPr>
              <a:t>true</a:t>
            </a:r>
            <a:r>
              <a:rPr lang="en-AU" sz="800" dirty="0">
                <a:solidFill>
                  <a:prstClr val="black"/>
                </a:solidFill>
                <a:latin typeface="Consolas" panose="020B0609020204030204" pitchFamily="49" charset="0"/>
              </a:rPr>
              <a:t>;  }</a:t>
            </a:r>
          </a:p>
          <a:p>
            <a:endParaRPr lang="en-AU" sz="800" dirty="0">
              <a:solidFill>
                <a:prstClr val="black"/>
              </a:solidFill>
              <a:latin typeface="Consolas" panose="020B0609020204030204" pitchFamily="49" charset="0"/>
            </a:endParaRPr>
          </a:p>
          <a:p>
            <a:r>
              <a:rPr lang="en-AU" sz="800" dirty="0">
                <a:solidFill>
                  <a:prstClr val="black"/>
                </a:solidFill>
                <a:latin typeface="Consolas" panose="020B0609020204030204" pitchFamily="49" charset="0"/>
              </a:rPr>
              <a:t>    </a:t>
            </a:r>
            <a:r>
              <a:rPr lang="en-AU" sz="800" dirty="0">
                <a:solidFill>
                  <a:srgbClr val="0000FF"/>
                </a:solidFill>
                <a:latin typeface="Consolas" panose="020B0609020204030204" pitchFamily="49" charset="0"/>
              </a:rPr>
              <a:t>static</a:t>
            </a:r>
            <a:r>
              <a:rPr lang="en-AU" sz="800" dirty="0">
                <a:solidFill>
                  <a:prstClr val="black"/>
                </a:solidFill>
                <a:latin typeface="Consolas" panose="020B0609020204030204" pitchFamily="49" charset="0"/>
              </a:rPr>
              <a:t> </a:t>
            </a:r>
            <a:r>
              <a:rPr lang="en-AU" sz="800" dirty="0">
                <a:solidFill>
                  <a:srgbClr val="0000FF"/>
                </a:solidFill>
                <a:latin typeface="Consolas" panose="020B0609020204030204" pitchFamily="49" charset="0"/>
              </a:rPr>
              <a:t>void</a:t>
            </a:r>
            <a:r>
              <a:rPr lang="en-AU" sz="800" dirty="0">
                <a:solidFill>
                  <a:prstClr val="black"/>
                </a:solidFill>
                <a:latin typeface="Consolas" panose="020B0609020204030204" pitchFamily="49" charset="0"/>
              </a:rPr>
              <a:t> Main(</a:t>
            </a:r>
            <a:r>
              <a:rPr lang="en-AU" sz="800" dirty="0">
                <a:solidFill>
                  <a:srgbClr val="0000FF"/>
                </a:solidFill>
                <a:latin typeface="Consolas" panose="020B0609020204030204" pitchFamily="49" charset="0"/>
              </a:rPr>
              <a:t>string</a:t>
            </a:r>
            <a:r>
              <a:rPr lang="en-AU" sz="800" dirty="0">
                <a:solidFill>
                  <a:prstClr val="black"/>
                </a:solidFill>
                <a:latin typeface="Consolas" panose="020B0609020204030204" pitchFamily="49" charset="0"/>
              </a:rPr>
              <a:t>[] </a:t>
            </a:r>
            <a:r>
              <a:rPr lang="en-AU" sz="800" dirty="0" err="1">
                <a:solidFill>
                  <a:prstClr val="black"/>
                </a:solidFill>
                <a:latin typeface="Consolas" panose="020B0609020204030204" pitchFamily="49" charset="0"/>
              </a:rPr>
              <a:t>args</a:t>
            </a:r>
            <a:r>
              <a:rPr lang="en-AU" sz="800" dirty="0">
                <a:solidFill>
                  <a:prstClr val="black"/>
                </a:solidFill>
                <a:latin typeface="Consolas" panose="020B0609020204030204" pitchFamily="49" charset="0"/>
              </a:rPr>
              <a:t>)</a:t>
            </a:r>
          </a:p>
          <a:p>
            <a:r>
              <a:rPr lang="en-AU" sz="800" dirty="0">
                <a:solidFill>
                  <a:prstClr val="black"/>
                </a:solidFill>
                <a:latin typeface="Consolas" panose="020B0609020204030204" pitchFamily="49" charset="0"/>
              </a:rPr>
              <a:t>    {</a:t>
            </a:r>
          </a:p>
          <a:p>
            <a:r>
              <a:rPr lang="en-AU" sz="800" dirty="0">
                <a:solidFill>
                  <a:prstClr val="black"/>
                </a:solidFill>
                <a:latin typeface="Consolas" panose="020B0609020204030204" pitchFamily="49" charset="0"/>
              </a:rPr>
              <a:t>        </a:t>
            </a:r>
            <a:r>
              <a:rPr lang="en-AU" sz="800" dirty="0" err="1">
                <a:solidFill>
                  <a:srgbClr val="2B91AF"/>
                </a:solidFill>
                <a:latin typeface="Consolas" panose="020B0609020204030204" pitchFamily="49" charset="0"/>
              </a:rPr>
              <a:t>ConsoleKeyEventPublisher</a:t>
            </a:r>
            <a:r>
              <a:rPr lang="en-AU" sz="800" dirty="0">
                <a:solidFill>
                  <a:prstClr val="black"/>
                </a:solidFill>
                <a:latin typeface="Consolas" panose="020B0609020204030204" pitchFamily="49" charset="0"/>
              </a:rPr>
              <a:t> </a:t>
            </a:r>
            <a:r>
              <a:rPr lang="en-AU" sz="800" dirty="0" err="1">
                <a:solidFill>
                  <a:prstClr val="black"/>
                </a:solidFill>
                <a:latin typeface="Consolas" panose="020B0609020204030204" pitchFamily="49" charset="0"/>
              </a:rPr>
              <a:t>consoleKeyEventPublisher</a:t>
            </a:r>
            <a:r>
              <a:rPr lang="en-AU" sz="800" dirty="0">
                <a:solidFill>
                  <a:prstClr val="black"/>
                </a:solidFill>
                <a:latin typeface="Consolas" panose="020B0609020204030204" pitchFamily="49" charset="0"/>
              </a:rPr>
              <a:t> </a:t>
            </a:r>
            <a:r>
              <a:rPr lang="en-AU" sz="800" dirty="0" smtClean="0">
                <a:solidFill>
                  <a:prstClr val="black"/>
                </a:solidFill>
                <a:latin typeface="Consolas" panose="020B0609020204030204" pitchFamily="49" charset="0"/>
              </a:rPr>
              <a:t>= </a:t>
            </a:r>
          </a:p>
          <a:p>
            <a:r>
              <a:rPr lang="en-AU" sz="800" dirty="0">
                <a:solidFill>
                  <a:prstClr val="black"/>
                </a:solidFill>
                <a:latin typeface="Consolas" panose="020B0609020204030204" pitchFamily="49" charset="0"/>
              </a:rPr>
              <a:t>	</a:t>
            </a:r>
            <a:r>
              <a:rPr lang="en-AU" sz="800" dirty="0" smtClean="0">
                <a:solidFill>
                  <a:srgbClr val="0000FF"/>
                </a:solidFill>
                <a:latin typeface="Consolas" panose="020B0609020204030204" pitchFamily="49" charset="0"/>
              </a:rPr>
              <a:t>new</a:t>
            </a:r>
            <a:r>
              <a:rPr lang="en-AU" sz="800" dirty="0" smtClean="0">
                <a:solidFill>
                  <a:prstClr val="black"/>
                </a:solidFill>
                <a:latin typeface="Consolas" panose="020B0609020204030204" pitchFamily="49" charset="0"/>
              </a:rPr>
              <a:t> </a:t>
            </a:r>
            <a:r>
              <a:rPr lang="en-AU" sz="800" dirty="0" err="1">
                <a:solidFill>
                  <a:srgbClr val="2B91AF"/>
                </a:solidFill>
                <a:latin typeface="Consolas" panose="020B0609020204030204" pitchFamily="49" charset="0"/>
              </a:rPr>
              <a:t>ConsoleKeyEventPublisher</a:t>
            </a:r>
            <a:r>
              <a:rPr lang="en-AU" sz="800" dirty="0">
                <a:solidFill>
                  <a:prstClr val="black"/>
                </a:solidFill>
                <a:latin typeface="Consolas" panose="020B0609020204030204" pitchFamily="49" charset="0"/>
              </a:rPr>
              <a:t>();</a:t>
            </a:r>
          </a:p>
          <a:p>
            <a:endParaRPr lang="en-AU" sz="800" dirty="0">
              <a:solidFill>
                <a:prstClr val="black"/>
              </a:solidFill>
              <a:latin typeface="Consolas" panose="020B0609020204030204" pitchFamily="49" charset="0"/>
            </a:endParaRPr>
          </a:p>
          <a:p>
            <a:r>
              <a:rPr lang="en-AU" sz="800" dirty="0">
                <a:solidFill>
                  <a:prstClr val="black"/>
                </a:solidFill>
                <a:latin typeface="Consolas" panose="020B0609020204030204" pitchFamily="49" charset="0"/>
              </a:rPr>
              <a:t>       </a:t>
            </a:r>
            <a:r>
              <a:rPr lang="en-AU" sz="800" dirty="0" err="1" smtClean="0">
                <a:solidFill>
                  <a:prstClr val="black"/>
                </a:solidFill>
                <a:latin typeface="Consolas" panose="020B0609020204030204" pitchFamily="49" charset="0"/>
              </a:rPr>
              <a:t>consoleKeyEventPublisher.Subscribe</a:t>
            </a:r>
            <a:r>
              <a:rPr lang="en-AU" sz="800" dirty="0" smtClean="0">
                <a:solidFill>
                  <a:prstClr val="black"/>
                </a:solidFill>
                <a:latin typeface="Consolas" panose="020B0609020204030204" pitchFamily="49" charset="0"/>
              </a:rPr>
              <a:t>(</a:t>
            </a:r>
            <a:r>
              <a:rPr lang="en-AU" sz="800" dirty="0" err="1" smtClean="0">
                <a:solidFill>
                  <a:prstClr val="black"/>
                </a:solidFill>
                <a:latin typeface="Consolas" panose="020B0609020204030204" pitchFamily="49" charset="0"/>
              </a:rPr>
              <a:t>MakeBeep</a:t>
            </a:r>
            <a:r>
              <a:rPr lang="en-AU" sz="800" dirty="0" smtClean="0">
                <a:solidFill>
                  <a:prstClr val="black"/>
                </a:solidFill>
                <a:latin typeface="Consolas" panose="020B0609020204030204" pitchFamily="49" charset="0"/>
              </a:rPr>
              <a:t>);</a:t>
            </a:r>
            <a:endParaRPr lang="en-AU" sz="800" dirty="0">
              <a:solidFill>
                <a:prstClr val="black"/>
              </a:solidFill>
              <a:latin typeface="Consolas" panose="020B0609020204030204" pitchFamily="49" charset="0"/>
            </a:endParaRPr>
          </a:p>
          <a:p>
            <a:r>
              <a:rPr lang="en-AU" sz="800" dirty="0">
                <a:solidFill>
                  <a:prstClr val="black"/>
                </a:solidFill>
                <a:latin typeface="Consolas" panose="020B0609020204030204" pitchFamily="49" charset="0"/>
              </a:rPr>
              <a:t>       </a:t>
            </a:r>
            <a:r>
              <a:rPr lang="en-AU" sz="800" dirty="0" err="1" smtClean="0">
                <a:solidFill>
                  <a:prstClr val="black"/>
                </a:solidFill>
                <a:latin typeface="Consolas" panose="020B0609020204030204" pitchFamily="49" charset="0"/>
              </a:rPr>
              <a:t>consoleKeyEventPublisher.Subscribe</a:t>
            </a:r>
            <a:r>
              <a:rPr lang="en-AU" sz="800" dirty="0" smtClean="0">
                <a:solidFill>
                  <a:prstClr val="black"/>
                </a:solidFill>
                <a:latin typeface="Consolas" panose="020B0609020204030204" pitchFamily="49" charset="0"/>
              </a:rPr>
              <a:t>(</a:t>
            </a:r>
            <a:r>
              <a:rPr lang="en-AU" sz="800" dirty="0" err="1" smtClean="0">
                <a:solidFill>
                  <a:prstClr val="black"/>
                </a:solidFill>
                <a:latin typeface="Consolas" panose="020B0609020204030204" pitchFamily="49" charset="0"/>
              </a:rPr>
              <a:t>ListenForQuitKey</a:t>
            </a:r>
            <a:r>
              <a:rPr lang="en-AU" sz="800" dirty="0" smtClean="0">
                <a:solidFill>
                  <a:prstClr val="black"/>
                </a:solidFill>
                <a:latin typeface="Consolas" panose="020B0609020204030204" pitchFamily="49" charset="0"/>
              </a:rPr>
              <a:t>);</a:t>
            </a:r>
            <a:endParaRPr lang="en-AU" sz="800" dirty="0">
              <a:solidFill>
                <a:prstClr val="black"/>
              </a:solidFill>
              <a:latin typeface="Consolas" panose="020B0609020204030204" pitchFamily="49" charset="0"/>
            </a:endParaRPr>
          </a:p>
          <a:p>
            <a:endParaRPr lang="en-AU" sz="800" dirty="0">
              <a:solidFill>
                <a:prstClr val="black"/>
              </a:solidFill>
              <a:latin typeface="Consolas" panose="020B0609020204030204" pitchFamily="49" charset="0"/>
            </a:endParaRPr>
          </a:p>
          <a:p>
            <a:r>
              <a:rPr lang="en-AU" sz="800" dirty="0">
                <a:solidFill>
                  <a:prstClr val="black"/>
                </a:solidFill>
                <a:latin typeface="Consolas" panose="020B0609020204030204" pitchFamily="49" charset="0"/>
              </a:rPr>
              <a:t>        </a:t>
            </a:r>
            <a:r>
              <a:rPr lang="en-AU" sz="800" dirty="0">
                <a:solidFill>
                  <a:srgbClr val="0000FF"/>
                </a:solidFill>
                <a:latin typeface="Consolas" panose="020B0609020204030204" pitchFamily="49" charset="0"/>
              </a:rPr>
              <a:t>while</a:t>
            </a:r>
            <a:r>
              <a:rPr lang="en-AU" sz="800" dirty="0">
                <a:solidFill>
                  <a:prstClr val="black"/>
                </a:solidFill>
                <a:latin typeface="Consolas" panose="020B0609020204030204" pitchFamily="49" charset="0"/>
              </a:rPr>
              <a:t> (</a:t>
            </a:r>
            <a:r>
              <a:rPr lang="en-AU" sz="800" dirty="0" err="1">
                <a:solidFill>
                  <a:prstClr val="black"/>
                </a:solidFill>
                <a:latin typeface="Consolas" panose="020B0609020204030204" pitchFamily="49" charset="0"/>
              </a:rPr>
              <a:t>shouldQuit</a:t>
            </a:r>
            <a:r>
              <a:rPr lang="en-AU" sz="800" dirty="0">
                <a:solidFill>
                  <a:prstClr val="black"/>
                </a:solidFill>
                <a:latin typeface="Consolas" panose="020B0609020204030204" pitchFamily="49" charset="0"/>
              </a:rPr>
              <a:t> == </a:t>
            </a:r>
            <a:r>
              <a:rPr lang="en-AU" sz="800" dirty="0">
                <a:solidFill>
                  <a:srgbClr val="0000FF"/>
                </a:solidFill>
                <a:latin typeface="Consolas" panose="020B0609020204030204" pitchFamily="49" charset="0"/>
              </a:rPr>
              <a:t>false</a:t>
            </a:r>
            <a:r>
              <a:rPr lang="en-AU" sz="800" dirty="0">
                <a:solidFill>
                  <a:prstClr val="black"/>
                </a:solidFill>
                <a:latin typeface="Consolas" panose="020B0609020204030204" pitchFamily="49" charset="0"/>
              </a:rPr>
              <a:t>)</a:t>
            </a:r>
          </a:p>
          <a:p>
            <a:r>
              <a:rPr lang="en-AU" sz="800" dirty="0">
                <a:solidFill>
                  <a:prstClr val="black"/>
                </a:solidFill>
                <a:latin typeface="Consolas" panose="020B0609020204030204" pitchFamily="49" charset="0"/>
              </a:rPr>
              <a:t>        {</a:t>
            </a:r>
          </a:p>
          <a:p>
            <a:r>
              <a:rPr lang="en-AU" sz="800" dirty="0">
                <a:solidFill>
                  <a:prstClr val="black"/>
                </a:solidFill>
                <a:latin typeface="Consolas" panose="020B0609020204030204" pitchFamily="49" charset="0"/>
              </a:rPr>
              <a:t>            </a:t>
            </a:r>
            <a:r>
              <a:rPr lang="en-AU" sz="800" dirty="0" err="1">
                <a:solidFill>
                  <a:prstClr val="black"/>
                </a:solidFill>
                <a:latin typeface="Consolas" panose="020B0609020204030204" pitchFamily="49" charset="0"/>
              </a:rPr>
              <a:t>consoleKeyEventPublisher.Update</a:t>
            </a:r>
            <a:r>
              <a:rPr lang="en-AU" sz="800" dirty="0">
                <a:solidFill>
                  <a:prstClr val="black"/>
                </a:solidFill>
                <a:latin typeface="Consolas" panose="020B0609020204030204" pitchFamily="49" charset="0"/>
              </a:rPr>
              <a:t>();</a:t>
            </a:r>
          </a:p>
          <a:p>
            <a:r>
              <a:rPr lang="en-AU" sz="800" dirty="0">
                <a:solidFill>
                  <a:prstClr val="black"/>
                </a:solidFill>
                <a:latin typeface="Consolas" panose="020B0609020204030204" pitchFamily="49" charset="0"/>
              </a:rPr>
              <a:t>        }</a:t>
            </a:r>
          </a:p>
          <a:p>
            <a:r>
              <a:rPr lang="en-AU" sz="800" dirty="0">
                <a:solidFill>
                  <a:prstClr val="black"/>
                </a:solidFill>
                <a:latin typeface="Consolas" panose="020B0609020204030204" pitchFamily="49" charset="0"/>
              </a:rPr>
              <a:t>    }</a:t>
            </a:r>
          </a:p>
          <a:p>
            <a:r>
              <a:rPr lang="en-AU" sz="800" dirty="0" smtClean="0">
                <a:solidFill>
                  <a:prstClr val="black"/>
                </a:solidFill>
                <a:latin typeface="Consolas" panose="020B0609020204030204" pitchFamily="49" charset="0"/>
              </a:rPr>
              <a:t>}</a:t>
            </a:r>
            <a:endParaRPr lang="en-AU" sz="800" dirty="0">
              <a:solidFill>
                <a:prstClr val="black"/>
              </a:solidFill>
              <a:latin typeface="Consolas" panose="020B0609020204030204" pitchFamily="49" charset="0"/>
            </a:endParaRPr>
          </a:p>
        </p:txBody>
      </p:sp>
    </p:spTree>
    <p:extLst>
      <p:ext uri="{BB962C8B-B14F-4D97-AF65-F5344CB8AC3E}">
        <p14:creationId xmlns:p14="http://schemas.microsoft.com/office/powerpoint/2010/main" val="40222353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Summary</a:t>
            </a:r>
            <a:endParaRPr lang="en-AU" dirty="0"/>
          </a:p>
        </p:txBody>
      </p:sp>
      <p:sp>
        <p:nvSpPr>
          <p:cNvPr id="5" name="Content Placeholder 4"/>
          <p:cNvSpPr>
            <a:spLocks noGrp="1"/>
          </p:cNvSpPr>
          <p:nvPr>
            <p:ph idx="10"/>
          </p:nvPr>
        </p:nvSpPr>
        <p:spPr/>
        <p:txBody>
          <a:bodyPr>
            <a:normAutofit fontScale="77500" lnSpcReduction="20000"/>
          </a:bodyPr>
          <a:lstStyle/>
          <a:p>
            <a:r>
              <a:rPr lang="en-AU" dirty="0" smtClean="0"/>
              <a:t>Delegates are a C# type which store a reference to a method</a:t>
            </a:r>
          </a:p>
          <a:p>
            <a:pPr lvl="1"/>
            <a:r>
              <a:rPr lang="en-AU" dirty="0" smtClean="0"/>
              <a:t>The method can then be called instead by calling the delegate</a:t>
            </a:r>
          </a:p>
          <a:p>
            <a:pPr lvl="1"/>
            <a:endParaRPr lang="en-AU" dirty="0" smtClean="0"/>
          </a:p>
          <a:p>
            <a:r>
              <a:rPr lang="en-AU" dirty="0" smtClean="0"/>
              <a:t>You can have a delegate point to more than one function at a time by using the += operator</a:t>
            </a:r>
          </a:p>
          <a:p>
            <a:pPr lvl="1"/>
            <a:endParaRPr lang="en-AU" dirty="0" smtClean="0"/>
          </a:p>
          <a:p>
            <a:r>
              <a:rPr lang="en-AU" dirty="0" smtClean="0"/>
              <a:t>Anonymous functions and Lambda functions provide a convenient short-hand way of writing out our delegates</a:t>
            </a:r>
          </a:p>
          <a:p>
            <a:pPr lvl="1"/>
            <a:endParaRPr lang="en-AU" dirty="0" smtClean="0"/>
          </a:p>
          <a:p>
            <a:r>
              <a:rPr lang="en-AU" dirty="0" smtClean="0"/>
              <a:t>Delegates are mainly used to handle events – the publisher-subscriber pattern is a good example of this</a:t>
            </a:r>
          </a:p>
          <a:p>
            <a:endParaRPr lang="en-AU" dirty="0" smtClean="0"/>
          </a:p>
          <a:p>
            <a:endParaRPr lang="en-AU" dirty="0" smtClean="0"/>
          </a:p>
        </p:txBody>
      </p:sp>
    </p:spTree>
    <p:extLst>
      <p:ext uri="{BB962C8B-B14F-4D97-AF65-F5344CB8AC3E}">
        <p14:creationId xmlns:p14="http://schemas.microsoft.com/office/powerpoint/2010/main" val="16116169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Further Reading</a:t>
            </a:r>
            <a:endParaRPr lang="en-AU" dirty="0"/>
          </a:p>
        </p:txBody>
      </p:sp>
      <p:sp>
        <p:nvSpPr>
          <p:cNvPr id="5" name="Content Placeholder 4"/>
          <p:cNvSpPr>
            <a:spLocks noGrp="1"/>
          </p:cNvSpPr>
          <p:nvPr>
            <p:ph idx="4294967295"/>
          </p:nvPr>
        </p:nvSpPr>
        <p:spPr>
          <a:xfrm>
            <a:off x="323528" y="1200151"/>
            <a:ext cx="8064896" cy="3394472"/>
          </a:xfrm>
          <a:prstGeom prst="rect">
            <a:avLst/>
          </a:prstGeom>
        </p:spPr>
        <p:txBody>
          <a:bodyPr>
            <a:normAutofit fontScale="70000" lnSpcReduction="20000"/>
          </a:bodyPr>
          <a:lstStyle/>
          <a:p>
            <a:r>
              <a:rPr lang="en-AU" dirty="0"/>
              <a:t>Code </a:t>
            </a:r>
            <a:r>
              <a:rPr lang="en-AU" dirty="0" smtClean="0"/>
              <a:t>Better, 2008, </a:t>
            </a:r>
            <a:r>
              <a:rPr lang="en-AU" i="1" dirty="0"/>
              <a:t>Back to Basics: Anonymous Methods and Lambda Expressions. </a:t>
            </a:r>
            <a:endParaRPr lang="en-AU" i="1" dirty="0" smtClean="0"/>
          </a:p>
          <a:p>
            <a:pPr lvl="1"/>
            <a:r>
              <a:rPr lang="en-AU" dirty="0" smtClean="0">
                <a:hlinkClick r:id="rId2"/>
              </a:rPr>
              <a:t>http</a:t>
            </a:r>
            <a:r>
              <a:rPr lang="en-AU" dirty="0">
                <a:hlinkClick r:id="rId2"/>
              </a:rPr>
              <a:t>://codebetter.com/karlseguin/2008/11/27/back-to-basics-delegates-anonymous-methods-and-lambda-expressions</a:t>
            </a:r>
            <a:r>
              <a:rPr lang="en-AU" dirty="0" smtClean="0">
                <a:hlinkClick r:id="rId2"/>
              </a:rPr>
              <a:t>/</a:t>
            </a:r>
            <a:r>
              <a:rPr lang="en-AU" dirty="0" smtClean="0"/>
              <a:t> </a:t>
            </a:r>
          </a:p>
          <a:p>
            <a:pPr lvl="1"/>
            <a:endParaRPr lang="en-AU" dirty="0" smtClean="0"/>
          </a:p>
          <a:p>
            <a:r>
              <a:rPr lang="en-AU" dirty="0" smtClean="0"/>
              <a:t>Code Project, 2009, </a:t>
            </a:r>
            <a:r>
              <a:rPr lang="en-AU" i="1" dirty="0" smtClean="0"/>
              <a:t>Delegates, Anonymous Methods and Lambda Expressions</a:t>
            </a:r>
          </a:p>
          <a:p>
            <a:pPr lvl="1"/>
            <a:r>
              <a:rPr lang="en-AU" dirty="0">
                <a:hlinkClick r:id="rId3"/>
              </a:rPr>
              <a:t>http://</a:t>
            </a:r>
            <a:r>
              <a:rPr lang="en-AU" dirty="0" smtClean="0">
                <a:hlinkClick r:id="rId3"/>
              </a:rPr>
              <a:t>www.codeproject.com/Articles/47887/C-Delegates-Anonymous-Methods-and-Lambda-Expressio</a:t>
            </a:r>
            <a:endParaRPr lang="en-AU" dirty="0" smtClean="0"/>
          </a:p>
          <a:p>
            <a:pPr lvl="1"/>
            <a:endParaRPr lang="en-AU" dirty="0"/>
          </a:p>
          <a:p>
            <a:r>
              <a:rPr lang="en-AU" dirty="0" smtClean="0"/>
              <a:t>Microsoft</a:t>
            </a:r>
            <a:r>
              <a:rPr lang="en-AU" smtClean="0"/>
              <a:t>, </a:t>
            </a:r>
            <a:r>
              <a:rPr lang="en-AU" smtClean="0"/>
              <a:t>2015, </a:t>
            </a:r>
            <a:r>
              <a:rPr lang="en-AU" i="1" dirty="0" smtClean="0"/>
              <a:t>Delegates (C# Programming Guide)</a:t>
            </a:r>
          </a:p>
          <a:p>
            <a:pPr lvl="1"/>
            <a:r>
              <a:rPr lang="en-AU" dirty="0">
                <a:hlinkClick r:id="rId4"/>
              </a:rPr>
              <a:t>https://</a:t>
            </a:r>
            <a:r>
              <a:rPr lang="en-AU" dirty="0" smtClean="0">
                <a:hlinkClick r:id="rId4"/>
              </a:rPr>
              <a:t>msdn.microsoft.com/en-us/library/ms173171.aspx</a:t>
            </a:r>
            <a:r>
              <a:rPr lang="en-AU" dirty="0" smtClean="0"/>
              <a:t> </a:t>
            </a:r>
            <a:endParaRPr lang="en-AU" dirty="0"/>
          </a:p>
        </p:txBody>
      </p:sp>
    </p:spTree>
    <p:extLst>
      <p:ext uri="{BB962C8B-B14F-4D97-AF65-F5344CB8AC3E}">
        <p14:creationId xmlns:p14="http://schemas.microsoft.com/office/powerpoint/2010/main" val="23986540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smtClean="0"/>
              <a:t>Contents</a:t>
            </a:r>
            <a:endParaRPr lang="en-AU" dirty="0"/>
          </a:p>
        </p:txBody>
      </p:sp>
      <p:sp>
        <p:nvSpPr>
          <p:cNvPr id="5" name="Content Placeholder 4"/>
          <p:cNvSpPr>
            <a:spLocks noGrp="1"/>
          </p:cNvSpPr>
          <p:nvPr>
            <p:ph idx="10"/>
          </p:nvPr>
        </p:nvSpPr>
        <p:spPr/>
        <p:txBody>
          <a:bodyPr>
            <a:normAutofit fontScale="70000" lnSpcReduction="20000"/>
          </a:bodyPr>
          <a:lstStyle/>
          <a:p>
            <a:r>
              <a:rPr lang="en-AU" dirty="0" smtClean="0"/>
              <a:t>What are delegates?</a:t>
            </a:r>
          </a:p>
          <a:p>
            <a:pPr lvl="1"/>
            <a:endParaRPr lang="en-AU" dirty="0" smtClean="0"/>
          </a:p>
          <a:p>
            <a:r>
              <a:rPr lang="en-AU" dirty="0" smtClean="0"/>
              <a:t>What are they good for?</a:t>
            </a:r>
          </a:p>
          <a:p>
            <a:pPr lvl="1"/>
            <a:endParaRPr lang="en-AU" dirty="0" smtClean="0"/>
          </a:p>
          <a:p>
            <a:r>
              <a:rPr lang="en-AU" dirty="0" smtClean="0"/>
              <a:t>Anonymous functions</a:t>
            </a:r>
          </a:p>
          <a:p>
            <a:pPr lvl="1"/>
            <a:endParaRPr lang="en-AU" dirty="0" smtClean="0"/>
          </a:p>
          <a:p>
            <a:r>
              <a:rPr lang="en-AU" dirty="0" smtClean="0"/>
              <a:t>Passing Parameters</a:t>
            </a:r>
          </a:p>
          <a:p>
            <a:pPr lvl="1"/>
            <a:endParaRPr lang="en-AU" dirty="0" smtClean="0"/>
          </a:p>
          <a:p>
            <a:r>
              <a:rPr lang="en-AU" dirty="0" smtClean="0"/>
              <a:t>Publisher-Subscriber Pattern</a:t>
            </a:r>
          </a:p>
          <a:p>
            <a:pPr lvl="1"/>
            <a:endParaRPr lang="en-AU" dirty="0" smtClean="0"/>
          </a:p>
          <a:p>
            <a:r>
              <a:rPr lang="en-AU" dirty="0" smtClean="0"/>
              <a:t>Conclusion</a:t>
            </a:r>
            <a:endParaRPr lang="en-AU" dirty="0"/>
          </a:p>
        </p:txBody>
      </p:sp>
    </p:spTree>
    <p:extLst>
      <p:ext uri="{BB962C8B-B14F-4D97-AF65-F5344CB8AC3E}">
        <p14:creationId xmlns:p14="http://schemas.microsoft.com/office/powerpoint/2010/main" val="12036194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smtClean="0"/>
              <a:t>What are Delegates?</a:t>
            </a:r>
            <a:endParaRPr lang="en-AU" dirty="0"/>
          </a:p>
        </p:txBody>
      </p:sp>
      <p:sp>
        <p:nvSpPr>
          <p:cNvPr id="5" name="Content Placeholder 4"/>
          <p:cNvSpPr>
            <a:spLocks noGrp="1"/>
          </p:cNvSpPr>
          <p:nvPr>
            <p:ph idx="10"/>
          </p:nvPr>
        </p:nvSpPr>
        <p:spPr/>
        <p:txBody>
          <a:bodyPr>
            <a:normAutofit fontScale="77500" lnSpcReduction="20000"/>
          </a:bodyPr>
          <a:lstStyle/>
          <a:p>
            <a:r>
              <a:rPr lang="en-AU" dirty="0" smtClean="0"/>
              <a:t>C# Delegates are a type which store a reference to a method</a:t>
            </a:r>
          </a:p>
          <a:p>
            <a:pPr lvl="1"/>
            <a:endParaRPr lang="en-AU" dirty="0" smtClean="0"/>
          </a:p>
          <a:p>
            <a:r>
              <a:rPr lang="en-AU" dirty="0" smtClean="0"/>
              <a:t>They are similar to C++ function pointers, but are also type safe and much cleaner to use</a:t>
            </a:r>
          </a:p>
          <a:p>
            <a:pPr lvl="1"/>
            <a:endParaRPr lang="en-AU" dirty="0" smtClean="0"/>
          </a:p>
          <a:p>
            <a:r>
              <a:rPr lang="en-AU" dirty="0" smtClean="0"/>
              <a:t>Unlike C++ function pointers, delegates can easily point to member functions</a:t>
            </a:r>
          </a:p>
          <a:p>
            <a:pPr lvl="1"/>
            <a:endParaRPr lang="en-AU" dirty="0" smtClean="0"/>
          </a:p>
          <a:p>
            <a:r>
              <a:rPr lang="en-AU" dirty="0" smtClean="0"/>
              <a:t>If a delegate points to a virtual method, it will use the overriding version if available</a:t>
            </a:r>
            <a:endParaRPr lang="en-AU" dirty="0"/>
          </a:p>
        </p:txBody>
      </p:sp>
    </p:spTree>
    <p:extLst>
      <p:ext uri="{BB962C8B-B14F-4D97-AF65-F5344CB8AC3E}">
        <p14:creationId xmlns:p14="http://schemas.microsoft.com/office/powerpoint/2010/main" val="36690686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smtClean="0"/>
              <a:t>Delegates</a:t>
            </a:r>
            <a:endParaRPr lang="en-AU" dirty="0"/>
          </a:p>
        </p:txBody>
      </p:sp>
      <p:sp>
        <p:nvSpPr>
          <p:cNvPr id="5" name="Content Placeholder 4"/>
          <p:cNvSpPr>
            <a:spLocks noGrp="1"/>
          </p:cNvSpPr>
          <p:nvPr>
            <p:ph idx="10"/>
          </p:nvPr>
        </p:nvSpPr>
        <p:spPr/>
        <p:txBody>
          <a:bodyPr>
            <a:normAutofit fontScale="85000" lnSpcReduction="20000"/>
          </a:bodyPr>
          <a:lstStyle/>
          <a:p>
            <a:r>
              <a:rPr lang="en-AU" dirty="0" smtClean="0"/>
              <a:t>Delegates are a user defined type, just like a class</a:t>
            </a:r>
          </a:p>
          <a:p>
            <a:pPr lvl="1"/>
            <a:r>
              <a:rPr lang="en-AU" dirty="0" smtClean="0"/>
              <a:t>Therefore, we define our delegate and then we can create an instance of it</a:t>
            </a:r>
          </a:p>
          <a:p>
            <a:pPr lvl="1"/>
            <a:endParaRPr lang="en-AU" dirty="0" smtClean="0"/>
          </a:p>
          <a:p>
            <a:r>
              <a:rPr lang="en-AU" dirty="0" smtClean="0"/>
              <a:t>Defining a delegate is easy – it looks like a function signature, prepended with the </a:t>
            </a:r>
            <a:r>
              <a:rPr lang="en-AU" dirty="0" smtClean="0">
                <a:solidFill>
                  <a:srgbClr val="00B0F0"/>
                </a:solidFill>
              </a:rPr>
              <a:t>delegate</a:t>
            </a:r>
            <a:r>
              <a:rPr lang="en-AU" dirty="0" smtClean="0"/>
              <a:t> keyword</a:t>
            </a:r>
          </a:p>
          <a:p>
            <a:endParaRPr lang="en-AU" dirty="0" smtClean="0"/>
          </a:p>
          <a:p>
            <a:endParaRPr lang="en-AU" dirty="0" smtClean="0"/>
          </a:p>
          <a:p>
            <a:r>
              <a:rPr lang="en-AU" dirty="0" smtClean="0"/>
              <a:t>A delegate of type </a:t>
            </a:r>
            <a:r>
              <a:rPr lang="en-AU" dirty="0" err="1" smtClean="0">
                <a:solidFill>
                  <a:srgbClr val="00B0F0"/>
                </a:solidFill>
              </a:rPr>
              <a:t>TMyDelegate</a:t>
            </a:r>
            <a:r>
              <a:rPr lang="en-AU" dirty="0" smtClean="0">
                <a:solidFill>
                  <a:srgbClr val="00B0F0"/>
                </a:solidFill>
              </a:rPr>
              <a:t> </a:t>
            </a:r>
            <a:r>
              <a:rPr lang="en-AU" dirty="0" smtClean="0"/>
              <a:t>will be able to hold functions which take in two </a:t>
            </a:r>
            <a:r>
              <a:rPr lang="en-AU" dirty="0" err="1" smtClean="0">
                <a:solidFill>
                  <a:srgbClr val="00B0F0"/>
                </a:solidFill>
              </a:rPr>
              <a:t>int</a:t>
            </a:r>
            <a:r>
              <a:rPr lang="en-AU" dirty="0" smtClean="0">
                <a:solidFill>
                  <a:srgbClr val="00B0F0"/>
                </a:solidFill>
              </a:rPr>
              <a:t> </a:t>
            </a:r>
            <a:r>
              <a:rPr lang="en-AU" dirty="0" smtClean="0"/>
              <a:t>variables and returns </a:t>
            </a:r>
            <a:r>
              <a:rPr lang="en-AU" dirty="0" smtClean="0">
                <a:solidFill>
                  <a:srgbClr val="00B0F0"/>
                </a:solidFill>
              </a:rPr>
              <a:t>void</a:t>
            </a:r>
            <a:endParaRPr lang="en-AU" dirty="0">
              <a:solidFill>
                <a:srgbClr val="00B0F0"/>
              </a:solidFill>
            </a:endParaRPr>
          </a:p>
        </p:txBody>
      </p:sp>
      <p:sp>
        <p:nvSpPr>
          <p:cNvPr id="6" name="TextBox 5"/>
          <p:cNvSpPr txBox="1"/>
          <p:nvPr/>
        </p:nvSpPr>
        <p:spPr>
          <a:xfrm>
            <a:off x="827584" y="3128650"/>
            <a:ext cx="4752528"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AU" sz="1400" dirty="0" smtClean="0">
                <a:solidFill>
                  <a:srgbClr val="008000"/>
                </a:solidFill>
                <a:latin typeface="Courier New" panose="02070309020205020404" pitchFamily="49" charset="0"/>
                <a:cs typeface="Courier New" panose="02070309020205020404" pitchFamily="49" charset="0"/>
              </a:rPr>
              <a:t>// </a:t>
            </a:r>
            <a:r>
              <a:rPr lang="en-AU" sz="1400" dirty="0">
                <a:solidFill>
                  <a:srgbClr val="008000"/>
                </a:solidFill>
                <a:latin typeface="Courier New" panose="02070309020205020404" pitchFamily="49" charset="0"/>
                <a:cs typeface="Courier New" panose="02070309020205020404" pitchFamily="49" charset="0"/>
              </a:rPr>
              <a:t>Declare a delegate </a:t>
            </a:r>
          </a:p>
          <a:p>
            <a:r>
              <a:rPr lang="en-AU" sz="1400" dirty="0">
                <a:solidFill>
                  <a:srgbClr val="0000FF"/>
                </a:solidFill>
                <a:latin typeface="Courier New" panose="02070309020205020404" pitchFamily="49" charset="0"/>
                <a:cs typeface="Courier New" panose="02070309020205020404" pitchFamily="49" charset="0"/>
              </a:rPr>
              <a:t>delegate</a:t>
            </a:r>
            <a:r>
              <a:rPr lang="en-AU" sz="1400" dirty="0">
                <a:latin typeface="Courier New" panose="02070309020205020404" pitchFamily="49" charset="0"/>
                <a:cs typeface="Courier New" panose="02070309020205020404" pitchFamily="49" charset="0"/>
              </a:rPr>
              <a:t> </a:t>
            </a:r>
            <a:r>
              <a:rPr lang="en-AU" sz="1400" dirty="0">
                <a:solidFill>
                  <a:srgbClr val="0000FF"/>
                </a:solidFill>
                <a:latin typeface="Courier New" panose="02070309020205020404" pitchFamily="49" charset="0"/>
                <a:cs typeface="Courier New" panose="02070309020205020404" pitchFamily="49" charset="0"/>
              </a:rPr>
              <a:t>void</a:t>
            </a:r>
            <a:r>
              <a:rPr lang="en-AU" sz="1400" dirty="0">
                <a:latin typeface="Courier New" panose="02070309020205020404" pitchFamily="49" charset="0"/>
                <a:cs typeface="Courier New" panose="02070309020205020404" pitchFamily="49" charset="0"/>
              </a:rPr>
              <a:t> </a:t>
            </a:r>
            <a:r>
              <a:rPr lang="en-AU" sz="1400" dirty="0" err="1" smtClean="0">
                <a:latin typeface="Courier New" panose="02070309020205020404" pitchFamily="49" charset="0"/>
                <a:cs typeface="Courier New" panose="02070309020205020404" pitchFamily="49" charset="0"/>
              </a:rPr>
              <a:t>TMyDelegate</a:t>
            </a:r>
            <a:r>
              <a:rPr lang="en-AU" sz="1400" dirty="0" smtClean="0">
                <a:latin typeface="Courier New" panose="02070309020205020404" pitchFamily="49" charset="0"/>
                <a:cs typeface="Courier New" panose="02070309020205020404" pitchFamily="49" charset="0"/>
              </a:rPr>
              <a:t>(</a:t>
            </a:r>
            <a:r>
              <a:rPr lang="en-AU" sz="1400" dirty="0" smtClean="0">
                <a:solidFill>
                  <a:srgbClr val="0000FF"/>
                </a:solidFill>
                <a:latin typeface="Courier New" panose="02070309020205020404" pitchFamily="49" charset="0"/>
                <a:cs typeface="Courier New" panose="02070309020205020404" pitchFamily="49" charset="0"/>
              </a:rPr>
              <a:t>int</a:t>
            </a:r>
            <a:r>
              <a:rPr lang="en-AU" sz="1400" dirty="0" smtClean="0">
                <a:latin typeface="Courier New" panose="02070309020205020404" pitchFamily="49" charset="0"/>
                <a:cs typeface="Courier New" panose="02070309020205020404" pitchFamily="49" charset="0"/>
              </a:rPr>
              <a:t> </a:t>
            </a:r>
            <a:r>
              <a:rPr lang="en-AU" sz="1400" dirty="0" err="1">
                <a:latin typeface="Courier New" panose="02070309020205020404" pitchFamily="49" charset="0"/>
                <a:cs typeface="Courier New" panose="02070309020205020404" pitchFamily="49" charset="0"/>
              </a:rPr>
              <a:t>i</a:t>
            </a:r>
            <a:r>
              <a:rPr lang="en-AU" sz="1400" dirty="0">
                <a:latin typeface="Courier New" panose="02070309020205020404" pitchFamily="49" charset="0"/>
                <a:cs typeface="Courier New" panose="02070309020205020404" pitchFamily="49" charset="0"/>
              </a:rPr>
              <a:t>, </a:t>
            </a:r>
            <a:r>
              <a:rPr lang="en-AU" sz="1400" dirty="0">
                <a:solidFill>
                  <a:srgbClr val="0000FF"/>
                </a:solidFill>
                <a:latin typeface="Courier New" panose="02070309020205020404" pitchFamily="49" charset="0"/>
                <a:cs typeface="Courier New" panose="02070309020205020404" pitchFamily="49" charset="0"/>
              </a:rPr>
              <a:t>int</a:t>
            </a:r>
            <a:r>
              <a:rPr lang="en-AU" sz="1400" dirty="0">
                <a:latin typeface="Courier New" panose="02070309020205020404" pitchFamily="49" charset="0"/>
                <a:cs typeface="Courier New" panose="02070309020205020404" pitchFamily="49" charset="0"/>
              </a:rPr>
              <a:t> j</a:t>
            </a:r>
            <a:r>
              <a:rPr lang="en-AU" sz="1400" dirty="0" smtClean="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0096225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smtClean="0"/>
              <a:t>Delegates</a:t>
            </a:r>
            <a:endParaRPr lang="en-AU" dirty="0"/>
          </a:p>
        </p:txBody>
      </p:sp>
      <p:sp>
        <p:nvSpPr>
          <p:cNvPr id="5" name="Content Placeholder 4"/>
          <p:cNvSpPr>
            <a:spLocks noGrp="1"/>
          </p:cNvSpPr>
          <p:nvPr>
            <p:ph idx="10"/>
          </p:nvPr>
        </p:nvSpPr>
        <p:spPr>
          <a:xfrm>
            <a:off x="323850" y="1203325"/>
            <a:ext cx="3058377" cy="1656457"/>
          </a:xfrm>
        </p:spPr>
        <p:txBody>
          <a:bodyPr>
            <a:normAutofit fontScale="70000" lnSpcReduction="20000"/>
          </a:bodyPr>
          <a:lstStyle/>
          <a:p>
            <a:r>
              <a:rPr lang="en-AU" dirty="0" smtClean="0"/>
              <a:t>Delegates can hold both static and member functions, as long as they match the signature of the declared type</a:t>
            </a:r>
            <a:endParaRPr lang="en-AU" dirty="0"/>
          </a:p>
        </p:txBody>
      </p:sp>
      <p:sp>
        <p:nvSpPr>
          <p:cNvPr id="6" name="TextBox 5"/>
          <p:cNvSpPr txBox="1"/>
          <p:nvPr/>
        </p:nvSpPr>
        <p:spPr>
          <a:xfrm>
            <a:off x="3382227" y="1194546"/>
            <a:ext cx="4464496" cy="30008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AU" sz="1050" dirty="0">
                <a:solidFill>
                  <a:srgbClr val="0000FF"/>
                </a:solidFill>
                <a:latin typeface="Consolas" panose="020B0609020204030204" pitchFamily="49" charset="0"/>
              </a:rPr>
              <a:t>delegate</a:t>
            </a:r>
            <a:r>
              <a:rPr lang="en-AU" sz="1050" dirty="0">
                <a:solidFill>
                  <a:prstClr val="black"/>
                </a:solidFill>
                <a:latin typeface="Consolas" panose="020B0609020204030204" pitchFamily="49" charset="0"/>
              </a:rPr>
              <a:t> </a:t>
            </a:r>
            <a:r>
              <a:rPr lang="en-AU" sz="1050" dirty="0">
                <a:solidFill>
                  <a:srgbClr val="0000FF"/>
                </a:solidFill>
                <a:latin typeface="Consolas" panose="020B0609020204030204" pitchFamily="49" charset="0"/>
              </a:rPr>
              <a:t>void</a:t>
            </a:r>
            <a:r>
              <a:rPr lang="en-AU" sz="1050" dirty="0">
                <a:solidFill>
                  <a:prstClr val="black"/>
                </a:solidFill>
                <a:latin typeface="Consolas" panose="020B0609020204030204" pitchFamily="49" charset="0"/>
              </a:rPr>
              <a:t> </a:t>
            </a:r>
            <a:r>
              <a:rPr lang="en-AU" sz="1050" dirty="0" err="1">
                <a:solidFill>
                  <a:srgbClr val="2B91AF"/>
                </a:solidFill>
                <a:latin typeface="Consolas" panose="020B0609020204030204" pitchFamily="49" charset="0"/>
              </a:rPr>
              <a:t>TMyDelegate</a:t>
            </a:r>
            <a:r>
              <a:rPr lang="en-AU" sz="1050" dirty="0">
                <a:solidFill>
                  <a:prstClr val="black"/>
                </a:solidFill>
                <a:latin typeface="Consolas" panose="020B0609020204030204" pitchFamily="49" charset="0"/>
              </a:rPr>
              <a:t>(</a:t>
            </a:r>
            <a:r>
              <a:rPr lang="en-AU" sz="1050" dirty="0">
                <a:solidFill>
                  <a:srgbClr val="0000FF"/>
                </a:solidFill>
                <a:latin typeface="Consolas" panose="020B0609020204030204" pitchFamily="49" charset="0"/>
              </a:rPr>
              <a:t>int</a:t>
            </a:r>
            <a:r>
              <a:rPr lang="en-AU" sz="1050" dirty="0">
                <a:solidFill>
                  <a:prstClr val="black"/>
                </a:solidFill>
                <a:latin typeface="Consolas" panose="020B0609020204030204" pitchFamily="49" charset="0"/>
              </a:rPr>
              <a:t>, </a:t>
            </a:r>
            <a:r>
              <a:rPr lang="en-AU" sz="1050" dirty="0">
                <a:solidFill>
                  <a:srgbClr val="0000FF"/>
                </a:solidFill>
                <a:latin typeface="Consolas" panose="020B0609020204030204" pitchFamily="49" charset="0"/>
              </a:rPr>
              <a:t>int</a:t>
            </a:r>
            <a:r>
              <a:rPr lang="en-AU" sz="1050" dirty="0">
                <a:solidFill>
                  <a:prstClr val="black"/>
                </a:solidFill>
                <a:latin typeface="Consolas" panose="020B0609020204030204" pitchFamily="49" charset="0"/>
              </a:rPr>
              <a:t>);</a:t>
            </a:r>
          </a:p>
          <a:p>
            <a:endParaRPr lang="en-AU" sz="1050" dirty="0">
              <a:solidFill>
                <a:prstClr val="black"/>
              </a:solidFill>
              <a:latin typeface="Consolas" panose="020B0609020204030204" pitchFamily="49" charset="0"/>
            </a:endParaRPr>
          </a:p>
          <a:p>
            <a:r>
              <a:rPr lang="en-AU" sz="1050" dirty="0">
                <a:solidFill>
                  <a:srgbClr val="0000FF"/>
                </a:solidFill>
                <a:latin typeface="Consolas" panose="020B0609020204030204" pitchFamily="49" charset="0"/>
              </a:rPr>
              <a:t>static</a:t>
            </a:r>
            <a:r>
              <a:rPr lang="en-AU" sz="1050" dirty="0">
                <a:solidFill>
                  <a:prstClr val="black"/>
                </a:solidFill>
                <a:latin typeface="Consolas" panose="020B0609020204030204" pitchFamily="49" charset="0"/>
              </a:rPr>
              <a:t> </a:t>
            </a:r>
            <a:r>
              <a:rPr lang="en-AU" sz="1050" dirty="0">
                <a:solidFill>
                  <a:srgbClr val="0000FF"/>
                </a:solidFill>
                <a:latin typeface="Consolas" panose="020B0609020204030204" pitchFamily="49" charset="0"/>
              </a:rPr>
              <a:t>public</a:t>
            </a:r>
            <a:r>
              <a:rPr lang="en-AU" sz="1050" dirty="0">
                <a:solidFill>
                  <a:prstClr val="black"/>
                </a:solidFill>
                <a:latin typeface="Consolas" panose="020B0609020204030204" pitchFamily="49" charset="0"/>
              </a:rPr>
              <a:t> </a:t>
            </a:r>
            <a:r>
              <a:rPr lang="en-AU" sz="1050" dirty="0">
                <a:solidFill>
                  <a:srgbClr val="0000FF"/>
                </a:solidFill>
                <a:latin typeface="Consolas" panose="020B0609020204030204" pitchFamily="49" charset="0"/>
              </a:rPr>
              <a:t>void</a:t>
            </a:r>
            <a:r>
              <a:rPr lang="en-AU" sz="1050" dirty="0">
                <a:solidFill>
                  <a:prstClr val="black"/>
                </a:solidFill>
                <a:latin typeface="Consolas" panose="020B0609020204030204" pitchFamily="49" charset="0"/>
              </a:rPr>
              <a:t> </a:t>
            </a:r>
            <a:r>
              <a:rPr lang="en-AU" sz="1050" dirty="0" err="1">
                <a:solidFill>
                  <a:prstClr val="black"/>
                </a:solidFill>
                <a:latin typeface="Consolas" panose="020B0609020204030204" pitchFamily="49" charset="0"/>
              </a:rPr>
              <a:t>DoSomethingStatic</a:t>
            </a:r>
            <a:r>
              <a:rPr lang="en-AU" sz="1050" dirty="0">
                <a:solidFill>
                  <a:prstClr val="black"/>
                </a:solidFill>
                <a:latin typeface="Consolas" panose="020B0609020204030204" pitchFamily="49" charset="0"/>
              </a:rPr>
              <a:t>(</a:t>
            </a:r>
            <a:r>
              <a:rPr lang="en-AU" sz="1050" dirty="0">
                <a:solidFill>
                  <a:srgbClr val="0000FF"/>
                </a:solidFill>
                <a:latin typeface="Consolas" panose="020B0609020204030204" pitchFamily="49" charset="0"/>
              </a:rPr>
              <a:t>int</a:t>
            </a:r>
            <a:r>
              <a:rPr lang="en-AU" sz="1050" dirty="0">
                <a:solidFill>
                  <a:prstClr val="black"/>
                </a:solidFill>
                <a:latin typeface="Consolas" panose="020B0609020204030204" pitchFamily="49" charset="0"/>
              </a:rPr>
              <a:t> </a:t>
            </a:r>
            <a:r>
              <a:rPr lang="en-AU" sz="1050" dirty="0" err="1">
                <a:solidFill>
                  <a:prstClr val="black"/>
                </a:solidFill>
                <a:latin typeface="Consolas" panose="020B0609020204030204" pitchFamily="49" charset="0"/>
              </a:rPr>
              <a:t>i</a:t>
            </a:r>
            <a:r>
              <a:rPr lang="en-AU" sz="1050" dirty="0">
                <a:solidFill>
                  <a:prstClr val="black"/>
                </a:solidFill>
                <a:latin typeface="Consolas" panose="020B0609020204030204" pitchFamily="49" charset="0"/>
              </a:rPr>
              <a:t>, </a:t>
            </a:r>
            <a:r>
              <a:rPr lang="en-AU" sz="1050" dirty="0">
                <a:solidFill>
                  <a:srgbClr val="0000FF"/>
                </a:solidFill>
                <a:latin typeface="Consolas" panose="020B0609020204030204" pitchFamily="49" charset="0"/>
              </a:rPr>
              <a:t>int</a:t>
            </a:r>
            <a:r>
              <a:rPr lang="en-AU" sz="1050" dirty="0">
                <a:solidFill>
                  <a:prstClr val="black"/>
                </a:solidFill>
                <a:latin typeface="Consolas" panose="020B0609020204030204" pitchFamily="49" charset="0"/>
              </a:rPr>
              <a:t> j</a:t>
            </a:r>
            <a:r>
              <a:rPr lang="en-AU" sz="1050" dirty="0" smtClean="0">
                <a:solidFill>
                  <a:prstClr val="black"/>
                </a:solidFill>
                <a:latin typeface="Consolas" panose="020B0609020204030204" pitchFamily="49" charset="0"/>
              </a:rPr>
              <a:t>)</a:t>
            </a:r>
          </a:p>
          <a:p>
            <a:r>
              <a:rPr lang="en-AU" sz="1050" dirty="0" smtClean="0">
                <a:solidFill>
                  <a:prstClr val="black"/>
                </a:solidFill>
                <a:latin typeface="Consolas" panose="020B0609020204030204" pitchFamily="49" charset="0"/>
              </a:rPr>
              <a:t>{</a:t>
            </a:r>
            <a:endParaRPr lang="en-AU" sz="1050" dirty="0">
              <a:solidFill>
                <a:prstClr val="black"/>
              </a:solidFill>
              <a:latin typeface="Consolas" panose="020B0609020204030204" pitchFamily="49" charset="0"/>
            </a:endParaRPr>
          </a:p>
          <a:p>
            <a:r>
              <a:rPr lang="en-AU" sz="1050" dirty="0">
                <a:solidFill>
                  <a:prstClr val="black"/>
                </a:solidFill>
                <a:latin typeface="Consolas" panose="020B0609020204030204" pitchFamily="49" charset="0"/>
              </a:rPr>
              <a:t>    </a:t>
            </a:r>
            <a:r>
              <a:rPr lang="en-AU" sz="1050" dirty="0" err="1">
                <a:solidFill>
                  <a:srgbClr val="2B91AF"/>
                </a:solidFill>
                <a:latin typeface="Consolas" panose="020B0609020204030204" pitchFamily="49" charset="0"/>
              </a:rPr>
              <a:t>Console</a:t>
            </a:r>
            <a:r>
              <a:rPr lang="en-AU" sz="1050" dirty="0" err="1">
                <a:solidFill>
                  <a:prstClr val="black"/>
                </a:solidFill>
                <a:latin typeface="Consolas" panose="020B0609020204030204" pitchFamily="49" charset="0"/>
              </a:rPr>
              <a:t>.WriteLine</a:t>
            </a:r>
            <a:r>
              <a:rPr lang="en-AU" sz="1050" dirty="0">
                <a:solidFill>
                  <a:prstClr val="black"/>
                </a:solidFill>
                <a:latin typeface="Consolas" panose="020B0609020204030204" pitchFamily="49" charset="0"/>
              </a:rPr>
              <a:t>(</a:t>
            </a:r>
            <a:r>
              <a:rPr lang="en-AU" sz="1050" dirty="0" err="1">
                <a:solidFill>
                  <a:prstClr val="black"/>
                </a:solidFill>
                <a:latin typeface="Consolas" panose="020B0609020204030204" pitchFamily="49" charset="0"/>
              </a:rPr>
              <a:t>i</a:t>
            </a:r>
            <a:r>
              <a:rPr lang="en-AU" sz="1050" dirty="0">
                <a:solidFill>
                  <a:prstClr val="black"/>
                </a:solidFill>
                <a:latin typeface="Consolas" panose="020B0609020204030204" pitchFamily="49" charset="0"/>
              </a:rPr>
              <a:t> * j);</a:t>
            </a:r>
          </a:p>
          <a:p>
            <a:r>
              <a:rPr lang="en-AU" sz="1050" dirty="0">
                <a:solidFill>
                  <a:prstClr val="black"/>
                </a:solidFill>
                <a:latin typeface="Consolas" panose="020B0609020204030204" pitchFamily="49" charset="0"/>
              </a:rPr>
              <a:t>}</a:t>
            </a:r>
          </a:p>
          <a:p>
            <a:r>
              <a:rPr lang="en-AU" sz="1050" dirty="0">
                <a:solidFill>
                  <a:srgbClr val="0000FF"/>
                </a:solidFill>
                <a:latin typeface="Consolas" panose="020B0609020204030204" pitchFamily="49" charset="0"/>
              </a:rPr>
              <a:t>static</a:t>
            </a:r>
            <a:r>
              <a:rPr lang="en-AU" sz="1050" dirty="0">
                <a:solidFill>
                  <a:prstClr val="black"/>
                </a:solidFill>
                <a:latin typeface="Consolas" panose="020B0609020204030204" pitchFamily="49" charset="0"/>
              </a:rPr>
              <a:t> </a:t>
            </a:r>
            <a:r>
              <a:rPr lang="en-AU" sz="1050" dirty="0">
                <a:solidFill>
                  <a:srgbClr val="0000FF"/>
                </a:solidFill>
                <a:latin typeface="Consolas" panose="020B0609020204030204" pitchFamily="49" charset="0"/>
              </a:rPr>
              <a:t>void</a:t>
            </a:r>
            <a:r>
              <a:rPr lang="en-AU" sz="1050" dirty="0">
                <a:solidFill>
                  <a:prstClr val="black"/>
                </a:solidFill>
                <a:latin typeface="Consolas" panose="020B0609020204030204" pitchFamily="49" charset="0"/>
              </a:rPr>
              <a:t> Main(</a:t>
            </a:r>
            <a:r>
              <a:rPr lang="en-AU" sz="1050" dirty="0">
                <a:solidFill>
                  <a:srgbClr val="0000FF"/>
                </a:solidFill>
                <a:latin typeface="Consolas" panose="020B0609020204030204" pitchFamily="49" charset="0"/>
              </a:rPr>
              <a:t>string</a:t>
            </a:r>
            <a:r>
              <a:rPr lang="en-AU" sz="1050" dirty="0">
                <a:solidFill>
                  <a:prstClr val="black"/>
                </a:solidFill>
                <a:latin typeface="Consolas" panose="020B0609020204030204" pitchFamily="49" charset="0"/>
              </a:rPr>
              <a:t>[] </a:t>
            </a:r>
            <a:r>
              <a:rPr lang="en-AU" sz="1050" dirty="0" err="1">
                <a:solidFill>
                  <a:prstClr val="black"/>
                </a:solidFill>
                <a:latin typeface="Consolas" panose="020B0609020204030204" pitchFamily="49" charset="0"/>
              </a:rPr>
              <a:t>args</a:t>
            </a:r>
            <a:r>
              <a:rPr lang="en-AU" sz="1050" dirty="0">
                <a:solidFill>
                  <a:prstClr val="black"/>
                </a:solidFill>
                <a:latin typeface="Consolas" panose="020B0609020204030204" pitchFamily="49" charset="0"/>
              </a:rPr>
              <a:t>)</a:t>
            </a:r>
          </a:p>
          <a:p>
            <a:r>
              <a:rPr lang="en-AU" sz="1050" dirty="0" smtClean="0">
                <a:solidFill>
                  <a:prstClr val="black"/>
                </a:solidFill>
                <a:latin typeface="Consolas" panose="020B0609020204030204" pitchFamily="49" charset="0"/>
              </a:rPr>
              <a:t>{</a:t>
            </a:r>
            <a:endParaRPr lang="en-AU" sz="1050" dirty="0">
              <a:solidFill>
                <a:prstClr val="black"/>
              </a:solidFill>
              <a:latin typeface="Consolas" panose="020B0609020204030204" pitchFamily="49" charset="0"/>
            </a:endParaRPr>
          </a:p>
          <a:p>
            <a:r>
              <a:rPr lang="en-AU" sz="1050" dirty="0">
                <a:solidFill>
                  <a:prstClr val="black"/>
                </a:solidFill>
                <a:latin typeface="Consolas" panose="020B0609020204030204" pitchFamily="49" charset="0"/>
              </a:rPr>
              <a:t>    </a:t>
            </a:r>
            <a:r>
              <a:rPr lang="en-AU" sz="1050" dirty="0">
                <a:solidFill>
                  <a:srgbClr val="008000"/>
                </a:solidFill>
                <a:latin typeface="Consolas" panose="020B0609020204030204" pitchFamily="49" charset="0"/>
              </a:rPr>
              <a:t>// create a variable to store a function</a:t>
            </a:r>
            <a:endParaRPr lang="en-AU" sz="1050" dirty="0">
              <a:solidFill>
                <a:prstClr val="black"/>
              </a:solidFill>
              <a:latin typeface="Consolas" panose="020B0609020204030204" pitchFamily="49" charset="0"/>
            </a:endParaRPr>
          </a:p>
          <a:p>
            <a:r>
              <a:rPr lang="en-AU" sz="1050" dirty="0">
                <a:solidFill>
                  <a:prstClr val="black"/>
                </a:solidFill>
                <a:latin typeface="Consolas" panose="020B0609020204030204" pitchFamily="49" charset="0"/>
              </a:rPr>
              <a:t>    </a:t>
            </a:r>
            <a:r>
              <a:rPr lang="en-AU" sz="1050" dirty="0" err="1">
                <a:solidFill>
                  <a:srgbClr val="2B91AF"/>
                </a:solidFill>
                <a:latin typeface="Consolas" panose="020B0609020204030204" pitchFamily="49" charset="0"/>
              </a:rPr>
              <a:t>TMyDelegate</a:t>
            </a:r>
            <a:r>
              <a:rPr lang="en-AU" sz="1050" dirty="0">
                <a:solidFill>
                  <a:prstClr val="black"/>
                </a:solidFill>
                <a:latin typeface="Consolas" panose="020B0609020204030204" pitchFamily="49" charset="0"/>
              </a:rPr>
              <a:t> d;</a:t>
            </a:r>
          </a:p>
          <a:p>
            <a:r>
              <a:rPr lang="en-AU" sz="1050" dirty="0">
                <a:solidFill>
                  <a:prstClr val="black"/>
                </a:solidFill>
                <a:latin typeface="Consolas" panose="020B0609020204030204" pitchFamily="49" charset="0"/>
              </a:rPr>
              <a:t>            </a:t>
            </a:r>
          </a:p>
          <a:p>
            <a:r>
              <a:rPr lang="en-AU" sz="1050" dirty="0">
                <a:solidFill>
                  <a:prstClr val="black"/>
                </a:solidFill>
                <a:latin typeface="Consolas" panose="020B0609020204030204" pitchFamily="49" charset="0"/>
              </a:rPr>
              <a:t>    </a:t>
            </a:r>
            <a:r>
              <a:rPr lang="en-AU" sz="1050" dirty="0">
                <a:solidFill>
                  <a:srgbClr val="008000"/>
                </a:solidFill>
                <a:latin typeface="Consolas" panose="020B0609020204030204" pitchFamily="49" charset="0"/>
              </a:rPr>
              <a:t>// assign a function to our delegate instance</a:t>
            </a:r>
            <a:endParaRPr lang="en-AU" sz="1050" dirty="0">
              <a:solidFill>
                <a:prstClr val="black"/>
              </a:solidFill>
              <a:latin typeface="Consolas" panose="020B0609020204030204" pitchFamily="49" charset="0"/>
            </a:endParaRPr>
          </a:p>
          <a:p>
            <a:r>
              <a:rPr lang="en-AU" sz="1050" dirty="0">
                <a:solidFill>
                  <a:prstClr val="black"/>
                </a:solidFill>
                <a:latin typeface="Consolas" panose="020B0609020204030204" pitchFamily="49" charset="0"/>
              </a:rPr>
              <a:t>    d = </a:t>
            </a:r>
            <a:r>
              <a:rPr lang="en-AU" sz="1050" dirty="0" err="1">
                <a:solidFill>
                  <a:prstClr val="black"/>
                </a:solidFill>
                <a:latin typeface="Consolas" panose="020B0609020204030204" pitchFamily="49" charset="0"/>
              </a:rPr>
              <a:t>DoSomethingStatic</a:t>
            </a:r>
            <a:r>
              <a:rPr lang="en-AU" sz="1050" dirty="0">
                <a:solidFill>
                  <a:prstClr val="black"/>
                </a:solidFill>
                <a:latin typeface="Consolas" panose="020B0609020204030204" pitchFamily="49" charset="0"/>
              </a:rPr>
              <a:t>;</a:t>
            </a:r>
          </a:p>
          <a:p>
            <a:endParaRPr lang="en-AU" sz="1050" dirty="0">
              <a:solidFill>
                <a:prstClr val="black"/>
              </a:solidFill>
              <a:latin typeface="Consolas" panose="020B0609020204030204" pitchFamily="49" charset="0"/>
            </a:endParaRPr>
          </a:p>
          <a:p>
            <a:r>
              <a:rPr lang="en-AU" sz="1050" dirty="0">
                <a:solidFill>
                  <a:prstClr val="black"/>
                </a:solidFill>
                <a:latin typeface="Consolas" panose="020B0609020204030204" pitchFamily="49" charset="0"/>
              </a:rPr>
              <a:t>    </a:t>
            </a:r>
            <a:r>
              <a:rPr lang="en-AU" sz="1050" dirty="0">
                <a:solidFill>
                  <a:srgbClr val="008000"/>
                </a:solidFill>
                <a:latin typeface="Consolas" panose="020B0609020204030204" pitchFamily="49" charset="0"/>
              </a:rPr>
              <a:t>// somewhere within your program, you </a:t>
            </a:r>
            <a:r>
              <a:rPr lang="en-AU" sz="1050" dirty="0" smtClean="0">
                <a:solidFill>
                  <a:srgbClr val="008000"/>
                </a:solidFill>
                <a:latin typeface="Consolas" panose="020B0609020204030204" pitchFamily="49" charset="0"/>
              </a:rPr>
              <a:t>can</a:t>
            </a:r>
            <a:endParaRPr lang="en-AU" sz="1050" dirty="0">
              <a:solidFill>
                <a:prstClr val="black"/>
              </a:solidFill>
              <a:latin typeface="Consolas" panose="020B0609020204030204" pitchFamily="49" charset="0"/>
            </a:endParaRPr>
          </a:p>
          <a:p>
            <a:r>
              <a:rPr lang="en-AU" sz="1050" dirty="0">
                <a:solidFill>
                  <a:prstClr val="black"/>
                </a:solidFill>
                <a:latin typeface="Consolas" panose="020B0609020204030204" pitchFamily="49" charset="0"/>
              </a:rPr>
              <a:t>    </a:t>
            </a:r>
            <a:r>
              <a:rPr lang="en-AU" sz="1050" dirty="0">
                <a:solidFill>
                  <a:srgbClr val="008000"/>
                </a:solidFill>
                <a:latin typeface="Consolas" panose="020B0609020204030204" pitchFamily="49" charset="0"/>
              </a:rPr>
              <a:t>// invoke the delegate </a:t>
            </a:r>
            <a:r>
              <a:rPr lang="en-AU" sz="1050" dirty="0" smtClean="0">
                <a:solidFill>
                  <a:srgbClr val="008000"/>
                </a:solidFill>
                <a:latin typeface="Consolas" panose="020B0609020204030204" pitchFamily="49" charset="0"/>
              </a:rPr>
              <a:t>calling </a:t>
            </a:r>
            <a:r>
              <a:rPr lang="en-AU" sz="1050" dirty="0">
                <a:solidFill>
                  <a:srgbClr val="008000"/>
                </a:solidFill>
                <a:latin typeface="Consolas" panose="020B0609020204030204" pitchFamily="49" charset="0"/>
              </a:rPr>
              <a:t>any functions assigned.</a:t>
            </a:r>
            <a:endParaRPr lang="en-AU" sz="1050" dirty="0">
              <a:solidFill>
                <a:prstClr val="black"/>
              </a:solidFill>
              <a:latin typeface="Consolas" panose="020B0609020204030204" pitchFamily="49" charset="0"/>
            </a:endParaRPr>
          </a:p>
          <a:p>
            <a:r>
              <a:rPr lang="en-AU" sz="1050" dirty="0">
                <a:solidFill>
                  <a:prstClr val="black"/>
                </a:solidFill>
                <a:latin typeface="Consolas" panose="020B0609020204030204" pitchFamily="49" charset="0"/>
              </a:rPr>
              <a:t>    d(10, 20);</a:t>
            </a:r>
          </a:p>
          <a:p>
            <a:r>
              <a:rPr lang="en-AU" sz="1050" dirty="0" smtClean="0">
                <a:solidFill>
                  <a:prstClr val="black"/>
                </a:solidFill>
                <a:latin typeface="Consolas" panose="020B0609020204030204" pitchFamily="49" charset="0"/>
              </a:rPr>
              <a:t>}</a:t>
            </a:r>
            <a:endParaRPr lang="en-AU" sz="1050" dirty="0">
              <a:solidFill>
                <a:prstClr val="black"/>
              </a:solidFill>
              <a:latin typeface="Consolas" panose="020B0609020204030204" pitchFamily="49" charset="0"/>
            </a:endParaRPr>
          </a:p>
        </p:txBody>
      </p:sp>
    </p:spTree>
    <p:extLst>
      <p:ext uri="{BB962C8B-B14F-4D97-AF65-F5344CB8AC3E}">
        <p14:creationId xmlns:p14="http://schemas.microsoft.com/office/powerpoint/2010/main" val="41721128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smtClean="0"/>
              <a:t>Example</a:t>
            </a:r>
            <a:endParaRPr lang="en-AU" dirty="0"/>
          </a:p>
        </p:txBody>
      </p:sp>
      <p:sp>
        <p:nvSpPr>
          <p:cNvPr id="5" name="Content Placeholder 4"/>
          <p:cNvSpPr>
            <a:spLocks noGrp="1"/>
          </p:cNvSpPr>
          <p:nvPr>
            <p:ph idx="10"/>
          </p:nvPr>
        </p:nvSpPr>
        <p:spPr/>
        <p:txBody>
          <a:bodyPr/>
          <a:lstStyle/>
          <a:p>
            <a:endParaRPr lang="en-AU" dirty="0"/>
          </a:p>
        </p:txBody>
      </p:sp>
      <p:sp>
        <p:nvSpPr>
          <p:cNvPr id="6" name="TextBox 5"/>
          <p:cNvSpPr txBox="1"/>
          <p:nvPr/>
        </p:nvSpPr>
        <p:spPr>
          <a:xfrm>
            <a:off x="3851920" y="1109843"/>
            <a:ext cx="4176464" cy="34778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AU" sz="1000" dirty="0" smtClean="0">
                <a:solidFill>
                  <a:srgbClr val="0000FF"/>
                </a:solidFill>
                <a:latin typeface="Consolas" panose="020B0609020204030204" pitchFamily="49" charset="0"/>
              </a:rPr>
              <a:t>class</a:t>
            </a:r>
            <a:r>
              <a:rPr lang="en-AU" sz="1000" dirty="0" smtClean="0">
                <a:solidFill>
                  <a:prstClr val="black"/>
                </a:solidFill>
                <a:latin typeface="Consolas" panose="020B0609020204030204" pitchFamily="49" charset="0"/>
              </a:rPr>
              <a:t> </a:t>
            </a:r>
            <a:r>
              <a:rPr lang="en-AU" sz="1000" dirty="0">
                <a:solidFill>
                  <a:srgbClr val="2B91AF"/>
                </a:solidFill>
                <a:latin typeface="Consolas" panose="020B0609020204030204" pitchFamily="49" charset="0"/>
              </a:rPr>
              <a:t>Program</a:t>
            </a:r>
            <a:endParaRPr lang="en-AU" sz="1000" dirty="0">
              <a:solidFill>
                <a:prstClr val="black"/>
              </a:solidFill>
              <a:latin typeface="Consolas" panose="020B0609020204030204" pitchFamily="49" charset="0"/>
            </a:endParaRPr>
          </a:p>
          <a:p>
            <a:r>
              <a:rPr lang="en-AU" sz="1000" dirty="0" smtClean="0">
                <a:solidFill>
                  <a:prstClr val="black"/>
                </a:solidFill>
                <a:latin typeface="Consolas" panose="020B0609020204030204" pitchFamily="49" charset="0"/>
              </a:rPr>
              <a:t>{</a:t>
            </a:r>
            <a:endParaRPr lang="en-AU" sz="1000" dirty="0">
              <a:solidFill>
                <a:prstClr val="black"/>
              </a:solidFill>
              <a:latin typeface="Consolas" panose="020B0609020204030204" pitchFamily="49" charset="0"/>
            </a:endParaRPr>
          </a:p>
          <a:p>
            <a:r>
              <a:rPr lang="en-AU" sz="1000" dirty="0">
                <a:solidFill>
                  <a:prstClr val="black"/>
                </a:solidFill>
                <a:latin typeface="Consolas" panose="020B0609020204030204" pitchFamily="49" charset="0"/>
              </a:rPr>
              <a:t>    </a:t>
            </a:r>
            <a:r>
              <a:rPr lang="en-AU" sz="1000" dirty="0">
                <a:solidFill>
                  <a:srgbClr val="0000FF"/>
                </a:solidFill>
                <a:latin typeface="Consolas" panose="020B0609020204030204" pitchFamily="49" charset="0"/>
              </a:rPr>
              <a:t>delegate</a:t>
            </a:r>
            <a:r>
              <a:rPr lang="en-AU" sz="1000" dirty="0">
                <a:solidFill>
                  <a:prstClr val="black"/>
                </a:solidFill>
                <a:latin typeface="Consolas" panose="020B0609020204030204" pitchFamily="49" charset="0"/>
              </a:rPr>
              <a:t> </a:t>
            </a:r>
            <a:r>
              <a:rPr lang="en-AU" sz="1000" dirty="0">
                <a:solidFill>
                  <a:srgbClr val="0000FF"/>
                </a:solidFill>
                <a:latin typeface="Consolas" panose="020B0609020204030204" pitchFamily="49" charset="0"/>
              </a:rPr>
              <a:t>void</a:t>
            </a:r>
            <a:r>
              <a:rPr lang="en-AU" sz="1000" dirty="0">
                <a:solidFill>
                  <a:prstClr val="black"/>
                </a:solidFill>
                <a:latin typeface="Consolas" panose="020B0609020204030204" pitchFamily="49" charset="0"/>
              </a:rPr>
              <a:t> </a:t>
            </a:r>
            <a:r>
              <a:rPr lang="en-AU" sz="1000" dirty="0" err="1">
                <a:solidFill>
                  <a:srgbClr val="2B91AF"/>
                </a:solidFill>
                <a:latin typeface="Consolas" panose="020B0609020204030204" pitchFamily="49" charset="0"/>
              </a:rPr>
              <a:t>TMyDelegate</a:t>
            </a:r>
            <a:r>
              <a:rPr lang="en-AU" sz="1000" dirty="0">
                <a:solidFill>
                  <a:prstClr val="black"/>
                </a:solidFill>
                <a:latin typeface="Consolas" panose="020B0609020204030204" pitchFamily="49" charset="0"/>
              </a:rPr>
              <a:t>(</a:t>
            </a:r>
            <a:r>
              <a:rPr lang="en-AU" sz="1000" dirty="0">
                <a:solidFill>
                  <a:srgbClr val="0000FF"/>
                </a:solidFill>
                <a:latin typeface="Consolas" panose="020B0609020204030204" pitchFamily="49" charset="0"/>
              </a:rPr>
              <a:t>int</a:t>
            </a:r>
            <a:r>
              <a:rPr lang="en-AU" sz="1000" dirty="0">
                <a:solidFill>
                  <a:prstClr val="black"/>
                </a:solidFill>
                <a:latin typeface="Consolas" panose="020B0609020204030204" pitchFamily="49" charset="0"/>
              </a:rPr>
              <a:t>, </a:t>
            </a:r>
            <a:r>
              <a:rPr lang="en-AU" sz="1000" dirty="0">
                <a:solidFill>
                  <a:srgbClr val="0000FF"/>
                </a:solidFill>
                <a:latin typeface="Consolas" panose="020B0609020204030204" pitchFamily="49" charset="0"/>
              </a:rPr>
              <a:t>int</a:t>
            </a:r>
            <a:r>
              <a:rPr lang="en-AU" sz="1000" dirty="0">
                <a:solidFill>
                  <a:prstClr val="black"/>
                </a:solidFill>
                <a:latin typeface="Consolas" panose="020B0609020204030204" pitchFamily="49" charset="0"/>
              </a:rPr>
              <a:t>);</a:t>
            </a:r>
          </a:p>
          <a:p>
            <a:endParaRPr lang="en-AU" sz="1000" dirty="0">
              <a:solidFill>
                <a:prstClr val="black"/>
              </a:solidFill>
              <a:latin typeface="Consolas" panose="020B0609020204030204" pitchFamily="49" charset="0"/>
            </a:endParaRPr>
          </a:p>
          <a:p>
            <a:r>
              <a:rPr lang="en-AU" sz="1000" dirty="0">
                <a:solidFill>
                  <a:prstClr val="black"/>
                </a:solidFill>
                <a:latin typeface="Consolas" panose="020B0609020204030204" pitchFamily="49" charset="0"/>
              </a:rPr>
              <a:t>    </a:t>
            </a:r>
            <a:r>
              <a:rPr lang="en-AU" sz="1000" dirty="0">
                <a:solidFill>
                  <a:srgbClr val="0000FF"/>
                </a:solidFill>
                <a:latin typeface="Consolas" panose="020B0609020204030204" pitchFamily="49" charset="0"/>
              </a:rPr>
              <a:t>static</a:t>
            </a:r>
            <a:r>
              <a:rPr lang="en-AU" sz="1000" dirty="0">
                <a:solidFill>
                  <a:prstClr val="black"/>
                </a:solidFill>
                <a:latin typeface="Consolas" panose="020B0609020204030204" pitchFamily="49" charset="0"/>
              </a:rPr>
              <a:t> </a:t>
            </a:r>
            <a:r>
              <a:rPr lang="en-AU" sz="1000" dirty="0">
                <a:solidFill>
                  <a:srgbClr val="0000FF"/>
                </a:solidFill>
                <a:latin typeface="Consolas" panose="020B0609020204030204" pitchFamily="49" charset="0"/>
              </a:rPr>
              <a:t>void</a:t>
            </a:r>
            <a:r>
              <a:rPr lang="en-AU" sz="1000" dirty="0">
                <a:solidFill>
                  <a:prstClr val="black"/>
                </a:solidFill>
                <a:latin typeface="Consolas" panose="020B0609020204030204" pitchFamily="49" charset="0"/>
              </a:rPr>
              <a:t> Main(</a:t>
            </a:r>
            <a:r>
              <a:rPr lang="en-AU" sz="1000" dirty="0">
                <a:solidFill>
                  <a:srgbClr val="0000FF"/>
                </a:solidFill>
                <a:latin typeface="Consolas" panose="020B0609020204030204" pitchFamily="49" charset="0"/>
              </a:rPr>
              <a:t>string</a:t>
            </a:r>
            <a:r>
              <a:rPr lang="en-AU" sz="1000" dirty="0">
                <a:solidFill>
                  <a:prstClr val="black"/>
                </a:solidFill>
                <a:latin typeface="Consolas" panose="020B0609020204030204" pitchFamily="49" charset="0"/>
              </a:rPr>
              <a:t>[] </a:t>
            </a:r>
            <a:r>
              <a:rPr lang="en-AU" sz="1000" dirty="0" err="1">
                <a:solidFill>
                  <a:prstClr val="black"/>
                </a:solidFill>
                <a:latin typeface="Consolas" panose="020B0609020204030204" pitchFamily="49" charset="0"/>
              </a:rPr>
              <a:t>args</a:t>
            </a:r>
            <a:r>
              <a:rPr lang="en-AU" sz="1000" dirty="0">
                <a:solidFill>
                  <a:prstClr val="black"/>
                </a:solidFill>
                <a:latin typeface="Consolas" panose="020B0609020204030204" pitchFamily="49" charset="0"/>
              </a:rPr>
              <a:t>)</a:t>
            </a:r>
          </a:p>
          <a:p>
            <a:r>
              <a:rPr lang="en-AU" sz="1000" dirty="0">
                <a:solidFill>
                  <a:prstClr val="black"/>
                </a:solidFill>
                <a:latin typeface="Consolas" panose="020B0609020204030204" pitchFamily="49" charset="0"/>
              </a:rPr>
              <a:t>    {</a:t>
            </a:r>
          </a:p>
          <a:p>
            <a:endParaRPr lang="en-AU" sz="1000" dirty="0">
              <a:solidFill>
                <a:prstClr val="black"/>
              </a:solidFill>
              <a:latin typeface="Consolas" panose="020B0609020204030204" pitchFamily="49" charset="0"/>
            </a:endParaRPr>
          </a:p>
          <a:p>
            <a:r>
              <a:rPr lang="en-AU" sz="1000" dirty="0">
                <a:solidFill>
                  <a:prstClr val="black"/>
                </a:solidFill>
                <a:latin typeface="Consolas" panose="020B0609020204030204" pitchFamily="49" charset="0"/>
              </a:rPr>
              <a:t>        </a:t>
            </a:r>
            <a:r>
              <a:rPr lang="en-AU" sz="1000" dirty="0">
                <a:solidFill>
                  <a:srgbClr val="008000"/>
                </a:solidFill>
                <a:latin typeface="Consolas" panose="020B0609020204030204" pitchFamily="49" charset="0"/>
              </a:rPr>
              <a:t>// Create an Instance of type FOO</a:t>
            </a:r>
            <a:endParaRPr lang="en-AU" sz="1000" dirty="0">
              <a:solidFill>
                <a:prstClr val="black"/>
              </a:solidFill>
              <a:latin typeface="Consolas" panose="020B0609020204030204" pitchFamily="49" charset="0"/>
            </a:endParaRPr>
          </a:p>
          <a:p>
            <a:r>
              <a:rPr lang="en-AU" sz="1000" dirty="0">
                <a:solidFill>
                  <a:prstClr val="black"/>
                </a:solidFill>
                <a:latin typeface="Consolas" panose="020B0609020204030204" pitchFamily="49" charset="0"/>
              </a:rPr>
              <a:t>        </a:t>
            </a:r>
            <a:r>
              <a:rPr lang="en-AU" sz="1000" dirty="0">
                <a:solidFill>
                  <a:srgbClr val="2B91AF"/>
                </a:solidFill>
                <a:latin typeface="Consolas" panose="020B0609020204030204" pitchFamily="49" charset="0"/>
              </a:rPr>
              <a:t>Foo</a:t>
            </a:r>
            <a:r>
              <a:rPr lang="en-AU" sz="1000" dirty="0">
                <a:solidFill>
                  <a:prstClr val="black"/>
                </a:solidFill>
                <a:latin typeface="Consolas" panose="020B0609020204030204" pitchFamily="49" charset="0"/>
              </a:rPr>
              <a:t> </a:t>
            </a:r>
            <a:r>
              <a:rPr lang="en-AU" sz="1000" dirty="0" err="1">
                <a:solidFill>
                  <a:prstClr val="black"/>
                </a:solidFill>
                <a:latin typeface="Consolas" panose="020B0609020204030204" pitchFamily="49" charset="0"/>
              </a:rPr>
              <a:t>foo</a:t>
            </a:r>
            <a:r>
              <a:rPr lang="en-AU" sz="1000" dirty="0">
                <a:solidFill>
                  <a:prstClr val="black"/>
                </a:solidFill>
                <a:latin typeface="Consolas" panose="020B0609020204030204" pitchFamily="49" charset="0"/>
              </a:rPr>
              <a:t> = </a:t>
            </a:r>
            <a:r>
              <a:rPr lang="en-AU" sz="1000" dirty="0">
                <a:solidFill>
                  <a:srgbClr val="0000FF"/>
                </a:solidFill>
                <a:latin typeface="Consolas" panose="020B0609020204030204" pitchFamily="49" charset="0"/>
              </a:rPr>
              <a:t>new</a:t>
            </a:r>
            <a:r>
              <a:rPr lang="en-AU" sz="1000" dirty="0">
                <a:solidFill>
                  <a:prstClr val="black"/>
                </a:solidFill>
                <a:latin typeface="Consolas" panose="020B0609020204030204" pitchFamily="49" charset="0"/>
              </a:rPr>
              <a:t> </a:t>
            </a:r>
            <a:r>
              <a:rPr lang="en-AU" sz="1000" dirty="0">
                <a:solidFill>
                  <a:srgbClr val="2B91AF"/>
                </a:solidFill>
                <a:latin typeface="Consolas" panose="020B0609020204030204" pitchFamily="49" charset="0"/>
              </a:rPr>
              <a:t>Foo</a:t>
            </a:r>
            <a:r>
              <a:rPr lang="en-AU" sz="1000" dirty="0">
                <a:solidFill>
                  <a:prstClr val="black"/>
                </a:solidFill>
                <a:latin typeface="Consolas" panose="020B0609020204030204" pitchFamily="49" charset="0"/>
              </a:rPr>
              <a:t>();</a:t>
            </a:r>
          </a:p>
          <a:p>
            <a:endParaRPr lang="en-AU" sz="1000" dirty="0">
              <a:solidFill>
                <a:prstClr val="black"/>
              </a:solidFill>
              <a:latin typeface="Consolas" panose="020B0609020204030204" pitchFamily="49" charset="0"/>
            </a:endParaRPr>
          </a:p>
          <a:p>
            <a:r>
              <a:rPr lang="en-AU" sz="1000" dirty="0">
                <a:solidFill>
                  <a:prstClr val="black"/>
                </a:solidFill>
                <a:latin typeface="Consolas" panose="020B0609020204030204" pitchFamily="49" charset="0"/>
              </a:rPr>
              <a:t>        </a:t>
            </a:r>
            <a:r>
              <a:rPr lang="en-AU" sz="1000" dirty="0">
                <a:solidFill>
                  <a:srgbClr val="008000"/>
                </a:solidFill>
                <a:latin typeface="Consolas" panose="020B0609020204030204" pitchFamily="49" charset="0"/>
              </a:rPr>
              <a:t>// create a variable to store a function</a:t>
            </a:r>
            <a:endParaRPr lang="en-AU" sz="1000" dirty="0">
              <a:solidFill>
                <a:prstClr val="black"/>
              </a:solidFill>
              <a:latin typeface="Consolas" panose="020B0609020204030204" pitchFamily="49" charset="0"/>
            </a:endParaRPr>
          </a:p>
          <a:p>
            <a:r>
              <a:rPr lang="en-AU" sz="1000" dirty="0">
                <a:solidFill>
                  <a:prstClr val="black"/>
                </a:solidFill>
                <a:latin typeface="Consolas" panose="020B0609020204030204" pitchFamily="49" charset="0"/>
              </a:rPr>
              <a:t>        </a:t>
            </a:r>
            <a:r>
              <a:rPr lang="en-AU" sz="1000" dirty="0" err="1">
                <a:solidFill>
                  <a:srgbClr val="2B91AF"/>
                </a:solidFill>
                <a:latin typeface="Consolas" panose="020B0609020204030204" pitchFamily="49" charset="0"/>
              </a:rPr>
              <a:t>TMyDelegate</a:t>
            </a:r>
            <a:r>
              <a:rPr lang="en-AU" sz="1000" dirty="0">
                <a:solidFill>
                  <a:prstClr val="black"/>
                </a:solidFill>
                <a:latin typeface="Consolas" panose="020B0609020204030204" pitchFamily="49" charset="0"/>
              </a:rPr>
              <a:t> d;</a:t>
            </a:r>
          </a:p>
          <a:p>
            <a:r>
              <a:rPr lang="en-AU" sz="1000" dirty="0">
                <a:solidFill>
                  <a:prstClr val="black"/>
                </a:solidFill>
                <a:latin typeface="Consolas" panose="020B0609020204030204" pitchFamily="49" charset="0"/>
              </a:rPr>
              <a:t>            </a:t>
            </a:r>
          </a:p>
          <a:p>
            <a:r>
              <a:rPr lang="en-AU" sz="1000" dirty="0">
                <a:solidFill>
                  <a:prstClr val="black"/>
                </a:solidFill>
                <a:latin typeface="Consolas" panose="020B0609020204030204" pitchFamily="49" charset="0"/>
              </a:rPr>
              <a:t>        </a:t>
            </a:r>
            <a:r>
              <a:rPr lang="en-AU" sz="1000" dirty="0">
                <a:solidFill>
                  <a:srgbClr val="008000"/>
                </a:solidFill>
                <a:latin typeface="Consolas" panose="020B0609020204030204" pitchFamily="49" charset="0"/>
              </a:rPr>
              <a:t>// assign a function to our delegate instance</a:t>
            </a:r>
            <a:endParaRPr lang="en-AU" sz="1000" dirty="0">
              <a:solidFill>
                <a:prstClr val="black"/>
              </a:solidFill>
              <a:latin typeface="Consolas" panose="020B0609020204030204" pitchFamily="49" charset="0"/>
            </a:endParaRPr>
          </a:p>
          <a:p>
            <a:r>
              <a:rPr lang="en-AU" sz="1000" dirty="0">
                <a:solidFill>
                  <a:prstClr val="black"/>
                </a:solidFill>
                <a:latin typeface="Consolas" panose="020B0609020204030204" pitchFamily="49" charset="0"/>
              </a:rPr>
              <a:t>        d = </a:t>
            </a:r>
            <a:r>
              <a:rPr lang="en-AU" sz="1000" dirty="0" err="1">
                <a:solidFill>
                  <a:prstClr val="black"/>
                </a:solidFill>
                <a:latin typeface="Consolas" panose="020B0609020204030204" pitchFamily="49" charset="0"/>
              </a:rPr>
              <a:t>foo.DoSomething</a:t>
            </a:r>
            <a:r>
              <a:rPr lang="en-AU" sz="1000" dirty="0">
                <a:solidFill>
                  <a:prstClr val="black"/>
                </a:solidFill>
                <a:latin typeface="Consolas" panose="020B0609020204030204" pitchFamily="49" charset="0"/>
              </a:rPr>
              <a:t>;</a:t>
            </a:r>
          </a:p>
          <a:p>
            <a:endParaRPr lang="en-AU" sz="1000" dirty="0">
              <a:solidFill>
                <a:prstClr val="black"/>
              </a:solidFill>
              <a:latin typeface="Consolas" panose="020B0609020204030204" pitchFamily="49" charset="0"/>
            </a:endParaRPr>
          </a:p>
          <a:p>
            <a:r>
              <a:rPr lang="en-AU" sz="1000" dirty="0">
                <a:solidFill>
                  <a:prstClr val="black"/>
                </a:solidFill>
                <a:latin typeface="Consolas" panose="020B0609020204030204" pitchFamily="49" charset="0"/>
              </a:rPr>
              <a:t>        </a:t>
            </a:r>
            <a:r>
              <a:rPr lang="en-AU" sz="1000" dirty="0">
                <a:solidFill>
                  <a:srgbClr val="008000"/>
                </a:solidFill>
                <a:latin typeface="Consolas" panose="020B0609020204030204" pitchFamily="49" charset="0"/>
              </a:rPr>
              <a:t>// somewhere within your program, you </a:t>
            </a:r>
            <a:r>
              <a:rPr lang="en-AU" sz="1000" dirty="0" smtClean="0">
                <a:solidFill>
                  <a:srgbClr val="008000"/>
                </a:solidFill>
                <a:latin typeface="Consolas" panose="020B0609020204030204" pitchFamily="49" charset="0"/>
              </a:rPr>
              <a:t>can</a:t>
            </a:r>
            <a:endParaRPr lang="en-AU" sz="1000" dirty="0">
              <a:solidFill>
                <a:prstClr val="black"/>
              </a:solidFill>
              <a:latin typeface="Consolas" panose="020B0609020204030204" pitchFamily="49" charset="0"/>
            </a:endParaRPr>
          </a:p>
          <a:p>
            <a:r>
              <a:rPr lang="en-AU" sz="1000" dirty="0">
                <a:solidFill>
                  <a:prstClr val="black"/>
                </a:solidFill>
                <a:latin typeface="Consolas" panose="020B0609020204030204" pitchFamily="49" charset="0"/>
              </a:rPr>
              <a:t>        </a:t>
            </a:r>
            <a:r>
              <a:rPr lang="en-AU" sz="1000" dirty="0">
                <a:solidFill>
                  <a:srgbClr val="008000"/>
                </a:solidFill>
                <a:latin typeface="Consolas" panose="020B0609020204030204" pitchFamily="49" charset="0"/>
              </a:rPr>
              <a:t>// invoke the delegate </a:t>
            </a:r>
            <a:r>
              <a:rPr lang="en-AU" sz="1000" dirty="0" smtClean="0">
                <a:solidFill>
                  <a:srgbClr val="008000"/>
                </a:solidFill>
                <a:latin typeface="Consolas" panose="020B0609020204030204" pitchFamily="49" charset="0"/>
              </a:rPr>
              <a:t>calling </a:t>
            </a:r>
            <a:r>
              <a:rPr lang="en-AU" sz="1000" dirty="0">
                <a:solidFill>
                  <a:srgbClr val="008000"/>
                </a:solidFill>
                <a:latin typeface="Consolas" panose="020B0609020204030204" pitchFamily="49" charset="0"/>
              </a:rPr>
              <a:t>any </a:t>
            </a:r>
            <a:r>
              <a:rPr lang="en-AU" sz="1000" dirty="0" smtClean="0">
                <a:solidFill>
                  <a:srgbClr val="008000"/>
                </a:solidFill>
                <a:latin typeface="Consolas" panose="020B0609020204030204" pitchFamily="49" charset="0"/>
              </a:rPr>
              <a:t>method assigned</a:t>
            </a:r>
            <a:r>
              <a:rPr lang="en-AU" sz="1000" dirty="0">
                <a:solidFill>
                  <a:srgbClr val="008000"/>
                </a:solidFill>
                <a:latin typeface="Consolas" panose="020B0609020204030204" pitchFamily="49" charset="0"/>
              </a:rPr>
              <a:t>.</a:t>
            </a:r>
            <a:endParaRPr lang="en-AU" sz="1000" dirty="0">
              <a:solidFill>
                <a:prstClr val="black"/>
              </a:solidFill>
              <a:latin typeface="Consolas" panose="020B0609020204030204" pitchFamily="49" charset="0"/>
            </a:endParaRPr>
          </a:p>
          <a:p>
            <a:r>
              <a:rPr lang="en-AU" sz="1000" dirty="0">
                <a:solidFill>
                  <a:prstClr val="black"/>
                </a:solidFill>
                <a:latin typeface="Consolas" panose="020B0609020204030204" pitchFamily="49" charset="0"/>
              </a:rPr>
              <a:t>        d(10, 20);</a:t>
            </a:r>
          </a:p>
          <a:p>
            <a:r>
              <a:rPr lang="en-AU" sz="1000" dirty="0">
                <a:solidFill>
                  <a:prstClr val="black"/>
                </a:solidFill>
                <a:latin typeface="Consolas" panose="020B0609020204030204" pitchFamily="49" charset="0"/>
              </a:rPr>
              <a:t>    }</a:t>
            </a:r>
          </a:p>
          <a:p>
            <a:r>
              <a:rPr lang="en-AU" sz="1000" dirty="0">
                <a:solidFill>
                  <a:prstClr val="black"/>
                </a:solidFill>
                <a:latin typeface="Consolas" panose="020B0609020204030204" pitchFamily="49" charset="0"/>
              </a:rPr>
              <a:t>}</a:t>
            </a:r>
          </a:p>
        </p:txBody>
      </p:sp>
      <p:sp>
        <p:nvSpPr>
          <p:cNvPr id="7" name="TextBox 6"/>
          <p:cNvSpPr txBox="1"/>
          <p:nvPr/>
        </p:nvSpPr>
        <p:spPr>
          <a:xfrm>
            <a:off x="611560" y="1109843"/>
            <a:ext cx="3168352" cy="86177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lvl="0"/>
            <a:r>
              <a:rPr lang="en-AU" sz="1000" dirty="0">
                <a:solidFill>
                  <a:srgbClr val="0000FF"/>
                </a:solidFill>
                <a:latin typeface="Consolas" panose="020B0609020204030204" pitchFamily="49" charset="0"/>
              </a:rPr>
              <a:t>class</a:t>
            </a:r>
            <a:r>
              <a:rPr lang="en-AU" sz="1000" dirty="0">
                <a:solidFill>
                  <a:prstClr val="black"/>
                </a:solidFill>
                <a:latin typeface="Consolas" panose="020B0609020204030204" pitchFamily="49" charset="0"/>
              </a:rPr>
              <a:t> </a:t>
            </a:r>
            <a:r>
              <a:rPr lang="en-AU" sz="1000" dirty="0">
                <a:solidFill>
                  <a:srgbClr val="2B91AF"/>
                </a:solidFill>
                <a:latin typeface="Consolas" panose="020B0609020204030204" pitchFamily="49" charset="0"/>
              </a:rPr>
              <a:t>Foo</a:t>
            </a:r>
            <a:endParaRPr lang="en-AU" sz="1000" dirty="0">
              <a:solidFill>
                <a:prstClr val="black"/>
              </a:solidFill>
              <a:latin typeface="Consolas" panose="020B0609020204030204" pitchFamily="49" charset="0"/>
            </a:endParaRPr>
          </a:p>
          <a:p>
            <a:pPr lvl="0"/>
            <a:r>
              <a:rPr lang="en-AU" sz="1000" dirty="0">
                <a:solidFill>
                  <a:prstClr val="black"/>
                </a:solidFill>
                <a:latin typeface="Consolas" panose="020B0609020204030204" pitchFamily="49" charset="0"/>
              </a:rPr>
              <a:t>{</a:t>
            </a:r>
          </a:p>
          <a:p>
            <a:pPr lvl="0"/>
            <a:r>
              <a:rPr lang="en-AU" sz="1000" dirty="0">
                <a:solidFill>
                  <a:prstClr val="black"/>
                </a:solidFill>
                <a:latin typeface="Consolas" panose="020B0609020204030204" pitchFamily="49" charset="0"/>
              </a:rPr>
              <a:t>    </a:t>
            </a:r>
            <a:r>
              <a:rPr lang="en-AU" sz="1000" dirty="0">
                <a:solidFill>
                  <a:srgbClr val="0000FF"/>
                </a:solidFill>
                <a:latin typeface="Consolas" panose="020B0609020204030204" pitchFamily="49" charset="0"/>
              </a:rPr>
              <a:t>public</a:t>
            </a:r>
            <a:r>
              <a:rPr lang="en-AU" sz="1000" dirty="0">
                <a:solidFill>
                  <a:prstClr val="black"/>
                </a:solidFill>
                <a:latin typeface="Consolas" panose="020B0609020204030204" pitchFamily="49" charset="0"/>
              </a:rPr>
              <a:t> </a:t>
            </a:r>
            <a:r>
              <a:rPr lang="en-AU" sz="1000" dirty="0">
                <a:solidFill>
                  <a:srgbClr val="0000FF"/>
                </a:solidFill>
                <a:latin typeface="Consolas" panose="020B0609020204030204" pitchFamily="49" charset="0"/>
              </a:rPr>
              <a:t>void</a:t>
            </a:r>
            <a:r>
              <a:rPr lang="en-AU" sz="1000" dirty="0">
                <a:solidFill>
                  <a:prstClr val="black"/>
                </a:solidFill>
                <a:latin typeface="Consolas" panose="020B0609020204030204" pitchFamily="49" charset="0"/>
              </a:rPr>
              <a:t> </a:t>
            </a:r>
            <a:r>
              <a:rPr lang="en-AU" sz="1000" dirty="0" err="1">
                <a:solidFill>
                  <a:prstClr val="black"/>
                </a:solidFill>
                <a:latin typeface="Consolas" panose="020B0609020204030204" pitchFamily="49" charset="0"/>
              </a:rPr>
              <a:t>DoSomething</a:t>
            </a:r>
            <a:r>
              <a:rPr lang="en-AU" sz="1000" dirty="0">
                <a:solidFill>
                  <a:prstClr val="black"/>
                </a:solidFill>
                <a:latin typeface="Consolas" panose="020B0609020204030204" pitchFamily="49" charset="0"/>
              </a:rPr>
              <a:t>(</a:t>
            </a:r>
            <a:r>
              <a:rPr lang="en-AU" sz="1000" dirty="0">
                <a:solidFill>
                  <a:srgbClr val="0000FF"/>
                </a:solidFill>
                <a:latin typeface="Consolas" panose="020B0609020204030204" pitchFamily="49" charset="0"/>
              </a:rPr>
              <a:t>int</a:t>
            </a:r>
            <a:r>
              <a:rPr lang="en-AU" sz="1000" dirty="0">
                <a:solidFill>
                  <a:prstClr val="black"/>
                </a:solidFill>
                <a:latin typeface="Consolas" panose="020B0609020204030204" pitchFamily="49" charset="0"/>
              </a:rPr>
              <a:t> </a:t>
            </a:r>
            <a:r>
              <a:rPr lang="en-AU" sz="1000" dirty="0" err="1">
                <a:solidFill>
                  <a:prstClr val="black"/>
                </a:solidFill>
                <a:latin typeface="Consolas" panose="020B0609020204030204" pitchFamily="49" charset="0"/>
              </a:rPr>
              <a:t>i</a:t>
            </a:r>
            <a:r>
              <a:rPr lang="en-AU" sz="1000" dirty="0">
                <a:solidFill>
                  <a:prstClr val="black"/>
                </a:solidFill>
                <a:latin typeface="Consolas" panose="020B0609020204030204" pitchFamily="49" charset="0"/>
              </a:rPr>
              <a:t>, </a:t>
            </a:r>
            <a:r>
              <a:rPr lang="en-AU" sz="1000" dirty="0">
                <a:solidFill>
                  <a:srgbClr val="0000FF"/>
                </a:solidFill>
                <a:latin typeface="Consolas" panose="020B0609020204030204" pitchFamily="49" charset="0"/>
              </a:rPr>
              <a:t>int</a:t>
            </a:r>
            <a:r>
              <a:rPr lang="en-AU" sz="1000" dirty="0">
                <a:solidFill>
                  <a:prstClr val="black"/>
                </a:solidFill>
                <a:latin typeface="Consolas" panose="020B0609020204030204" pitchFamily="49" charset="0"/>
              </a:rPr>
              <a:t> j)</a:t>
            </a:r>
          </a:p>
          <a:p>
            <a:pPr lvl="0"/>
            <a:r>
              <a:rPr lang="en-AU" sz="1000" dirty="0">
                <a:solidFill>
                  <a:prstClr val="black"/>
                </a:solidFill>
                <a:latin typeface="Consolas" panose="020B0609020204030204" pitchFamily="49" charset="0"/>
              </a:rPr>
              <a:t>    { </a:t>
            </a:r>
            <a:r>
              <a:rPr lang="en-AU" sz="1000" dirty="0" err="1">
                <a:solidFill>
                  <a:srgbClr val="2B91AF"/>
                </a:solidFill>
                <a:latin typeface="Consolas" panose="020B0609020204030204" pitchFamily="49" charset="0"/>
              </a:rPr>
              <a:t>Console</a:t>
            </a:r>
            <a:r>
              <a:rPr lang="en-AU" sz="1000" dirty="0" err="1">
                <a:solidFill>
                  <a:prstClr val="black"/>
                </a:solidFill>
                <a:latin typeface="Consolas" panose="020B0609020204030204" pitchFamily="49" charset="0"/>
              </a:rPr>
              <a:t>.WriteLine</a:t>
            </a:r>
            <a:r>
              <a:rPr lang="en-AU" sz="1000" dirty="0">
                <a:solidFill>
                  <a:prstClr val="black"/>
                </a:solidFill>
                <a:latin typeface="Consolas" panose="020B0609020204030204" pitchFamily="49" charset="0"/>
              </a:rPr>
              <a:t>(</a:t>
            </a:r>
            <a:r>
              <a:rPr lang="en-AU" sz="1000" dirty="0" err="1">
                <a:solidFill>
                  <a:prstClr val="black"/>
                </a:solidFill>
                <a:latin typeface="Consolas" panose="020B0609020204030204" pitchFamily="49" charset="0"/>
              </a:rPr>
              <a:t>i</a:t>
            </a:r>
            <a:r>
              <a:rPr lang="en-AU" sz="1000" dirty="0">
                <a:solidFill>
                  <a:prstClr val="black"/>
                </a:solidFill>
                <a:latin typeface="Consolas" panose="020B0609020204030204" pitchFamily="49" charset="0"/>
              </a:rPr>
              <a:t> + j); }</a:t>
            </a:r>
          </a:p>
          <a:p>
            <a:pPr lvl="0"/>
            <a:r>
              <a:rPr lang="en-AU" sz="1000" dirty="0">
                <a:solidFill>
                  <a:prstClr val="black"/>
                </a:solidFill>
                <a:latin typeface="Consolas" panose="020B0609020204030204" pitchFamily="49" charset="0"/>
              </a:rPr>
              <a:t>}</a:t>
            </a:r>
          </a:p>
        </p:txBody>
      </p:sp>
    </p:spTree>
    <p:extLst>
      <p:ext uri="{BB962C8B-B14F-4D97-AF65-F5344CB8AC3E}">
        <p14:creationId xmlns:p14="http://schemas.microsoft.com/office/powerpoint/2010/main" val="1899164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Delegates</a:t>
            </a:r>
            <a:endParaRPr lang="en-AU" dirty="0"/>
          </a:p>
        </p:txBody>
      </p:sp>
      <p:sp>
        <p:nvSpPr>
          <p:cNvPr id="5" name="Content Placeholder 4"/>
          <p:cNvSpPr>
            <a:spLocks noGrp="1"/>
          </p:cNvSpPr>
          <p:nvPr>
            <p:ph idx="4294967295"/>
          </p:nvPr>
        </p:nvSpPr>
        <p:spPr>
          <a:xfrm>
            <a:off x="323528" y="1200151"/>
            <a:ext cx="3672408" cy="3394472"/>
          </a:xfrm>
          <a:prstGeom prst="rect">
            <a:avLst/>
          </a:prstGeom>
        </p:spPr>
        <p:txBody>
          <a:bodyPr>
            <a:normAutofit fontScale="70000" lnSpcReduction="20000"/>
          </a:bodyPr>
          <a:lstStyle/>
          <a:p>
            <a:r>
              <a:rPr lang="en-AU" dirty="0" smtClean="0"/>
              <a:t>You can use the += operators to have a delegate point to more than one function at a time</a:t>
            </a:r>
          </a:p>
          <a:p>
            <a:pPr lvl="1"/>
            <a:endParaRPr lang="en-AU" dirty="0"/>
          </a:p>
          <a:p>
            <a:r>
              <a:rPr lang="en-AU" dirty="0" smtClean="0"/>
              <a:t>Functions will get called in the order they are added to the delegate</a:t>
            </a:r>
          </a:p>
          <a:p>
            <a:pPr lvl="1"/>
            <a:endParaRPr lang="en-AU" dirty="0"/>
          </a:p>
          <a:p>
            <a:r>
              <a:rPr lang="en-AU" dirty="0" smtClean="0"/>
              <a:t>Think of this as a list of function pointers within C++</a:t>
            </a:r>
            <a:endParaRPr lang="en-AU" dirty="0"/>
          </a:p>
        </p:txBody>
      </p:sp>
      <p:sp>
        <p:nvSpPr>
          <p:cNvPr id="6" name="TextBox 5"/>
          <p:cNvSpPr txBox="1"/>
          <p:nvPr/>
        </p:nvSpPr>
        <p:spPr>
          <a:xfrm>
            <a:off x="4080768" y="1203598"/>
            <a:ext cx="3600400" cy="378565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AU" sz="800" dirty="0">
                <a:solidFill>
                  <a:srgbClr val="0000FF"/>
                </a:solidFill>
                <a:latin typeface="Consolas" panose="020B0609020204030204" pitchFamily="49" charset="0"/>
              </a:rPr>
              <a:t>class</a:t>
            </a:r>
            <a:r>
              <a:rPr lang="en-AU" sz="800" dirty="0">
                <a:solidFill>
                  <a:prstClr val="black"/>
                </a:solidFill>
                <a:latin typeface="Consolas" panose="020B0609020204030204" pitchFamily="49" charset="0"/>
              </a:rPr>
              <a:t> </a:t>
            </a:r>
            <a:r>
              <a:rPr lang="en-AU" sz="800" dirty="0">
                <a:solidFill>
                  <a:srgbClr val="2B91AF"/>
                </a:solidFill>
                <a:latin typeface="Consolas" panose="020B0609020204030204" pitchFamily="49" charset="0"/>
              </a:rPr>
              <a:t>Program</a:t>
            </a:r>
            <a:endParaRPr lang="en-AU" sz="800" dirty="0">
              <a:solidFill>
                <a:prstClr val="black"/>
              </a:solidFill>
              <a:latin typeface="Consolas" panose="020B0609020204030204" pitchFamily="49" charset="0"/>
            </a:endParaRPr>
          </a:p>
          <a:p>
            <a:r>
              <a:rPr lang="en-AU" sz="800" dirty="0">
                <a:solidFill>
                  <a:prstClr val="black"/>
                </a:solidFill>
                <a:latin typeface="Consolas" panose="020B0609020204030204" pitchFamily="49" charset="0"/>
              </a:rPr>
              <a:t>{</a:t>
            </a:r>
          </a:p>
          <a:p>
            <a:endParaRPr lang="en-AU" sz="800" dirty="0">
              <a:solidFill>
                <a:prstClr val="black"/>
              </a:solidFill>
              <a:latin typeface="Consolas" panose="020B0609020204030204" pitchFamily="49" charset="0"/>
            </a:endParaRPr>
          </a:p>
          <a:p>
            <a:r>
              <a:rPr lang="en-AU" sz="800" dirty="0">
                <a:solidFill>
                  <a:prstClr val="black"/>
                </a:solidFill>
                <a:latin typeface="Consolas" panose="020B0609020204030204" pitchFamily="49" charset="0"/>
              </a:rPr>
              <a:t>    </a:t>
            </a:r>
            <a:r>
              <a:rPr lang="en-AU" sz="800" dirty="0">
                <a:solidFill>
                  <a:srgbClr val="0000FF"/>
                </a:solidFill>
                <a:latin typeface="Consolas" panose="020B0609020204030204" pitchFamily="49" charset="0"/>
              </a:rPr>
              <a:t>delegate</a:t>
            </a:r>
            <a:r>
              <a:rPr lang="en-AU" sz="800" dirty="0">
                <a:solidFill>
                  <a:prstClr val="black"/>
                </a:solidFill>
                <a:latin typeface="Consolas" panose="020B0609020204030204" pitchFamily="49" charset="0"/>
              </a:rPr>
              <a:t> </a:t>
            </a:r>
            <a:r>
              <a:rPr lang="en-AU" sz="800" dirty="0">
                <a:solidFill>
                  <a:srgbClr val="0000FF"/>
                </a:solidFill>
                <a:latin typeface="Consolas" panose="020B0609020204030204" pitchFamily="49" charset="0"/>
              </a:rPr>
              <a:t>void</a:t>
            </a:r>
            <a:r>
              <a:rPr lang="en-AU" sz="800" dirty="0">
                <a:solidFill>
                  <a:prstClr val="black"/>
                </a:solidFill>
                <a:latin typeface="Consolas" panose="020B0609020204030204" pitchFamily="49" charset="0"/>
              </a:rPr>
              <a:t> </a:t>
            </a:r>
            <a:r>
              <a:rPr lang="en-AU" sz="800" dirty="0" err="1">
                <a:solidFill>
                  <a:srgbClr val="2B91AF"/>
                </a:solidFill>
                <a:latin typeface="Consolas" panose="020B0609020204030204" pitchFamily="49" charset="0"/>
              </a:rPr>
              <a:t>TMyDelegate</a:t>
            </a:r>
            <a:r>
              <a:rPr lang="en-AU" sz="800" dirty="0">
                <a:solidFill>
                  <a:prstClr val="black"/>
                </a:solidFill>
                <a:latin typeface="Consolas" panose="020B0609020204030204" pitchFamily="49" charset="0"/>
              </a:rPr>
              <a:t>(</a:t>
            </a:r>
            <a:r>
              <a:rPr lang="en-AU" sz="800" dirty="0">
                <a:solidFill>
                  <a:srgbClr val="0000FF"/>
                </a:solidFill>
                <a:latin typeface="Consolas" panose="020B0609020204030204" pitchFamily="49" charset="0"/>
              </a:rPr>
              <a:t>string</a:t>
            </a:r>
            <a:r>
              <a:rPr lang="en-AU" sz="800" dirty="0">
                <a:solidFill>
                  <a:prstClr val="black"/>
                </a:solidFill>
                <a:latin typeface="Consolas" panose="020B0609020204030204" pitchFamily="49" charset="0"/>
              </a:rPr>
              <a:t> word);</a:t>
            </a:r>
          </a:p>
          <a:p>
            <a:endParaRPr lang="en-AU" sz="800" dirty="0">
              <a:solidFill>
                <a:prstClr val="black"/>
              </a:solidFill>
              <a:latin typeface="Consolas" panose="020B0609020204030204" pitchFamily="49" charset="0"/>
            </a:endParaRPr>
          </a:p>
          <a:p>
            <a:r>
              <a:rPr lang="en-AU" sz="800" dirty="0">
                <a:solidFill>
                  <a:prstClr val="black"/>
                </a:solidFill>
                <a:latin typeface="Consolas" panose="020B0609020204030204" pitchFamily="49" charset="0"/>
              </a:rPr>
              <a:t>    </a:t>
            </a:r>
            <a:r>
              <a:rPr lang="en-AU" sz="800" dirty="0">
                <a:solidFill>
                  <a:srgbClr val="0000FF"/>
                </a:solidFill>
                <a:latin typeface="Consolas" panose="020B0609020204030204" pitchFamily="49" charset="0"/>
              </a:rPr>
              <a:t>static</a:t>
            </a:r>
            <a:r>
              <a:rPr lang="en-AU" sz="800" dirty="0">
                <a:solidFill>
                  <a:prstClr val="black"/>
                </a:solidFill>
                <a:latin typeface="Consolas" panose="020B0609020204030204" pitchFamily="49" charset="0"/>
              </a:rPr>
              <a:t> </a:t>
            </a:r>
            <a:r>
              <a:rPr lang="en-AU" sz="800" dirty="0">
                <a:solidFill>
                  <a:srgbClr val="0000FF"/>
                </a:solidFill>
                <a:latin typeface="Consolas" panose="020B0609020204030204" pitchFamily="49" charset="0"/>
              </a:rPr>
              <a:t>void</a:t>
            </a:r>
            <a:r>
              <a:rPr lang="en-AU" sz="800" dirty="0">
                <a:solidFill>
                  <a:prstClr val="black"/>
                </a:solidFill>
                <a:latin typeface="Consolas" panose="020B0609020204030204" pitchFamily="49" charset="0"/>
              </a:rPr>
              <a:t> </a:t>
            </a:r>
            <a:r>
              <a:rPr lang="en-AU" sz="800" dirty="0" err="1">
                <a:solidFill>
                  <a:prstClr val="black"/>
                </a:solidFill>
                <a:latin typeface="Consolas" panose="020B0609020204030204" pitchFamily="49" charset="0"/>
              </a:rPr>
              <a:t>PrintUpper</a:t>
            </a:r>
            <a:r>
              <a:rPr lang="en-AU" sz="800" dirty="0">
                <a:solidFill>
                  <a:prstClr val="black"/>
                </a:solidFill>
                <a:latin typeface="Consolas" panose="020B0609020204030204" pitchFamily="49" charset="0"/>
              </a:rPr>
              <a:t>(</a:t>
            </a:r>
            <a:r>
              <a:rPr lang="en-AU" sz="800" dirty="0">
                <a:solidFill>
                  <a:srgbClr val="0000FF"/>
                </a:solidFill>
                <a:latin typeface="Consolas" panose="020B0609020204030204" pitchFamily="49" charset="0"/>
              </a:rPr>
              <a:t>string</a:t>
            </a:r>
            <a:r>
              <a:rPr lang="en-AU" sz="800" dirty="0">
                <a:solidFill>
                  <a:prstClr val="black"/>
                </a:solidFill>
                <a:latin typeface="Consolas" panose="020B0609020204030204" pitchFamily="49" charset="0"/>
              </a:rPr>
              <a:t> word)</a:t>
            </a:r>
          </a:p>
          <a:p>
            <a:r>
              <a:rPr lang="en-AU" sz="800" dirty="0">
                <a:solidFill>
                  <a:prstClr val="black"/>
                </a:solidFill>
                <a:latin typeface="Consolas" panose="020B0609020204030204" pitchFamily="49" charset="0"/>
              </a:rPr>
              <a:t>    {  </a:t>
            </a:r>
            <a:r>
              <a:rPr lang="en-AU" sz="800" dirty="0" err="1">
                <a:solidFill>
                  <a:srgbClr val="2B91AF"/>
                </a:solidFill>
                <a:latin typeface="Consolas" panose="020B0609020204030204" pitchFamily="49" charset="0"/>
              </a:rPr>
              <a:t>Console</a:t>
            </a:r>
            <a:r>
              <a:rPr lang="en-AU" sz="800" dirty="0" err="1">
                <a:solidFill>
                  <a:prstClr val="black"/>
                </a:solidFill>
                <a:latin typeface="Consolas" panose="020B0609020204030204" pitchFamily="49" charset="0"/>
              </a:rPr>
              <a:t>.WriteLine</a:t>
            </a:r>
            <a:r>
              <a:rPr lang="en-AU" sz="800" dirty="0">
                <a:solidFill>
                  <a:prstClr val="black"/>
                </a:solidFill>
                <a:latin typeface="Consolas" panose="020B0609020204030204" pitchFamily="49" charset="0"/>
              </a:rPr>
              <a:t>(</a:t>
            </a:r>
            <a:r>
              <a:rPr lang="en-AU" sz="800" dirty="0" err="1">
                <a:solidFill>
                  <a:prstClr val="black"/>
                </a:solidFill>
                <a:latin typeface="Consolas" panose="020B0609020204030204" pitchFamily="49" charset="0"/>
              </a:rPr>
              <a:t>word.ToUpper</a:t>
            </a:r>
            <a:r>
              <a:rPr lang="en-AU" sz="800" dirty="0">
                <a:solidFill>
                  <a:prstClr val="black"/>
                </a:solidFill>
                <a:latin typeface="Consolas" panose="020B0609020204030204" pitchFamily="49" charset="0"/>
              </a:rPr>
              <a:t>()); }</a:t>
            </a:r>
          </a:p>
          <a:p>
            <a:endParaRPr lang="en-AU" sz="800" dirty="0">
              <a:solidFill>
                <a:prstClr val="black"/>
              </a:solidFill>
              <a:latin typeface="Consolas" panose="020B0609020204030204" pitchFamily="49" charset="0"/>
            </a:endParaRPr>
          </a:p>
          <a:p>
            <a:r>
              <a:rPr lang="en-AU" sz="800" dirty="0">
                <a:solidFill>
                  <a:prstClr val="black"/>
                </a:solidFill>
                <a:latin typeface="Consolas" panose="020B0609020204030204" pitchFamily="49" charset="0"/>
              </a:rPr>
              <a:t>    </a:t>
            </a:r>
            <a:r>
              <a:rPr lang="en-AU" sz="800" dirty="0">
                <a:solidFill>
                  <a:srgbClr val="0000FF"/>
                </a:solidFill>
                <a:latin typeface="Consolas" panose="020B0609020204030204" pitchFamily="49" charset="0"/>
              </a:rPr>
              <a:t>static</a:t>
            </a:r>
            <a:r>
              <a:rPr lang="en-AU" sz="800" dirty="0">
                <a:solidFill>
                  <a:prstClr val="black"/>
                </a:solidFill>
                <a:latin typeface="Consolas" panose="020B0609020204030204" pitchFamily="49" charset="0"/>
              </a:rPr>
              <a:t> </a:t>
            </a:r>
            <a:r>
              <a:rPr lang="en-AU" sz="800" dirty="0">
                <a:solidFill>
                  <a:srgbClr val="0000FF"/>
                </a:solidFill>
                <a:latin typeface="Consolas" panose="020B0609020204030204" pitchFamily="49" charset="0"/>
              </a:rPr>
              <a:t>void</a:t>
            </a:r>
            <a:r>
              <a:rPr lang="en-AU" sz="800" dirty="0">
                <a:solidFill>
                  <a:prstClr val="black"/>
                </a:solidFill>
                <a:latin typeface="Consolas" panose="020B0609020204030204" pitchFamily="49" charset="0"/>
              </a:rPr>
              <a:t> </a:t>
            </a:r>
            <a:r>
              <a:rPr lang="en-AU" sz="800" dirty="0" err="1">
                <a:solidFill>
                  <a:prstClr val="black"/>
                </a:solidFill>
                <a:latin typeface="Consolas" panose="020B0609020204030204" pitchFamily="49" charset="0"/>
              </a:rPr>
              <a:t>PrintLower</a:t>
            </a:r>
            <a:r>
              <a:rPr lang="en-AU" sz="800" dirty="0">
                <a:solidFill>
                  <a:prstClr val="black"/>
                </a:solidFill>
                <a:latin typeface="Consolas" panose="020B0609020204030204" pitchFamily="49" charset="0"/>
              </a:rPr>
              <a:t>(</a:t>
            </a:r>
            <a:r>
              <a:rPr lang="en-AU" sz="800" dirty="0">
                <a:solidFill>
                  <a:srgbClr val="0000FF"/>
                </a:solidFill>
                <a:latin typeface="Consolas" panose="020B0609020204030204" pitchFamily="49" charset="0"/>
              </a:rPr>
              <a:t>string</a:t>
            </a:r>
            <a:r>
              <a:rPr lang="en-AU" sz="800" dirty="0">
                <a:solidFill>
                  <a:prstClr val="black"/>
                </a:solidFill>
                <a:latin typeface="Consolas" panose="020B0609020204030204" pitchFamily="49" charset="0"/>
              </a:rPr>
              <a:t> word)</a:t>
            </a:r>
          </a:p>
          <a:p>
            <a:r>
              <a:rPr lang="en-AU" sz="800" dirty="0">
                <a:solidFill>
                  <a:prstClr val="black"/>
                </a:solidFill>
                <a:latin typeface="Consolas" panose="020B0609020204030204" pitchFamily="49" charset="0"/>
              </a:rPr>
              <a:t>    { </a:t>
            </a:r>
            <a:r>
              <a:rPr lang="en-AU" sz="800" dirty="0" err="1">
                <a:solidFill>
                  <a:srgbClr val="2B91AF"/>
                </a:solidFill>
                <a:latin typeface="Consolas" panose="020B0609020204030204" pitchFamily="49" charset="0"/>
              </a:rPr>
              <a:t>Console</a:t>
            </a:r>
            <a:r>
              <a:rPr lang="en-AU" sz="800" dirty="0" err="1">
                <a:solidFill>
                  <a:prstClr val="black"/>
                </a:solidFill>
                <a:latin typeface="Consolas" panose="020B0609020204030204" pitchFamily="49" charset="0"/>
              </a:rPr>
              <a:t>.WriteLine</a:t>
            </a:r>
            <a:r>
              <a:rPr lang="en-AU" sz="800" dirty="0">
                <a:solidFill>
                  <a:prstClr val="black"/>
                </a:solidFill>
                <a:latin typeface="Consolas" panose="020B0609020204030204" pitchFamily="49" charset="0"/>
              </a:rPr>
              <a:t>(</a:t>
            </a:r>
            <a:r>
              <a:rPr lang="en-AU" sz="800" dirty="0" err="1">
                <a:solidFill>
                  <a:prstClr val="black"/>
                </a:solidFill>
                <a:latin typeface="Consolas" panose="020B0609020204030204" pitchFamily="49" charset="0"/>
              </a:rPr>
              <a:t>word.ToLower</a:t>
            </a:r>
            <a:r>
              <a:rPr lang="en-AU" sz="800" dirty="0">
                <a:solidFill>
                  <a:prstClr val="black"/>
                </a:solidFill>
                <a:latin typeface="Consolas" panose="020B0609020204030204" pitchFamily="49" charset="0"/>
              </a:rPr>
              <a:t>()); }</a:t>
            </a:r>
          </a:p>
          <a:p>
            <a:endParaRPr lang="en-AU" sz="800" dirty="0">
              <a:solidFill>
                <a:prstClr val="black"/>
              </a:solidFill>
              <a:latin typeface="Consolas" panose="020B0609020204030204" pitchFamily="49" charset="0"/>
            </a:endParaRPr>
          </a:p>
          <a:p>
            <a:r>
              <a:rPr lang="en-AU" sz="800" dirty="0">
                <a:solidFill>
                  <a:prstClr val="black"/>
                </a:solidFill>
                <a:latin typeface="Consolas" panose="020B0609020204030204" pitchFamily="49" charset="0"/>
              </a:rPr>
              <a:t>    </a:t>
            </a:r>
            <a:r>
              <a:rPr lang="en-AU" sz="800" dirty="0">
                <a:solidFill>
                  <a:srgbClr val="0000FF"/>
                </a:solidFill>
                <a:latin typeface="Consolas" panose="020B0609020204030204" pitchFamily="49" charset="0"/>
              </a:rPr>
              <a:t>static</a:t>
            </a:r>
            <a:r>
              <a:rPr lang="en-AU" sz="800" dirty="0">
                <a:solidFill>
                  <a:prstClr val="black"/>
                </a:solidFill>
                <a:latin typeface="Consolas" panose="020B0609020204030204" pitchFamily="49" charset="0"/>
              </a:rPr>
              <a:t> </a:t>
            </a:r>
            <a:r>
              <a:rPr lang="en-AU" sz="800" dirty="0">
                <a:solidFill>
                  <a:srgbClr val="0000FF"/>
                </a:solidFill>
                <a:latin typeface="Consolas" panose="020B0609020204030204" pitchFamily="49" charset="0"/>
              </a:rPr>
              <a:t>void</a:t>
            </a:r>
            <a:r>
              <a:rPr lang="en-AU" sz="800" dirty="0">
                <a:solidFill>
                  <a:prstClr val="black"/>
                </a:solidFill>
                <a:latin typeface="Consolas" panose="020B0609020204030204" pitchFamily="49" charset="0"/>
              </a:rPr>
              <a:t> Print(</a:t>
            </a:r>
            <a:r>
              <a:rPr lang="en-AU" sz="800" dirty="0">
                <a:solidFill>
                  <a:srgbClr val="0000FF"/>
                </a:solidFill>
                <a:latin typeface="Consolas" panose="020B0609020204030204" pitchFamily="49" charset="0"/>
              </a:rPr>
              <a:t>string</a:t>
            </a:r>
            <a:r>
              <a:rPr lang="en-AU" sz="800" dirty="0">
                <a:solidFill>
                  <a:prstClr val="black"/>
                </a:solidFill>
                <a:latin typeface="Consolas" panose="020B0609020204030204" pitchFamily="49" charset="0"/>
              </a:rPr>
              <a:t> word)</a:t>
            </a:r>
          </a:p>
          <a:p>
            <a:r>
              <a:rPr lang="en-AU" sz="800" dirty="0">
                <a:solidFill>
                  <a:prstClr val="black"/>
                </a:solidFill>
                <a:latin typeface="Consolas" panose="020B0609020204030204" pitchFamily="49" charset="0"/>
              </a:rPr>
              <a:t>    { </a:t>
            </a:r>
            <a:r>
              <a:rPr lang="en-AU" sz="800" dirty="0" err="1">
                <a:solidFill>
                  <a:srgbClr val="2B91AF"/>
                </a:solidFill>
                <a:latin typeface="Consolas" panose="020B0609020204030204" pitchFamily="49" charset="0"/>
              </a:rPr>
              <a:t>Console</a:t>
            </a:r>
            <a:r>
              <a:rPr lang="en-AU" sz="800" dirty="0" err="1">
                <a:solidFill>
                  <a:prstClr val="black"/>
                </a:solidFill>
                <a:latin typeface="Consolas" panose="020B0609020204030204" pitchFamily="49" charset="0"/>
              </a:rPr>
              <a:t>.WriteLine</a:t>
            </a:r>
            <a:r>
              <a:rPr lang="en-AU" sz="800" dirty="0">
                <a:solidFill>
                  <a:prstClr val="black"/>
                </a:solidFill>
                <a:latin typeface="Consolas" panose="020B0609020204030204" pitchFamily="49" charset="0"/>
              </a:rPr>
              <a:t>(word); }</a:t>
            </a:r>
          </a:p>
          <a:p>
            <a:endParaRPr lang="en-AU" sz="800" dirty="0">
              <a:solidFill>
                <a:prstClr val="black"/>
              </a:solidFill>
              <a:latin typeface="Consolas" panose="020B0609020204030204" pitchFamily="49" charset="0"/>
            </a:endParaRPr>
          </a:p>
          <a:p>
            <a:r>
              <a:rPr lang="en-AU" sz="800" dirty="0">
                <a:solidFill>
                  <a:prstClr val="black"/>
                </a:solidFill>
                <a:latin typeface="Consolas" panose="020B0609020204030204" pitchFamily="49" charset="0"/>
              </a:rPr>
              <a:t>    </a:t>
            </a:r>
            <a:r>
              <a:rPr lang="en-AU" sz="800" dirty="0">
                <a:solidFill>
                  <a:srgbClr val="0000FF"/>
                </a:solidFill>
                <a:latin typeface="Consolas" panose="020B0609020204030204" pitchFamily="49" charset="0"/>
              </a:rPr>
              <a:t>static</a:t>
            </a:r>
            <a:r>
              <a:rPr lang="en-AU" sz="800" dirty="0">
                <a:solidFill>
                  <a:prstClr val="black"/>
                </a:solidFill>
                <a:latin typeface="Consolas" panose="020B0609020204030204" pitchFamily="49" charset="0"/>
              </a:rPr>
              <a:t> </a:t>
            </a:r>
            <a:r>
              <a:rPr lang="en-AU" sz="800" dirty="0">
                <a:solidFill>
                  <a:srgbClr val="0000FF"/>
                </a:solidFill>
                <a:latin typeface="Consolas" panose="020B0609020204030204" pitchFamily="49" charset="0"/>
              </a:rPr>
              <a:t>void</a:t>
            </a:r>
            <a:r>
              <a:rPr lang="en-AU" sz="800" dirty="0">
                <a:solidFill>
                  <a:prstClr val="black"/>
                </a:solidFill>
                <a:latin typeface="Consolas" panose="020B0609020204030204" pitchFamily="49" charset="0"/>
              </a:rPr>
              <a:t> Main(</a:t>
            </a:r>
            <a:r>
              <a:rPr lang="en-AU" sz="800" dirty="0">
                <a:solidFill>
                  <a:srgbClr val="0000FF"/>
                </a:solidFill>
                <a:latin typeface="Consolas" panose="020B0609020204030204" pitchFamily="49" charset="0"/>
              </a:rPr>
              <a:t>string</a:t>
            </a:r>
            <a:r>
              <a:rPr lang="en-AU" sz="800" dirty="0">
                <a:solidFill>
                  <a:prstClr val="black"/>
                </a:solidFill>
                <a:latin typeface="Consolas" panose="020B0609020204030204" pitchFamily="49" charset="0"/>
              </a:rPr>
              <a:t>[] </a:t>
            </a:r>
            <a:r>
              <a:rPr lang="en-AU" sz="800" dirty="0" err="1">
                <a:solidFill>
                  <a:prstClr val="black"/>
                </a:solidFill>
                <a:latin typeface="Consolas" panose="020B0609020204030204" pitchFamily="49" charset="0"/>
              </a:rPr>
              <a:t>args</a:t>
            </a:r>
            <a:r>
              <a:rPr lang="en-AU" sz="800" dirty="0">
                <a:solidFill>
                  <a:prstClr val="black"/>
                </a:solidFill>
                <a:latin typeface="Consolas" panose="020B0609020204030204" pitchFamily="49" charset="0"/>
              </a:rPr>
              <a:t>)</a:t>
            </a:r>
          </a:p>
          <a:p>
            <a:r>
              <a:rPr lang="en-AU" sz="800" dirty="0">
                <a:solidFill>
                  <a:prstClr val="black"/>
                </a:solidFill>
                <a:latin typeface="Consolas" panose="020B0609020204030204" pitchFamily="49" charset="0"/>
              </a:rPr>
              <a:t>    {</a:t>
            </a:r>
          </a:p>
          <a:p>
            <a:r>
              <a:rPr lang="en-AU" sz="800" dirty="0">
                <a:solidFill>
                  <a:prstClr val="black"/>
                </a:solidFill>
                <a:latin typeface="Consolas" panose="020B0609020204030204" pitchFamily="49" charset="0"/>
              </a:rPr>
              <a:t>        </a:t>
            </a:r>
            <a:r>
              <a:rPr lang="en-AU" sz="800" dirty="0">
                <a:solidFill>
                  <a:srgbClr val="008000"/>
                </a:solidFill>
                <a:latin typeface="Consolas" panose="020B0609020204030204" pitchFamily="49" charset="0"/>
              </a:rPr>
              <a:t>// create a variable to store a function</a:t>
            </a:r>
            <a:endParaRPr lang="en-AU" sz="800" dirty="0">
              <a:solidFill>
                <a:prstClr val="black"/>
              </a:solidFill>
              <a:latin typeface="Consolas" panose="020B0609020204030204" pitchFamily="49" charset="0"/>
            </a:endParaRPr>
          </a:p>
          <a:p>
            <a:r>
              <a:rPr lang="en-AU" sz="800" dirty="0">
                <a:solidFill>
                  <a:prstClr val="black"/>
                </a:solidFill>
                <a:latin typeface="Consolas" panose="020B0609020204030204" pitchFamily="49" charset="0"/>
              </a:rPr>
              <a:t>        </a:t>
            </a:r>
            <a:r>
              <a:rPr lang="en-AU" sz="800" dirty="0" err="1">
                <a:solidFill>
                  <a:srgbClr val="2B91AF"/>
                </a:solidFill>
                <a:latin typeface="Consolas" panose="020B0609020204030204" pitchFamily="49" charset="0"/>
              </a:rPr>
              <a:t>TMyDelegate</a:t>
            </a:r>
            <a:r>
              <a:rPr lang="en-AU" sz="800" dirty="0">
                <a:solidFill>
                  <a:prstClr val="black"/>
                </a:solidFill>
                <a:latin typeface="Consolas" panose="020B0609020204030204" pitchFamily="49" charset="0"/>
              </a:rPr>
              <a:t> del;</a:t>
            </a:r>
          </a:p>
          <a:p>
            <a:r>
              <a:rPr lang="en-AU" sz="800" dirty="0">
                <a:solidFill>
                  <a:prstClr val="black"/>
                </a:solidFill>
                <a:latin typeface="Consolas" panose="020B0609020204030204" pitchFamily="49" charset="0"/>
              </a:rPr>
              <a:t>            </a:t>
            </a:r>
          </a:p>
          <a:p>
            <a:r>
              <a:rPr lang="en-AU" sz="800" dirty="0">
                <a:solidFill>
                  <a:prstClr val="black"/>
                </a:solidFill>
                <a:latin typeface="Consolas" panose="020B0609020204030204" pitchFamily="49" charset="0"/>
              </a:rPr>
              <a:t>        </a:t>
            </a:r>
            <a:r>
              <a:rPr lang="en-AU" sz="800" dirty="0">
                <a:solidFill>
                  <a:srgbClr val="008000"/>
                </a:solidFill>
                <a:latin typeface="Consolas" panose="020B0609020204030204" pitchFamily="49" charset="0"/>
              </a:rPr>
              <a:t>// assign a function to our delegate instance</a:t>
            </a:r>
            <a:endParaRPr lang="en-AU" sz="800" dirty="0">
              <a:solidFill>
                <a:prstClr val="black"/>
              </a:solidFill>
              <a:latin typeface="Consolas" panose="020B0609020204030204" pitchFamily="49" charset="0"/>
            </a:endParaRPr>
          </a:p>
          <a:p>
            <a:r>
              <a:rPr lang="en-AU" sz="800" dirty="0">
                <a:solidFill>
                  <a:prstClr val="black"/>
                </a:solidFill>
                <a:latin typeface="Consolas" panose="020B0609020204030204" pitchFamily="49" charset="0"/>
              </a:rPr>
              <a:t>        del = </a:t>
            </a:r>
            <a:r>
              <a:rPr lang="en-AU" sz="800" dirty="0" err="1">
                <a:solidFill>
                  <a:prstClr val="black"/>
                </a:solidFill>
                <a:latin typeface="Consolas" panose="020B0609020204030204" pitchFamily="49" charset="0"/>
              </a:rPr>
              <a:t>PrintUpper</a:t>
            </a:r>
            <a:r>
              <a:rPr lang="en-AU" sz="800" dirty="0">
                <a:solidFill>
                  <a:prstClr val="black"/>
                </a:solidFill>
                <a:latin typeface="Consolas" panose="020B0609020204030204" pitchFamily="49" charset="0"/>
              </a:rPr>
              <a:t>;</a:t>
            </a:r>
          </a:p>
          <a:p>
            <a:r>
              <a:rPr lang="en-AU" sz="800" dirty="0">
                <a:solidFill>
                  <a:prstClr val="black"/>
                </a:solidFill>
                <a:latin typeface="Consolas" panose="020B0609020204030204" pitchFamily="49" charset="0"/>
              </a:rPr>
              <a:t>        del += </a:t>
            </a:r>
            <a:r>
              <a:rPr lang="en-AU" sz="800" dirty="0" err="1">
                <a:solidFill>
                  <a:prstClr val="black"/>
                </a:solidFill>
                <a:latin typeface="Consolas" panose="020B0609020204030204" pitchFamily="49" charset="0"/>
              </a:rPr>
              <a:t>PrintLower</a:t>
            </a:r>
            <a:r>
              <a:rPr lang="en-AU" sz="800" dirty="0">
                <a:solidFill>
                  <a:prstClr val="black"/>
                </a:solidFill>
                <a:latin typeface="Consolas" panose="020B0609020204030204" pitchFamily="49" charset="0"/>
              </a:rPr>
              <a:t>;</a:t>
            </a:r>
          </a:p>
          <a:p>
            <a:r>
              <a:rPr lang="en-AU" sz="800" dirty="0">
                <a:solidFill>
                  <a:prstClr val="black"/>
                </a:solidFill>
                <a:latin typeface="Consolas" panose="020B0609020204030204" pitchFamily="49" charset="0"/>
              </a:rPr>
              <a:t>        del += Print;</a:t>
            </a:r>
          </a:p>
          <a:p>
            <a:r>
              <a:rPr lang="en-AU" sz="800" dirty="0">
                <a:solidFill>
                  <a:prstClr val="black"/>
                </a:solidFill>
                <a:latin typeface="Consolas" panose="020B0609020204030204" pitchFamily="49" charset="0"/>
              </a:rPr>
              <a:t>            </a:t>
            </a:r>
          </a:p>
          <a:p>
            <a:r>
              <a:rPr lang="en-AU" sz="800" dirty="0">
                <a:solidFill>
                  <a:prstClr val="black"/>
                </a:solidFill>
                <a:latin typeface="Consolas" panose="020B0609020204030204" pitchFamily="49" charset="0"/>
              </a:rPr>
              <a:t>        </a:t>
            </a:r>
            <a:r>
              <a:rPr lang="en-AU" sz="800" dirty="0">
                <a:solidFill>
                  <a:srgbClr val="008000"/>
                </a:solidFill>
                <a:latin typeface="Consolas" panose="020B0609020204030204" pitchFamily="49" charset="0"/>
              </a:rPr>
              <a:t>// call our delegate methods</a:t>
            </a:r>
            <a:endParaRPr lang="en-AU" sz="800" dirty="0">
              <a:solidFill>
                <a:prstClr val="black"/>
              </a:solidFill>
              <a:latin typeface="Consolas" panose="020B0609020204030204" pitchFamily="49" charset="0"/>
            </a:endParaRPr>
          </a:p>
          <a:p>
            <a:r>
              <a:rPr lang="en-AU" sz="800" dirty="0">
                <a:solidFill>
                  <a:prstClr val="black"/>
                </a:solidFill>
                <a:latin typeface="Consolas" panose="020B0609020204030204" pitchFamily="49" charset="0"/>
              </a:rPr>
              <a:t>        del(</a:t>
            </a:r>
            <a:r>
              <a:rPr lang="en-AU" sz="800" dirty="0">
                <a:solidFill>
                  <a:srgbClr val="A31515"/>
                </a:solidFill>
                <a:latin typeface="Consolas" panose="020B0609020204030204" pitchFamily="49" charset="0"/>
              </a:rPr>
              <a:t>"hello WORLD"</a:t>
            </a:r>
            <a:r>
              <a:rPr lang="en-AU" sz="800" dirty="0">
                <a:solidFill>
                  <a:prstClr val="black"/>
                </a:solidFill>
                <a:latin typeface="Consolas" panose="020B0609020204030204" pitchFamily="49" charset="0"/>
              </a:rPr>
              <a:t>);</a:t>
            </a:r>
          </a:p>
          <a:p>
            <a:endParaRPr lang="en-AU" sz="800" dirty="0">
              <a:solidFill>
                <a:prstClr val="black"/>
              </a:solidFill>
              <a:latin typeface="Consolas" panose="020B0609020204030204" pitchFamily="49" charset="0"/>
            </a:endParaRPr>
          </a:p>
          <a:p>
            <a:r>
              <a:rPr lang="en-AU" sz="800" dirty="0">
                <a:solidFill>
                  <a:prstClr val="black"/>
                </a:solidFill>
                <a:latin typeface="Consolas" panose="020B0609020204030204" pitchFamily="49" charset="0"/>
              </a:rPr>
              <a:t>        </a:t>
            </a:r>
            <a:r>
              <a:rPr lang="en-AU" sz="800" dirty="0" err="1">
                <a:solidFill>
                  <a:srgbClr val="2B91AF"/>
                </a:solidFill>
                <a:latin typeface="Consolas" panose="020B0609020204030204" pitchFamily="49" charset="0"/>
              </a:rPr>
              <a:t>Console</a:t>
            </a:r>
            <a:r>
              <a:rPr lang="en-AU" sz="800" dirty="0" err="1">
                <a:solidFill>
                  <a:prstClr val="black"/>
                </a:solidFill>
                <a:latin typeface="Consolas" panose="020B0609020204030204" pitchFamily="49" charset="0"/>
              </a:rPr>
              <a:t>.ReadLine</a:t>
            </a:r>
            <a:r>
              <a:rPr lang="en-AU" sz="800" dirty="0">
                <a:solidFill>
                  <a:prstClr val="black"/>
                </a:solidFill>
                <a:latin typeface="Consolas" panose="020B0609020204030204" pitchFamily="49" charset="0"/>
              </a:rPr>
              <a:t>();</a:t>
            </a:r>
          </a:p>
          <a:p>
            <a:r>
              <a:rPr lang="en-AU" sz="800" dirty="0">
                <a:solidFill>
                  <a:prstClr val="black"/>
                </a:solidFill>
                <a:latin typeface="Consolas" panose="020B0609020204030204" pitchFamily="49" charset="0"/>
              </a:rPr>
              <a:t>    }</a:t>
            </a:r>
          </a:p>
          <a:p>
            <a:r>
              <a:rPr lang="en-AU" sz="800" dirty="0">
                <a:solidFill>
                  <a:prstClr val="black"/>
                </a:solidFill>
                <a:latin typeface="Consolas" panose="020B0609020204030204" pitchFamily="49" charset="0"/>
              </a:rPr>
              <a:t>}</a:t>
            </a:r>
          </a:p>
        </p:txBody>
      </p:sp>
    </p:spTree>
    <p:extLst>
      <p:ext uri="{BB962C8B-B14F-4D97-AF65-F5344CB8AC3E}">
        <p14:creationId xmlns:p14="http://schemas.microsoft.com/office/powerpoint/2010/main" val="13977663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What are they good for</a:t>
            </a:r>
            <a:endParaRPr lang="en-AU" dirty="0"/>
          </a:p>
        </p:txBody>
      </p:sp>
      <p:sp>
        <p:nvSpPr>
          <p:cNvPr id="5" name="Content Placeholder 4"/>
          <p:cNvSpPr>
            <a:spLocks noGrp="1"/>
          </p:cNvSpPr>
          <p:nvPr>
            <p:ph idx="4294967295"/>
          </p:nvPr>
        </p:nvSpPr>
        <p:spPr>
          <a:xfrm>
            <a:off x="323528" y="1200151"/>
            <a:ext cx="2952328" cy="3394472"/>
          </a:xfrm>
          <a:prstGeom prst="rect">
            <a:avLst/>
          </a:prstGeom>
        </p:spPr>
        <p:txBody>
          <a:bodyPr>
            <a:normAutofit/>
          </a:bodyPr>
          <a:lstStyle/>
          <a:p>
            <a:r>
              <a:rPr lang="en-AU" sz="1800" dirty="0" smtClean="0"/>
              <a:t>Delegates are fantastic for providing custom functionality</a:t>
            </a:r>
          </a:p>
          <a:p>
            <a:pPr lvl="1"/>
            <a:endParaRPr lang="en-AU" sz="1400" dirty="0"/>
          </a:p>
          <a:p>
            <a:r>
              <a:rPr lang="en-AU" sz="1800" dirty="0" smtClean="0"/>
              <a:t>Lets say you create your own generic container type</a:t>
            </a:r>
          </a:p>
          <a:p>
            <a:pPr lvl="1"/>
            <a:r>
              <a:rPr lang="en-AU" sz="1600" dirty="0" smtClean="0"/>
              <a:t>You can provide a </a:t>
            </a:r>
            <a:r>
              <a:rPr lang="en-AU" sz="1600" dirty="0" err="1" smtClean="0"/>
              <a:t>LessThan</a:t>
            </a:r>
            <a:r>
              <a:rPr lang="en-AU" sz="1600" dirty="0" smtClean="0"/>
              <a:t> delegate to enable you to write a sorting method</a:t>
            </a:r>
          </a:p>
        </p:txBody>
      </p:sp>
      <p:sp>
        <p:nvSpPr>
          <p:cNvPr id="6" name="TextBox 5"/>
          <p:cNvSpPr txBox="1"/>
          <p:nvPr/>
        </p:nvSpPr>
        <p:spPr>
          <a:xfrm>
            <a:off x="3347864" y="1174504"/>
            <a:ext cx="4698722" cy="286232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AU" sz="1000" dirty="0">
                <a:solidFill>
                  <a:srgbClr val="0000FF"/>
                </a:solidFill>
                <a:latin typeface="Consolas" panose="020B0609020204030204" pitchFamily="49" charset="0"/>
              </a:rPr>
              <a:t>static</a:t>
            </a:r>
            <a:r>
              <a:rPr lang="en-AU" sz="1000" dirty="0">
                <a:solidFill>
                  <a:prstClr val="black"/>
                </a:solidFill>
                <a:latin typeface="Consolas" panose="020B0609020204030204" pitchFamily="49" charset="0"/>
              </a:rPr>
              <a:t> </a:t>
            </a:r>
            <a:r>
              <a:rPr lang="en-AU" sz="1000" dirty="0" err="1">
                <a:solidFill>
                  <a:srgbClr val="0000FF"/>
                </a:solidFill>
                <a:latin typeface="Consolas" panose="020B0609020204030204" pitchFamily="49" charset="0"/>
              </a:rPr>
              <a:t>bool</a:t>
            </a:r>
            <a:r>
              <a:rPr lang="en-AU" sz="1000" dirty="0">
                <a:solidFill>
                  <a:prstClr val="black"/>
                </a:solidFill>
                <a:latin typeface="Consolas" panose="020B0609020204030204" pitchFamily="49" charset="0"/>
              </a:rPr>
              <a:t> </a:t>
            </a:r>
            <a:r>
              <a:rPr lang="en-AU" sz="1000" dirty="0" err="1">
                <a:solidFill>
                  <a:prstClr val="black"/>
                </a:solidFill>
                <a:latin typeface="Consolas" panose="020B0609020204030204" pitchFamily="49" charset="0"/>
              </a:rPr>
              <a:t>LessThan</a:t>
            </a:r>
            <a:r>
              <a:rPr lang="en-AU" sz="1000" dirty="0">
                <a:solidFill>
                  <a:prstClr val="black"/>
                </a:solidFill>
                <a:latin typeface="Consolas" panose="020B0609020204030204" pitchFamily="49" charset="0"/>
              </a:rPr>
              <a:t>(</a:t>
            </a:r>
            <a:r>
              <a:rPr lang="en-AU" sz="1000" dirty="0">
                <a:solidFill>
                  <a:srgbClr val="0000FF"/>
                </a:solidFill>
                <a:latin typeface="Consolas" panose="020B0609020204030204" pitchFamily="49" charset="0"/>
              </a:rPr>
              <a:t>string</a:t>
            </a:r>
            <a:r>
              <a:rPr lang="en-AU" sz="1000" dirty="0">
                <a:solidFill>
                  <a:prstClr val="black"/>
                </a:solidFill>
                <a:latin typeface="Consolas" panose="020B0609020204030204" pitchFamily="49" charset="0"/>
              </a:rPr>
              <a:t> a, </a:t>
            </a:r>
            <a:r>
              <a:rPr lang="en-AU" sz="1000" dirty="0">
                <a:solidFill>
                  <a:srgbClr val="0000FF"/>
                </a:solidFill>
                <a:latin typeface="Consolas" panose="020B0609020204030204" pitchFamily="49" charset="0"/>
              </a:rPr>
              <a:t>string</a:t>
            </a:r>
            <a:r>
              <a:rPr lang="en-AU" sz="1000" dirty="0">
                <a:solidFill>
                  <a:prstClr val="black"/>
                </a:solidFill>
                <a:latin typeface="Consolas" panose="020B0609020204030204" pitchFamily="49" charset="0"/>
              </a:rPr>
              <a:t> b)</a:t>
            </a:r>
          </a:p>
          <a:p>
            <a:r>
              <a:rPr lang="en-AU" sz="1000" dirty="0">
                <a:solidFill>
                  <a:prstClr val="black"/>
                </a:solidFill>
                <a:latin typeface="Consolas" panose="020B0609020204030204" pitchFamily="49" charset="0"/>
              </a:rPr>
              <a:t>{</a:t>
            </a:r>
          </a:p>
          <a:p>
            <a:r>
              <a:rPr lang="en-AU" sz="1000" dirty="0">
                <a:solidFill>
                  <a:prstClr val="black"/>
                </a:solidFill>
                <a:latin typeface="Consolas" panose="020B0609020204030204" pitchFamily="49" charset="0"/>
              </a:rPr>
              <a:t>    </a:t>
            </a:r>
            <a:r>
              <a:rPr lang="en-AU" sz="1000" dirty="0">
                <a:solidFill>
                  <a:srgbClr val="0000FF"/>
                </a:solidFill>
                <a:latin typeface="Consolas" panose="020B0609020204030204" pitchFamily="49" charset="0"/>
              </a:rPr>
              <a:t>return</a:t>
            </a:r>
            <a:r>
              <a:rPr lang="en-AU" sz="1000" dirty="0">
                <a:solidFill>
                  <a:prstClr val="black"/>
                </a:solidFill>
                <a:latin typeface="Consolas" panose="020B0609020204030204" pitchFamily="49" charset="0"/>
              </a:rPr>
              <a:t> </a:t>
            </a:r>
            <a:r>
              <a:rPr lang="en-AU" sz="1000" dirty="0" err="1">
                <a:solidFill>
                  <a:prstClr val="black"/>
                </a:solidFill>
                <a:latin typeface="Consolas" panose="020B0609020204030204" pitchFamily="49" charset="0"/>
              </a:rPr>
              <a:t>a.Length</a:t>
            </a:r>
            <a:r>
              <a:rPr lang="en-AU" sz="1000" dirty="0">
                <a:solidFill>
                  <a:prstClr val="black"/>
                </a:solidFill>
                <a:latin typeface="Consolas" panose="020B0609020204030204" pitchFamily="49" charset="0"/>
              </a:rPr>
              <a:t> &lt; </a:t>
            </a:r>
            <a:r>
              <a:rPr lang="en-AU" sz="1000" dirty="0" err="1">
                <a:solidFill>
                  <a:prstClr val="black"/>
                </a:solidFill>
                <a:latin typeface="Consolas" panose="020B0609020204030204" pitchFamily="49" charset="0"/>
              </a:rPr>
              <a:t>b.Length</a:t>
            </a:r>
            <a:r>
              <a:rPr lang="en-AU" sz="1000" dirty="0">
                <a:solidFill>
                  <a:prstClr val="black"/>
                </a:solidFill>
                <a:latin typeface="Consolas" panose="020B0609020204030204" pitchFamily="49" charset="0"/>
              </a:rPr>
              <a:t>;</a:t>
            </a:r>
          </a:p>
          <a:p>
            <a:r>
              <a:rPr lang="en-AU" sz="1000" dirty="0">
                <a:solidFill>
                  <a:prstClr val="black"/>
                </a:solidFill>
                <a:latin typeface="Consolas" panose="020B0609020204030204" pitchFamily="49" charset="0"/>
              </a:rPr>
              <a:t>}</a:t>
            </a:r>
          </a:p>
          <a:p>
            <a:endParaRPr lang="en-AU" sz="1000" dirty="0">
              <a:solidFill>
                <a:prstClr val="black"/>
              </a:solidFill>
              <a:latin typeface="Consolas" panose="020B0609020204030204" pitchFamily="49" charset="0"/>
            </a:endParaRPr>
          </a:p>
          <a:p>
            <a:r>
              <a:rPr lang="en-AU" sz="1000" dirty="0">
                <a:solidFill>
                  <a:srgbClr val="0000FF"/>
                </a:solidFill>
                <a:latin typeface="Consolas" panose="020B0609020204030204" pitchFamily="49" charset="0"/>
              </a:rPr>
              <a:t>static</a:t>
            </a:r>
            <a:r>
              <a:rPr lang="en-AU" sz="1000" dirty="0">
                <a:solidFill>
                  <a:prstClr val="black"/>
                </a:solidFill>
                <a:latin typeface="Consolas" panose="020B0609020204030204" pitchFamily="49" charset="0"/>
              </a:rPr>
              <a:t> </a:t>
            </a:r>
            <a:r>
              <a:rPr lang="en-AU" sz="1000" dirty="0">
                <a:solidFill>
                  <a:srgbClr val="0000FF"/>
                </a:solidFill>
                <a:latin typeface="Consolas" panose="020B0609020204030204" pitchFamily="49" charset="0"/>
              </a:rPr>
              <a:t>void</a:t>
            </a:r>
            <a:r>
              <a:rPr lang="en-AU" sz="1000" dirty="0">
                <a:solidFill>
                  <a:prstClr val="black"/>
                </a:solidFill>
                <a:latin typeface="Consolas" panose="020B0609020204030204" pitchFamily="49" charset="0"/>
              </a:rPr>
              <a:t> Main(</a:t>
            </a:r>
            <a:r>
              <a:rPr lang="en-AU" sz="1000" dirty="0">
                <a:solidFill>
                  <a:srgbClr val="0000FF"/>
                </a:solidFill>
                <a:latin typeface="Consolas" panose="020B0609020204030204" pitchFamily="49" charset="0"/>
              </a:rPr>
              <a:t>string</a:t>
            </a:r>
            <a:r>
              <a:rPr lang="en-AU" sz="1000" dirty="0">
                <a:solidFill>
                  <a:prstClr val="black"/>
                </a:solidFill>
                <a:latin typeface="Consolas" panose="020B0609020204030204" pitchFamily="49" charset="0"/>
              </a:rPr>
              <a:t>[] </a:t>
            </a:r>
            <a:r>
              <a:rPr lang="en-AU" sz="1000" dirty="0" err="1">
                <a:solidFill>
                  <a:prstClr val="black"/>
                </a:solidFill>
                <a:latin typeface="Consolas" panose="020B0609020204030204" pitchFamily="49" charset="0"/>
              </a:rPr>
              <a:t>args</a:t>
            </a:r>
            <a:r>
              <a:rPr lang="en-AU" sz="1000" dirty="0">
                <a:solidFill>
                  <a:prstClr val="black"/>
                </a:solidFill>
                <a:latin typeface="Consolas" panose="020B0609020204030204" pitchFamily="49" charset="0"/>
              </a:rPr>
              <a:t>)</a:t>
            </a:r>
          </a:p>
          <a:p>
            <a:r>
              <a:rPr lang="en-AU" sz="1000" dirty="0" smtClean="0">
                <a:solidFill>
                  <a:prstClr val="black"/>
                </a:solidFill>
                <a:latin typeface="Consolas" panose="020B0609020204030204" pitchFamily="49" charset="0"/>
              </a:rPr>
              <a:t>{</a:t>
            </a:r>
            <a:endParaRPr lang="en-AU" sz="1000" dirty="0">
              <a:solidFill>
                <a:prstClr val="black"/>
              </a:solidFill>
              <a:latin typeface="Consolas" panose="020B0609020204030204" pitchFamily="49" charset="0"/>
            </a:endParaRPr>
          </a:p>
          <a:p>
            <a:r>
              <a:rPr lang="en-AU" sz="1000" dirty="0">
                <a:solidFill>
                  <a:prstClr val="black"/>
                </a:solidFill>
                <a:latin typeface="Consolas" panose="020B0609020204030204" pitchFamily="49" charset="0"/>
              </a:rPr>
              <a:t>    </a:t>
            </a:r>
            <a:r>
              <a:rPr lang="en-AU" sz="1000" dirty="0" err="1">
                <a:solidFill>
                  <a:prstClr val="black"/>
                </a:solidFill>
                <a:latin typeface="Consolas" panose="020B0609020204030204" pitchFamily="49" charset="0"/>
              </a:rPr>
              <a:t>MyContainerType</a:t>
            </a:r>
            <a:r>
              <a:rPr lang="en-AU" sz="1000" dirty="0">
                <a:solidFill>
                  <a:prstClr val="black"/>
                </a:solidFill>
                <a:latin typeface="Consolas" panose="020B0609020204030204" pitchFamily="49" charset="0"/>
              </a:rPr>
              <a:t> </a:t>
            </a:r>
            <a:r>
              <a:rPr lang="en-AU" sz="1000" dirty="0" err="1">
                <a:solidFill>
                  <a:prstClr val="black"/>
                </a:solidFill>
                <a:latin typeface="Consolas" panose="020B0609020204030204" pitchFamily="49" charset="0"/>
              </a:rPr>
              <a:t>myContainer</a:t>
            </a:r>
            <a:r>
              <a:rPr lang="en-AU" sz="1000" dirty="0">
                <a:solidFill>
                  <a:prstClr val="black"/>
                </a:solidFill>
                <a:latin typeface="Consolas" panose="020B0609020204030204" pitchFamily="49" charset="0"/>
              </a:rPr>
              <a:t>&lt;</a:t>
            </a:r>
            <a:r>
              <a:rPr lang="en-AU" sz="1000" dirty="0">
                <a:solidFill>
                  <a:srgbClr val="0000FF"/>
                </a:solidFill>
                <a:latin typeface="Consolas" panose="020B0609020204030204" pitchFamily="49" charset="0"/>
              </a:rPr>
              <a:t>string</a:t>
            </a:r>
            <a:r>
              <a:rPr lang="en-AU" sz="1000" dirty="0">
                <a:solidFill>
                  <a:prstClr val="black"/>
                </a:solidFill>
                <a:latin typeface="Consolas" panose="020B0609020204030204" pitchFamily="49" charset="0"/>
              </a:rPr>
              <a:t>&gt; = </a:t>
            </a:r>
            <a:r>
              <a:rPr lang="en-AU" sz="1000" dirty="0">
                <a:solidFill>
                  <a:srgbClr val="0000FF"/>
                </a:solidFill>
                <a:latin typeface="Consolas" panose="020B0609020204030204" pitchFamily="49" charset="0"/>
              </a:rPr>
              <a:t>new</a:t>
            </a:r>
            <a:r>
              <a:rPr lang="en-AU" sz="1000" dirty="0">
                <a:solidFill>
                  <a:prstClr val="black"/>
                </a:solidFill>
                <a:latin typeface="Consolas" panose="020B0609020204030204" pitchFamily="49" charset="0"/>
              </a:rPr>
              <a:t> </a:t>
            </a:r>
            <a:r>
              <a:rPr lang="en-AU" sz="1000" dirty="0" err="1">
                <a:solidFill>
                  <a:prstClr val="black"/>
                </a:solidFill>
                <a:latin typeface="Consolas" panose="020B0609020204030204" pitchFamily="49" charset="0"/>
              </a:rPr>
              <a:t>MyContainerType</a:t>
            </a:r>
            <a:r>
              <a:rPr lang="en-AU" sz="1000" dirty="0">
                <a:solidFill>
                  <a:prstClr val="black"/>
                </a:solidFill>
                <a:latin typeface="Consolas" panose="020B0609020204030204" pitchFamily="49" charset="0"/>
              </a:rPr>
              <a:t>();</a:t>
            </a:r>
          </a:p>
          <a:p>
            <a:r>
              <a:rPr lang="en-AU" sz="1000" dirty="0">
                <a:solidFill>
                  <a:prstClr val="black"/>
                </a:solidFill>
                <a:latin typeface="Consolas" panose="020B0609020204030204" pitchFamily="49" charset="0"/>
              </a:rPr>
              <a:t>    </a:t>
            </a:r>
            <a:r>
              <a:rPr lang="en-AU" sz="1000" dirty="0" err="1">
                <a:solidFill>
                  <a:prstClr val="black"/>
                </a:solidFill>
                <a:latin typeface="Consolas" panose="020B0609020204030204" pitchFamily="49" charset="0"/>
              </a:rPr>
              <a:t>myContainer.Add</a:t>
            </a:r>
            <a:r>
              <a:rPr lang="en-AU" sz="1000" dirty="0">
                <a:solidFill>
                  <a:prstClr val="black"/>
                </a:solidFill>
                <a:latin typeface="Consolas" panose="020B0609020204030204" pitchFamily="49" charset="0"/>
              </a:rPr>
              <a:t>(</a:t>
            </a:r>
            <a:r>
              <a:rPr lang="en-AU" sz="1000" dirty="0">
                <a:solidFill>
                  <a:srgbClr val="A31515"/>
                </a:solidFill>
                <a:latin typeface="Consolas" panose="020B0609020204030204" pitchFamily="49" charset="0"/>
              </a:rPr>
              <a:t>"hello"</a:t>
            </a:r>
            <a:r>
              <a:rPr lang="en-AU" sz="1000" dirty="0">
                <a:solidFill>
                  <a:prstClr val="black"/>
                </a:solidFill>
                <a:latin typeface="Consolas" panose="020B0609020204030204" pitchFamily="49" charset="0"/>
              </a:rPr>
              <a:t>);</a:t>
            </a:r>
          </a:p>
          <a:p>
            <a:r>
              <a:rPr lang="en-AU" sz="1000" dirty="0">
                <a:solidFill>
                  <a:prstClr val="black"/>
                </a:solidFill>
                <a:latin typeface="Consolas" panose="020B0609020204030204" pitchFamily="49" charset="0"/>
              </a:rPr>
              <a:t>    </a:t>
            </a:r>
            <a:r>
              <a:rPr lang="en-AU" sz="1000" dirty="0" err="1">
                <a:solidFill>
                  <a:prstClr val="black"/>
                </a:solidFill>
                <a:latin typeface="Consolas" panose="020B0609020204030204" pitchFamily="49" charset="0"/>
              </a:rPr>
              <a:t>myContainer.Add</a:t>
            </a:r>
            <a:r>
              <a:rPr lang="en-AU" sz="1000" dirty="0">
                <a:solidFill>
                  <a:prstClr val="black"/>
                </a:solidFill>
                <a:latin typeface="Consolas" panose="020B0609020204030204" pitchFamily="49" charset="0"/>
              </a:rPr>
              <a:t>(</a:t>
            </a:r>
            <a:r>
              <a:rPr lang="en-AU" sz="1000" dirty="0">
                <a:solidFill>
                  <a:srgbClr val="A31515"/>
                </a:solidFill>
                <a:latin typeface="Consolas" panose="020B0609020204030204" pitchFamily="49" charset="0"/>
              </a:rPr>
              <a:t>"</a:t>
            </a:r>
            <a:r>
              <a:rPr lang="en-AU" sz="1000" dirty="0" err="1">
                <a:solidFill>
                  <a:srgbClr val="A31515"/>
                </a:solidFill>
                <a:latin typeface="Consolas" panose="020B0609020204030204" pitchFamily="49" charset="0"/>
              </a:rPr>
              <a:t>aaa</a:t>
            </a:r>
            <a:r>
              <a:rPr lang="en-AU" sz="1000" dirty="0">
                <a:solidFill>
                  <a:srgbClr val="A31515"/>
                </a:solidFill>
                <a:latin typeface="Consolas" panose="020B0609020204030204" pitchFamily="49" charset="0"/>
              </a:rPr>
              <a:t>"</a:t>
            </a:r>
            <a:r>
              <a:rPr lang="en-AU" sz="1000" dirty="0">
                <a:solidFill>
                  <a:prstClr val="black"/>
                </a:solidFill>
                <a:latin typeface="Consolas" panose="020B0609020204030204" pitchFamily="49" charset="0"/>
              </a:rPr>
              <a:t>);</a:t>
            </a:r>
          </a:p>
          <a:p>
            <a:r>
              <a:rPr lang="en-AU" sz="1000" dirty="0">
                <a:solidFill>
                  <a:prstClr val="black"/>
                </a:solidFill>
                <a:latin typeface="Consolas" panose="020B0609020204030204" pitchFamily="49" charset="0"/>
              </a:rPr>
              <a:t>    </a:t>
            </a:r>
            <a:r>
              <a:rPr lang="en-AU" sz="1000" dirty="0" err="1">
                <a:solidFill>
                  <a:prstClr val="black"/>
                </a:solidFill>
                <a:latin typeface="Consolas" panose="020B0609020204030204" pitchFamily="49" charset="0"/>
              </a:rPr>
              <a:t>myContainer.Add</a:t>
            </a:r>
            <a:r>
              <a:rPr lang="en-AU" sz="1000" dirty="0">
                <a:solidFill>
                  <a:prstClr val="black"/>
                </a:solidFill>
                <a:latin typeface="Consolas" panose="020B0609020204030204" pitchFamily="49" charset="0"/>
              </a:rPr>
              <a:t>(</a:t>
            </a:r>
            <a:r>
              <a:rPr lang="en-AU" sz="1000" dirty="0">
                <a:solidFill>
                  <a:srgbClr val="A31515"/>
                </a:solidFill>
                <a:latin typeface="Consolas" panose="020B0609020204030204" pitchFamily="49" charset="0"/>
              </a:rPr>
              <a:t>"</a:t>
            </a:r>
            <a:r>
              <a:rPr lang="en-AU" sz="1000" dirty="0" err="1">
                <a:solidFill>
                  <a:srgbClr val="A31515"/>
                </a:solidFill>
                <a:latin typeface="Consolas" panose="020B0609020204030204" pitchFamily="49" charset="0"/>
              </a:rPr>
              <a:t>bbbb</a:t>
            </a:r>
            <a:r>
              <a:rPr lang="en-AU" sz="1000" dirty="0">
                <a:solidFill>
                  <a:srgbClr val="A31515"/>
                </a:solidFill>
                <a:latin typeface="Consolas" panose="020B0609020204030204" pitchFamily="49" charset="0"/>
              </a:rPr>
              <a:t>"</a:t>
            </a:r>
            <a:r>
              <a:rPr lang="en-AU" sz="1000" dirty="0">
                <a:solidFill>
                  <a:prstClr val="black"/>
                </a:solidFill>
                <a:latin typeface="Consolas" panose="020B0609020204030204" pitchFamily="49" charset="0"/>
              </a:rPr>
              <a:t>);</a:t>
            </a:r>
          </a:p>
          <a:p>
            <a:endParaRPr lang="en-AU" sz="1000" dirty="0">
              <a:solidFill>
                <a:prstClr val="black"/>
              </a:solidFill>
              <a:latin typeface="Consolas" panose="020B0609020204030204" pitchFamily="49" charset="0"/>
            </a:endParaRPr>
          </a:p>
          <a:p>
            <a:r>
              <a:rPr lang="en-AU" sz="1000" dirty="0">
                <a:solidFill>
                  <a:prstClr val="black"/>
                </a:solidFill>
                <a:latin typeface="Consolas" panose="020B0609020204030204" pitchFamily="49" charset="0"/>
              </a:rPr>
              <a:t>    </a:t>
            </a:r>
            <a:r>
              <a:rPr lang="en-AU" sz="1000" dirty="0" err="1">
                <a:solidFill>
                  <a:prstClr val="black"/>
                </a:solidFill>
                <a:latin typeface="Consolas" panose="020B0609020204030204" pitchFamily="49" charset="0"/>
              </a:rPr>
              <a:t>myContainer.LessThanFunc</a:t>
            </a:r>
            <a:r>
              <a:rPr lang="en-AU" sz="1000" dirty="0">
                <a:solidFill>
                  <a:prstClr val="black"/>
                </a:solidFill>
                <a:latin typeface="Consolas" panose="020B0609020204030204" pitchFamily="49" charset="0"/>
              </a:rPr>
              <a:t> = </a:t>
            </a:r>
            <a:r>
              <a:rPr lang="en-AU" sz="1000" dirty="0" err="1">
                <a:solidFill>
                  <a:prstClr val="black"/>
                </a:solidFill>
                <a:latin typeface="Consolas" panose="020B0609020204030204" pitchFamily="49" charset="0"/>
              </a:rPr>
              <a:t>LessThan</a:t>
            </a:r>
            <a:r>
              <a:rPr lang="en-AU" sz="1000" dirty="0">
                <a:solidFill>
                  <a:prstClr val="black"/>
                </a:solidFill>
                <a:latin typeface="Consolas" panose="020B0609020204030204" pitchFamily="49" charset="0"/>
              </a:rPr>
              <a:t>;</a:t>
            </a:r>
          </a:p>
          <a:p>
            <a:endParaRPr lang="en-AU" sz="1000" dirty="0">
              <a:solidFill>
                <a:prstClr val="black"/>
              </a:solidFill>
              <a:latin typeface="Consolas" panose="020B0609020204030204" pitchFamily="49" charset="0"/>
            </a:endParaRPr>
          </a:p>
          <a:p>
            <a:r>
              <a:rPr lang="en-AU" sz="1000" dirty="0">
                <a:solidFill>
                  <a:prstClr val="black"/>
                </a:solidFill>
                <a:latin typeface="Consolas" panose="020B0609020204030204" pitchFamily="49" charset="0"/>
              </a:rPr>
              <a:t>    </a:t>
            </a:r>
            <a:r>
              <a:rPr lang="en-AU" sz="1000" dirty="0" err="1">
                <a:solidFill>
                  <a:prstClr val="black"/>
                </a:solidFill>
                <a:latin typeface="Consolas" panose="020B0609020204030204" pitchFamily="49" charset="0"/>
              </a:rPr>
              <a:t>myContainer.Sort</a:t>
            </a:r>
            <a:r>
              <a:rPr lang="en-AU" sz="1000" dirty="0">
                <a:solidFill>
                  <a:prstClr val="black"/>
                </a:solidFill>
                <a:latin typeface="Consolas" panose="020B0609020204030204" pitchFamily="49" charset="0"/>
              </a:rPr>
              <a:t>();</a:t>
            </a:r>
          </a:p>
          <a:p>
            <a:endParaRPr lang="en-AU" sz="1000" dirty="0">
              <a:solidFill>
                <a:prstClr val="black"/>
              </a:solidFill>
              <a:latin typeface="Consolas" panose="020B0609020204030204" pitchFamily="49" charset="0"/>
            </a:endParaRPr>
          </a:p>
          <a:p>
            <a:r>
              <a:rPr lang="en-AU" sz="1000" dirty="0">
                <a:solidFill>
                  <a:prstClr val="black"/>
                </a:solidFill>
                <a:latin typeface="Consolas" panose="020B0609020204030204" pitchFamily="49" charset="0"/>
              </a:rPr>
              <a:t>    </a:t>
            </a:r>
            <a:r>
              <a:rPr lang="en-AU" sz="1000" dirty="0" err="1">
                <a:solidFill>
                  <a:srgbClr val="2B91AF"/>
                </a:solidFill>
                <a:latin typeface="Consolas" panose="020B0609020204030204" pitchFamily="49" charset="0"/>
              </a:rPr>
              <a:t>Console</a:t>
            </a:r>
            <a:r>
              <a:rPr lang="en-AU" sz="1000" dirty="0" err="1">
                <a:solidFill>
                  <a:prstClr val="black"/>
                </a:solidFill>
                <a:latin typeface="Consolas" panose="020B0609020204030204" pitchFamily="49" charset="0"/>
              </a:rPr>
              <a:t>.ReadLine</a:t>
            </a:r>
            <a:r>
              <a:rPr lang="en-AU" sz="1000" dirty="0">
                <a:solidFill>
                  <a:prstClr val="black"/>
                </a:solidFill>
                <a:latin typeface="Consolas" panose="020B0609020204030204" pitchFamily="49" charset="0"/>
              </a:rPr>
              <a:t>();</a:t>
            </a:r>
          </a:p>
          <a:p>
            <a:r>
              <a:rPr lang="en-AU" sz="1000" dirty="0">
                <a:solidFill>
                  <a:prstClr val="black"/>
                </a:solidFill>
                <a:latin typeface="Consolas" panose="020B0609020204030204" pitchFamily="49" charset="0"/>
              </a:rPr>
              <a:t>}</a:t>
            </a:r>
          </a:p>
        </p:txBody>
      </p:sp>
    </p:spTree>
    <p:extLst>
      <p:ext uri="{BB962C8B-B14F-4D97-AF65-F5344CB8AC3E}">
        <p14:creationId xmlns:p14="http://schemas.microsoft.com/office/powerpoint/2010/main" val="8790673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What are they good for</a:t>
            </a:r>
            <a:endParaRPr lang="en-AU" dirty="0"/>
          </a:p>
        </p:txBody>
      </p:sp>
      <p:sp>
        <p:nvSpPr>
          <p:cNvPr id="5" name="Content Placeholder 4"/>
          <p:cNvSpPr>
            <a:spLocks noGrp="1"/>
          </p:cNvSpPr>
          <p:nvPr>
            <p:ph idx="4294967295"/>
          </p:nvPr>
        </p:nvSpPr>
        <p:spPr>
          <a:xfrm>
            <a:off x="323528" y="1200151"/>
            <a:ext cx="3240360" cy="867543"/>
          </a:xfrm>
          <a:prstGeom prst="rect">
            <a:avLst/>
          </a:prstGeom>
        </p:spPr>
        <p:txBody>
          <a:bodyPr>
            <a:noAutofit/>
          </a:bodyPr>
          <a:lstStyle/>
          <a:p>
            <a:r>
              <a:rPr lang="en-AU" sz="2000" dirty="0" smtClean="0"/>
              <a:t>They are also fantastic for handling events</a:t>
            </a:r>
            <a:endParaRPr lang="en-AU" sz="2000" dirty="0"/>
          </a:p>
        </p:txBody>
      </p:sp>
      <p:sp>
        <p:nvSpPr>
          <p:cNvPr id="6" name="TextBox 5"/>
          <p:cNvSpPr txBox="1"/>
          <p:nvPr/>
        </p:nvSpPr>
        <p:spPr>
          <a:xfrm>
            <a:off x="755576" y="2067694"/>
            <a:ext cx="2813591" cy="2585323"/>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endParaRPr lang="en-AU" sz="900" dirty="0">
              <a:solidFill>
                <a:prstClr val="black"/>
              </a:solidFill>
              <a:latin typeface="Consolas" panose="020B0609020204030204" pitchFamily="49" charset="0"/>
            </a:endParaRPr>
          </a:p>
          <a:p>
            <a:r>
              <a:rPr lang="en-AU" sz="900" dirty="0">
                <a:solidFill>
                  <a:srgbClr val="0000FF"/>
                </a:solidFill>
                <a:latin typeface="Consolas" panose="020B0609020204030204" pitchFamily="49" charset="0"/>
              </a:rPr>
              <a:t>static</a:t>
            </a:r>
            <a:r>
              <a:rPr lang="en-AU" sz="900" dirty="0">
                <a:solidFill>
                  <a:prstClr val="black"/>
                </a:solidFill>
                <a:latin typeface="Consolas" panose="020B0609020204030204" pitchFamily="49" charset="0"/>
              </a:rPr>
              <a:t> </a:t>
            </a:r>
            <a:r>
              <a:rPr lang="en-AU" sz="900" dirty="0">
                <a:solidFill>
                  <a:srgbClr val="0000FF"/>
                </a:solidFill>
                <a:latin typeface="Consolas" panose="020B0609020204030204" pitchFamily="49" charset="0"/>
              </a:rPr>
              <a:t>void</a:t>
            </a:r>
            <a:r>
              <a:rPr lang="en-AU" sz="900" dirty="0">
                <a:solidFill>
                  <a:prstClr val="black"/>
                </a:solidFill>
                <a:latin typeface="Consolas" panose="020B0609020204030204" pitchFamily="49" charset="0"/>
              </a:rPr>
              <a:t> </a:t>
            </a:r>
            <a:r>
              <a:rPr lang="en-AU" sz="900" dirty="0" err="1">
                <a:solidFill>
                  <a:prstClr val="black"/>
                </a:solidFill>
                <a:latin typeface="Consolas" panose="020B0609020204030204" pitchFamily="49" charset="0"/>
              </a:rPr>
              <a:t>HandleButtonClick</a:t>
            </a:r>
            <a:r>
              <a:rPr lang="en-AU" sz="900" dirty="0">
                <a:solidFill>
                  <a:prstClr val="black"/>
                </a:solidFill>
                <a:latin typeface="Consolas" panose="020B0609020204030204" pitchFamily="49" charset="0"/>
              </a:rPr>
              <a:t>(</a:t>
            </a:r>
            <a:r>
              <a:rPr lang="en-AU" sz="900" dirty="0">
                <a:solidFill>
                  <a:srgbClr val="2B91AF"/>
                </a:solidFill>
                <a:latin typeface="Consolas" panose="020B0609020204030204" pitchFamily="49" charset="0"/>
              </a:rPr>
              <a:t>Button</a:t>
            </a:r>
            <a:r>
              <a:rPr lang="en-AU" sz="900" dirty="0">
                <a:solidFill>
                  <a:prstClr val="black"/>
                </a:solidFill>
                <a:latin typeface="Consolas" panose="020B0609020204030204" pitchFamily="49" charset="0"/>
              </a:rPr>
              <a:t> </a:t>
            </a:r>
            <a:r>
              <a:rPr lang="en-AU" sz="900" dirty="0" err="1">
                <a:solidFill>
                  <a:prstClr val="black"/>
                </a:solidFill>
                <a:latin typeface="Consolas" panose="020B0609020204030204" pitchFamily="49" charset="0"/>
              </a:rPr>
              <a:t>btn</a:t>
            </a:r>
            <a:r>
              <a:rPr lang="en-AU" sz="900" dirty="0">
                <a:solidFill>
                  <a:prstClr val="black"/>
                </a:solidFill>
                <a:latin typeface="Consolas" panose="020B0609020204030204" pitchFamily="49" charset="0"/>
              </a:rPr>
              <a:t>)</a:t>
            </a:r>
          </a:p>
          <a:p>
            <a:r>
              <a:rPr lang="en-AU" sz="900" dirty="0">
                <a:solidFill>
                  <a:prstClr val="black"/>
                </a:solidFill>
                <a:latin typeface="Consolas" panose="020B0609020204030204" pitchFamily="49" charset="0"/>
              </a:rPr>
              <a:t>{</a:t>
            </a:r>
          </a:p>
          <a:p>
            <a:r>
              <a:rPr lang="en-AU" sz="900" dirty="0">
                <a:solidFill>
                  <a:prstClr val="black"/>
                </a:solidFill>
                <a:latin typeface="Consolas" panose="020B0609020204030204" pitchFamily="49" charset="0"/>
              </a:rPr>
              <a:t>    </a:t>
            </a:r>
            <a:r>
              <a:rPr lang="en-AU" sz="900" dirty="0" err="1">
                <a:solidFill>
                  <a:srgbClr val="2B91AF"/>
                </a:solidFill>
                <a:latin typeface="Consolas" panose="020B0609020204030204" pitchFamily="49" charset="0"/>
              </a:rPr>
              <a:t>Console</a:t>
            </a:r>
            <a:r>
              <a:rPr lang="en-AU" sz="900" dirty="0" err="1">
                <a:solidFill>
                  <a:prstClr val="black"/>
                </a:solidFill>
                <a:latin typeface="Consolas" panose="020B0609020204030204" pitchFamily="49" charset="0"/>
              </a:rPr>
              <a:t>.WriteLine</a:t>
            </a:r>
            <a:r>
              <a:rPr lang="en-AU" sz="900" dirty="0">
                <a:solidFill>
                  <a:prstClr val="black"/>
                </a:solidFill>
                <a:latin typeface="Consolas" panose="020B0609020204030204" pitchFamily="49" charset="0"/>
              </a:rPr>
              <a:t>(</a:t>
            </a:r>
            <a:r>
              <a:rPr lang="en-AU" sz="900" dirty="0" err="1">
                <a:solidFill>
                  <a:prstClr val="black"/>
                </a:solidFill>
                <a:latin typeface="Consolas" panose="020B0609020204030204" pitchFamily="49" charset="0"/>
              </a:rPr>
              <a:t>btn.m_name</a:t>
            </a:r>
            <a:r>
              <a:rPr lang="en-AU" sz="900" dirty="0">
                <a:solidFill>
                  <a:prstClr val="black"/>
                </a:solidFill>
                <a:latin typeface="Consolas" panose="020B0609020204030204" pitchFamily="49" charset="0"/>
              </a:rPr>
              <a:t>);</a:t>
            </a:r>
          </a:p>
          <a:p>
            <a:r>
              <a:rPr lang="en-AU" sz="900" dirty="0">
                <a:solidFill>
                  <a:prstClr val="black"/>
                </a:solidFill>
                <a:latin typeface="Consolas" panose="020B0609020204030204" pitchFamily="49" charset="0"/>
              </a:rPr>
              <a:t>}</a:t>
            </a:r>
          </a:p>
          <a:p>
            <a:endParaRPr lang="en-AU" sz="900" dirty="0">
              <a:solidFill>
                <a:prstClr val="black"/>
              </a:solidFill>
              <a:latin typeface="Consolas" panose="020B0609020204030204" pitchFamily="49" charset="0"/>
            </a:endParaRPr>
          </a:p>
          <a:p>
            <a:r>
              <a:rPr lang="en-AU" sz="900" dirty="0">
                <a:solidFill>
                  <a:srgbClr val="0000FF"/>
                </a:solidFill>
                <a:latin typeface="Consolas" panose="020B0609020204030204" pitchFamily="49" charset="0"/>
              </a:rPr>
              <a:t>static</a:t>
            </a:r>
            <a:r>
              <a:rPr lang="en-AU" sz="900" dirty="0">
                <a:solidFill>
                  <a:prstClr val="black"/>
                </a:solidFill>
                <a:latin typeface="Consolas" panose="020B0609020204030204" pitchFamily="49" charset="0"/>
              </a:rPr>
              <a:t> </a:t>
            </a:r>
            <a:r>
              <a:rPr lang="en-AU" sz="900" dirty="0">
                <a:solidFill>
                  <a:srgbClr val="0000FF"/>
                </a:solidFill>
                <a:latin typeface="Consolas" panose="020B0609020204030204" pitchFamily="49" charset="0"/>
              </a:rPr>
              <a:t>void</a:t>
            </a:r>
            <a:r>
              <a:rPr lang="en-AU" sz="900" dirty="0">
                <a:solidFill>
                  <a:prstClr val="black"/>
                </a:solidFill>
                <a:latin typeface="Consolas" panose="020B0609020204030204" pitchFamily="49" charset="0"/>
              </a:rPr>
              <a:t> Main(</a:t>
            </a:r>
            <a:r>
              <a:rPr lang="en-AU" sz="900" dirty="0">
                <a:solidFill>
                  <a:srgbClr val="0000FF"/>
                </a:solidFill>
                <a:latin typeface="Consolas" panose="020B0609020204030204" pitchFamily="49" charset="0"/>
              </a:rPr>
              <a:t>string</a:t>
            </a:r>
            <a:r>
              <a:rPr lang="en-AU" sz="900" dirty="0">
                <a:solidFill>
                  <a:prstClr val="black"/>
                </a:solidFill>
                <a:latin typeface="Consolas" panose="020B0609020204030204" pitchFamily="49" charset="0"/>
              </a:rPr>
              <a:t>[] </a:t>
            </a:r>
            <a:r>
              <a:rPr lang="en-AU" sz="900" dirty="0" err="1">
                <a:solidFill>
                  <a:prstClr val="black"/>
                </a:solidFill>
                <a:latin typeface="Consolas" panose="020B0609020204030204" pitchFamily="49" charset="0"/>
              </a:rPr>
              <a:t>args</a:t>
            </a:r>
            <a:r>
              <a:rPr lang="en-AU" sz="900" dirty="0">
                <a:solidFill>
                  <a:prstClr val="black"/>
                </a:solidFill>
                <a:latin typeface="Consolas" panose="020B0609020204030204" pitchFamily="49" charset="0"/>
              </a:rPr>
              <a:t>)</a:t>
            </a:r>
          </a:p>
          <a:p>
            <a:r>
              <a:rPr lang="en-AU" sz="900" dirty="0">
                <a:solidFill>
                  <a:prstClr val="black"/>
                </a:solidFill>
                <a:latin typeface="Consolas" panose="020B0609020204030204" pitchFamily="49" charset="0"/>
              </a:rPr>
              <a:t>{</a:t>
            </a:r>
          </a:p>
          <a:p>
            <a:r>
              <a:rPr lang="en-AU" sz="900" dirty="0">
                <a:solidFill>
                  <a:prstClr val="black"/>
                </a:solidFill>
                <a:latin typeface="Consolas" panose="020B0609020204030204" pitchFamily="49" charset="0"/>
              </a:rPr>
              <a:t>    </a:t>
            </a:r>
            <a:r>
              <a:rPr lang="en-AU" sz="900" dirty="0">
                <a:solidFill>
                  <a:srgbClr val="2B91AF"/>
                </a:solidFill>
                <a:latin typeface="Consolas" panose="020B0609020204030204" pitchFamily="49" charset="0"/>
              </a:rPr>
              <a:t>Button</a:t>
            </a:r>
            <a:r>
              <a:rPr lang="en-AU" sz="900" dirty="0">
                <a:solidFill>
                  <a:prstClr val="black"/>
                </a:solidFill>
                <a:latin typeface="Consolas" panose="020B0609020204030204" pitchFamily="49" charset="0"/>
              </a:rPr>
              <a:t> btn1 = </a:t>
            </a:r>
            <a:r>
              <a:rPr lang="en-AU" sz="900" dirty="0">
                <a:solidFill>
                  <a:srgbClr val="0000FF"/>
                </a:solidFill>
                <a:latin typeface="Consolas" panose="020B0609020204030204" pitchFamily="49" charset="0"/>
              </a:rPr>
              <a:t>new</a:t>
            </a:r>
            <a:r>
              <a:rPr lang="en-AU" sz="900" dirty="0">
                <a:solidFill>
                  <a:prstClr val="black"/>
                </a:solidFill>
                <a:latin typeface="Consolas" panose="020B0609020204030204" pitchFamily="49" charset="0"/>
              </a:rPr>
              <a:t> </a:t>
            </a:r>
            <a:r>
              <a:rPr lang="en-AU" sz="900" dirty="0">
                <a:solidFill>
                  <a:srgbClr val="2B91AF"/>
                </a:solidFill>
                <a:latin typeface="Consolas" panose="020B0609020204030204" pitchFamily="49" charset="0"/>
              </a:rPr>
              <a:t>Button</a:t>
            </a:r>
            <a:r>
              <a:rPr lang="en-AU" sz="900" dirty="0">
                <a:solidFill>
                  <a:prstClr val="black"/>
                </a:solidFill>
                <a:latin typeface="Consolas" panose="020B0609020204030204" pitchFamily="49" charset="0"/>
              </a:rPr>
              <a:t>(</a:t>
            </a:r>
            <a:r>
              <a:rPr lang="en-AU" sz="900" dirty="0">
                <a:solidFill>
                  <a:srgbClr val="A31515"/>
                </a:solidFill>
                <a:latin typeface="Consolas" panose="020B0609020204030204" pitchFamily="49" charset="0"/>
              </a:rPr>
              <a:t>"btn1"</a:t>
            </a:r>
            <a:r>
              <a:rPr lang="en-AU" sz="900" dirty="0">
                <a:solidFill>
                  <a:prstClr val="black"/>
                </a:solidFill>
                <a:latin typeface="Consolas" panose="020B0609020204030204" pitchFamily="49" charset="0"/>
              </a:rPr>
              <a:t>);</a:t>
            </a:r>
          </a:p>
          <a:p>
            <a:r>
              <a:rPr lang="en-AU" sz="900" dirty="0">
                <a:solidFill>
                  <a:prstClr val="black"/>
                </a:solidFill>
                <a:latin typeface="Consolas" panose="020B0609020204030204" pitchFamily="49" charset="0"/>
              </a:rPr>
              <a:t>    </a:t>
            </a:r>
            <a:r>
              <a:rPr lang="en-AU" sz="900" dirty="0">
                <a:solidFill>
                  <a:srgbClr val="2B91AF"/>
                </a:solidFill>
                <a:latin typeface="Consolas" panose="020B0609020204030204" pitchFamily="49" charset="0"/>
              </a:rPr>
              <a:t>Button</a:t>
            </a:r>
            <a:r>
              <a:rPr lang="en-AU" sz="900" dirty="0">
                <a:solidFill>
                  <a:prstClr val="black"/>
                </a:solidFill>
                <a:latin typeface="Consolas" panose="020B0609020204030204" pitchFamily="49" charset="0"/>
              </a:rPr>
              <a:t> btn2 = </a:t>
            </a:r>
            <a:r>
              <a:rPr lang="en-AU" sz="900" dirty="0">
                <a:solidFill>
                  <a:srgbClr val="0000FF"/>
                </a:solidFill>
                <a:latin typeface="Consolas" panose="020B0609020204030204" pitchFamily="49" charset="0"/>
              </a:rPr>
              <a:t>new</a:t>
            </a:r>
            <a:r>
              <a:rPr lang="en-AU" sz="900" dirty="0">
                <a:solidFill>
                  <a:prstClr val="black"/>
                </a:solidFill>
                <a:latin typeface="Consolas" panose="020B0609020204030204" pitchFamily="49" charset="0"/>
              </a:rPr>
              <a:t> </a:t>
            </a:r>
            <a:r>
              <a:rPr lang="en-AU" sz="900" dirty="0">
                <a:solidFill>
                  <a:srgbClr val="2B91AF"/>
                </a:solidFill>
                <a:latin typeface="Consolas" panose="020B0609020204030204" pitchFamily="49" charset="0"/>
              </a:rPr>
              <a:t>Button</a:t>
            </a:r>
            <a:r>
              <a:rPr lang="en-AU" sz="900" dirty="0">
                <a:solidFill>
                  <a:prstClr val="black"/>
                </a:solidFill>
                <a:latin typeface="Consolas" panose="020B0609020204030204" pitchFamily="49" charset="0"/>
              </a:rPr>
              <a:t>(</a:t>
            </a:r>
            <a:r>
              <a:rPr lang="en-AU" sz="900" dirty="0">
                <a:solidFill>
                  <a:srgbClr val="A31515"/>
                </a:solidFill>
                <a:latin typeface="Consolas" panose="020B0609020204030204" pitchFamily="49" charset="0"/>
              </a:rPr>
              <a:t>"btn2"</a:t>
            </a:r>
            <a:r>
              <a:rPr lang="en-AU" sz="900" dirty="0">
                <a:solidFill>
                  <a:prstClr val="black"/>
                </a:solidFill>
                <a:latin typeface="Consolas" panose="020B0609020204030204" pitchFamily="49" charset="0"/>
              </a:rPr>
              <a:t>);</a:t>
            </a:r>
          </a:p>
          <a:p>
            <a:endParaRPr lang="en-AU" sz="900" dirty="0">
              <a:solidFill>
                <a:prstClr val="black"/>
              </a:solidFill>
              <a:latin typeface="Consolas" panose="020B0609020204030204" pitchFamily="49" charset="0"/>
            </a:endParaRPr>
          </a:p>
          <a:p>
            <a:r>
              <a:rPr lang="en-AU" sz="900" dirty="0">
                <a:solidFill>
                  <a:prstClr val="black"/>
                </a:solidFill>
                <a:latin typeface="Consolas" panose="020B0609020204030204" pitchFamily="49" charset="0"/>
              </a:rPr>
              <a:t>    btn1.OnClick = </a:t>
            </a:r>
            <a:r>
              <a:rPr lang="en-AU" sz="900" dirty="0" err="1">
                <a:solidFill>
                  <a:prstClr val="black"/>
                </a:solidFill>
                <a:latin typeface="Consolas" panose="020B0609020204030204" pitchFamily="49" charset="0"/>
              </a:rPr>
              <a:t>HandleButtonClick</a:t>
            </a:r>
            <a:r>
              <a:rPr lang="en-AU" sz="900" dirty="0">
                <a:solidFill>
                  <a:prstClr val="black"/>
                </a:solidFill>
                <a:latin typeface="Consolas" panose="020B0609020204030204" pitchFamily="49" charset="0"/>
              </a:rPr>
              <a:t>;</a:t>
            </a:r>
          </a:p>
          <a:p>
            <a:r>
              <a:rPr lang="en-AU" sz="900" dirty="0">
                <a:solidFill>
                  <a:prstClr val="black"/>
                </a:solidFill>
                <a:latin typeface="Consolas" panose="020B0609020204030204" pitchFamily="49" charset="0"/>
              </a:rPr>
              <a:t>    btn2.OnClick = </a:t>
            </a:r>
            <a:r>
              <a:rPr lang="en-AU" sz="900" dirty="0" err="1">
                <a:solidFill>
                  <a:prstClr val="black"/>
                </a:solidFill>
                <a:latin typeface="Consolas" panose="020B0609020204030204" pitchFamily="49" charset="0"/>
              </a:rPr>
              <a:t>HandleButtonClick</a:t>
            </a:r>
            <a:r>
              <a:rPr lang="en-AU" sz="900" dirty="0">
                <a:solidFill>
                  <a:prstClr val="black"/>
                </a:solidFill>
                <a:latin typeface="Consolas" panose="020B0609020204030204" pitchFamily="49" charset="0"/>
              </a:rPr>
              <a:t>;</a:t>
            </a:r>
          </a:p>
          <a:p>
            <a:endParaRPr lang="en-AU" sz="900" dirty="0">
              <a:solidFill>
                <a:prstClr val="black"/>
              </a:solidFill>
              <a:latin typeface="Consolas" panose="020B0609020204030204" pitchFamily="49" charset="0"/>
            </a:endParaRPr>
          </a:p>
          <a:p>
            <a:r>
              <a:rPr lang="en-AU" sz="900" dirty="0">
                <a:solidFill>
                  <a:prstClr val="black"/>
                </a:solidFill>
                <a:latin typeface="Consolas" panose="020B0609020204030204" pitchFamily="49" charset="0"/>
              </a:rPr>
              <a:t>    btn1.Update(); </a:t>
            </a:r>
            <a:endParaRPr lang="en-AU" sz="900" dirty="0" smtClean="0">
              <a:solidFill>
                <a:prstClr val="black"/>
              </a:solidFill>
              <a:latin typeface="Consolas" panose="020B0609020204030204" pitchFamily="49" charset="0"/>
            </a:endParaRPr>
          </a:p>
          <a:p>
            <a:r>
              <a:rPr lang="en-AU" sz="900" dirty="0">
                <a:solidFill>
                  <a:prstClr val="black"/>
                </a:solidFill>
                <a:latin typeface="Consolas" panose="020B0609020204030204" pitchFamily="49" charset="0"/>
              </a:rPr>
              <a:t> </a:t>
            </a:r>
            <a:r>
              <a:rPr lang="en-AU" sz="900" dirty="0" smtClean="0">
                <a:solidFill>
                  <a:prstClr val="black"/>
                </a:solidFill>
                <a:latin typeface="Consolas" panose="020B0609020204030204" pitchFamily="49" charset="0"/>
              </a:rPr>
              <a:t>   btn2.Update();</a:t>
            </a:r>
          </a:p>
          <a:p>
            <a:r>
              <a:rPr lang="en-AU" sz="900" dirty="0" smtClean="0">
                <a:solidFill>
                  <a:prstClr val="black"/>
                </a:solidFill>
                <a:latin typeface="Consolas" panose="020B0609020204030204" pitchFamily="49" charset="0"/>
              </a:rPr>
              <a:t>}</a:t>
            </a:r>
            <a:endParaRPr lang="en-AU" sz="900" dirty="0">
              <a:solidFill>
                <a:prstClr val="black"/>
              </a:solidFill>
              <a:latin typeface="Consolas" panose="020B0609020204030204" pitchFamily="49" charset="0"/>
            </a:endParaRPr>
          </a:p>
          <a:p>
            <a:endParaRPr lang="en-AU" sz="900" dirty="0">
              <a:solidFill>
                <a:prstClr val="black"/>
              </a:solidFill>
              <a:latin typeface="Consolas" panose="020B0609020204030204" pitchFamily="49" charset="0"/>
            </a:endParaRPr>
          </a:p>
        </p:txBody>
      </p:sp>
      <p:sp>
        <p:nvSpPr>
          <p:cNvPr id="7" name="TextBox 6"/>
          <p:cNvSpPr txBox="1"/>
          <p:nvPr/>
        </p:nvSpPr>
        <p:spPr>
          <a:xfrm>
            <a:off x="3763723" y="1790695"/>
            <a:ext cx="3960440" cy="286232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lvl="0"/>
            <a:r>
              <a:rPr lang="en-AU" sz="900" dirty="0">
                <a:solidFill>
                  <a:srgbClr val="0000FF"/>
                </a:solidFill>
                <a:latin typeface="Consolas" panose="020B0609020204030204" pitchFamily="49" charset="0"/>
              </a:rPr>
              <a:t>class</a:t>
            </a:r>
            <a:r>
              <a:rPr lang="en-AU" sz="900" dirty="0">
                <a:solidFill>
                  <a:prstClr val="black"/>
                </a:solidFill>
                <a:latin typeface="Consolas" panose="020B0609020204030204" pitchFamily="49" charset="0"/>
              </a:rPr>
              <a:t> </a:t>
            </a:r>
            <a:r>
              <a:rPr lang="en-AU" sz="900" dirty="0">
                <a:solidFill>
                  <a:srgbClr val="2B91AF"/>
                </a:solidFill>
                <a:latin typeface="Consolas" panose="020B0609020204030204" pitchFamily="49" charset="0"/>
              </a:rPr>
              <a:t>Button</a:t>
            </a:r>
            <a:endParaRPr lang="en-AU" sz="900" dirty="0">
              <a:solidFill>
                <a:prstClr val="black"/>
              </a:solidFill>
              <a:latin typeface="Consolas" panose="020B0609020204030204" pitchFamily="49" charset="0"/>
            </a:endParaRPr>
          </a:p>
          <a:p>
            <a:pPr lvl="0"/>
            <a:r>
              <a:rPr lang="en-AU" sz="900" dirty="0">
                <a:solidFill>
                  <a:prstClr val="black"/>
                </a:solidFill>
                <a:latin typeface="Consolas" panose="020B0609020204030204" pitchFamily="49" charset="0"/>
              </a:rPr>
              <a:t>{</a:t>
            </a:r>
          </a:p>
          <a:p>
            <a:pPr lvl="0"/>
            <a:r>
              <a:rPr lang="en-AU" sz="900" dirty="0">
                <a:solidFill>
                  <a:prstClr val="black"/>
                </a:solidFill>
                <a:latin typeface="Consolas" panose="020B0609020204030204" pitchFamily="49" charset="0"/>
              </a:rPr>
              <a:t>    </a:t>
            </a:r>
            <a:r>
              <a:rPr lang="en-AU" sz="900" dirty="0">
                <a:solidFill>
                  <a:srgbClr val="0000FF"/>
                </a:solidFill>
                <a:latin typeface="Consolas" panose="020B0609020204030204" pitchFamily="49" charset="0"/>
              </a:rPr>
              <a:t>public</a:t>
            </a:r>
            <a:r>
              <a:rPr lang="en-AU" sz="900" dirty="0">
                <a:solidFill>
                  <a:prstClr val="black"/>
                </a:solidFill>
                <a:latin typeface="Consolas" panose="020B0609020204030204" pitchFamily="49" charset="0"/>
              </a:rPr>
              <a:t> </a:t>
            </a:r>
            <a:r>
              <a:rPr lang="en-AU" sz="900" dirty="0">
                <a:solidFill>
                  <a:srgbClr val="0000FF"/>
                </a:solidFill>
                <a:latin typeface="Consolas" panose="020B0609020204030204" pitchFamily="49" charset="0"/>
              </a:rPr>
              <a:t>delegate</a:t>
            </a:r>
            <a:r>
              <a:rPr lang="en-AU" sz="900" dirty="0">
                <a:solidFill>
                  <a:prstClr val="black"/>
                </a:solidFill>
                <a:latin typeface="Consolas" panose="020B0609020204030204" pitchFamily="49" charset="0"/>
              </a:rPr>
              <a:t> </a:t>
            </a:r>
            <a:r>
              <a:rPr lang="en-AU" sz="900" dirty="0">
                <a:solidFill>
                  <a:srgbClr val="0000FF"/>
                </a:solidFill>
                <a:latin typeface="Consolas" panose="020B0609020204030204" pitchFamily="49" charset="0"/>
              </a:rPr>
              <a:t>void</a:t>
            </a:r>
            <a:r>
              <a:rPr lang="en-AU" sz="900" dirty="0">
                <a:solidFill>
                  <a:prstClr val="black"/>
                </a:solidFill>
                <a:latin typeface="Consolas" panose="020B0609020204030204" pitchFamily="49" charset="0"/>
              </a:rPr>
              <a:t> </a:t>
            </a:r>
            <a:r>
              <a:rPr lang="en-AU" sz="900" dirty="0" err="1">
                <a:solidFill>
                  <a:srgbClr val="2B91AF"/>
                </a:solidFill>
                <a:latin typeface="Consolas" panose="020B0609020204030204" pitchFamily="49" charset="0"/>
              </a:rPr>
              <a:t>TButtonEvent</a:t>
            </a:r>
            <a:r>
              <a:rPr lang="en-AU" sz="900" dirty="0">
                <a:solidFill>
                  <a:prstClr val="black"/>
                </a:solidFill>
                <a:latin typeface="Consolas" panose="020B0609020204030204" pitchFamily="49" charset="0"/>
              </a:rPr>
              <a:t>(</a:t>
            </a:r>
            <a:r>
              <a:rPr lang="en-AU" sz="900" dirty="0">
                <a:solidFill>
                  <a:srgbClr val="2B91AF"/>
                </a:solidFill>
                <a:latin typeface="Consolas" panose="020B0609020204030204" pitchFamily="49" charset="0"/>
              </a:rPr>
              <a:t>Button</a:t>
            </a:r>
            <a:r>
              <a:rPr lang="en-AU" sz="900" dirty="0">
                <a:solidFill>
                  <a:prstClr val="black"/>
                </a:solidFill>
                <a:latin typeface="Consolas" panose="020B0609020204030204" pitchFamily="49" charset="0"/>
              </a:rPr>
              <a:t> </a:t>
            </a:r>
            <a:r>
              <a:rPr lang="en-AU" sz="900" dirty="0" err="1">
                <a:solidFill>
                  <a:prstClr val="black"/>
                </a:solidFill>
                <a:latin typeface="Consolas" panose="020B0609020204030204" pitchFamily="49" charset="0"/>
              </a:rPr>
              <a:t>btn</a:t>
            </a:r>
            <a:r>
              <a:rPr lang="en-AU" sz="900" dirty="0">
                <a:solidFill>
                  <a:prstClr val="black"/>
                </a:solidFill>
                <a:latin typeface="Consolas" panose="020B0609020204030204" pitchFamily="49" charset="0"/>
              </a:rPr>
              <a:t>);</a:t>
            </a:r>
          </a:p>
          <a:p>
            <a:pPr lvl="0"/>
            <a:r>
              <a:rPr lang="en-AU" sz="900" dirty="0">
                <a:solidFill>
                  <a:prstClr val="black"/>
                </a:solidFill>
                <a:latin typeface="Consolas" panose="020B0609020204030204" pitchFamily="49" charset="0"/>
              </a:rPr>
              <a:t>    </a:t>
            </a:r>
            <a:r>
              <a:rPr lang="en-AU" sz="900" dirty="0">
                <a:solidFill>
                  <a:srgbClr val="0000FF"/>
                </a:solidFill>
                <a:latin typeface="Consolas" panose="020B0609020204030204" pitchFamily="49" charset="0"/>
              </a:rPr>
              <a:t>public</a:t>
            </a:r>
            <a:r>
              <a:rPr lang="en-AU" sz="900" dirty="0">
                <a:solidFill>
                  <a:prstClr val="black"/>
                </a:solidFill>
                <a:latin typeface="Consolas" panose="020B0609020204030204" pitchFamily="49" charset="0"/>
              </a:rPr>
              <a:t> </a:t>
            </a:r>
            <a:r>
              <a:rPr lang="en-AU" sz="900" dirty="0" err="1">
                <a:solidFill>
                  <a:srgbClr val="2B91AF"/>
                </a:solidFill>
                <a:latin typeface="Consolas" panose="020B0609020204030204" pitchFamily="49" charset="0"/>
              </a:rPr>
              <a:t>TButtonEvent</a:t>
            </a:r>
            <a:r>
              <a:rPr lang="en-AU" sz="900" dirty="0">
                <a:solidFill>
                  <a:prstClr val="black"/>
                </a:solidFill>
                <a:latin typeface="Consolas" panose="020B0609020204030204" pitchFamily="49" charset="0"/>
              </a:rPr>
              <a:t> </a:t>
            </a:r>
            <a:r>
              <a:rPr lang="en-AU" sz="900" dirty="0" err="1">
                <a:solidFill>
                  <a:prstClr val="black"/>
                </a:solidFill>
                <a:latin typeface="Consolas" panose="020B0609020204030204" pitchFamily="49" charset="0"/>
              </a:rPr>
              <a:t>OnClick</a:t>
            </a:r>
            <a:r>
              <a:rPr lang="en-AU" sz="900" dirty="0">
                <a:solidFill>
                  <a:prstClr val="black"/>
                </a:solidFill>
                <a:latin typeface="Consolas" panose="020B0609020204030204" pitchFamily="49" charset="0"/>
              </a:rPr>
              <a:t>;</a:t>
            </a:r>
          </a:p>
          <a:p>
            <a:pPr lvl="0"/>
            <a:endParaRPr lang="en-AU" sz="900" dirty="0">
              <a:solidFill>
                <a:prstClr val="black"/>
              </a:solidFill>
              <a:latin typeface="Consolas" panose="020B0609020204030204" pitchFamily="49" charset="0"/>
            </a:endParaRPr>
          </a:p>
          <a:p>
            <a:pPr lvl="0"/>
            <a:r>
              <a:rPr lang="en-AU" sz="900" dirty="0">
                <a:solidFill>
                  <a:prstClr val="black"/>
                </a:solidFill>
                <a:latin typeface="Consolas" panose="020B0609020204030204" pitchFamily="49" charset="0"/>
              </a:rPr>
              <a:t>    </a:t>
            </a:r>
            <a:r>
              <a:rPr lang="en-AU" sz="900" dirty="0">
                <a:solidFill>
                  <a:srgbClr val="0000FF"/>
                </a:solidFill>
                <a:latin typeface="Consolas" panose="020B0609020204030204" pitchFamily="49" charset="0"/>
              </a:rPr>
              <a:t>public</a:t>
            </a:r>
            <a:r>
              <a:rPr lang="en-AU" sz="900" dirty="0">
                <a:solidFill>
                  <a:prstClr val="black"/>
                </a:solidFill>
                <a:latin typeface="Consolas" panose="020B0609020204030204" pitchFamily="49" charset="0"/>
              </a:rPr>
              <a:t> </a:t>
            </a:r>
            <a:r>
              <a:rPr lang="en-AU" sz="900" dirty="0">
                <a:solidFill>
                  <a:srgbClr val="0000FF"/>
                </a:solidFill>
                <a:latin typeface="Consolas" panose="020B0609020204030204" pitchFamily="49" charset="0"/>
              </a:rPr>
              <a:t>string</a:t>
            </a:r>
            <a:r>
              <a:rPr lang="en-AU" sz="900" dirty="0">
                <a:solidFill>
                  <a:prstClr val="black"/>
                </a:solidFill>
                <a:latin typeface="Consolas" panose="020B0609020204030204" pitchFamily="49" charset="0"/>
              </a:rPr>
              <a:t> </a:t>
            </a:r>
            <a:r>
              <a:rPr lang="en-AU" sz="900" dirty="0" err="1">
                <a:solidFill>
                  <a:prstClr val="black"/>
                </a:solidFill>
                <a:latin typeface="Consolas" panose="020B0609020204030204" pitchFamily="49" charset="0"/>
              </a:rPr>
              <a:t>m_name</a:t>
            </a:r>
            <a:r>
              <a:rPr lang="en-AU" sz="900" dirty="0">
                <a:solidFill>
                  <a:prstClr val="black"/>
                </a:solidFill>
                <a:latin typeface="Consolas" panose="020B0609020204030204" pitchFamily="49" charset="0"/>
              </a:rPr>
              <a:t>;</a:t>
            </a:r>
          </a:p>
          <a:p>
            <a:pPr lvl="0"/>
            <a:endParaRPr lang="en-AU" sz="900" dirty="0">
              <a:solidFill>
                <a:prstClr val="black"/>
              </a:solidFill>
              <a:latin typeface="Consolas" panose="020B0609020204030204" pitchFamily="49" charset="0"/>
            </a:endParaRPr>
          </a:p>
          <a:p>
            <a:pPr lvl="0"/>
            <a:r>
              <a:rPr lang="en-AU" sz="900" dirty="0">
                <a:solidFill>
                  <a:prstClr val="black"/>
                </a:solidFill>
                <a:latin typeface="Consolas" panose="020B0609020204030204" pitchFamily="49" charset="0"/>
              </a:rPr>
              <a:t>    </a:t>
            </a:r>
            <a:r>
              <a:rPr lang="en-AU" sz="900" dirty="0">
                <a:solidFill>
                  <a:srgbClr val="0000FF"/>
                </a:solidFill>
                <a:latin typeface="Consolas" panose="020B0609020204030204" pitchFamily="49" charset="0"/>
              </a:rPr>
              <a:t>public</a:t>
            </a:r>
            <a:r>
              <a:rPr lang="en-AU" sz="900" dirty="0">
                <a:solidFill>
                  <a:prstClr val="black"/>
                </a:solidFill>
                <a:latin typeface="Consolas" panose="020B0609020204030204" pitchFamily="49" charset="0"/>
              </a:rPr>
              <a:t> Button(</a:t>
            </a:r>
            <a:r>
              <a:rPr lang="en-AU" sz="900" dirty="0">
                <a:solidFill>
                  <a:srgbClr val="0000FF"/>
                </a:solidFill>
                <a:latin typeface="Consolas" panose="020B0609020204030204" pitchFamily="49" charset="0"/>
              </a:rPr>
              <a:t>string</a:t>
            </a:r>
            <a:r>
              <a:rPr lang="en-AU" sz="900" dirty="0">
                <a:solidFill>
                  <a:prstClr val="black"/>
                </a:solidFill>
                <a:latin typeface="Consolas" panose="020B0609020204030204" pitchFamily="49" charset="0"/>
              </a:rPr>
              <a:t> name)</a:t>
            </a:r>
          </a:p>
          <a:p>
            <a:pPr lvl="0"/>
            <a:r>
              <a:rPr lang="en-AU" sz="900" dirty="0">
                <a:solidFill>
                  <a:prstClr val="black"/>
                </a:solidFill>
                <a:latin typeface="Consolas" panose="020B0609020204030204" pitchFamily="49" charset="0"/>
              </a:rPr>
              <a:t>    </a:t>
            </a:r>
            <a:r>
              <a:rPr lang="en-AU" sz="900" dirty="0" smtClean="0">
                <a:solidFill>
                  <a:prstClr val="black"/>
                </a:solidFill>
                <a:latin typeface="Consolas" panose="020B0609020204030204" pitchFamily="49" charset="0"/>
              </a:rPr>
              <a:t>{ </a:t>
            </a:r>
            <a:r>
              <a:rPr lang="en-AU" sz="900" dirty="0" err="1" smtClean="0">
                <a:solidFill>
                  <a:prstClr val="black"/>
                </a:solidFill>
                <a:latin typeface="Consolas" panose="020B0609020204030204" pitchFamily="49" charset="0"/>
              </a:rPr>
              <a:t>m_name</a:t>
            </a:r>
            <a:r>
              <a:rPr lang="en-AU" sz="900" dirty="0" smtClean="0">
                <a:solidFill>
                  <a:prstClr val="black"/>
                </a:solidFill>
                <a:latin typeface="Consolas" panose="020B0609020204030204" pitchFamily="49" charset="0"/>
              </a:rPr>
              <a:t> </a:t>
            </a:r>
            <a:r>
              <a:rPr lang="en-AU" sz="900" dirty="0">
                <a:solidFill>
                  <a:prstClr val="black"/>
                </a:solidFill>
                <a:latin typeface="Consolas" panose="020B0609020204030204" pitchFamily="49" charset="0"/>
              </a:rPr>
              <a:t>= name</a:t>
            </a:r>
            <a:r>
              <a:rPr lang="en-AU" sz="900" dirty="0" smtClean="0">
                <a:solidFill>
                  <a:prstClr val="black"/>
                </a:solidFill>
                <a:latin typeface="Consolas" panose="020B0609020204030204" pitchFamily="49" charset="0"/>
              </a:rPr>
              <a:t>; }</a:t>
            </a:r>
            <a:endParaRPr lang="en-AU" sz="900" dirty="0">
              <a:solidFill>
                <a:prstClr val="black"/>
              </a:solidFill>
              <a:latin typeface="Consolas" panose="020B0609020204030204" pitchFamily="49" charset="0"/>
            </a:endParaRPr>
          </a:p>
          <a:p>
            <a:pPr lvl="0"/>
            <a:endParaRPr lang="en-AU" sz="900" dirty="0">
              <a:solidFill>
                <a:prstClr val="black"/>
              </a:solidFill>
              <a:latin typeface="Consolas" panose="020B0609020204030204" pitchFamily="49" charset="0"/>
            </a:endParaRPr>
          </a:p>
          <a:p>
            <a:pPr lvl="0"/>
            <a:r>
              <a:rPr lang="en-AU" sz="900" dirty="0">
                <a:solidFill>
                  <a:prstClr val="black"/>
                </a:solidFill>
                <a:latin typeface="Consolas" panose="020B0609020204030204" pitchFamily="49" charset="0"/>
              </a:rPr>
              <a:t>    </a:t>
            </a:r>
            <a:r>
              <a:rPr lang="en-AU" sz="900" dirty="0">
                <a:solidFill>
                  <a:srgbClr val="0000FF"/>
                </a:solidFill>
                <a:latin typeface="Consolas" panose="020B0609020204030204" pitchFamily="49" charset="0"/>
              </a:rPr>
              <a:t>public</a:t>
            </a:r>
            <a:r>
              <a:rPr lang="en-AU" sz="900" dirty="0">
                <a:solidFill>
                  <a:prstClr val="black"/>
                </a:solidFill>
                <a:latin typeface="Consolas" panose="020B0609020204030204" pitchFamily="49" charset="0"/>
              </a:rPr>
              <a:t> </a:t>
            </a:r>
            <a:r>
              <a:rPr lang="en-AU" sz="900" dirty="0">
                <a:solidFill>
                  <a:srgbClr val="0000FF"/>
                </a:solidFill>
                <a:latin typeface="Consolas" panose="020B0609020204030204" pitchFamily="49" charset="0"/>
              </a:rPr>
              <a:t>void</a:t>
            </a:r>
            <a:r>
              <a:rPr lang="en-AU" sz="900" dirty="0">
                <a:solidFill>
                  <a:prstClr val="black"/>
                </a:solidFill>
                <a:latin typeface="Consolas" panose="020B0609020204030204" pitchFamily="49" charset="0"/>
              </a:rPr>
              <a:t> Update()</a:t>
            </a:r>
          </a:p>
          <a:p>
            <a:pPr lvl="0"/>
            <a:r>
              <a:rPr lang="en-AU" sz="900" dirty="0">
                <a:solidFill>
                  <a:prstClr val="black"/>
                </a:solidFill>
                <a:latin typeface="Consolas" panose="020B0609020204030204" pitchFamily="49" charset="0"/>
              </a:rPr>
              <a:t>    {</a:t>
            </a:r>
          </a:p>
          <a:p>
            <a:pPr lvl="0"/>
            <a:r>
              <a:rPr lang="en-AU" sz="900" dirty="0">
                <a:solidFill>
                  <a:prstClr val="black"/>
                </a:solidFill>
                <a:latin typeface="Consolas" panose="020B0609020204030204" pitchFamily="49" charset="0"/>
              </a:rPr>
              <a:t>        </a:t>
            </a:r>
            <a:r>
              <a:rPr lang="en-AU" sz="900" dirty="0">
                <a:solidFill>
                  <a:srgbClr val="0000FF"/>
                </a:solidFill>
                <a:latin typeface="Consolas" panose="020B0609020204030204" pitchFamily="49" charset="0"/>
              </a:rPr>
              <a:t>if</a:t>
            </a:r>
            <a:r>
              <a:rPr lang="en-AU" sz="900" dirty="0">
                <a:solidFill>
                  <a:prstClr val="black"/>
                </a:solidFill>
                <a:latin typeface="Consolas" panose="020B0609020204030204" pitchFamily="49" charset="0"/>
              </a:rPr>
              <a:t>( </a:t>
            </a:r>
            <a:r>
              <a:rPr lang="en-AU" sz="900" dirty="0">
                <a:solidFill>
                  <a:srgbClr val="008000"/>
                </a:solidFill>
                <a:latin typeface="Consolas" panose="020B0609020204030204" pitchFamily="49" charset="0"/>
              </a:rPr>
              <a:t>/*Mouse Clicks on button and */</a:t>
            </a:r>
            <a:r>
              <a:rPr lang="en-AU" sz="900" dirty="0">
                <a:solidFill>
                  <a:prstClr val="black"/>
                </a:solidFill>
                <a:latin typeface="Consolas" panose="020B0609020204030204" pitchFamily="49" charset="0"/>
              </a:rPr>
              <a:t>  </a:t>
            </a:r>
            <a:r>
              <a:rPr lang="en-AU" sz="900" dirty="0" err="1">
                <a:solidFill>
                  <a:prstClr val="black"/>
                </a:solidFill>
                <a:latin typeface="Consolas" panose="020B0609020204030204" pitchFamily="49" charset="0"/>
              </a:rPr>
              <a:t>OnClick</a:t>
            </a:r>
            <a:r>
              <a:rPr lang="en-AU" sz="900" dirty="0">
                <a:solidFill>
                  <a:prstClr val="black"/>
                </a:solidFill>
                <a:latin typeface="Consolas" panose="020B0609020204030204" pitchFamily="49" charset="0"/>
              </a:rPr>
              <a:t> </a:t>
            </a:r>
            <a:r>
              <a:rPr lang="en-AU" sz="900" dirty="0" smtClean="0">
                <a:solidFill>
                  <a:prstClr val="black"/>
                </a:solidFill>
                <a:latin typeface="Consolas" panose="020B0609020204030204" pitchFamily="49" charset="0"/>
              </a:rPr>
              <a:t>!= </a:t>
            </a:r>
            <a:r>
              <a:rPr lang="en-AU" sz="900" dirty="0">
                <a:solidFill>
                  <a:srgbClr val="0000FF"/>
                </a:solidFill>
                <a:latin typeface="Consolas" panose="020B0609020204030204" pitchFamily="49" charset="0"/>
              </a:rPr>
              <a:t>null</a:t>
            </a:r>
            <a:r>
              <a:rPr lang="en-AU" sz="900" dirty="0">
                <a:solidFill>
                  <a:prstClr val="black"/>
                </a:solidFill>
                <a:latin typeface="Consolas" panose="020B0609020204030204" pitchFamily="49" charset="0"/>
              </a:rPr>
              <a:t>)</a:t>
            </a:r>
          </a:p>
          <a:p>
            <a:pPr lvl="0"/>
            <a:r>
              <a:rPr lang="en-AU" sz="900" dirty="0">
                <a:solidFill>
                  <a:prstClr val="black"/>
                </a:solidFill>
                <a:latin typeface="Consolas" panose="020B0609020204030204" pitchFamily="49" charset="0"/>
              </a:rPr>
              <a:t>        {</a:t>
            </a:r>
          </a:p>
          <a:p>
            <a:pPr lvl="0"/>
            <a:r>
              <a:rPr lang="en-AU" sz="900" dirty="0">
                <a:solidFill>
                  <a:prstClr val="black"/>
                </a:solidFill>
                <a:latin typeface="Consolas" panose="020B0609020204030204" pitchFamily="49" charset="0"/>
              </a:rPr>
              <a:t>            </a:t>
            </a:r>
            <a:r>
              <a:rPr lang="en-AU" sz="900" dirty="0">
                <a:solidFill>
                  <a:srgbClr val="008000"/>
                </a:solidFill>
                <a:latin typeface="Consolas" panose="020B0609020204030204" pitchFamily="49" charset="0"/>
              </a:rPr>
              <a:t>// call the </a:t>
            </a:r>
            <a:r>
              <a:rPr lang="en-AU" sz="900" dirty="0" err="1">
                <a:solidFill>
                  <a:srgbClr val="008000"/>
                </a:solidFill>
                <a:latin typeface="Consolas" panose="020B0609020204030204" pitchFamily="49" charset="0"/>
              </a:rPr>
              <a:t>onclick</a:t>
            </a:r>
            <a:r>
              <a:rPr lang="en-AU" sz="900" dirty="0">
                <a:solidFill>
                  <a:srgbClr val="008000"/>
                </a:solidFill>
                <a:latin typeface="Consolas" panose="020B0609020204030204" pitchFamily="49" charset="0"/>
              </a:rPr>
              <a:t> delegate...</a:t>
            </a:r>
            <a:endParaRPr lang="en-AU" sz="900" dirty="0">
              <a:solidFill>
                <a:prstClr val="black"/>
              </a:solidFill>
              <a:latin typeface="Consolas" panose="020B0609020204030204" pitchFamily="49" charset="0"/>
            </a:endParaRPr>
          </a:p>
          <a:p>
            <a:pPr lvl="0"/>
            <a:r>
              <a:rPr lang="en-AU" sz="900" dirty="0">
                <a:solidFill>
                  <a:prstClr val="black"/>
                </a:solidFill>
                <a:latin typeface="Consolas" panose="020B0609020204030204" pitchFamily="49" charset="0"/>
              </a:rPr>
              <a:t>            </a:t>
            </a:r>
            <a:r>
              <a:rPr lang="en-AU" sz="900" dirty="0" err="1">
                <a:solidFill>
                  <a:prstClr val="black"/>
                </a:solidFill>
                <a:latin typeface="Consolas" panose="020B0609020204030204" pitchFamily="49" charset="0"/>
              </a:rPr>
              <a:t>OnClick</a:t>
            </a:r>
            <a:r>
              <a:rPr lang="en-AU" sz="900" dirty="0">
                <a:solidFill>
                  <a:prstClr val="black"/>
                </a:solidFill>
                <a:latin typeface="Consolas" panose="020B0609020204030204" pitchFamily="49" charset="0"/>
              </a:rPr>
              <a:t>(</a:t>
            </a:r>
            <a:r>
              <a:rPr lang="en-AU" sz="900" dirty="0">
                <a:solidFill>
                  <a:srgbClr val="0000FF"/>
                </a:solidFill>
                <a:latin typeface="Consolas" panose="020B0609020204030204" pitchFamily="49" charset="0"/>
              </a:rPr>
              <a:t>this</a:t>
            </a:r>
            <a:r>
              <a:rPr lang="en-AU" sz="900" dirty="0">
                <a:solidFill>
                  <a:prstClr val="black"/>
                </a:solidFill>
                <a:latin typeface="Consolas" panose="020B0609020204030204" pitchFamily="49" charset="0"/>
              </a:rPr>
              <a:t>);</a:t>
            </a:r>
          </a:p>
          <a:p>
            <a:pPr lvl="0"/>
            <a:r>
              <a:rPr lang="en-AU" sz="900" dirty="0">
                <a:solidFill>
                  <a:prstClr val="black"/>
                </a:solidFill>
                <a:latin typeface="Consolas" panose="020B0609020204030204" pitchFamily="49" charset="0"/>
              </a:rPr>
              <a:t>        }</a:t>
            </a:r>
          </a:p>
          <a:p>
            <a:pPr lvl="0"/>
            <a:r>
              <a:rPr lang="en-AU" sz="900" dirty="0">
                <a:solidFill>
                  <a:prstClr val="black"/>
                </a:solidFill>
                <a:latin typeface="Consolas" panose="020B0609020204030204" pitchFamily="49" charset="0"/>
              </a:rPr>
              <a:t>    }</a:t>
            </a:r>
          </a:p>
          <a:p>
            <a:pPr lvl="0"/>
            <a:r>
              <a:rPr lang="en-AU" sz="900" dirty="0">
                <a:solidFill>
                  <a:prstClr val="black"/>
                </a:solidFill>
                <a:latin typeface="Consolas" panose="020B0609020204030204" pitchFamily="49" charset="0"/>
              </a:rPr>
              <a:t>}</a:t>
            </a:r>
          </a:p>
        </p:txBody>
      </p:sp>
    </p:spTree>
    <p:extLst>
      <p:ext uri="{BB962C8B-B14F-4D97-AF65-F5344CB8AC3E}">
        <p14:creationId xmlns:p14="http://schemas.microsoft.com/office/powerpoint/2010/main" val="35116794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526</TotalTime>
  <Words>1487</Words>
  <Application>Microsoft Office PowerPoint</Application>
  <PresentationFormat>On-screen Show (16:9)</PresentationFormat>
  <Paragraphs>354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Consolas</vt:lpstr>
      <vt:lpstr>Courier New</vt:lpstr>
      <vt:lpstr>Office Theme</vt:lpstr>
      <vt:lpstr>Delegates and Event Handling</vt:lpstr>
      <vt:lpstr>Contents</vt:lpstr>
      <vt:lpstr>What are Delegates?</vt:lpstr>
      <vt:lpstr>Delegates</vt:lpstr>
      <vt:lpstr>Delegates</vt:lpstr>
      <vt:lpstr>Example</vt:lpstr>
      <vt:lpstr>Delegates</vt:lpstr>
      <vt:lpstr>What are they good for</vt:lpstr>
      <vt:lpstr>What are they good for</vt:lpstr>
      <vt:lpstr>Passing a delegate as an argument</vt:lpstr>
      <vt:lpstr>Anonymous and Lambda Functions</vt:lpstr>
      <vt:lpstr>Anonymous and Lambda Functions</vt:lpstr>
      <vt:lpstr>Passing anonymous functions as arguments</vt:lpstr>
      <vt:lpstr>Publisher Subscriber Pattern</vt:lpstr>
      <vt:lpstr>Example</vt:lpstr>
      <vt:lpstr>Summary</vt:lpstr>
      <vt:lpstr>Further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Neil</dc:creator>
  <cp:lastModifiedBy>Alex Mackay</cp:lastModifiedBy>
  <cp:revision>35</cp:revision>
  <dcterms:created xsi:type="dcterms:W3CDTF">2014-07-14T04:04:52Z</dcterms:created>
  <dcterms:modified xsi:type="dcterms:W3CDTF">2016-12-12T03:12:35Z</dcterms:modified>
</cp:coreProperties>
</file>