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62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Pens can be customized a lot more than the example shown here.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They can be created from Brushes if you want to add a gradient, and can have different patterns applied (For rendering dashed/dotted lines, </a:t>
            </a:r>
            <a:r>
              <a:rPr lang="en-AU" baseline="0" dirty="0" err="1" smtClean="0"/>
              <a:t>etc</a:t>
            </a:r>
            <a:r>
              <a:rPr lang="en-AU" baseline="0" dirty="0" smtClean="0"/>
              <a:t>)</a:t>
            </a:r>
          </a:p>
          <a:p>
            <a:endParaRPr lang="en-AU" baseline="0" dirty="0" smtClean="0"/>
          </a:p>
          <a:p>
            <a:r>
              <a:rPr lang="en-AU" baseline="0" dirty="0" smtClean="0"/>
              <a:t>More info can be found on MSDN (link included in the reference section of the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34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Pens can be customized a lot more than the example shown here.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They can be created from Brushes if you want to add a gradient, and can have different patterns applied (For rendering dashed/dotted lines, </a:t>
            </a:r>
            <a:r>
              <a:rPr lang="en-AU" baseline="0" dirty="0" err="1" smtClean="0"/>
              <a:t>etc</a:t>
            </a:r>
            <a:r>
              <a:rPr lang="en-AU" baseline="0" dirty="0" smtClean="0"/>
              <a:t>)</a:t>
            </a:r>
          </a:p>
          <a:p>
            <a:endParaRPr lang="en-AU" baseline="0" dirty="0" smtClean="0"/>
          </a:p>
          <a:p>
            <a:r>
              <a:rPr lang="en-AU" baseline="0" dirty="0" smtClean="0"/>
              <a:t>More info can be found on MSDN (link included in the reference section of the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8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042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39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843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838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496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80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5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Technically, Windows uses GDI+,</a:t>
            </a:r>
            <a:r>
              <a:rPr lang="en-AU" baseline="0" dirty="0" smtClean="0"/>
              <a:t> and no longer supports the older GDI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0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Graphic</a:t>
            </a:r>
            <a:r>
              <a:rPr lang="en-AU" baseline="0" dirty="0" smtClean="0"/>
              <a:t> objects for a form/control can be accessed either by:</a:t>
            </a:r>
          </a:p>
          <a:p>
            <a:endParaRPr lang="en-AU" baseline="0" dirty="0" smtClean="0"/>
          </a:p>
          <a:p>
            <a:r>
              <a:rPr lang="en-AU" baseline="0" dirty="0" smtClean="0"/>
              <a:t>1. Accessing the Graphics property of the </a:t>
            </a:r>
            <a:r>
              <a:rPr lang="en-AU" baseline="0" dirty="0" err="1" smtClean="0"/>
              <a:t>PaintEventArgs</a:t>
            </a:r>
            <a:r>
              <a:rPr lang="en-AU" baseline="0" dirty="0" smtClean="0"/>
              <a:t> passed into the Paint event of a form.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2. Call the</a:t>
            </a:r>
            <a:r>
              <a:rPr lang="en-AU" baseline="0" dirty="0" smtClean="0"/>
              <a:t> </a:t>
            </a:r>
            <a:r>
              <a:rPr lang="en-AU" baseline="0" dirty="0" err="1" smtClean="0"/>
              <a:t>CreateGraphics</a:t>
            </a:r>
            <a:r>
              <a:rPr lang="en-AU" baseline="0" dirty="0" smtClean="0"/>
              <a:t>() function in any code run by a Control or Form to receive the Graphics object for that Control/Form</a:t>
            </a:r>
          </a:p>
          <a:p>
            <a:endParaRPr lang="en-AU" baseline="0" dirty="0" smtClean="0"/>
          </a:p>
          <a:p>
            <a:r>
              <a:rPr lang="en-AU" baseline="0" dirty="0" smtClean="0"/>
              <a:t>3. Graphics Objects can be gotten from a Image object, allowing you to render and change a pre-existing image.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27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Pens</a:t>
            </a:r>
            <a:r>
              <a:rPr lang="en-AU" baseline="0" dirty="0" smtClean="0"/>
              <a:t> and Brushes both derive from </a:t>
            </a:r>
            <a:r>
              <a:rPr lang="en-AU" baseline="0" dirty="0" err="1" smtClean="0"/>
              <a:t>IDisposable</a:t>
            </a:r>
            <a:r>
              <a:rPr lang="en-AU" baseline="0" dirty="0" smtClean="0"/>
              <a:t>, and use unmanaged memory internally.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Students should make sure that they call the Dispose function when they’ve finished using them, to ensure that the memory is correctly freed.</a:t>
            </a:r>
          </a:p>
          <a:p>
            <a:endParaRPr lang="en-AU" baseline="0" dirty="0" smtClean="0"/>
          </a:p>
          <a:p>
            <a:r>
              <a:rPr lang="en-AU" baseline="0" dirty="0" smtClean="0"/>
              <a:t>While the design pattern states that the pens/brushes should technically free all unmanaged memory when they go out of scope, its good practice to manually dispose the object to ensure that the memory is freed.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8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45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18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 are a lot of </a:t>
            </a:r>
            <a:r>
              <a:rPr lang="en-AU" dirty="0" err="1" smtClean="0"/>
              <a:t>HatchStyles</a:t>
            </a:r>
            <a:r>
              <a:rPr lang="en-AU" baseline="0" dirty="0" smtClean="0"/>
              <a:t> to choose from, and some have a few more colour options than just the one passed in to the constructor.</a:t>
            </a:r>
          </a:p>
          <a:p>
            <a:endParaRPr lang="en-AU" baseline="0" dirty="0" smtClean="0"/>
          </a:p>
          <a:p>
            <a:r>
              <a:rPr lang="en-AU" baseline="0" dirty="0" smtClean="0"/>
              <a:t>Once again MSDN has a list of different </a:t>
            </a:r>
            <a:r>
              <a:rPr lang="en-AU" baseline="0" dirty="0" err="1" smtClean="0"/>
              <a:t>HatchStyles</a:t>
            </a:r>
            <a:endParaRPr lang="en-A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35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94E1E-3C95-403D-9E2C-9E58B2F1E7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291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Pens can be customized a lot more than the example shown here.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They can be created from Brushes if you want to add a gradient, and can have different patterns applied (For rendering dashed/dotted lines, </a:t>
            </a:r>
            <a:r>
              <a:rPr lang="en-AU" baseline="0" dirty="0" err="1" smtClean="0"/>
              <a:t>etc</a:t>
            </a:r>
            <a:r>
              <a:rPr lang="en-AU" baseline="0" dirty="0" smtClean="0"/>
              <a:t>)</a:t>
            </a:r>
          </a:p>
          <a:p>
            <a:endParaRPr lang="en-AU" baseline="0" dirty="0" smtClean="0"/>
          </a:p>
          <a:p>
            <a:r>
              <a:rPr lang="en-AU" baseline="0" dirty="0" smtClean="0"/>
              <a:t>More info can be found on MSDN (link included in the reference section of the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29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/>
          <a:lstStyle/>
          <a:p>
            <a:fld id="{2BB2B850-5892-4480-A231-EC02516957D3}" type="datetimeFigureOut">
              <a:rPr lang="en-AU" smtClean="0"/>
              <a:t>12/12/2016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18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  <p:sldLayoutId id="214748366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/us/library/a36fascx%28v=vs.110%29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Graphics Device Interface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mtClean="0"/>
              <a:t>Also known as the GDI</a:t>
            </a:r>
            <a:endParaRPr lang="en-AU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</a:t>
            </a:r>
            <a:r>
              <a:rPr lang="en-AU" dirty="0" smtClean="0"/>
              <a:t>12/12/16 </a:t>
            </a:r>
            <a:r>
              <a:rPr lang="en-AU" dirty="0" smtClean="0"/>
              <a:t>by </a:t>
            </a:r>
            <a:r>
              <a:rPr lang="en-AU" dirty="0" smtClean="0"/>
              <a:t>Alex Mackay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63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Brush Examples - </a:t>
            </a:r>
            <a:r>
              <a:rPr lang="en-AU" dirty="0" err="1"/>
              <a:t>H</a:t>
            </a:r>
            <a:r>
              <a:rPr lang="en-AU" dirty="0" err="1" smtClean="0"/>
              <a:t>atchBrush</a:t>
            </a:r>
            <a:endParaRPr lang="en-A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HatchBrush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87" y="1491630"/>
            <a:ext cx="304842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Brush Examples – </a:t>
            </a:r>
            <a:r>
              <a:rPr lang="en-AU" dirty="0" err="1" smtClean="0"/>
              <a:t>LinearGradientBrush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51520" y="1347614"/>
            <a:ext cx="8219256" cy="3528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RenderUsingGradientBrush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drawRect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(50, 50, 300, 300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gradientBrush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                         System.Drawing.Drawing2D.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</a:t>
            </a:r>
            <a:r>
              <a:rPr lang="en-AU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drawRect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 	                      System.Drawing.Drawing2D.</a:t>
            </a:r>
            <a:r>
              <a:rPr lang="en-AU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LinearGradientMode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.Vertical) ;</a:t>
            </a:r>
          </a:p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g.FillRectangle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gradientBrush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drawRect</a:t>
            </a:r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gradientBrush.Dispose</a:t>
            </a:r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Brush Examples – </a:t>
            </a:r>
            <a:r>
              <a:rPr lang="en-AU" dirty="0" err="1" smtClean="0"/>
              <a:t>LinearGradientBrush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88" y="1563638"/>
            <a:ext cx="305795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Brush Types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err="1" smtClean="0">
                <a:solidFill>
                  <a:srgbClr val="00B0F0"/>
                </a:solidFill>
              </a:rPr>
              <a:t>TextureBrush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– Render a pattern based on a loaded image</a:t>
            </a:r>
          </a:p>
          <a:p>
            <a:pPr lvl="1"/>
            <a:endParaRPr lang="en-AU" dirty="0" smtClean="0"/>
          </a:p>
          <a:p>
            <a:r>
              <a:rPr lang="en-AU" dirty="0" err="1" smtClean="0">
                <a:solidFill>
                  <a:srgbClr val="00B0F0"/>
                </a:solidFill>
              </a:rPr>
              <a:t>PathGradientBrush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– Much more complex version of the Gradient Brush</a:t>
            </a:r>
          </a:p>
        </p:txBody>
      </p:sp>
    </p:spTree>
    <p:extLst>
      <p:ext uri="{BB962C8B-B14F-4D97-AF65-F5344CB8AC3E}">
        <p14:creationId xmlns:p14="http://schemas.microsoft.com/office/powerpoint/2010/main" val="34792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Pens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Pens are used by all </a:t>
            </a:r>
            <a:r>
              <a:rPr lang="en-AU" dirty="0" smtClean="0">
                <a:solidFill>
                  <a:srgbClr val="00B0F0"/>
                </a:solidFill>
              </a:rPr>
              <a:t>Draw&lt;type&gt; </a:t>
            </a:r>
            <a:r>
              <a:rPr lang="en-AU" dirty="0" smtClean="0"/>
              <a:t>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They can also be used drawing outlined shapes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174776"/>
            <a:ext cx="3067478" cy="962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98" y="2991830"/>
            <a:ext cx="5328592" cy="13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Shapes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95536" y="843558"/>
            <a:ext cx="4690864" cy="32403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dirty="0" smtClean="0"/>
          </a:p>
          <a:p>
            <a:r>
              <a:rPr lang="en-AU" dirty="0" err="1" smtClean="0"/>
              <a:t>FillRectangle</a:t>
            </a:r>
            <a:endParaRPr lang="en-AU" dirty="0" smtClean="0"/>
          </a:p>
          <a:p>
            <a:r>
              <a:rPr lang="en-AU" dirty="0" err="1" smtClean="0"/>
              <a:t>FillEclipse</a:t>
            </a:r>
            <a:endParaRPr lang="en-AU" dirty="0" smtClean="0"/>
          </a:p>
          <a:p>
            <a:r>
              <a:rPr lang="en-AU" dirty="0" err="1" smtClean="0"/>
              <a:t>FillPie</a:t>
            </a:r>
            <a:endParaRPr lang="en-AU" dirty="0"/>
          </a:p>
          <a:p>
            <a:r>
              <a:rPr lang="en-AU" dirty="0" err="1" smtClean="0"/>
              <a:t>FillPath</a:t>
            </a:r>
            <a:endParaRPr lang="en-AU" dirty="0" smtClean="0"/>
          </a:p>
          <a:p>
            <a:r>
              <a:rPr lang="en-AU" dirty="0" err="1" smtClean="0"/>
              <a:t>FillPolygon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4572000" y="1347614"/>
            <a:ext cx="4572000" cy="25914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AU" sz="2800" dirty="0" err="1">
                <a:solidFill>
                  <a:prstClr val="white"/>
                </a:solidFill>
              </a:rPr>
              <a:t>DrawLine</a:t>
            </a:r>
            <a:endParaRPr lang="en-AU" sz="2800" dirty="0">
              <a:solidFill>
                <a:prstClr val="white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AU" sz="2800" dirty="0" err="1">
                <a:solidFill>
                  <a:prstClr val="white"/>
                </a:solidFill>
              </a:rPr>
              <a:t>DrawRectangle</a:t>
            </a:r>
            <a:endParaRPr lang="en-AU" sz="2800" dirty="0">
              <a:solidFill>
                <a:prstClr val="white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AU" sz="2800" dirty="0" err="1">
                <a:solidFill>
                  <a:prstClr val="white"/>
                </a:solidFill>
              </a:rPr>
              <a:t>DrawEcilpse</a:t>
            </a:r>
            <a:endParaRPr lang="en-AU" sz="2800" dirty="0">
              <a:solidFill>
                <a:prstClr val="white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AU" sz="2800" dirty="0" err="1">
                <a:solidFill>
                  <a:prstClr val="white"/>
                </a:solidFill>
              </a:rPr>
              <a:t>DrawPie</a:t>
            </a:r>
            <a:endParaRPr lang="en-AU" sz="2800" dirty="0">
              <a:solidFill>
                <a:prstClr val="white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AU" sz="2800" dirty="0" err="1">
                <a:solidFill>
                  <a:prstClr val="white"/>
                </a:solidFill>
              </a:rPr>
              <a:t>DrawPath</a:t>
            </a:r>
            <a:endParaRPr lang="en-AU" sz="2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3768" y="42999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92D050"/>
              </a:buClr>
            </a:pPr>
            <a:r>
              <a:rPr lang="en-AU" sz="2800" dirty="0" smtClean="0">
                <a:solidFill>
                  <a:prstClr val="white"/>
                </a:solidFill>
              </a:rPr>
              <a:t>And more...</a:t>
            </a:r>
            <a:endParaRPr lang="en-AU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GDI and Windows Forms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987574"/>
            <a:ext cx="8064896" cy="3607049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Override the Paint Event: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Window bounds can be found using the </a:t>
            </a:r>
            <a:r>
              <a:rPr lang="en-AU" dirty="0" err="1" smtClean="0"/>
              <a:t>ClientRectangle</a:t>
            </a:r>
            <a:r>
              <a:rPr lang="en-AU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528" y="1747082"/>
            <a:ext cx="8219256" cy="111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Form1_Paint(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 the Graphics Object that we will use for drawing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4057542"/>
            <a:ext cx="8219256" cy="8904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holds the area of the window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clientArea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.ClientRectangle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GDI and Windows Forms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Call the </a:t>
            </a:r>
            <a:r>
              <a:rPr lang="en-AU" dirty="0" smtClean="0">
                <a:solidFill>
                  <a:srgbClr val="00B0F0"/>
                </a:solidFill>
              </a:rPr>
              <a:t>Invalidate() </a:t>
            </a:r>
            <a:r>
              <a:rPr lang="en-AU" dirty="0" smtClean="0"/>
              <a:t>function to force a window redraw</a:t>
            </a:r>
          </a:p>
          <a:p>
            <a:endParaRPr lang="en-AU" dirty="0"/>
          </a:p>
          <a:p>
            <a:endParaRPr lang="en-AU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0539" y="2571750"/>
            <a:ext cx="8219256" cy="13133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Form1_Resize(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Invalidate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few examples – Colour the background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297158" y="987574"/>
            <a:ext cx="8219256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Form1_Paint(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//Get the Graphics Object that we will use for drawing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 =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holds the area of the window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clientArea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.ClientRectangle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.LightSkyBlue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clientArea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backgroundBrush.Dispose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few examples – Colour the background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081677"/>
            <a:ext cx="3614684" cy="37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smtClean="0"/>
              <a:t>What is GDI?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Using GDI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GDI and Windows Forms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few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864" y="1192799"/>
            <a:ext cx="5147424" cy="1810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Mouth </a:t>
            </a:r>
            <a:r>
              <a:rPr lang="en-AU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mouthBrush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g.FillEllipse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faceBrush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.ClientRectangle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g.FillEllipse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eyeBrush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eyeOnePosition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g.FillEllipse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eyeBrush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eyeTwoPosition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g.FillEllipse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mouthBrush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mouthPosition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mouthBrush.Dispose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faceBrush.Dispose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eyeBrush.Dispose</a:t>
            </a:r>
            <a:r>
              <a:rPr lang="en-AU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AU" sz="105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few examples – Nestled Spheres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296888" y="987574"/>
            <a:ext cx="8219256" cy="3888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NestledSphereExample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.White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.Black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outerArea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(100, 100, 300, 300);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innerArea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(150, 150, 200, 200);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g.FillEllipse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outerArea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g.FillEllipse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innerArea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whiteBrush.Dispose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blackBrush.Dispose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few examples – Nestled Spheres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43" y="1063229"/>
            <a:ext cx="3632101" cy="37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 Graphics Device Interface is a series of classes that allow us to draw to the screen (or printer)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Part of the Common Runtime Libraries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Pens and Brushes can be used to Fill and Draw shapes of different kinds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5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Microsoft</a:t>
            </a:r>
            <a:r>
              <a:rPr lang="en-AU" smtClean="0"/>
              <a:t>, </a:t>
            </a:r>
            <a:r>
              <a:rPr lang="en-AU" smtClean="0"/>
              <a:t>2016, </a:t>
            </a:r>
            <a:r>
              <a:rPr lang="en-AU" i="1" dirty="0" smtClean="0"/>
              <a:t>Graphics and Drawing in Windows Forms</a:t>
            </a:r>
            <a:r>
              <a:rPr lang="en-AU" dirty="0" smtClean="0"/>
              <a:t>, MSDN</a:t>
            </a:r>
          </a:p>
          <a:p>
            <a:pPr lvl="1"/>
            <a:r>
              <a:rPr lang="en-AU" dirty="0" smtClean="0">
                <a:hlinkClick r:id="rId3"/>
              </a:rPr>
              <a:t>https://msdn.microsoft.com/en/us/library/a36fascx%28v=vs.110%29.aspx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181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GDI?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The GDI (Graphic Device Interface) is a set of common controls built to enable graphics on both screens and printers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Supported through the Common Language Runtime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510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GDI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304529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All GDI draw functions are called on a Graphics object owned by the form/control that is to be modified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Windows Forms makes accessing the Graphics object for the form very easy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187624" y="3507854"/>
            <a:ext cx="6192688" cy="111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Form1_Paint(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 the Graphics Object that we will use for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drawing</a:t>
            </a:r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=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Using GDI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088505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Selecting the colour of the rendered shape is done using Pens and Brushes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Different types of Pens and Brushes produce different colours and effects when they are used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2376" y="3291830"/>
            <a:ext cx="5559490" cy="1724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RenderUsingPen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</a:t>
            </a:r>
            <a:r>
              <a:rPr lang="en-A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 a 25px wide red pen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25);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redPen.Dispose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2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Brushes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Brushes are used for all </a:t>
            </a:r>
            <a:r>
              <a:rPr lang="en-AU" dirty="0" smtClean="0">
                <a:solidFill>
                  <a:srgbClr val="00B0F0"/>
                </a:solidFill>
              </a:rPr>
              <a:t>Fill&lt;type&gt; </a:t>
            </a:r>
            <a:r>
              <a:rPr lang="en-AU" dirty="0" smtClean="0"/>
              <a:t>functions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are different types of Brushes that produce different effects</a:t>
            </a:r>
          </a:p>
        </p:txBody>
      </p:sp>
    </p:spTree>
    <p:extLst>
      <p:ext uri="{BB962C8B-B14F-4D97-AF65-F5344CB8AC3E}">
        <p14:creationId xmlns:p14="http://schemas.microsoft.com/office/powerpoint/2010/main" val="18173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Brush Examples - </a:t>
            </a:r>
            <a:r>
              <a:rPr lang="en-AU" dirty="0" err="1" smtClean="0"/>
              <a:t>SolidBrush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51520" y="1635646"/>
            <a:ext cx="8219256" cy="2300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RenderUsingSolidBrush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drawRect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(50, 50, 300, 300);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drawRect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solidBrush.Dispose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Brush Examples - </a:t>
            </a:r>
            <a:r>
              <a:rPr lang="en-AU" dirty="0" err="1" smtClean="0"/>
              <a:t>SolidBrush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67" y="1347614"/>
            <a:ext cx="300079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Brush Examples - </a:t>
            </a:r>
            <a:r>
              <a:rPr lang="en-AU" dirty="0" err="1"/>
              <a:t>H</a:t>
            </a:r>
            <a:r>
              <a:rPr lang="en-AU" dirty="0" err="1" smtClean="0"/>
              <a:t>atchBrush</a:t>
            </a:r>
            <a:endParaRPr lang="en-A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HatchBrush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347614"/>
            <a:ext cx="8219256" cy="30963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RenderUsingHatchBrush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Graphics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drawRect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(50, 50, 300, 300);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hatchBrush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A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System.Drawing.Drawing2D.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HatchBrush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System.Drawing.Drawing2D.</a:t>
            </a:r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HatchStyle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.Cross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g.FillRectangle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hatchBrush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drawRect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hatchBrush.Dispose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AU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1103</Words>
  <Application>Microsoft Office PowerPoint</Application>
  <PresentationFormat>On-screen Show (16:9)</PresentationFormat>
  <Paragraphs>220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Graphics Device Interface</vt:lpstr>
      <vt:lpstr>Contents</vt:lpstr>
      <vt:lpstr>What is GDI?</vt:lpstr>
      <vt:lpstr>Using GDI</vt:lpstr>
      <vt:lpstr>Using GDI</vt:lpstr>
      <vt:lpstr>Brushes</vt:lpstr>
      <vt:lpstr>Brush Examples - SolidBrush</vt:lpstr>
      <vt:lpstr>Brush Examples - SolidBrush</vt:lpstr>
      <vt:lpstr>Brush Examples - HatchBrush</vt:lpstr>
      <vt:lpstr>Brush Examples - HatchBrush</vt:lpstr>
      <vt:lpstr>Brush Examples – LinearGradientBrush</vt:lpstr>
      <vt:lpstr>Brush Examples – LinearGradientBrush</vt:lpstr>
      <vt:lpstr>Other Brush Types</vt:lpstr>
      <vt:lpstr>Pens</vt:lpstr>
      <vt:lpstr>Shapes</vt:lpstr>
      <vt:lpstr>GDI and Windows Forms</vt:lpstr>
      <vt:lpstr>GDI and Windows Forms</vt:lpstr>
      <vt:lpstr>A few examples – Colour the background</vt:lpstr>
      <vt:lpstr>A few examples – Colour the background</vt:lpstr>
      <vt:lpstr>A few examples – Nestled Spheres</vt:lpstr>
      <vt:lpstr>A few examples – Nestled Spheres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Alex Mackay</cp:lastModifiedBy>
  <cp:revision>33</cp:revision>
  <dcterms:created xsi:type="dcterms:W3CDTF">2014-07-14T04:04:52Z</dcterms:created>
  <dcterms:modified xsi:type="dcterms:W3CDTF">2016-12-12T03:22:41Z</dcterms:modified>
</cp:coreProperties>
</file>