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12/12/2016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Metadata</a:t>
            </a:r>
            <a:r>
              <a:rPr lang="en-AU" baseline="0" dirty="0" smtClean="0"/>
              <a:t> is an abstract binary representation of your program</a:t>
            </a:r>
            <a:endParaRPr lang="en-AU" dirty="0" smtClean="0"/>
          </a:p>
          <a:p>
            <a:r>
              <a:rPr lang="en-AU" dirty="0" smtClean="0"/>
              <a:t>Uses the metadata generated</a:t>
            </a:r>
            <a:r>
              <a:rPr lang="en-AU" baseline="0" dirty="0" smtClean="0"/>
              <a:t> by the program, typically extracted from its assembly</a:t>
            </a:r>
          </a:p>
          <a:p>
            <a:endParaRPr lang="en-AU" dirty="0" smtClean="0"/>
          </a:p>
          <a:p>
            <a:r>
              <a:rPr lang="en-AU" dirty="0" smtClean="0"/>
              <a:t>Can</a:t>
            </a:r>
            <a:r>
              <a:rPr lang="en-AU" baseline="0" dirty="0" smtClean="0"/>
              <a:t> be problematic because you have access to everything within the class</a:t>
            </a:r>
          </a:p>
          <a:p>
            <a:r>
              <a:rPr lang="en-AU" baseline="0" dirty="0" smtClean="0"/>
              <a:t>You can even add and remove methods, variables, fields and properties</a:t>
            </a:r>
          </a:p>
          <a:p>
            <a:r>
              <a:rPr lang="en-AU" baseline="0" dirty="0" smtClean="0"/>
              <a:t>Most notably, you can execute methods</a:t>
            </a:r>
          </a:p>
          <a:p>
            <a:endParaRPr lang="en-AU" baseline="0" dirty="0" smtClean="0"/>
          </a:p>
          <a:p>
            <a:r>
              <a:rPr lang="en-AU" baseline="0" dirty="0" smtClean="0"/>
              <a:t>Can be used in factories to look at the methods and members of a type and creating things based on that type, rather than relying on an enumeration</a:t>
            </a:r>
            <a:br>
              <a:rPr lang="en-AU" baseline="0" dirty="0" smtClean="0"/>
            </a:br>
            <a:r>
              <a:rPr lang="en-AU" baseline="0" dirty="0" smtClean="0"/>
              <a:t>Downside to dynamically loading in libraries is that any dependencies must be loaded in manually</a:t>
            </a:r>
            <a:endParaRPr lang="en-AU"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267575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0" i="0" u="none" strike="noStrike" kern="1200" dirty="0" err="1" smtClean="0">
                <a:solidFill>
                  <a:schemeClr val="tx1"/>
                </a:solidFill>
                <a:effectLst/>
                <a:latin typeface="+mn-lt"/>
                <a:ea typeface="+mn-ea"/>
                <a:cs typeface="+mn-cs"/>
              </a:rPr>
              <a:t>GetConstructor</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GetConstructors</a:t>
            </a:r>
            <a:r>
              <a:rPr lang="en-AU" sz="1200" b="0" i="0" u="none" strike="noStrike" kern="1200" dirty="0" smtClean="0">
                <a:solidFill>
                  <a:schemeClr val="tx1"/>
                </a:solidFill>
                <a:effectLst/>
                <a:latin typeface="+mn-lt"/>
                <a:ea typeface="+mn-ea"/>
                <a:cs typeface="+mn-cs"/>
              </a:rPr>
              <a:t>() - returning </a:t>
            </a:r>
            <a:r>
              <a:rPr lang="en-AU" sz="1200" b="0" i="0" u="none" strike="noStrike" kern="1200" dirty="0" err="1" smtClean="0">
                <a:solidFill>
                  <a:schemeClr val="tx1"/>
                </a:solidFill>
                <a:effectLst/>
                <a:latin typeface="+mn-lt"/>
                <a:ea typeface="+mn-ea"/>
                <a:cs typeface="+mn-cs"/>
              </a:rPr>
              <a:t>ConstructorInfo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GetEvent</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GetEvents</a:t>
            </a:r>
            <a:r>
              <a:rPr lang="en-AU" sz="1200" b="0" i="0" u="none" strike="noStrike" kern="1200" dirty="0" smtClean="0">
                <a:solidFill>
                  <a:schemeClr val="tx1"/>
                </a:solidFill>
                <a:effectLst/>
                <a:latin typeface="+mn-lt"/>
                <a:ea typeface="+mn-ea"/>
                <a:cs typeface="+mn-cs"/>
              </a:rPr>
              <a:t>() - returning </a:t>
            </a:r>
            <a:r>
              <a:rPr lang="en-AU" sz="1200" b="0" i="0" u="none" strike="noStrike" kern="1200" dirty="0" err="1" smtClean="0">
                <a:solidFill>
                  <a:schemeClr val="tx1"/>
                </a:solidFill>
                <a:effectLst/>
                <a:latin typeface="+mn-lt"/>
                <a:ea typeface="+mn-ea"/>
                <a:cs typeface="+mn-cs"/>
              </a:rPr>
              <a:t>EventInfo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GetField</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GetFields</a:t>
            </a:r>
            <a:r>
              <a:rPr lang="en-AU" sz="1200" b="0" i="0" u="none" strike="noStrike" kern="1200" dirty="0" smtClean="0">
                <a:solidFill>
                  <a:schemeClr val="tx1"/>
                </a:solidFill>
                <a:effectLst/>
                <a:latin typeface="+mn-lt"/>
                <a:ea typeface="+mn-ea"/>
                <a:cs typeface="+mn-cs"/>
              </a:rPr>
              <a:t>() - returning </a:t>
            </a:r>
            <a:r>
              <a:rPr lang="en-AU" sz="1200" b="0" i="0" u="none" strike="noStrike" kern="1200" dirty="0" err="1" smtClean="0">
                <a:solidFill>
                  <a:schemeClr val="tx1"/>
                </a:solidFill>
                <a:effectLst/>
                <a:latin typeface="+mn-lt"/>
                <a:ea typeface="+mn-ea"/>
                <a:cs typeface="+mn-cs"/>
              </a:rPr>
              <a:t>FieldInfo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GetInterface</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GetInterfaces</a:t>
            </a:r>
            <a:r>
              <a:rPr lang="en-AU" sz="1200" b="0" i="0" u="none" strike="noStrike" kern="1200" dirty="0" smtClean="0">
                <a:solidFill>
                  <a:schemeClr val="tx1"/>
                </a:solidFill>
                <a:effectLst/>
                <a:latin typeface="+mn-lt"/>
                <a:ea typeface="+mn-ea"/>
                <a:cs typeface="+mn-cs"/>
              </a:rPr>
              <a:t>() - returning </a:t>
            </a:r>
            <a:r>
              <a:rPr lang="en-AU" sz="1200" b="0" i="0" u="none" strike="noStrike" kern="1200" dirty="0" err="1" smtClean="0">
                <a:solidFill>
                  <a:schemeClr val="tx1"/>
                </a:solidFill>
                <a:effectLst/>
                <a:latin typeface="+mn-lt"/>
                <a:ea typeface="+mn-ea"/>
                <a:cs typeface="+mn-cs"/>
              </a:rPr>
              <a:t>InterfaceInfo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GetMember</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GetMembers</a:t>
            </a:r>
            <a:r>
              <a:rPr lang="en-AU" sz="1200" b="0" i="0" u="none" strike="noStrike" kern="1200" dirty="0" smtClean="0">
                <a:solidFill>
                  <a:schemeClr val="tx1"/>
                </a:solidFill>
                <a:effectLst/>
                <a:latin typeface="+mn-lt"/>
                <a:ea typeface="+mn-ea"/>
                <a:cs typeface="+mn-cs"/>
              </a:rPr>
              <a:t>() - return </a:t>
            </a:r>
            <a:r>
              <a:rPr lang="en-AU" sz="1200" b="0" i="0" u="none" strike="noStrike" kern="1200" dirty="0" err="1" smtClean="0">
                <a:solidFill>
                  <a:schemeClr val="tx1"/>
                </a:solidFill>
                <a:effectLst/>
                <a:latin typeface="+mn-lt"/>
                <a:ea typeface="+mn-ea"/>
                <a:cs typeface="+mn-cs"/>
              </a:rPr>
              <a:t>MemberInfo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GetMethod</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GetMethods</a:t>
            </a:r>
            <a:r>
              <a:rPr lang="en-AU" sz="1200" b="0" i="0" u="none" strike="noStrike" kern="1200" dirty="0" smtClean="0">
                <a:solidFill>
                  <a:schemeClr val="tx1"/>
                </a:solidFill>
                <a:effectLst/>
                <a:latin typeface="+mn-lt"/>
                <a:ea typeface="+mn-ea"/>
                <a:cs typeface="+mn-cs"/>
              </a:rPr>
              <a:t>() - return </a:t>
            </a:r>
            <a:r>
              <a:rPr lang="en-AU" sz="1200" b="0" i="0" u="none" strike="noStrike" kern="1200" dirty="0" err="1" smtClean="0">
                <a:solidFill>
                  <a:schemeClr val="tx1"/>
                </a:solidFill>
                <a:effectLst/>
                <a:latin typeface="+mn-lt"/>
                <a:ea typeface="+mn-ea"/>
                <a:cs typeface="+mn-cs"/>
              </a:rPr>
              <a:t>MethodInfo</a:t>
            </a:r>
            <a:endParaRPr lang="en-AU" sz="1200" b="0" i="0" u="none" strike="noStrike" kern="1200" dirty="0" smtClean="0">
              <a:solidFill>
                <a:schemeClr val="tx1"/>
              </a:solidFill>
              <a:effectLst/>
              <a:latin typeface="+mn-lt"/>
              <a:ea typeface="+mn-ea"/>
              <a:cs typeface="+mn-cs"/>
            </a:endParaRPr>
          </a:p>
          <a:p>
            <a:pPr rtl="0" fontAlgn="base"/>
            <a:r>
              <a:rPr lang="en-AU" sz="1200" b="0" i="0" u="none" strike="noStrike" kern="1200" dirty="0" err="1" smtClean="0">
                <a:solidFill>
                  <a:schemeClr val="tx1"/>
                </a:solidFill>
                <a:effectLst/>
                <a:latin typeface="+mn-lt"/>
                <a:ea typeface="+mn-ea"/>
                <a:cs typeface="+mn-cs"/>
              </a:rPr>
              <a:t>GetProperty</a:t>
            </a:r>
            <a:r>
              <a:rPr lang="en-AU" sz="1200" b="0" i="0" u="none" strike="noStrike" kern="1200" dirty="0" smtClean="0">
                <a:solidFill>
                  <a:schemeClr val="tx1"/>
                </a:solidFill>
                <a:effectLst/>
                <a:latin typeface="+mn-lt"/>
                <a:ea typeface="+mn-ea"/>
                <a:cs typeface="+mn-cs"/>
              </a:rPr>
              <a:t>() and </a:t>
            </a:r>
            <a:r>
              <a:rPr lang="en-AU" sz="1200" b="0" i="0" u="none" strike="noStrike" kern="1200" dirty="0" err="1" smtClean="0">
                <a:solidFill>
                  <a:schemeClr val="tx1"/>
                </a:solidFill>
                <a:effectLst/>
                <a:latin typeface="+mn-lt"/>
                <a:ea typeface="+mn-ea"/>
                <a:cs typeface="+mn-cs"/>
              </a:rPr>
              <a:t>GetProperties</a:t>
            </a:r>
            <a:r>
              <a:rPr lang="en-AU" sz="1200" b="0" i="0" u="none" strike="noStrike" kern="1200" dirty="0" smtClean="0">
                <a:solidFill>
                  <a:schemeClr val="tx1"/>
                </a:solidFill>
                <a:effectLst/>
                <a:latin typeface="+mn-lt"/>
                <a:ea typeface="+mn-ea"/>
                <a:cs typeface="+mn-cs"/>
              </a:rPr>
              <a:t>() - return </a:t>
            </a:r>
            <a:r>
              <a:rPr lang="en-AU" sz="1200" b="0" i="0" u="none" strike="noStrike" kern="1200" dirty="0" err="1" smtClean="0">
                <a:solidFill>
                  <a:schemeClr val="tx1"/>
                </a:solidFill>
                <a:effectLst/>
                <a:latin typeface="+mn-lt"/>
                <a:ea typeface="+mn-ea"/>
                <a:cs typeface="+mn-cs"/>
              </a:rPr>
              <a:t>PropertyInfo</a:t>
            </a:r>
            <a:endParaRPr lang="en-AU" sz="1200" b="0" i="0" u="none" strike="noStrike" kern="1200" dirty="0" smtClean="0">
              <a:solidFill>
                <a:schemeClr val="tx1"/>
              </a:solidFill>
              <a:effectLst/>
              <a:latin typeface="+mn-lt"/>
              <a:ea typeface="+mn-ea"/>
              <a:cs typeface="+mn-cs"/>
            </a:endParaRPr>
          </a:p>
          <a:p>
            <a:endParaRPr lang="en-AU"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311994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Create</a:t>
            </a:r>
            <a:r>
              <a:rPr lang="en-AU" baseline="0" dirty="0" smtClean="0"/>
              <a:t> a new Car c</a:t>
            </a:r>
          </a:p>
          <a:p>
            <a:r>
              <a:rPr lang="en-AU" baseline="0" dirty="0" smtClean="0"/>
              <a:t>Get a reference to the Type t by using the </a:t>
            </a:r>
            <a:r>
              <a:rPr lang="en-AU" baseline="0" dirty="0" err="1" smtClean="0"/>
              <a:t>GetType</a:t>
            </a:r>
            <a:r>
              <a:rPr lang="en-AU" baseline="0" dirty="0" smtClean="0"/>
              <a:t> method within c</a:t>
            </a:r>
          </a:p>
          <a:p>
            <a:r>
              <a:rPr lang="en-AU" dirty="0" smtClean="0"/>
              <a:t>Get</a:t>
            </a:r>
            <a:r>
              <a:rPr lang="en-AU" baseline="0" dirty="0" smtClean="0"/>
              <a:t> a specific method by using the </a:t>
            </a:r>
            <a:r>
              <a:rPr lang="en-AU" baseline="0" dirty="0" err="1" smtClean="0"/>
              <a:t>GetMethod</a:t>
            </a:r>
            <a:r>
              <a:rPr lang="en-AU" baseline="0" dirty="0" smtClean="0"/>
              <a:t> within t and passing in a string of the specific method to retrieve</a:t>
            </a:r>
          </a:p>
          <a:p>
            <a:r>
              <a:rPr lang="en-AU" baseline="0" dirty="0" smtClean="0"/>
              <a:t>Print out the method name to the console</a:t>
            </a:r>
          </a:p>
          <a:p>
            <a:endParaRPr lang="en-AU" baseline="0" dirty="0" smtClean="0"/>
          </a:p>
          <a:p>
            <a:r>
              <a:rPr lang="en-AU" baseline="0" dirty="0" smtClean="0"/>
              <a:t>Get methods by using the </a:t>
            </a:r>
            <a:r>
              <a:rPr lang="en-AU" baseline="0" dirty="0" err="1" smtClean="0"/>
              <a:t>GetMethods</a:t>
            </a:r>
            <a:r>
              <a:rPr lang="en-AU" baseline="0" dirty="0" smtClean="0"/>
              <a:t> within t, saving it into </a:t>
            </a:r>
            <a:r>
              <a:rPr lang="en-AU" baseline="0" dirty="0" err="1" smtClean="0"/>
              <a:t>carMethods</a:t>
            </a:r>
            <a:endParaRPr lang="en-AU" baseline="0" dirty="0" smtClean="0"/>
          </a:p>
          <a:p>
            <a:r>
              <a:rPr lang="en-AU" baseline="0" dirty="0" smtClean="0"/>
              <a:t>Loop through the array of </a:t>
            </a:r>
            <a:r>
              <a:rPr lang="en-AU" baseline="0" dirty="0" err="1" smtClean="0"/>
              <a:t>MethodInfos</a:t>
            </a:r>
            <a:r>
              <a:rPr lang="en-AU" baseline="0" dirty="0" smtClean="0"/>
              <a:t> and print out the names of each method</a:t>
            </a:r>
            <a:endParaRPr lang="en-AU"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148241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AU" sz="1200" b="0" i="0" u="none" strike="noStrike" kern="1200" dirty="0" smtClean="0">
                <a:solidFill>
                  <a:schemeClr val="tx1"/>
                </a:solidFill>
                <a:effectLst/>
                <a:latin typeface="+mn-lt"/>
                <a:ea typeface="+mn-ea"/>
                <a:cs typeface="+mn-cs"/>
              </a:rPr>
              <a:t>It lets the programmer create an instance of an object from a string or a class type. It does so through the </a:t>
            </a:r>
            <a:r>
              <a:rPr lang="en-AU" sz="1200" b="0" i="0" u="none" strike="noStrike" kern="1200" dirty="0" err="1" smtClean="0">
                <a:solidFill>
                  <a:schemeClr val="tx1"/>
                </a:solidFill>
                <a:effectLst/>
                <a:latin typeface="+mn-lt"/>
                <a:ea typeface="+mn-ea"/>
                <a:cs typeface="+mn-cs"/>
              </a:rPr>
              <a:t>CreateInstance</a:t>
            </a:r>
            <a:r>
              <a:rPr lang="en-AU" sz="1200" b="0" i="0" u="none" strike="noStrike" kern="1200" dirty="0" smtClean="0">
                <a:solidFill>
                  <a:schemeClr val="tx1"/>
                </a:solidFill>
                <a:effectLst/>
                <a:latin typeface="+mn-lt"/>
                <a:ea typeface="+mn-ea"/>
                <a:cs typeface="+mn-cs"/>
              </a:rPr>
              <a:t> method. In the case above, it is used to instantiate a local object of type Person, with which you can use to invoke the methods of. The method being invoked is </a:t>
            </a:r>
            <a:r>
              <a:rPr lang="en-AU" sz="1200" b="0" i="0" u="none" strike="noStrike" kern="1200" dirty="0" err="1" smtClean="0">
                <a:solidFill>
                  <a:schemeClr val="tx1"/>
                </a:solidFill>
                <a:effectLst/>
                <a:latin typeface="+mn-lt"/>
                <a:ea typeface="+mn-ea"/>
                <a:cs typeface="+mn-cs"/>
              </a:rPr>
              <a:t>ChangeValues</a:t>
            </a:r>
            <a:r>
              <a:rPr lang="en-AU" sz="1200" b="0" i="0" u="none" strike="noStrike" kern="1200" dirty="0" smtClean="0">
                <a:solidFill>
                  <a:schemeClr val="tx1"/>
                </a:solidFill>
                <a:effectLst/>
                <a:latin typeface="+mn-lt"/>
                <a:ea typeface="+mn-ea"/>
                <a:cs typeface="+mn-cs"/>
              </a:rPr>
              <a:t>. </a:t>
            </a:r>
          </a:p>
          <a:p>
            <a:pPr rtl="0"/>
            <a:endParaRPr lang="en-AU" sz="1200" b="0" i="0" u="none" strike="noStrike" kern="1200" dirty="0" smtClean="0">
              <a:solidFill>
                <a:schemeClr val="tx1"/>
              </a:solidFill>
              <a:effectLst/>
              <a:latin typeface="+mn-lt"/>
              <a:ea typeface="+mn-ea"/>
              <a:cs typeface="+mn-cs"/>
            </a:endParaRPr>
          </a:p>
          <a:p>
            <a:pPr rtl="0"/>
            <a:r>
              <a:rPr lang="en-AU" sz="1200" b="0" i="0" u="none" strike="noStrike" kern="1200" dirty="0" smtClean="0">
                <a:solidFill>
                  <a:schemeClr val="tx1"/>
                </a:solidFill>
                <a:effectLst/>
                <a:latin typeface="+mn-lt"/>
                <a:ea typeface="+mn-ea"/>
                <a:cs typeface="+mn-cs"/>
              </a:rPr>
              <a:t>In order to specify argument types, an array of objects is created with the arguments listed. This will be used when the </a:t>
            </a:r>
            <a:r>
              <a:rPr lang="en-AU" sz="1200" b="0" i="0" u="none" strike="noStrike" kern="1200" dirty="0" err="1" smtClean="0">
                <a:solidFill>
                  <a:schemeClr val="tx1"/>
                </a:solidFill>
                <a:effectLst/>
                <a:latin typeface="+mn-lt"/>
                <a:ea typeface="+mn-ea"/>
                <a:cs typeface="+mn-cs"/>
              </a:rPr>
              <a:t>InvokeMember</a:t>
            </a:r>
            <a:r>
              <a:rPr lang="en-AU" sz="1200" b="0" i="0" u="none" strike="noStrike" kern="1200" dirty="0" smtClean="0">
                <a:solidFill>
                  <a:schemeClr val="tx1"/>
                </a:solidFill>
                <a:effectLst/>
                <a:latin typeface="+mn-lt"/>
                <a:ea typeface="+mn-ea"/>
                <a:cs typeface="+mn-cs"/>
              </a:rPr>
              <a:t> function is executed. </a:t>
            </a:r>
            <a:endParaRPr lang="en-AU" b="0" dirty="0" smtClean="0">
              <a:effectLst/>
            </a:endParaRPr>
          </a:p>
          <a:p>
            <a:pPr rtl="0"/>
            <a:endParaRPr lang="en-AU" sz="1200" b="0" i="0" u="none" strike="noStrike" kern="1200" dirty="0" smtClean="0">
              <a:solidFill>
                <a:schemeClr val="tx1"/>
              </a:solidFill>
              <a:effectLst/>
              <a:latin typeface="+mn-lt"/>
              <a:ea typeface="+mn-ea"/>
              <a:cs typeface="+mn-cs"/>
            </a:endParaRPr>
          </a:p>
          <a:p>
            <a:pPr rtl="0"/>
            <a:r>
              <a:rPr lang="en-AU" sz="1200" b="0" i="0" u="none" strike="noStrike" kern="1200" dirty="0" smtClean="0">
                <a:solidFill>
                  <a:schemeClr val="tx1"/>
                </a:solidFill>
                <a:effectLst/>
                <a:latin typeface="+mn-lt"/>
                <a:ea typeface="+mn-ea"/>
                <a:cs typeface="+mn-cs"/>
              </a:rPr>
              <a:t>In order to invoke a method within an object, we use the Type variable that was created and call the </a:t>
            </a:r>
            <a:r>
              <a:rPr lang="en-AU" sz="1200" b="0" i="0" u="none" strike="noStrike" kern="1200" dirty="0" err="1" smtClean="0">
                <a:solidFill>
                  <a:schemeClr val="tx1"/>
                </a:solidFill>
                <a:effectLst/>
                <a:latin typeface="+mn-lt"/>
                <a:ea typeface="+mn-ea"/>
                <a:cs typeface="+mn-cs"/>
              </a:rPr>
              <a:t>InvokeMember</a:t>
            </a:r>
            <a:r>
              <a:rPr lang="en-AU" sz="1200" b="0" i="0" u="none" strike="noStrike" kern="1200" dirty="0" smtClean="0">
                <a:solidFill>
                  <a:schemeClr val="tx1"/>
                </a:solidFill>
                <a:effectLst/>
                <a:latin typeface="+mn-lt"/>
                <a:ea typeface="+mn-ea"/>
                <a:cs typeface="+mn-cs"/>
              </a:rPr>
              <a:t> function. This function takes in a few arguments. The first is the method name that exists within the object. The second parameter is used to specify method overloads with variable arguments. Passing in null as the argument uses the default binder. The fourth parameter is the object that method will be used on and the last parameter is the list of arguments that the method being invoked will be looking for. </a:t>
            </a:r>
            <a:endParaRPr lang="en-AU" b="0" dirty="0" smtClean="0">
              <a:effectLst/>
            </a:endParaRPr>
          </a:p>
          <a:p>
            <a:r>
              <a:rPr lang="en-AU" dirty="0" smtClean="0"/>
              <a:t/>
            </a:r>
            <a:br>
              <a:rPr lang="en-AU" dirty="0" smtClean="0"/>
            </a:br>
            <a:endParaRPr lang="en-AU"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19</a:t>
            </a:fld>
            <a:endParaRPr lang="en-AU"/>
          </a:p>
        </p:txBody>
      </p:sp>
    </p:spTree>
    <p:extLst>
      <p:ext uri="{BB962C8B-B14F-4D97-AF65-F5344CB8AC3E}">
        <p14:creationId xmlns:p14="http://schemas.microsoft.com/office/powerpoint/2010/main" val="244045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dirty="0" smtClean="0">
                <a:solidFill>
                  <a:schemeClr val="tx1"/>
                </a:solidFill>
                <a:effectLst/>
                <a:latin typeface="+mn-lt"/>
                <a:ea typeface="+mn-ea"/>
                <a:cs typeface="+mn-cs"/>
              </a:rPr>
              <a:t>The topic of Reflection is very big, and this session covers the first few pages of the tome that could be written about reflection. It is a useful technique in inspecting the contents of an unknown object, allowing the programmer to determine the dependencies of a project, the object hierarchy of a program and a whole range of other things. </a:t>
            </a:r>
            <a:endParaRPr lang="en-AU" dirty="0" smtClean="0"/>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20</a:t>
            </a:fld>
            <a:endParaRPr lang="en-AU"/>
          </a:p>
        </p:txBody>
      </p:sp>
    </p:spTree>
    <p:extLst>
      <p:ext uri="{BB962C8B-B14F-4D97-AF65-F5344CB8AC3E}">
        <p14:creationId xmlns:p14="http://schemas.microsoft.com/office/powerpoint/2010/main" val="37164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Tree>
    <p:extLst>
      <p:ext uri="{BB962C8B-B14F-4D97-AF65-F5344CB8AC3E}">
        <p14:creationId xmlns:p14="http://schemas.microsoft.com/office/powerpoint/2010/main" val="5456635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 id="2147483661" r:id="rId7"/>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library/ms173183.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Reflection</a:t>
            </a:r>
            <a:endParaRPr lang="en-AU" dirty="0"/>
          </a:p>
        </p:txBody>
      </p:sp>
      <p:sp>
        <p:nvSpPr>
          <p:cNvPr id="3" name="Subtitle 2"/>
          <p:cNvSpPr>
            <a:spLocks noGrp="1"/>
          </p:cNvSpPr>
          <p:nvPr>
            <p:ph type="subTitle" idx="1"/>
          </p:nvPr>
        </p:nvSpPr>
        <p:spPr/>
        <p:txBody>
          <a:bodyPr/>
          <a:lstStyle/>
          <a:p>
            <a:r>
              <a:rPr lang="en-AU" dirty="0" smtClean="0"/>
              <a:t>Looking inside yourself</a:t>
            </a:r>
          </a:p>
        </p:txBody>
      </p:sp>
      <p:sp>
        <p:nvSpPr>
          <p:cNvPr id="4" name="Text Placeholder 3"/>
          <p:cNvSpPr>
            <a:spLocks noGrp="1"/>
          </p:cNvSpPr>
          <p:nvPr>
            <p:ph type="body" sz="quarter" idx="11"/>
          </p:nvPr>
        </p:nvSpPr>
        <p:spPr/>
        <p:txBody>
          <a:bodyPr/>
          <a:lstStyle/>
          <a:p>
            <a:r>
              <a:rPr lang="en-AU" dirty="0" smtClean="0"/>
              <a:t>Last modified </a:t>
            </a:r>
            <a:r>
              <a:rPr lang="en-AU" dirty="0" smtClean="0"/>
              <a:t>12</a:t>
            </a:r>
            <a:r>
              <a:rPr lang="en-AU" dirty="0" smtClean="0"/>
              <a:t>/12/16 </a:t>
            </a:r>
            <a:r>
              <a:rPr lang="en-AU" dirty="0" smtClean="0"/>
              <a:t>by </a:t>
            </a:r>
            <a:r>
              <a:rPr lang="en-AU" dirty="0" smtClean="0"/>
              <a:t>Alex Mackay</a:t>
            </a:r>
            <a:endParaRPr lang="en-AU" dirty="0"/>
          </a:p>
        </p:txBody>
      </p:sp>
      <p:sp>
        <p:nvSpPr>
          <p:cNvPr id="5" name="Text Placeholder 4"/>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3985363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System.Type.GetType()</a:t>
            </a:r>
            <a:endParaRPr lang="en-AU" dirty="0"/>
          </a:p>
        </p:txBody>
      </p:sp>
      <p:sp>
        <p:nvSpPr>
          <p:cNvPr id="5" name="Content Placeholder 4"/>
          <p:cNvSpPr>
            <a:spLocks noGrp="1"/>
          </p:cNvSpPr>
          <p:nvPr>
            <p:ph idx="10"/>
          </p:nvPr>
        </p:nvSpPr>
        <p:spPr/>
        <p:txBody>
          <a:bodyPr/>
          <a:lstStyle/>
          <a:p>
            <a:r>
              <a:rPr lang="en-AU" dirty="0" smtClean="0"/>
              <a:t>Has a few overloads, check MSDN for further information about what each does</a:t>
            </a:r>
          </a:p>
          <a:p>
            <a:pPr lvl="1"/>
            <a:endParaRPr lang="en-AU" dirty="0" smtClean="0"/>
          </a:p>
          <a:p>
            <a:r>
              <a:rPr lang="en-AU" dirty="0" smtClean="0"/>
              <a:t>One specific overload takes in a string of the class name, a Boolean to specify case sensitivity and a Boolean to specify throwing exceptions for unknown types</a:t>
            </a:r>
            <a:endParaRPr lang="en-AU" dirty="0"/>
          </a:p>
        </p:txBody>
      </p:sp>
      <p:sp>
        <p:nvSpPr>
          <p:cNvPr id="6" name="TextBox 5"/>
          <p:cNvSpPr txBox="1"/>
          <p:nvPr/>
        </p:nvSpPr>
        <p:spPr>
          <a:xfrm>
            <a:off x="755576" y="2211710"/>
            <a:ext cx="579516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100" dirty="0">
                <a:solidFill>
                  <a:srgbClr val="2B91AF"/>
                </a:solidFill>
                <a:highlight>
                  <a:srgbClr val="FFFFFF"/>
                </a:highlight>
                <a:latin typeface="Consolas"/>
              </a:rPr>
              <a:t>Type</a:t>
            </a:r>
            <a:r>
              <a:rPr lang="en-AU" sz="1100" dirty="0">
                <a:solidFill>
                  <a:srgbClr val="000000"/>
                </a:solidFill>
                <a:highlight>
                  <a:srgbClr val="FFFFFF"/>
                </a:highlight>
                <a:latin typeface="Consolas"/>
              </a:rPr>
              <a:t> t = </a:t>
            </a:r>
            <a:r>
              <a:rPr lang="en-AU" sz="1100" dirty="0" err="1">
                <a:solidFill>
                  <a:srgbClr val="2B91AF"/>
                </a:solidFill>
                <a:highlight>
                  <a:srgbClr val="FFFFFF"/>
                </a:highlight>
                <a:latin typeface="Consolas"/>
              </a:rPr>
              <a:t>Type</a:t>
            </a:r>
            <a:r>
              <a:rPr lang="en-AU" sz="1100" dirty="0" err="1">
                <a:solidFill>
                  <a:srgbClr val="000000"/>
                </a:solidFill>
                <a:highlight>
                  <a:srgbClr val="FFFFFF"/>
                </a:highlight>
                <a:latin typeface="Consolas"/>
              </a:rPr>
              <a:t>.GetType</a:t>
            </a:r>
            <a:r>
              <a:rPr lang="en-AU" sz="1100" dirty="0">
                <a:solidFill>
                  <a:srgbClr val="000000"/>
                </a:solidFill>
                <a:highlight>
                  <a:srgbClr val="FFFFFF"/>
                </a:highlight>
                <a:latin typeface="Consolas"/>
              </a:rPr>
              <a:t>(</a:t>
            </a:r>
            <a:r>
              <a:rPr lang="en-AU" sz="1100" dirty="0">
                <a:solidFill>
                  <a:srgbClr val="A31515"/>
                </a:solidFill>
                <a:highlight>
                  <a:srgbClr val="FFFFFF"/>
                </a:highlight>
                <a:latin typeface="Consolas"/>
              </a:rPr>
              <a:t>"</a:t>
            </a:r>
            <a:r>
              <a:rPr lang="en-AU" sz="1100" dirty="0" err="1">
                <a:solidFill>
                  <a:srgbClr val="A31515"/>
                </a:solidFill>
                <a:highlight>
                  <a:srgbClr val="FFFFFF"/>
                </a:highlight>
                <a:latin typeface="Consolas"/>
              </a:rPr>
              <a:t>Reflection.Car</a:t>
            </a:r>
            <a:r>
              <a:rPr lang="en-AU" sz="1100" dirty="0">
                <a:solidFill>
                  <a:srgbClr val="A31515"/>
                </a:solidFill>
                <a:highlight>
                  <a:srgbClr val="FFFFFF"/>
                </a:highlight>
                <a:latin typeface="Consolas"/>
              </a:rPr>
              <a:t>"</a:t>
            </a:r>
            <a:r>
              <a:rPr lang="en-AU" sz="1100" dirty="0">
                <a:solidFill>
                  <a:srgbClr val="000000"/>
                </a:solidFill>
                <a:highlight>
                  <a:srgbClr val="FFFFFF"/>
                </a:highlight>
                <a:latin typeface="Consolas"/>
              </a:rPr>
              <a:t>, </a:t>
            </a:r>
            <a:r>
              <a:rPr lang="en-AU" sz="1100" dirty="0">
                <a:solidFill>
                  <a:srgbClr val="0000FF"/>
                </a:solidFill>
                <a:highlight>
                  <a:srgbClr val="FFFFFF"/>
                </a:highlight>
                <a:latin typeface="Consolas"/>
              </a:rPr>
              <a:t>false</a:t>
            </a:r>
            <a:r>
              <a:rPr lang="en-AU" sz="1100" dirty="0">
                <a:solidFill>
                  <a:srgbClr val="000000"/>
                </a:solidFill>
                <a:highlight>
                  <a:srgbClr val="FFFFFF"/>
                </a:highlight>
                <a:latin typeface="Consolas"/>
              </a:rPr>
              <a:t>, </a:t>
            </a:r>
            <a:r>
              <a:rPr lang="en-AU" sz="1100" dirty="0">
                <a:solidFill>
                  <a:srgbClr val="0000FF"/>
                </a:solidFill>
                <a:highlight>
                  <a:srgbClr val="FFFFFF"/>
                </a:highlight>
                <a:latin typeface="Consolas"/>
              </a:rPr>
              <a:t>true</a:t>
            </a:r>
            <a:r>
              <a:rPr lang="en-AU" sz="1100" dirty="0">
                <a:solidFill>
                  <a:srgbClr val="000000"/>
                </a:solidFill>
                <a:highlight>
                  <a:srgbClr val="FFFFFF"/>
                </a:highlight>
                <a:latin typeface="Consolas"/>
              </a:rPr>
              <a:t>);</a:t>
            </a:r>
            <a:endParaRPr lang="en-US" sz="1050" b="1" dirty="0">
              <a:solidFill>
                <a:prstClr val="black"/>
              </a:solidFill>
            </a:endParaRPr>
          </a:p>
        </p:txBody>
      </p:sp>
    </p:spTree>
    <p:extLst>
      <p:ext uri="{BB962C8B-B14F-4D97-AF65-F5344CB8AC3E}">
        <p14:creationId xmlns:p14="http://schemas.microsoft.com/office/powerpoint/2010/main" val="2122906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What’s in the type class?</a:t>
            </a:r>
            <a:endParaRPr lang="en-AU" dirty="0"/>
          </a:p>
        </p:txBody>
      </p:sp>
      <p:sp>
        <p:nvSpPr>
          <p:cNvPr id="5" name="Content Placeholder 4"/>
          <p:cNvSpPr>
            <a:spLocks noGrp="1"/>
          </p:cNvSpPr>
          <p:nvPr>
            <p:ph idx="10"/>
          </p:nvPr>
        </p:nvSpPr>
        <p:spPr/>
        <p:txBody>
          <a:bodyPr/>
          <a:lstStyle/>
          <a:p>
            <a:r>
              <a:rPr lang="en-AU" dirty="0" smtClean="0"/>
              <a:t>Broken down into Properties and Methods</a:t>
            </a:r>
          </a:p>
          <a:p>
            <a:pPr lvl="1"/>
            <a:endParaRPr lang="en-AU" dirty="0" smtClean="0"/>
          </a:p>
          <a:p>
            <a:r>
              <a:rPr lang="en-AU" dirty="0" smtClean="0"/>
              <a:t>Properties: A mechanism for reading and writing values, similar to getters and setters in C++, provides a simple way to get both get and set functionality</a:t>
            </a:r>
            <a:endParaRPr lang="en-AU" dirty="0"/>
          </a:p>
        </p:txBody>
      </p:sp>
    </p:spTree>
    <p:extLst>
      <p:ext uri="{BB962C8B-B14F-4D97-AF65-F5344CB8AC3E}">
        <p14:creationId xmlns:p14="http://schemas.microsoft.com/office/powerpoint/2010/main" val="1681189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Properties of the Type class</a:t>
            </a:r>
            <a:endParaRPr lang="en-AU" dirty="0"/>
          </a:p>
        </p:txBody>
      </p:sp>
      <p:sp>
        <p:nvSpPr>
          <p:cNvPr id="5" name="Content Placeholder 4"/>
          <p:cNvSpPr>
            <a:spLocks noGrp="1"/>
          </p:cNvSpPr>
          <p:nvPr>
            <p:ph idx="10"/>
          </p:nvPr>
        </p:nvSpPr>
        <p:spPr/>
        <p:txBody>
          <a:bodyPr>
            <a:normAutofit lnSpcReduction="10000"/>
          </a:bodyPr>
          <a:lstStyle/>
          <a:p>
            <a:r>
              <a:rPr lang="en-AU" dirty="0" smtClean="0"/>
              <a:t>Falls into three categories</a:t>
            </a:r>
          </a:p>
          <a:p>
            <a:pPr lvl="1"/>
            <a:r>
              <a:rPr lang="en-AU" dirty="0" smtClean="0"/>
              <a:t>Strings containing various names associated with the class</a:t>
            </a:r>
          </a:p>
          <a:p>
            <a:pPr lvl="2"/>
            <a:r>
              <a:rPr lang="en-AU" dirty="0" smtClean="0"/>
              <a:t>e.g. Name, </a:t>
            </a:r>
            <a:r>
              <a:rPr lang="en-AU" dirty="0" err="1" smtClean="0"/>
              <a:t>FullName</a:t>
            </a:r>
            <a:endParaRPr lang="en-AU" dirty="0" smtClean="0"/>
          </a:p>
          <a:p>
            <a:pPr lvl="1"/>
            <a:r>
              <a:rPr lang="en-AU" dirty="0" smtClean="0"/>
              <a:t>Objects that the class is related to</a:t>
            </a:r>
          </a:p>
          <a:p>
            <a:pPr lvl="2"/>
            <a:r>
              <a:rPr lang="en-AU" dirty="0" smtClean="0"/>
              <a:t>e.g. </a:t>
            </a:r>
            <a:r>
              <a:rPr lang="en-AU" dirty="0" err="1" smtClean="0"/>
              <a:t>BaseType</a:t>
            </a:r>
            <a:r>
              <a:rPr lang="en-AU" dirty="0" smtClean="0"/>
              <a:t>, </a:t>
            </a:r>
            <a:r>
              <a:rPr lang="en-AU" dirty="0" err="1" smtClean="0"/>
              <a:t>UnderlyingSystemType</a:t>
            </a:r>
            <a:endParaRPr lang="en-AU" dirty="0" smtClean="0"/>
          </a:p>
          <a:p>
            <a:pPr lvl="1"/>
            <a:r>
              <a:rPr lang="en-AU" dirty="0" smtClean="0"/>
              <a:t>Boolean properties</a:t>
            </a:r>
          </a:p>
          <a:p>
            <a:pPr lvl="2"/>
            <a:r>
              <a:rPr lang="en-AU" dirty="0" smtClean="0"/>
              <a:t>e.g. is the type abstract, a class, an array, a pointer, an </a:t>
            </a:r>
            <a:r>
              <a:rPr lang="en-AU" dirty="0" err="1" smtClean="0"/>
              <a:t>enum</a:t>
            </a:r>
            <a:r>
              <a:rPr lang="en-AU" dirty="0" smtClean="0"/>
              <a:t>, </a:t>
            </a:r>
            <a:r>
              <a:rPr lang="en-AU" dirty="0" err="1" smtClean="0"/>
              <a:t>etc</a:t>
            </a:r>
            <a:endParaRPr lang="en-AU" dirty="0"/>
          </a:p>
        </p:txBody>
      </p:sp>
    </p:spTree>
    <p:extLst>
      <p:ext uri="{BB962C8B-B14F-4D97-AF65-F5344CB8AC3E}">
        <p14:creationId xmlns:p14="http://schemas.microsoft.com/office/powerpoint/2010/main" val="2323129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Methods of the Type class</a:t>
            </a:r>
            <a:endParaRPr lang="en-AU" dirty="0"/>
          </a:p>
        </p:txBody>
      </p:sp>
      <p:sp>
        <p:nvSpPr>
          <p:cNvPr id="5" name="Content Placeholder 4"/>
          <p:cNvSpPr>
            <a:spLocks noGrp="1"/>
          </p:cNvSpPr>
          <p:nvPr>
            <p:ph idx="10"/>
          </p:nvPr>
        </p:nvSpPr>
        <p:spPr/>
        <p:txBody>
          <a:bodyPr>
            <a:normAutofit lnSpcReduction="10000"/>
          </a:bodyPr>
          <a:lstStyle/>
          <a:p>
            <a:r>
              <a:rPr lang="en-AU" dirty="0" smtClean="0"/>
              <a:t>Otherwise known as functions, these are used to obtain details of the members of the class</a:t>
            </a:r>
          </a:p>
          <a:p>
            <a:pPr lvl="1"/>
            <a:endParaRPr lang="en-AU" dirty="0" smtClean="0"/>
          </a:p>
          <a:p>
            <a:r>
              <a:rPr lang="en-AU" dirty="0" smtClean="0"/>
              <a:t>Each method returns a different data type, but method names are good enough to give information on what they do</a:t>
            </a:r>
          </a:p>
          <a:p>
            <a:pPr lvl="1"/>
            <a:r>
              <a:rPr lang="en-AU" dirty="0" smtClean="0"/>
              <a:t>E.g. </a:t>
            </a:r>
            <a:r>
              <a:rPr lang="en-AU" dirty="0" err="1" smtClean="0"/>
              <a:t>GetConstructor</a:t>
            </a:r>
            <a:r>
              <a:rPr lang="en-AU" dirty="0" smtClean="0"/>
              <a:t> / </a:t>
            </a:r>
            <a:r>
              <a:rPr lang="en-AU" dirty="0" err="1" smtClean="0"/>
              <a:t>GetConstructors</a:t>
            </a:r>
            <a:r>
              <a:rPr lang="en-AU" dirty="0" smtClean="0"/>
              <a:t> return </a:t>
            </a:r>
            <a:r>
              <a:rPr lang="en-AU" dirty="0" err="1" smtClean="0"/>
              <a:t>ConstructorInfo</a:t>
            </a:r>
            <a:endParaRPr lang="en-AU" dirty="0"/>
          </a:p>
        </p:txBody>
      </p:sp>
    </p:spTree>
    <p:extLst>
      <p:ext uri="{BB962C8B-B14F-4D97-AF65-F5344CB8AC3E}">
        <p14:creationId xmlns:p14="http://schemas.microsoft.com/office/powerpoint/2010/main" val="3403628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Using methods of the Type class</a:t>
            </a:r>
            <a:endParaRPr lang="en-AU" dirty="0"/>
          </a:p>
        </p:txBody>
      </p:sp>
      <p:sp>
        <p:nvSpPr>
          <p:cNvPr id="5" name="Content Placeholder 4"/>
          <p:cNvSpPr>
            <a:spLocks noGrp="1"/>
          </p:cNvSpPr>
          <p:nvPr>
            <p:ph idx="10"/>
          </p:nvPr>
        </p:nvSpPr>
        <p:spPr/>
        <p:txBody>
          <a:bodyPr>
            <a:normAutofit fontScale="92500" lnSpcReduction="20000"/>
          </a:bodyPr>
          <a:lstStyle/>
          <a:p>
            <a:r>
              <a:rPr lang="en-AU" dirty="0" smtClean="0"/>
              <a:t>Can be used to get specific information about a type</a:t>
            </a:r>
          </a:p>
          <a:p>
            <a:pPr lvl="1"/>
            <a:endParaRPr lang="en-AU" dirty="0" smtClean="0"/>
          </a:p>
          <a:p>
            <a:r>
              <a:rPr lang="en-AU" dirty="0" err="1" smtClean="0">
                <a:solidFill>
                  <a:srgbClr val="00B0F0"/>
                </a:solidFill>
              </a:rPr>
              <a:t>GetMethod</a:t>
            </a:r>
            <a:r>
              <a:rPr lang="en-AU" dirty="0" smtClean="0">
                <a:solidFill>
                  <a:srgbClr val="00B0F0"/>
                </a:solidFill>
              </a:rPr>
              <a:t>() </a:t>
            </a:r>
            <a:r>
              <a:rPr lang="en-AU" dirty="0" smtClean="0"/>
              <a:t>returns a reference to a </a:t>
            </a:r>
            <a:r>
              <a:rPr lang="en-AU" dirty="0" err="1" smtClean="0">
                <a:solidFill>
                  <a:srgbClr val="00B0F0"/>
                </a:solidFill>
              </a:rPr>
              <a:t>MethodInfo</a:t>
            </a:r>
            <a:r>
              <a:rPr lang="en-AU" dirty="0" smtClean="0">
                <a:solidFill>
                  <a:srgbClr val="00B0F0"/>
                </a:solidFill>
              </a:rPr>
              <a:t> </a:t>
            </a:r>
            <a:r>
              <a:rPr lang="en-AU" dirty="0" smtClean="0"/>
              <a:t>object containing information about a specific method</a:t>
            </a:r>
          </a:p>
          <a:p>
            <a:pPr lvl="1"/>
            <a:endParaRPr lang="en-AU" dirty="0" smtClean="0"/>
          </a:p>
          <a:p>
            <a:r>
              <a:rPr lang="en-AU" dirty="0" err="1" smtClean="0">
                <a:solidFill>
                  <a:srgbClr val="00B0F0"/>
                </a:solidFill>
              </a:rPr>
              <a:t>GetMethods</a:t>
            </a:r>
            <a:r>
              <a:rPr lang="en-AU" dirty="0" smtClean="0">
                <a:solidFill>
                  <a:srgbClr val="00B0F0"/>
                </a:solidFill>
              </a:rPr>
              <a:t>() </a:t>
            </a:r>
            <a:r>
              <a:rPr lang="en-AU" dirty="0" smtClean="0"/>
              <a:t>returns an array of </a:t>
            </a:r>
            <a:r>
              <a:rPr lang="en-AU" dirty="0" err="1" smtClean="0">
                <a:solidFill>
                  <a:srgbClr val="00B0F0"/>
                </a:solidFill>
              </a:rPr>
              <a:t>MethodInfo</a:t>
            </a:r>
            <a:r>
              <a:rPr lang="en-AU" dirty="0" smtClean="0">
                <a:solidFill>
                  <a:srgbClr val="00B0F0"/>
                </a:solidFill>
              </a:rPr>
              <a:t> </a:t>
            </a:r>
            <a:r>
              <a:rPr lang="en-AU" dirty="0" smtClean="0"/>
              <a:t>objects containing information about all the methods within that type</a:t>
            </a:r>
          </a:p>
          <a:p>
            <a:endParaRPr lang="en-AU" dirty="0"/>
          </a:p>
        </p:txBody>
      </p:sp>
    </p:spTree>
    <p:extLst>
      <p:ext uri="{BB962C8B-B14F-4D97-AF65-F5344CB8AC3E}">
        <p14:creationId xmlns:p14="http://schemas.microsoft.com/office/powerpoint/2010/main" val="4201912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Using methods of the Type class</a:t>
            </a:r>
            <a:endParaRPr lang="en-AU" dirty="0"/>
          </a:p>
        </p:txBody>
      </p:sp>
      <p:sp>
        <p:nvSpPr>
          <p:cNvPr id="5" name="Content Placeholder 4"/>
          <p:cNvSpPr>
            <a:spLocks noGrp="1"/>
          </p:cNvSpPr>
          <p:nvPr>
            <p:ph idx="10"/>
          </p:nvPr>
        </p:nvSpPr>
        <p:spPr/>
        <p:txBody>
          <a:bodyPr/>
          <a:lstStyle/>
          <a:p>
            <a:r>
              <a:rPr lang="en-AU" dirty="0" smtClean="0"/>
              <a:t>Both methods have overloads to take in an extra parameter which specifies which members should be returned based on certain flags</a:t>
            </a:r>
          </a:p>
          <a:p>
            <a:pPr lvl="1"/>
            <a:endParaRPr lang="en-AU" dirty="0" smtClean="0"/>
          </a:p>
          <a:p>
            <a:r>
              <a:rPr lang="en-AU" dirty="0" smtClean="0"/>
              <a:t>For example:</a:t>
            </a:r>
          </a:p>
          <a:p>
            <a:pPr lvl="1"/>
            <a:r>
              <a:rPr lang="en-AU" dirty="0" smtClean="0"/>
              <a:t>Only return public methods that are static</a:t>
            </a:r>
          </a:p>
          <a:p>
            <a:pPr lvl="1"/>
            <a:r>
              <a:rPr lang="en-AU" dirty="0" smtClean="0"/>
              <a:t>Only return private methods that are not static</a:t>
            </a:r>
          </a:p>
          <a:p>
            <a:pPr lvl="1"/>
            <a:endParaRPr lang="en-AU" dirty="0" smtClean="0"/>
          </a:p>
        </p:txBody>
      </p:sp>
    </p:spTree>
    <p:extLst>
      <p:ext uri="{BB962C8B-B14F-4D97-AF65-F5344CB8AC3E}">
        <p14:creationId xmlns:p14="http://schemas.microsoft.com/office/powerpoint/2010/main" val="374040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Example</a:t>
            </a:r>
            <a:endParaRPr lang="en-AU" dirty="0"/>
          </a:p>
        </p:txBody>
      </p:sp>
      <p:sp>
        <p:nvSpPr>
          <p:cNvPr id="3" name="Text Placeholder 2"/>
          <p:cNvSpPr>
            <a:spLocks noGrp="1"/>
          </p:cNvSpPr>
          <p:nvPr>
            <p:ph type="body" sz="quarter" idx="10"/>
          </p:nvPr>
        </p:nvSpPr>
        <p:spPr/>
        <p:txBody>
          <a:bodyPr/>
          <a:lstStyle/>
          <a:p>
            <a:endParaRPr lang="en-AU"/>
          </a:p>
        </p:txBody>
      </p:sp>
      <p:sp>
        <p:nvSpPr>
          <p:cNvPr id="10" name="TextBox 9"/>
          <p:cNvSpPr txBox="1"/>
          <p:nvPr/>
        </p:nvSpPr>
        <p:spPr>
          <a:xfrm>
            <a:off x="797975" y="2003097"/>
            <a:ext cx="6828292"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100" dirty="0">
                <a:solidFill>
                  <a:srgbClr val="000000"/>
                </a:solidFill>
                <a:highlight>
                  <a:srgbClr val="FFFFFF"/>
                </a:highlight>
                <a:latin typeface="Consolas"/>
              </a:rPr>
              <a:t>Car c = </a:t>
            </a:r>
            <a:r>
              <a:rPr lang="en-AU" sz="1100" dirty="0">
                <a:solidFill>
                  <a:srgbClr val="0000FF"/>
                </a:solidFill>
                <a:highlight>
                  <a:srgbClr val="FFFFFF"/>
                </a:highlight>
                <a:latin typeface="Consolas"/>
              </a:rPr>
              <a:t>new</a:t>
            </a:r>
            <a:r>
              <a:rPr lang="en-AU" sz="1100" dirty="0">
                <a:solidFill>
                  <a:srgbClr val="000000"/>
                </a:solidFill>
                <a:highlight>
                  <a:srgbClr val="FFFFFF"/>
                </a:highlight>
                <a:latin typeface="Consolas"/>
              </a:rPr>
              <a:t> Car();</a:t>
            </a:r>
          </a:p>
          <a:p>
            <a:r>
              <a:rPr lang="en-AU" sz="1100" dirty="0">
                <a:solidFill>
                  <a:srgbClr val="2B91AF"/>
                </a:solidFill>
                <a:highlight>
                  <a:srgbClr val="FFFFFF"/>
                </a:highlight>
                <a:latin typeface="Consolas"/>
              </a:rPr>
              <a:t>Type</a:t>
            </a:r>
            <a:r>
              <a:rPr lang="en-AU" sz="1100" dirty="0">
                <a:solidFill>
                  <a:srgbClr val="000000"/>
                </a:solidFill>
                <a:highlight>
                  <a:srgbClr val="FFFFFF"/>
                </a:highlight>
                <a:latin typeface="Consolas"/>
              </a:rPr>
              <a:t> t = </a:t>
            </a:r>
            <a:r>
              <a:rPr lang="en-AU" sz="1100" dirty="0" err="1">
                <a:solidFill>
                  <a:srgbClr val="000000"/>
                </a:solidFill>
                <a:highlight>
                  <a:srgbClr val="FFFFFF"/>
                </a:highlight>
                <a:latin typeface="Consolas"/>
              </a:rPr>
              <a:t>c.GetType</a:t>
            </a:r>
            <a:r>
              <a:rPr lang="en-AU" sz="1100" dirty="0">
                <a:solidFill>
                  <a:srgbClr val="000000"/>
                </a:solidFill>
                <a:highlight>
                  <a:srgbClr val="FFFFFF"/>
                </a:highlight>
                <a:latin typeface="Consolas"/>
              </a:rPr>
              <a:t>();</a:t>
            </a:r>
          </a:p>
          <a:p>
            <a:r>
              <a:rPr lang="en-AU" sz="1100" dirty="0" err="1">
                <a:solidFill>
                  <a:srgbClr val="000000"/>
                </a:solidFill>
                <a:highlight>
                  <a:srgbClr val="FFFFFF"/>
                </a:highlight>
                <a:latin typeface="Consolas"/>
              </a:rPr>
              <a:t>MethodInfo</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carMethodInfo</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t.GetMethod</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IsMoving</a:t>
            </a:r>
            <a:r>
              <a:rPr lang="en-AU" sz="1100" dirty="0">
                <a:solidFill>
                  <a:srgbClr val="000000"/>
                </a:solidFill>
                <a:highlight>
                  <a:srgbClr val="FFFFFF"/>
                </a:highlight>
                <a:latin typeface="Consolas"/>
              </a:rPr>
              <a:t>”);</a:t>
            </a:r>
          </a:p>
          <a:p>
            <a:r>
              <a:rPr lang="en-AU" sz="1100" dirty="0" err="1">
                <a:solidFill>
                  <a:srgbClr val="2B91AF"/>
                </a:solidFill>
                <a:highlight>
                  <a:srgbClr val="FFFFFF"/>
                </a:highlight>
                <a:latin typeface="Consolas"/>
              </a:rPr>
              <a:t>Console</a:t>
            </a:r>
            <a:r>
              <a:rPr lang="en-AU" sz="1100" dirty="0" err="1">
                <a:solidFill>
                  <a:srgbClr val="000000"/>
                </a:solidFill>
                <a:highlight>
                  <a:srgbClr val="FFFFFF"/>
                </a:highlight>
                <a:latin typeface="Consolas"/>
              </a:rPr>
              <a:t>.WriteLine</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carMethodInfo.Name</a:t>
            </a:r>
            <a:r>
              <a:rPr lang="en-AU" sz="1100" dirty="0">
                <a:solidFill>
                  <a:srgbClr val="000000"/>
                </a:solidFill>
                <a:highlight>
                  <a:srgbClr val="FFFFFF"/>
                </a:highlight>
                <a:latin typeface="Consolas"/>
              </a:rPr>
              <a:t>);</a:t>
            </a:r>
          </a:p>
          <a:p>
            <a:endParaRPr lang="en-AU" sz="1100" dirty="0">
              <a:solidFill>
                <a:srgbClr val="000000"/>
              </a:solidFill>
              <a:highlight>
                <a:srgbClr val="FFFFFF"/>
              </a:highlight>
              <a:latin typeface="Consolas"/>
            </a:endParaRPr>
          </a:p>
          <a:p>
            <a:r>
              <a:rPr lang="en-AU" sz="1100" dirty="0" err="1">
                <a:solidFill>
                  <a:srgbClr val="000000"/>
                </a:solidFill>
                <a:highlight>
                  <a:srgbClr val="FFFFFF"/>
                </a:highlight>
                <a:latin typeface="Consolas"/>
              </a:rPr>
              <a:t>MethodInfo</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carMethods</a:t>
            </a:r>
            <a:r>
              <a:rPr lang="en-AU" sz="1100" dirty="0">
                <a:solidFill>
                  <a:srgbClr val="000000"/>
                </a:solidFill>
                <a:highlight>
                  <a:srgbClr val="FFFFFF"/>
                </a:highlight>
                <a:latin typeface="Consolas"/>
              </a:rPr>
              <a:t> = </a:t>
            </a:r>
            <a:r>
              <a:rPr lang="en-AU" sz="1100" dirty="0" err="1">
                <a:solidFill>
                  <a:srgbClr val="000000"/>
                </a:solidFill>
                <a:highlight>
                  <a:srgbClr val="FFFFFF"/>
                </a:highlight>
                <a:latin typeface="Consolas"/>
              </a:rPr>
              <a:t>t.GetMethods</a:t>
            </a:r>
            <a:r>
              <a:rPr lang="en-AU" sz="1100" dirty="0">
                <a:solidFill>
                  <a:srgbClr val="000000"/>
                </a:solidFill>
                <a:highlight>
                  <a:srgbClr val="FFFFFF"/>
                </a:highlight>
                <a:latin typeface="Consolas"/>
              </a:rPr>
              <a:t>();</a:t>
            </a:r>
          </a:p>
          <a:p>
            <a:r>
              <a:rPr lang="en-AU" sz="1100" dirty="0" err="1">
                <a:solidFill>
                  <a:srgbClr val="0000FF"/>
                </a:solidFill>
                <a:highlight>
                  <a:srgbClr val="FFFFFF"/>
                </a:highlight>
                <a:latin typeface="Consolas"/>
              </a:rPr>
              <a:t>foreach</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MethodInfo</a:t>
            </a:r>
            <a:r>
              <a:rPr lang="en-AU" sz="1100" dirty="0">
                <a:solidFill>
                  <a:srgbClr val="000000"/>
                </a:solidFill>
                <a:highlight>
                  <a:srgbClr val="FFFFFF"/>
                </a:highlight>
                <a:latin typeface="Consolas"/>
              </a:rPr>
              <a:t> mi </a:t>
            </a:r>
            <a:r>
              <a:rPr lang="en-AU" sz="1100" dirty="0">
                <a:solidFill>
                  <a:srgbClr val="0000FF"/>
                </a:solidFill>
                <a:highlight>
                  <a:srgbClr val="FFFFFF"/>
                </a:highlight>
                <a:latin typeface="Consolas"/>
              </a:rPr>
              <a:t>in</a:t>
            </a:r>
            <a:r>
              <a:rPr lang="en-AU" sz="1100" dirty="0">
                <a:solidFill>
                  <a:srgbClr val="000000"/>
                </a:solidFill>
                <a:highlight>
                  <a:srgbClr val="FFFFFF"/>
                </a:highlight>
                <a:latin typeface="Consolas"/>
              </a:rPr>
              <a:t> </a:t>
            </a:r>
            <a:r>
              <a:rPr lang="en-AU" sz="1100" dirty="0" err="1">
                <a:solidFill>
                  <a:srgbClr val="000000"/>
                </a:solidFill>
                <a:highlight>
                  <a:srgbClr val="FFFFFF"/>
                </a:highlight>
                <a:latin typeface="Consolas"/>
              </a:rPr>
              <a:t>carMethods</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    </a:t>
            </a:r>
            <a:r>
              <a:rPr lang="en-AU" sz="1100" dirty="0" err="1">
                <a:solidFill>
                  <a:srgbClr val="2B91AF"/>
                </a:solidFill>
                <a:highlight>
                  <a:srgbClr val="FFFFFF"/>
                </a:highlight>
                <a:latin typeface="Consolas"/>
              </a:rPr>
              <a:t>Console</a:t>
            </a:r>
            <a:r>
              <a:rPr lang="en-AU" sz="1100" dirty="0" err="1">
                <a:solidFill>
                  <a:srgbClr val="000000"/>
                </a:solidFill>
                <a:highlight>
                  <a:srgbClr val="FFFFFF"/>
                </a:highlight>
                <a:latin typeface="Consolas"/>
              </a:rPr>
              <a:t>.WriteLine</a:t>
            </a:r>
            <a:r>
              <a:rPr lang="en-AU" sz="1100" dirty="0">
                <a:solidFill>
                  <a:srgbClr val="000000"/>
                </a:solidFill>
                <a:highlight>
                  <a:srgbClr val="FFFFFF"/>
                </a:highlight>
                <a:latin typeface="Consolas"/>
              </a:rPr>
              <a:t>(</a:t>
            </a:r>
            <a:r>
              <a:rPr lang="en-AU" sz="1100" dirty="0" err="1">
                <a:solidFill>
                  <a:srgbClr val="000000"/>
                </a:solidFill>
                <a:highlight>
                  <a:srgbClr val="FFFFFF"/>
                </a:highlight>
                <a:latin typeface="Consolas"/>
              </a:rPr>
              <a:t>mi.Name</a:t>
            </a:r>
            <a:r>
              <a:rPr lang="en-AU" sz="1100" dirty="0">
                <a:solidFill>
                  <a:srgbClr val="000000"/>
                </a:solidFill>
                <a:highlight>
                  <a:srgbClr val="FFFFFF"/>
                </a:highlight>
                <a:latin typeface="Consolas"/>
              </a:rPr>
              <a:t>);</a:t>
            </a:r>
          </a:p>
          <a:p>
            <a:r>
              <a:rPr lang="en-AU" sz="1100" dirty="0">
                <a:solidFill>
                  <a:srgbClr val="000000"/>
                </a:solidFill>
                <a:highlight>
                  <a:srgbClr val="FFFFFF"/>
                </a:highlight>
                <a:latin typeface="Consolas"/>
              </a:rPr>
              <a:t>}</a:t>
            </a:r>
            <a:endParaRPr lang="en-US" sz="1050" b="1" dirty="0">
              <a:solidFill>
                <a:prstClr val="black"/>
              </a:solidFill>
            </a:endParaRPr>
          </a:p>
        </p:txBody>
      </p:sp>
    </p:spTree>
    <p:extLst>
      <p:ext uri="{BB962C8B-B14F-4D97-AF65-F5344CB8AC3E}">
        <p14:creationId xmlns:p14="http://schemas.microsoft.com/office/powerpoint/2010/main" val="4108418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Fields and member variables</a:t>
            </a:r>
            <a:endParaRPr lang="en-AU" dirty="0"/>
          </a:p>
        </p:txBody>
      </p:sp>
      <p:sp>
        <p:nvSpPr>
          <p:cNvPr id="5" name="Content Placeholder 4"/>
          <p:cNvSpPr>
            <a:spLocks noGrp="1"/>
          </p:cNvSpPr>
          <p:nvPr>
            <p:ph idx="10"/>
          </p:nvPr>
        </p:nvSpPr>
        <p:spPr/>
        <p:txBody>
          <a:bodyPr/>
          <a:lstStyle/>
          <a:p>
            <a:r>
              <a:rPr lang="en-AU" dirty="0" smtClean="0"/>
              <a:t>Interacting with constructors, events, fields, properties and members of a class are done in a similar way</a:t>
            </a:r>
          </a:p>
          <a:p>
            <a:pPr lvl="1"/>
            <a:endParaRPr lang="en-AU" dirty="0" smtClean="0"/>
          </a:p>
          <a:p>
            <a:r>
              <a:rPr lang="en-AU" dirty="0" smtClean="0"/>
              <a:t>Fields and member variables can be changed and manipulated at run time without ever knowing about the class type beforehand</a:t>
            </a:r>
            <a:endParaRPr lang="en-AU" dirty="0"/>
          </a:p>
        </p:txBody>
      </p:sp>
    </p:spTree>
    <p:extLst>
      <p:ext uri="{BB962C8B-B14F-4D97-AF65-F5344CB8AC3E}">
        <p14:creationId xmlns:p14="http://schemas.microsoft.com/office/powerpoint/2010/main" val="581215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Activator Class</a:t>
            </a:r>
            <a:endParaRPr lang="en-AU" dirty="0"/>
          </a:p>
        </p:txBody>
      </p:sp>
      <p:sp>
        <p:nvSpPr>
          <p:cNvPr id="5" name="Content Placeholder 4"/>
          <p:cNvSpPr>
            <a:spLocks noGrp="1"/>
          </p:cNvSpPr>
          <p:nvPr>
            <p:ph idx="10"/>
          </p:nvPr>
        </p:nvSpPr>
        <p:spPr/>
        <p:txBody>
          <a:bodyPr>
            <a:normAutofit fontScale="92500" lnSpcReduction="10000"/>
          </a:bodyPr>
          <a:lstStyle/>
          <a:p>
            <a:r>
              <a:rPr lang="en-AU" dirty="0" smtClean="0"/>
              <a:t>Need to create an instance of the class that the method exists in </a:t>
            </a:r>
          </a:p>
          <a:p>
            <a:pPr lvl="1"/>
            <a:endParaRPr lang="en-AU" dirty="0" smtClean="0"/>
          </a:p>
          <a:p>
            <a:r>
              <a:rPr lang="en-AU" dirty="0" smtClean="0"/>
              <a:t>Contains methods to create types of objects locally</a:t>
            </a:r>
          </a:p>
          <a:p>
            <a:pPr lvl="1"/>
            <a:endParaRPr lang="en-AU" dirty="0" smtClean="0"/>
          </a:p>
          <a:p>
            <a:r>
              <a:rPr lang="en-AU" dirty="0" smtClean="0"/>
              <a:t>Use a string to create an instance of a type</a:t>
            </a:r>
          </a:p>
          <a:p>
            <a:pPr lvl="1"/>
            <a:endParaRPr lang="en-AU" dirty="0" smtClean="0"/>
          </a:p>
          <a:p>
            <a:r>
              <a:rPr lang="en-AU" dirty="0" err="1" smtClean="0">
                <a:solidFill>
                  <a:srgbClr val="00B0F0"/>
                </a:solidFill>
              </a:rPr>
              <a:t>CreateInstance</a:t>
            </a:r>
            <a:r>
              <a:rPr lang="en-AU" dirty="0" smtClean="0">
                <a:solidFill>
                  <a:srgbClr val="00B0F0"/>
                </a:solidFill>
              </a:rPr>
              <a:t> </a:t>
            </a:r>
            <a:r>
              <a:rPr lang="en-AU" dirty="0" smtClean="0"/>
              <a:t>method to instantiate a class</a:t>
            </a:r>
            <a:endParaRPr lang="en-AU" dirty="0"/>
          </a:p>
        </p:txBody>
      </p:sp>
    </p:spTree>
    <p:extLst>
      <p:ext uri="{BB962C8B-B14F-4D97-AF65-F5344CB8AC3E}">
        <p14:creationId xmlns:p14="http://schemas.microsoft.com/office/powerpoint/2010/main" val="127310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Activator Class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endParaRPr lang="en-AU" dirty="0"/>
          </a:p>
        </p:txBody>
      </p:sp>
      <p:sp>
        <p:nvSpPr>
          <p:cNvPr id="6" name="TextBox 5"/>
          <p:cNvSpPr txBox="1"/>
          <p:nvPr/>
        </p:nvSpPr>
        <p:spPr>
          <a:xfrm>
            <a:off x="683568" y="1958668"/>
            <a:ext cx="6828292"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400" dirty="0">
                <a:solidFill>
                  <a:srgbClr val="2B91AF"/>
                </a:solidFill>
                <a:highlight>
                  <a:srgbClr val="FFFFFF"/>
                </a:highlight>
                <a:latin typeface="Consolas"/>
              </a:rPr>
              <a:t>Type</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personType</a:t>
            </a:r>
            <a:r>
              <a:rPr lang="en-AU" sz="1400" dirty="0">
                <a:solidFill>
                  <a:srgbClr val="000000"/>
                </a:solidFill>
                <a:highlight>
                  <a:srgbClr val="FFFFFF"/>
                </a:highlight>
                <a:latin typeface="Consolas"/>
              </a:rPr>
              <a:t> = </a:t>
            </a:r>
            <a:r>
              <a:rPr lang="en-AU" sz="1400" dirty="0" err="1">
                <a:solidFill>
                  <a:srgbClr val="0000FF"/>
                </a:solidFill>
                <a:highlight>
                  <a:srgbClr val="FFFFFF"/>
                </a:highlight>
                <a:latin typeface="Consolas"/>
              </a:rPr>
              <a:t>typeof</a:t>
            </a:r>
            <a:r>
              <a:rPr lang="en-AU" sz="1400" dirty="0">
                <a:solidFill>
                  <a:srgbClr val="000000"/>
                </a:solidFill>
                <a:highlight>
                  <a:srgbClr val="FFFFFF"/>
                </a:highlight>
                <a:latin typeface="Consolas"/>
              </a:rPr>
              <a:t>(Person</a:t>
            </a:r>
            <a:r>
              <a:rPr lang="en-AU" sz="1400" dirty="0" smtClean="0">
                <a:solidFill>
                  <a:srgbClr val="000000"/>
                </a:solidFill>
                <a:highlight>
                  <a:srgbClr val="FFFFFF"/>
                </a:highlight>
                <a:latin typeface="Consolas"/>
              </a:rPr>
              <a:t>);</a:t>
            </a:r>
          </a:p>
          <a:p>
            <a:endParaRPr lang="en-AU" sz="1400" dirty="0">
              <a:solidFill>
                <a:srgbClr val="000000"/>
              </a:solidFill>
              <a:highlight>
                <a:srgbClr val="FFFFFF"/>
              </a:highlight>
              <a:latin typeface="Consolas"/>
            </a:endParaRPr>
          </a:p>
          <a:p>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obj</a:t>
            </a:r>
            <a:r>
              <a:rPr lang="en-AU" sz="1400" dirty="0">
                <a:solidFill>
                  <a:srgbClr val="000000"/>
                </a:solidFill>
                <a:highlight>
                  <a:srgbClr val="FFFFFF"/>
                </a:highlight>
                <a:latin typeface="Consolas"/>
              </a:rPr>
              <a:t> = </a:t>
            </a:r>
            <a:r>
              <a:rPr lang="en-AU" sz="1400" dirty="0" err="1">
                <a:solidFill>
                  <a:srgbClr val="2B91AF"/>
                </a:solidFill>
                <a:highlight>
                  <a:srgbClr val="FFFFFF"/>
                </a:highlight>
                <a:latin typeface="Consolas"/>
              </a:rPr>
              <a:t>Activator</a:t>
            </a:r>
            <a:r>
              <a:rPr lang="en-AU" sz="1400" dirty="0" err="1">
                <a:solidFill>
                  <a:srgbClr val="000000"/>
                </a:solidFill>
                <a:highlight>
                  <a:srgbClr val="FFFFFF"/>
                </a:highlight>
                <a:latin typeface="Consolas"/>
              </a:rPr>
              <a:t>.CreateInstance</a:t>
            </a:r>
            <a:r>
              <a:rPr lang="en-AU" sz="1400" dirty="0">
                <a:solidFill>
                  <a:srgbClr val="000000"/>
                </a:solidFill>
                <a:highlight>
                  <a:srgbClr val="FFFFFF"/>
                </a:highlight>
                <a:latin typeface="Consolas"/>
              </a:rPr>
              <a:t>(</a:t>
            </a:r>
            <a:r>
              <a:rPr lang="en-AU" sz="1400" dirty="0" err="1">
                <a:solidFill>
                  <a:srgbClr val="000000"/>
                </a:solidFill>
                <a:highlight>
                  <a:srgbClr val="FFFFFF"/>
                </a:highlight>
                <a:latin typeface="Consolas"/>
              </a:rPr>
              <a:t>personType</a:t>
            </a:r>
            <a:r>
              <a:rPr lang="en-AU" sz="1400" dirty="0" smtClean="0">
                <a:solidFill>
                  <a:srgbClr val="000000"/>
                </a:solidFill>
                <a:highlight>
                  <a:srgbClr val="FFFFFF"/>
                </a:highlight>
                <a:latin typeface="Consolas"/>
              </a:rPr>
              <a:t>);</a:t>
            </a:r>
          </a:p>
          <a:p>
            <a:endParaRPr lang="en-AU" sz="1400" dirty="0">
              <a:solidFill>
                <a:srgbClr val="000000"/>
              </a:solidFill>
              <a:highlight>
                <a:srgbClr val="FFFFFF"/>
              </a:highlight>
              <a:latin typeface="Consolas"/>
            </a:endParaRPr>
          </a:p>
          <a:p>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personParams</a:t>
            </a:r>
            <a:r>
              <a:rPr lang="en-AU" sz="1400" dirty="0">
                <a:solidFill>
                  <a:srgbClr val="000000"/>
                </a:solidFill>
                <a:highlight>
                  <a:srgbClr val="FFFFFF"/>
                </a:highlight>
                <a:latin typeface="Consolas"/>
              </a:rPr>
              <a:t> = </a:t>
            </a:r>
            <a:r>
              <a:rPr lang="en-AU" sz="1400" dirty="0">
                <a:solidFill>
                  <a:srgbClr val="0000FF"/>
                </a:solidFill>
                <a:highlight>
                  <a:srgbClr val="FFFFFF"/>
                </a:highlight>
                <a:latin typeface="Consolas"/>
              </a:rPr>
              <a:t>new</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 </a:t>
            </a:r>
            <a:r>
              <a:rPr lang="en-AU" sz="1400" dirty="0" smtClean="0">
                <a:solidFill>
                  <a:srgbClr val="A31515"/>
                </a:solidFill>
                <a:highlight>
                  <a:srgbClr val="FFFFFF"/>
                </a:highlight>
                <a:latin typeface="Consolas"/>
              </a:rPr>
              <a:t>"JOHN </a:t>
            </a:r>
            <a:r>
              <a:rPr lang="en-AU" sz="1400" dirty="0">
                <a:solidFill>
                  <a:srgbClr val="A31515"/>
                </a:solidFill>
                <a:highlight>
                  <a:srgbClr val="FFFFFF"/>
                </a:highlight>
                <a:latin typeface="Consolas"/>
              </a:rPr>
              <a:t>SMITH"</a:t>
            </a:r>
            <a:r>
              <a:rPr lang="en-AU" sz="1400" dirty="0">
                <a:solidFill>
                  <a:srgbClr val="000000"/>
                </a:solidFill>
                <a:highlight>
                  <a:srgbClr val="FFFFFF"/>
                </a:highlight>
                <a:latin typeface="Consolas"/>
              </a:rPr>
              <a:t>, 222.0222f </a:t>
            </a:r>
            <a:r>
              <a:rPr lang="en-AU" sz="1400" dirty="0" smtClean="0">
                <a:solidFill>
                  <a:srgbClr val="000000"/>
                </a:solidFill>
                <a:highlight>
                  <a:srgbClr val="FFFFFF"/>
                </a:highlight>
                <a:latin typeface="Consolas"/>
              </a:rPr>
              <a:t>};</a:t>
            </a:r>
          </a:p>
          <a:p>
            <a:endParaRPr lang="en-AU" sz="1400" dirty="0">
              <a:solidFill>
                <a:srgbClr val="000000"/>
              </a:solidFill>
              <a:highlight>
                <a:srgbClr val="FFFFFF"/>
              </a:highlight>
              <a:latin typeface="Consolas"/>
            </a:endParaRPr>
          </a:p>
          <a:p>
            <a:r>
              <a:rPr lang="en-AU" sz="1400" dirty="0" err="1">
                <a:solidFill>
                  <a:srgbClr val="000000"/>
                </a:solidFill>
                <a:highlight>
                  <a:srgbClr val="FFFFFF"/>
                </a:highlight>
                <a:latin typeface="Consolas"/>
              </a:rPr>
              <a:t>personType.InvokeMember</a:t>
            </a:r>
            <a:r>
              <a:rPr lang="en-AU" sz="1400" dirty="0">
                <a:solidFill>
                  <a:srgbClr val="000000"/>
                </a:solidFill>
                <a:highlight>
                  <a:srgbClr val="FFFFFF"/>
                </a:highlight>
                <a:latin typeface="Consolas"/>
              </a:rPr>
              <a:t>(</a:t>
            </a:r>
            <a:r>
              <a:rPr lang="en-AU" sz="1400" dirty="0">
                <a:solidFill>
                  <a:srgbClr val="A31515"/>
                </a:solidFill>
                <a:highlight>
                  <a:srgbClr val="FFFFFF"/>
                </a:highlight>
                <a:latin typeface="Consolas"/>
              </a:rPr>
              <a:t>"</a:t>
            </a:r>
            <a:r>
              <a:rPr lang="en-AU" sz="1400" dirty="0" err="1">
                <a:solidFill>
                  <a:srgbClr val="A31515"/>
                </a:solidFill>
                <a:highlight>
                  <a:srgbClr val="FFFFFF"/>
                </a:highlight>
                <a:latin typeface="Consolas"/>
              </a:rPr>
              <a:t>ChangeValues</a:t>
            </a:r>
            <a:r>
              <a:rPr lang="en-AU" sz="1400" dirty="0">
                <a:solidFill>
                  <a:srgbClr val="A31515"/>
                </a:solidFill>
                <a:highlight>
                  <a:srgbClr val="FFFFFF"/>
                </a:highlight>
                <a:latin typeface="Consolas"/>
              </a:rPr>
              <a:t>"</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BindingFlags.InvokeMethod</a:t>
            </a:r>
            <a:r>
              <a:rPr lang="en-AU" sz="1400" dirty="0">
                <a:solidFill>
                  <a:srgbClr val="000000"/>
                </a:solidFill>
                <a:highlight>
                  <a:srgbClr val="FFFFFF"/>
                </a:highlight>
                <a:latin typeface="Consolas"/>
              </a:rPr>
              <a:t>, </a:t>
            </a:r>
            <a:r>
              <a:rPr lang="en-AU" sz="1400" dirty="0" smtClean="0">
                <a:solidFill>
                  <a:srgbClr val="000000"/>
                </a:solidFill>
                <a:highlight>
                  <a:srgbClr val="FFFFFF"/>
                </a:highlight>
                <a:latin typeface="Consolas"/>
              </a:rPr>
              <a:t>		      </a:t>
            </a:r>
            <a:r>
              <a:rPr lang="en-AU" sz="1400" dirty="0" smtClean="0">
                <a:solidFill>
                  <a:srgbClr val="0000FF"/>
                </a:solidFill>
                <a:highlight>
                  <a:srgbClr val="FFFFFF"/>
                </a:highlight>
                <a:latin typeface="Consolas"/>
              </a:rPr>
              <a:t>null</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obj</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personParams</a:t>
            </a:r>
            <a:r>
              <a:rPr lang="en-AU" sz="1400" dirty="0">
                <a:solidFill>
                  <a:srgbClr val="000000"/>
                </a:solidFill>
                <a:highlight>
                  <a:srgbClr val="FFFFFF"/>
                </a:highlight>
                <a:latin typeface="Consolas"/>
              </a:rPr>
              <a:t>);</a:t>
            </a:r>
            <a:endParaRPr lang="en-US" sz="1200" b="1" dirty="0">
              <a:solidFill>
                <a:prstClr val="black"/>
              </a:solidFill>
            </a:endParaRPr>
          </a:p>
        </p:txBody>
      </p:sp>
    </p:spTree>
    <p:extLst>
      <p:ext uri="{BB962C8B-B14F-4D97-AF65-F5344CB8AC3E}">
        <p14:creationId xmlns:p14="http://schemas.microsoft.com/office/powerpoint/2010/main" val="64801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a:bodyPr>
          <a:lstStyle/>
          <a:p>
            <a:r>
              <a:rPr lang="en-AU" dirty="0" smtClean="0"/>
              <a:t>What is reflection?</a:t>
            </a:r>
          </a:p>
          <a:p>
            <a:pPr lvl="1"/>
            <a:endParaRPr lang="en-AU" dirty="0" smtClean="0"/>
          </a:p>
          <a:p>
            <a:r>
              <a:rPr lang="en-AU" dirty="0" smtClean="0"/>
              <a:t>Diagrams</a:t>
            </a:r>
          </a:p>
          <a:p>
            <a:pPr lvl="1"/>
            <a:endParaRPr lang="en-AU" dirty="0" smtClean="0"/>
          </a:p>
          <a:p>
            <a:r>
              <a:rPr lang="en-AU" dirty="0" smtClean="0"/>
              <a:t>Equations</a:t>
            </a:r>
          </a:p>
          <a:p>
            <a:pPr lvl="1"/>
            <a:endParaRPr lang="en-AU" dirty="0" smtClean="0"/>
          </a:p>
          <a:p>
            <a:r>
              <a:rPr lang="en-AU" dirty="0" smtClean="0"/>
              <a:t>Code Samples</a:t>
            </a:r>
            <a:endParaRPr lang="en-AU" dirty="0"/>
          </a:p>
        </p:txBody>
      </p:sp>
    </p:spTree>
    <p:extLst>
      <p:ext uri="{BB962C8B-B14F-4D97-AF65-F5344CB8AC3E}">
        <p14:creationId xmlns:p14="http://schemas.microsoft.com/office/powerpoint/2010/main" val="129399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lnSpcReduction="10000"/>
          </a:bodyPr>
          <a:lstStyle/>
          <a:p>
            <a:r>
              <a:rPr lang="en-AU" dirty="0" smtClean="0"/>
              <a:t>We’ve only just scratched the surface of what Reflection really is and all it’s potential applications</a:t>
            </a:r>
          </a:p>
          <a:p>
            <a:pPr lvl="1"/>
            <a:endParaRPr lang="en-AU" dirty="0" smtClean="0"/>
          </a:p>
          <a:p>
            <a:r>
              <a:rPr lang="en-AU" dirty="0" smtClean="0"/>
              <a:t>Allows programmers to inspect libraries that are unknown to them</a:t>
            </a:r>
          </a:p>
          <a:p>
            <a:pPr lvl="1"/>
            <a:endParaRPr lang="en-AU" dirty="0" smtClean="0"/>
          </a:p>
          <a:p>
            <a:r>
              <a:rPr lang="en-AU" dirty="0" smtClean="0"/>
              <a:t>Reverse engineering of object hierarchy</a:t>
            </a:r>
            <a:endParaRPr lang="en-AU" dirty="0"/>
          </a:p>
        </p:txBody>
      </p:sp>
    </p:spTree>
    <p:extLst>
      <p:ext uri="{BB962C8B-B14F-4D97-AF65-F5344CB8AC3E}">
        <p14:creationId xmlns:p14="http://schemas.microsoft.com/office/powerpoint/2010/main" val="2339387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Further Reading</a:t>
            </a:r>
            <a:endParaRPr lang="en-AU" dirty="0"/>
          </a:p>
        </p:txBody>
      </p:sp>
      <p:sp>
        <p:nvSpPr>
          <p:cNvPr id="3" name="Text Placeholder 2"/>
          <p:cNvSpPr>
            <a:spLocks noGrp="1"/>
          </p:cNvSpPr>
          <p:nvPr>
            <p:ph type="body" sz="quarter" idx="10"/>
          </p:nvPr>
        </p:nvSpPr>
        <p:spPr/>
        <p:txBody>
          <a:bodyPr/>
          <a:lstStyle/>
          <a:p>
            <a:r>
              <a:rPr lang="en-AU" dirty="0" smtClean="0"/>
              <a:t>Microsoft, </a:t>
            </a:r>
            <a:r>
              <a:rPr lang="en-AU" i="1" dirty="0" smtClean="0"/>
              <a:t>Reflection (C# and Visual Basic)</a:t>
            </a:r>
            <a:r>
              <a:rPr lang="en-AU" dirty="0" smtClean="0"/>
              <a:t>, MSDN</a:t>
            </a:r>
          </a:p>
          <a:p>
            <a:pPr lvl="1"/>
            <a:r>
              <a:rPr lang="en-AU" dirty="0">
                <a:hlinkClick r:id="rId2"/>
              </a:rPr>
              <a:t>https://</a:t>
            </a:r>
            <a:r>
              <a:rPr lang="en-AU" dirty="0" smtClean="0">
                <a:hlinkClick r:id="rId2"/>
              </a:rPr>
              <a:t>msdn.microsoft.com/en-us/library/ms173183.aspx</a:t>
            </a:r>
            <a:r>
              <a:rPr lang="en-AU" dirty="0" smtClean="0"/>
              <a:t> </a:t>
            </a:r>
            <a:endParaRPr lang="en-AU" dirty="0"/>
          </a:p>
        </p:txBody>
      </p:sp>
    </p:spTree>
    <p:extLst>
      <p:ext uri="{BB962C8B-B14F-4D97-AF65-F5344CB8AC3E}">
        <p14:creationId xmlns:p14="http://schemas.microsoft.com/office/powerpoint/2010/main" val="2237246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What is Reflection?</a:t>
            </a:r>
            <a:endParaRPr lang="en-AU" dirty="0"/>
          </a:p>
        </p:txBody>
      </p:sp>
      <p:sp>
        <p:nvSpPr>
          <p:cNvPr id="5" name="Content Placeholder 4"/>
          <p:cNvSpPr>
            <a:spLocks noGrp="1"/>
          </p:cNvSpPr>
          <p:nvPr>
            <p:ph idx="10"/>
          </p:nvPr>
        </p:nvSpPr>
        <p:spPr/>
        <p:txBody>
          <a:bodyPr>
            <a:normAutofit lnSpcReduction="10000"/>
          </a:bodyPr>
          <a:lstStyle/>
          <a:p>
            <a:r>
              <a:rPr lang="en-AU" dirty="0" smtClean="0"/>
              <a:t>Reflection is the ability of a language to read its own metadata</a:t>
            </a:r>
          </a:p>
          <a:p>
            <a:pPr lvl="1"/>
            <a:endParaRPr lang="en-AU" dirty="0" smtClean="0"/>
          </a:p>
          <a:p>
            <a:r>
              <a:rPr lang="en-AU" dirty="0" smtClean="0"/>
              <a:t>You can fetch type information at runtime programmatically</a:t>
            </a:r>
          </a:p>
          <a:p>
            <a:pPr lvl="1"/>
            <a:endParaRPr lang="en-AU" dirty="0" smtClean="0"/>
          </a:p>
          <a:p>
            <a:r>
              <a:rPr lang="en-AU" dirty="0" smtClean="0"/>
              <a:t>Allows dynamic loading of assemblies compiled for other platforms</a:t>
            </a:r>
            <a:endParaRPr lang="en-AU" dirty="0"/>
          </a:p>
        </p:txBody>
      </p:sp>
    </p:spTree>
    <p:extLst>
      <p:ext uri="{BB962C8B-B14F-4D97-AF65-F5344CB8AC3E}">
        <p14:creationId xmlns:p14="http://schemas.microsoft.com/office/powerpoint/2010/main" val="3687662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Objects and Types</a:t>
            </a:r>
            <a:endParaRPr lang="en-AU" dirty="0"/>
          </a:p>
        </p:txBody>
      </p:sp>
      <p:sp>
        <p:nvSpPr>
          <p:cNvPr id="5" name="Content Placeholder 4"/>
          <p:cNvSpPr>
            <a:spLocks noGrp="1"/>
          </p:cNvSpPr>
          <p:nvPr>
            <p:ph idx="10"/>
          </p:nvPr>
        </p:nvSpPr>
        <p:spPr/>
        <p:txBody>
          <a:bodyPr>
            <a:normAutofit fontScale="77500" lnSpcReduction="20000"/>
          </a:bodyPr>
          <a:lstStyle/>
          <a:p>
            <a:r>
              <a:rPr lang="en-AU" dirty="0" smtClean="0"/>
              <a:t>Everything in C# is an Object (Class), both predefined and user defined</a:t>
            </a:r>
          </a:p>
          <a:p>
            <a:pPr lvl="1"/>
            <a:endParaRPr lang="en-AU" dirty="0" smtClean="0"/>
          </a:p>
          <a:p>
            <a:r>
              <a:rPr lang="en-AU" dirty="0" smtClean="0"/>
              <a:t>All data types directly or indirectly inherit from the </a:t>
            </a:r>
            <a:r>
              <a:rPr lang="en-AU" dirty="0" smtClean="0">
                <a:solidFill>
                  <a:srgbClr val="00B0F0"/>
                </a:solidFill>
              </a:rPr>
              <a:t>Object</a:t>
            </a:r>
            <a:r>
              <a:rPr lang="en-AU" dirty="0" smtClean="0"/>
              <a:t> class</a:t>
            </a:r>
          </a:p>
          <a:p>
            <a:pPr lvl="1"/>
            <a:endParaRPr lang="en-AU" dirty="0" smtClean="0"/>
          </a:p>
          <a:p>
            <a:r>
              <a:rPr lang="en-AU" dirty="0" smtClean="0"/>
              <a:t>We will be using </a:t>
            </a:r>
            <a:r>
              <a:rPr lang="en-AU" dirty="0" smtClean="0">
                <a:solidFill>
                  <a:srgbClr val="00B0F0"/>
                </a:solidFill>
              </a:rPr>
              <a:t>Object</a:t>
            </a:r>
            <a:r>
              <a:rPr lang="en-AU" dirty="0" smtClean="0"/>
              <a:t> types later</a:t>
            </a:r>
          </a:p>
          <a:p>
            <a:pPr lvl="1"/>
            <a:endParaRPr lang="en-AU" dirty="0" smtClean="0"/>
          </a:p>
          <a:p>
            <a:r>
              <a:rPr lang="en-AU" dirty="0" smtClean="0"/>
              <a:t>The type class represents all type declarations</a:t>
            </a:r>
          </a:p>
          <a:p>
            <a:pPr lvl="1"/>
            <a:endParaRPr lang="en-AU" dirty="0" smtClean="0"/>
          </a:p>
          <a:p>
            <a:r>
              <a:rPr lang="en-AU" dirty="0" smtClean="0"/>
              <a:t>Allows access to metadata for Reflection</a:t>
            </a:r>
          </a:p>
        </p:txBody>
      </p:sp>
    </p:spTree>
    <p:extLst>
      <p:ext uri="{BB962C8B-B14F-4D97-AF65-F5344CB8AC3E}">
        <p14:creationId xmlns:p14="http://schemas.microsoft.com/office/powerpoint/2010/main" val="3557141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Overall class hierarchy from C#</a:t>
            </a:r>
            <a:endParaRPr lang="en-AU" dirty="0"/>
          </a:p>
        </p:txBody>
      </p:sp>
      <p:pic>
        <p:nvPicPr>
          <p:cNvPr id="6" name="Content Placeholder 4"/>
          <p:cNvPicPr>
            <a:picLocks noGrp="1" noChangeAspect="1"/>
          </p:cNvPicPr>
          <p:nvPr>
            <p:ph idx="4294967295"/>
          </p:nvPr>
        </p:nvPicPr>
        <p:blipFill>
          <a:blip r:embed="rId2"/>
          <a:stretch>
            <a:fillRect/>
          </a:stretch>
        </p:blipFill>
        <p:spPr>
          <a:xfrm>
            <a:off x="900430" y="1548447"/>
            <a:ext cx="6911340" cy="2697480"/>
          </a:xfrm>
          <a:prstGeom prst="rect">
            <a:avLst/>
          </a:prstGeom>
        </p:spPr>
      </p:pic>
    </p:spTree>
    <p:extLst>
      <p:ext uri="{BB962C8B-B14F-4D97-AF65-F5344CB8AC3E}">
        <p14:creationId xmlns:p14="http://schemas.microsoft.com/office/powerpoint/2010/main" val="1928846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The Type Class</a:t>
            </a:r>
            <a:endParaRPr lang="en-AU" dirty="0"/>
          </a:p>
        </p:txBody>
      </p:sp>
      <p:sp>
        <p:nvSpPr>
          <p:cNvPr id="5" name="Content Placeholder 4"/>
          <p:cNvSpPr>
            <a:spLocks noGrp="1"/>
          </p:cNvSpPr>
          <p:nvPr>
            <p:ph idx="10"/>
          </p:nvPr>
        </p:nvSpPr>
        <p:spPr/>
        <p:txBody>
          <a:bodyPr>
            <a:normAutofit fontScale="77500" lnSpcReduction="20000"/>
          </a:bodyPr>
          <a:lstStyle/>
          <a:p>
            <a:r>
              <a:rPr lang="en-AU" dirty="0" smtClean="0"/>
              <a:t>Primary way to get access to metadata of a type</a:t>
            </a:r>
          </a:p>
          <a:p>
            <a:pPr lvl="1"/>
            <a:endParaRPr lang="en-AU" dirty="0" smtClean="0"/>
          </a:p>
          <a:p>
            <a:r>
              <a:rPr lang="en-AU" dirty="0" smtClean="0"/>
              <a:t>Includes classes, structures, enumerations, interfaces, delegates</a:t>
            </a:r>
          </a:p>
          <a:p>
            <a:pPr lvl="1"/>
            <a:endParaRPr lang="en-AU" dirty="0" smtClean="0"/>
          </a:p>
          <a:p>
            <a:r>
              <a:rPr lang="en-AU" dirty="0" smtClean="0"/>
              <a:t>Describes how types are declared, used and managed in the common language runtime</a:t>
            </a:r>
          </a:p>
          <a:p>
            <a:pPr lvl="1"/>
            <a:endParaRPr lang="en-AU" dirty="0" smtClean="0"/>
          </a:p>
          <a:p>
            <a:pPr lvl="1"/>
            <a:endParaRPr lang="en-AU" dirty="0" smtClean="0"/>
          </a:p>
          <a:p>
            <a:r>
              <a:rPr lang="en-AU" dirty="0" smtClean="0"/>
              <a:t>Above, t contains information about the Car class, all the members and members inside the class</a:t>
            </a:r>
            <a:endParaRPr lang="en-AU" dirty="0"/>
          </a:p>
        </p:txBody>
      </p:sp>
      <p:sp>
        <p:nvSpPr>
          <p:cNvPr id="7" name="TextBox 6"/>
          <p:cNvSpPr txBox="1"/>
          <p:nvPr/>
        </p:nvSpPr>
        <p:spPr>
          <a:xfrm>
            <a:off x="755576" y="3147814"/>
            <a:ext cx="3664955"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100" dirty="0">
                <a:solidFill>
                  <a:srgbClr val="000000"/>
                </a:solidFill>
                <a:highlight>
                  <a:srgbClr val="FFFFFF"/>
                </a:highlight>
                <a:latin typeface="Consolas"/>
              </a:rPr>
              <a:t>Car c = </a:t>
            </a:r>
            <a:r>
              <a:rPr lang="en-AU" sz="1100" dirty="0">
                <a:solidFill>
                  <a:srgbClr val="0000FF"/>
                </a:solidFill>
                <a:highlight>
                  <a:srgbClr val="FFFFFF"/>
                </a:highlight>
                <a:latin typeface="Consolas"/>
              </a:rPr>
              <a:t>new</a:t>
            </a:r>
            <a:r>
              <a:rPr lang="en-AU" sz="1100" dirty="0">
                <a:solidFill>
                  <a:srgbClr val="000000"/>
                </a:solidFill>
                <a:highlight>
                  <a:srgbClr val="FFFFFF"/>
                </a:highlight>
                <a:latin typeface="Consolas"/>
              </a:rPr>
              <a:t> Car();</a:t>
            </a:r>
          </a:p>
          <a:p>
            <a:r>
              <a:rPr lang="en-AU" sz="1100" dirty="0">
                <a:solidFill>
                  <a:srgbClr val="2B91AF"/>
                </a:solidFill>
                <a:highlight>
                  <a:srgbClr val="FFFFFF"/>
                </a:highlight>
                <a:latin typeface="Consolas"/>
              </a:rPr>
              <a:t>Type</a:t>
            </a:r>
            <a:r>
              <a:rPr lang="en-AU" sz="1100" dirty="0">
                <a:solidFill>
                  <a:srgbClr val="000000"/>
                </a:solidFill>
                <a:highlight>
                  <a:srgbClr val="FFFFFF"/>
                </a:highlight>
                <a:latin typeface="Consolas"/>
              </a:rPr>
              <a:t> t = </a:t>
            </a:r>
            <a:r>
              <a:rPr lang="en-AU" sz="1100" dirty="0" err="1">
                <a:solidFill>
                  <a:srgbClr val="000000"/>
                </a:solidFill>
                <a:highlight>
                  <a:srgbClr val="FFFFFF"/>
                </a:highlight>
                <a:latin typeface="Consolas"/>
              </a:rPr>
              <a:t>c.GetType</a:t>
            </a:r>
            <a:r>
              <a:rPr lang="en-AU" sz="1100" dirty="0">
                <a:solidFill>
                  <a:srgbClr val="000000"/>
                </a:solidFill>
                <a:highlight>
                  <a:srgbClr val="FFFFFF"/>
                </a:highlight>
                <a:latin typeface="Consolas"/>
              </a:rPr>
              <a:t>();</a:t>
            </a:r>
            <a:endParaRPr lang="en-US" sz="1050" b="1" dirty="0">
              <a:solidFill>
                <a:prstClr val="black"/>
              </a:solidFill>
            </a:endParaRPr>
          </a:p>
        </p:txBody>
      </p:sp>
    </p:spTree>
    <p:extLst>
      <p:ext uri="{BB962C8B-B14F-4D97-AF65-F5344CB8AC3E}">
        <p14:creationId xmlns:p14="http://schemas.microsoft.com/office/powerpoint/2010/main" val="4257369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Getting Type Information</a:t>
            </a:r>
            <a:endParaRPr lang="en-AU" dirty="0"/>
          </a:p>
        </p:txBody>
      </p:sp>
      <p:sp>
        <p:nvSpPr>
          <p:cNvPr id="5" name="Content Placeholder 4"/>
          <p:cNvSpPr>
            <a:spLocks noGrp="1"/>
          </p:cNvSpPr>
          <p:nvPr>
            <p:ph idx="10"/>
          </p:nvPr>
        </p:nvSpPr>
        <p:spPr/>
        <p:txBody>
          <a:bodyPr/>
          <a:lstStyle/>
          <a:p>
            <a:r>
              <a:rPr lang="en-AU" dirty="0" smtClean="0"/>
              <a:t>There are three main ways:</a:t>
            </a:r>
          </a:p>
          <a:p>
            <a:pPr lvl="1"/>
            <a:r>
              <a:rPr lang="en-AU" dirty="0" err="1" smtClean="0">
                <a:solidFill>
                  <a:srgbClr val="00B0F0"/>
                </a:solidFill>
              </a:rPr>
              <a:t>System.Object.GetType</a:t>
            </a:r>
            <a:r>
              <a:rPr lang="en-AU" dirty="0" smtClean="0">
                <a:solidFill>
                  <a:srgbClr val="00B0F0"/>
                </a:solidFill>
              </a:rPr>
              <a:t>()</a:t>
            </a:r>
          </a:p>
          <a:p>
            <a:pPr lvl="1"/>
            <a:r>
              <a:rPr lang="en-AU" dirty="0" err="1" smtClean="0">
                <a:solidFill>
                  <a:srgbClr val="00B0F0"/>
                </a:solidFill>
              </a:rPr>
              <a:t>System.Type.GetType</a:t>
            </a:r>
            <a:r>
              <a:rPr lang="en-AU" dirty="0" smtClean="0">
                <a:solidFill>
                  <a:srgbClr val="00B0F0"/>
                </a:solidFill>
              </a:rPr>
              <a:t>()</a:t>
            </a:r>
          </a:p>
          <a:p>
            <a:pPr lvl="1"/>
            <a:r>
              <a:rPr lang="en-AU" dirty="0" smtClean="0"/>
              <a:t>C# Operator </a:t>
            </a:r>
            <a:r>
              <a:rPr lang="en-AU" dirty="0" err="1" smtClean="0">
                <a:solidFill>
                  <a:srgbClr val="00B0F0"/>
                </a:solidFill>
              </a:rPr>
              <a:t>typeof</a:t>
            </a:r>
            <a:endParaRPr lang="en-AU" dirty="0">
              <a:solidFill>
                <a:srgbClr val="00B0F0"/>
              </a:solidFill>
            </a:endParaRPr>
          </a:p>
        </p:txBody>
      </p:sp>
    </p:spTree>
    <p:extLst>
      <p:ext uri="{BB962C8B-B14F-4D97-AF65-F5344CB8AC3E}">
        <p14:creationId xmlns:p14="http://schemas.microsoft.com/office/powerpoint/2010/main" val="875075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 Operator Typeof</a:t>
            </a:r>
            <a:endParaRPr lang="en-AU" dirty="0"/>
          </a:p>
        </p:txBody>
      </p:sp>
      <p:sp>
        <p:nvSpPr>
          <p:cNvPr id="5" name="Content Placeholder 4"/>
          <p:cNvSpPr>
            <a:spLocks noGrp="1"/>
          </p:cNvSpPr>
          <p:nvPr>
            <p:ph idx="10"/>
          </p:nvPr>
        </p:nvSpPr>
        <p:spPr/>
        <p:txBody>
          <a:bodyPr/>
          <a:lstStyle/>
          <a:p>
            <a:r>
              <a:rPr lang="en-AU" dirty="0" smtClean="0"/>
              <a:t>The simplest way to get Type information</a:t>
            </a:r>
          </a:p>
          <a:p>
            <a:pPr lvl="1"/>
            <a:endParaRPr lang="en-AU" dirty="0" smtClean="0"/>
          </a:p>
          <a:p>
            <a:r>
              <a:rPr lang="en-AU" dirty="0" smtClean="0"/>
              <a:t>Similar to C++ </a:t>
            </a:r>
            <a:r>
              <a:rPr lang="en-AU" dirty="0" err="1" smtClean="0">
                <a:solidFill>
                  <a:srgbClr val="00B0F0"/>
                </a:solidFill>
              </a:rPr>
              <a:t>typeof</a:t>
            </a:r>
            <a:endParaRPr lang="en-AU" dirty="0" smtClean="0">
              <a:solidFill>
                <a:srgbClr val="00B0F0"/>
              </a:solidFill>
            </a:endParaRPr>
          </a:p>
          <a:p>
            <a:pPr lvl="1"/>
            <a:endParaRPr lang="en-AU" dirty="0" smtClean="0"/>
          </a:p>
          <a:p>
            <a:r>
              <a:rPr lang="en-AU" dirty="0" smtClean="0"/>
              <a:t>The variable t now contains information about the Type that Car is</a:t>
            </a:r>
            <a:endParaRPr lang="en-AU" dirty="0"/>
          </a:p>
        </p:txBody>
      </p:sp>
      <p:sp>
        <p:nvSpPr>
          <p:cNvPr id="6" name="TextBox 5"/>
          <p:cNvSpPr txBox="1"/>
          <p:nvPr/>
        </p:nvSpPr>
        <p:spPr>
          <a:xfrm>
            <a:off x="755575" y="2742188"/>
            <a:ext cx="3664955"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100" dirty="0">
                <a:solidFill>
                  <a:srgbClr val="2B91AF"/>
                </a:solidFill>
                <a:highlight>
                  <a:srgbClr val="FFFFFF"/>
                </a:highlight>
                <a:latin typeface="Consolas"/>
              </a:rPr>
              <a:t>Type</a:t>
            </a:r>
            <a:r>
              <a:rPr lang="en-AU" sz="1100" dirty="0">
                <a:solidFill>
                  <a:srgbClr val="000000"/>
                </a:solidFill>
                <a:highlight>
                  <a:srgbClr val="FFFFFF"/>
                </a:highlight>
                <a:latin typeface="Consolas"/>
              </a:rPr>
              <a:t> t = </a:t>
            </a:r>
            <a:r>
              <a:rPr lang="en-AU" sz="1100" dirty="0" err="1">
                <a:solidFill>
                  <a:srgbClr val="0000FF"/>
                </a:solidFill>
                <a:highlight>
                  <a:srgbClr val="FFFFFF"/>
                </a:highlight>
                <a:latin typeface="Consolas"/>
              </a:rPr>
              <a:t>typeof</a:t>
            </a:r>
            <a:r>
              <a:rPr lang="en-AU" sz="1100" dirty="0">
                <a:solidFill>
                  <a:srgbClr val="000000"/>
                </a:solidFill>
                <a:highlight>
                  <a:srgbClr val="FFFFFF"/>
                </a:highlight>
                <a:latin typeface="Consolas"/>
              </a:rPr>
              <a:t>(Car);</a:t>
            </a:r>
            <a:endParaRPr lang="en-US" sz="1050" b="1" dirty="0">
              <a:solidFill>
                <a:prstClr val="black"/>
              </a:solidFill>
            </a:endParaRPr>
          </a:p>
        </p:txBody>
      </p:sp>
    </p:spTree>
    <p:extLst>
      <p:ext uri="{BB962C8B-B14F-4D97-AF65-F5344CB8AC3E}">
        <p14:creationId xmlns:p14="http://schemas.microsoft.com/office/powerpoint/2010/main" val="32484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System.Object.GetType()</a:t>
            </a:r>
            <a:endParaRPr lang="en-AU" dirty="0"/>
          </a:p>
        </p:txBody>
      </p:sp>
      <p:sp>
        <p:nvSpPr>
          <p:cNvPr id="5" name="Content Placeholder 4"/>
          <p:cNvSpPr>
            <a:spLocks noGrp="1"/>
          </p:cNvSpPr>
          <p:nvPr>
            <p:ph idx="10"/>
          </p:nvPr>
        </p:nvSpPr>
        <p:spPr/>
        <p:txBody>
          <a:bodyPr/>
          <a:lstStyle/>
          <a:p>
            <a:r>
              <a:rPr lang="en-AU" dirty="0" smtClean="0"/>
              <a:t>This method gets an instance of an object to report what Type it is</a:t>
            </a:r>
          </a:p>
          <a:p>
            <a:pPr lvl="1"/>
            <a:endParaRPr lang="en-AU" dirty="0" smtClean="0"/>
          </a:p>
          <a:p>
            <a:pPr lvl="1"/>
            <a:endParaRPr lang="en-AU" dirty="0" smtClean="0"/>
          </a:p>
          <a:p>
            <a:r>
              <a:rPr lang="en-AU" dirty="0" smtClean="0"/>
              <a:t>Need to have knowledge of the type beforehand</a:t>
            </a:r>
          </a:p>
          <a:p>
            <a:endParaRPr lang="en-AU" dirty="0"/>
          </a:p>
        </p:txBody>
      </p:sp>
      <p:sp>
        <p:nvSpPr>
          <p:cNvPr id="6" name="TextBox 5"/>
          <p:cNvSpPr txBox="1"/>
          <p:nvPr/>
        </p:nvSpPr>
        <p:spPr>
          <a:xfrm>
            <a:off x="755576" y="2355726"/>
            <a:ext cx="3664955"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100" dirty="0">
                <a:solidFill>
                  <a:srgbClr val="000000"/>
                </a:solidFill>
                <a:highlight>
                  <a:srgbClr val="FFFFFF"/>
                </a:highlight>
                <a:latin typeface="Consolas"/>
              </a:rPr>
              <a:t>Car c = </a:t>
            </a:r>
            <a:r>
              <a:rPr lang="en-AU" sz="1100" dirty="0">
                <a:solidFill>
                  <a:srgbClr val="0000FF"/>
                </a:solidFill>
                <a:highlight>
                  <a:srgbClr val="FFFFFF"/>
                </a:highlight>
                <a:latin typeface="Consolas"/>
              </a:rPr>
              <a:t>new</a:t>
            </a:r>
            <a:r>
              <a:rPr lang="en-AU" sz="1100" dirty="0">
                <a:solidFill>
                  <a:srgbClr val="000000"/>
                </a:solidFill>
                <a:highlight>
                  <a:srgbClr val="FFFFFF"/>
                </a:highlight>
                <a:latin typeface="Consolas"/>
              </a:rPr>
              <a:t> Car();</a:t>
            </a:r>
          </a:p>
          <a:p>
            <a:r>
              <a:rPr lang="en-AU" sz="1100" dirty="0">
                <a:solidFill>
                  <a:srgbClr val="2B91AF"/>
                </a:solidFill>
                <a:highlight>
                  <a:srgbClr val="FFFFFF"/>
                </a:highlight>
                <a:latin typeface="Consolas"/>
              </a:rPr>
              <a:t>Type</a:t>
            </a:r>
            <a:r>
              <a:rPr lang="en-AU" sz="1100" dirty="0">
                <a:solidFill>
                  <a:srgbClr val="000000"/>
                </a:solidFill>
                <a:highlight>
                  <a:srgbClr val="FFFFFF"/>
                </a:highlight>
                <a:latin typeface="Consolas"/>
              </a:rPr>
              <a:t> t = </a:t>
            </a:r>
            <a:r>
              <a:rPr lang="en-AU" sz="1100" dirty="0" err="1">
                <a:solidFill>
                  <a:srgbClr val="000000"/>
                </a:solidFill>
                <a:highlight>
                  <a:srgbClr val="FFFFFF"/>
                </a:highlight>
                <a:latin typeface="Consolas"/>
              </a:rPr>
              <a:t>c.GetType</a:t>
            </a:r>
            <a:r>
              <a:rPr lang="en-AU" sz="1100" dirty="0">
                <a:solidFill>
                  <a:srgbClr val="000000"/>
                </a:solidFill>
                <a:highlight>
                  <a:srgbClr val="FFFFFF"/>
                </a:highlight>
                <a:latin typeface="Consolas"/>
              </a:rPr>
              <a:t>();</a:t>
            </a:r>
            <a:endParaRPr lang="en-US" sz="1050" b="1" dirty="0">
              <a:solidFill>
                <a:prstClr val="black"/>
              </a:solidFill>
            </a:endParaRPr>
          </a:p>
        </p:txBody>
      </p:sp>
    </p:spTree>
    <p:extLst>
      <p:ext uri="{BB962C8B-B14F-4D97-AF65-F5344CB8AC3E}">
        <p14:creationId xmlns:p14="http://schemas.microsoft.com/office/powerpoint/2010/main" val="3891146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1234</Words>
  <Application>Microsoft Office PowerPoint</Application>
  <PresentationFormat>On-screen Show (16:9)</PresentationFormat>
  <Paragraphs>167</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Consolas</vt:lpstr>
      <vt:lpstr>Office Theme</vt:lpstr>
      <vt:lpstr>Reflection</vt:lpstr>
      <vt:lpstr>Contents</vt:lpstr>
      <vt:lpstr>What is Reflection?</vt:lpstr>
      <vt:lpstr>Objects and Types</vt:lpstr>
      <vt:lpstr>Overall class hierarchy from C#</vt:lpstr>
      <vt:lpstr>The Type Class</vt:lpstr>
      <vt:lpstr>Getting Type Information</vt:lpstr>
      <vt:lpstr>C# Operator Typeof</vt:lpstr>
      <vt:lpstr>System.Object.GetType()</vt:lpstr>
      <vt:lpstr>System.Type.GetType()</vt:lpstr>
      <vt:lpstr>What’s in the type class?</vt:lpstr>
      <vt:lpstr>Properties of the Type class</vt:lpstr>
      <vt:lpstr>Methods of the Type class</vt:lpstr>
      <vt:lpstr>Using methods of the Type class</vt:lpstr>
      <vt:lpstr>Using methods of the Type class</vt:lpstr>
      <vt:lpstr>Example</vt:lpstr>
      <vt:lpstr>Fields and member variables</vt:lpstr>
      <vt:lpstr>Activator Class</vt:lpstr>
      <vt:lpstr>Activator Class</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32</cp:revision>
  <dcterms:created xsi:type="dcterms:W3CDTF">2014-07-14T04:04:52Z</dcterms:created>
  <dcterms:modified xsi:type="dcterms:W3CDTF">2016-12-12T03:36:37Z</dcterms:modified>
</cp:coreProperties>
</file>