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46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397933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LINQ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Language Integrated Query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12/12/16 by Alex Mackay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22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960440" cy="79553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We’ve now modified the query to order the items in descending order…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995686"/>
            <a:ext cx="307648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64, 41, 79, 48, 40, 28, 22, 92, 4, 15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 is a basic query that will select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only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descending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 each of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2" name="Rectangle 1"/>
          <p:cNvSpPr/>
          <p:nvPr/>
        </p:nvSpPr>
        <p:spPr>
          <a:xfrm>
            <a:off x="3820237" y="199568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outputs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056122" y="2451761"/>
            <a:ext cx="437768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92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64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48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40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28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22</a:t>
            </a:r>
          </a:p>
          <a:p>
            <a:r>
              <a:rPr lang="en-A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0656" y="1803133"/>
            <a:ext cx="3255720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OrderByDescending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711210" y="1491630"/>
            <a:ext cx="324516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/>
              <a:t>Same query – using method syntax (long hand)</a:t>
            </a:r>
            <a:endParaRPr lang="en-AU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689588" y="3291830"/>
            <a:ext cx="325572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numbers.Where( num =&gt; num % 2 == 0 )</a:t>
            </a:r>
          </a:p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AU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OrderByDescending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AU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  <a:endParaRPr lang="en-AU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9311" y="2931790"/>
            <a:ext cx="3175057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/>
              <a:t>Same query – using method syntax (short hand)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0133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LINQ Query Explained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528392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 “where” function as we’ve seen returns an </a:t>
            </a:r>
            <a:r>
              <a:rPr lang="en-AU" dirty="0" err="1" smtClean="0">
                <a:solidFill>
                  <a:srgbClr val="00B0F0"/>
                </a:solidFill>
              </a:rPr>
              <a:t>IEnumerable</a:t>
            </a:r>
            <a:r>
              <a:rPr lang="en-AU" dirty="0" smtClean="0">
                <a:solidFill>
                  <a:srgbClr val="00B0F0"/>
                </a:solidFill>
              </a:rPr>
              <a:t>&lt;T&gt;</a:t>
            </a:r>
            <a:r>
              <a:rPr lang="en-AU" dirty="0" smtClean="0"/>
              <a:t> type of object, which we can then call on another function</a:t>
            </a:r>
          </a:p>
          <a:p>
            <a:pPr lvl="1"/>
            <a:endParaRPr lang="en-AU" dirty="0"/>
          </a:p>
          <a:p>
            <a:r>
              <a:rPr lang="en-AU" dirty="0" smtClean="0"/>
              <a:t>In this case, we are calling </a:t>
            </a:r>
            <a:r>
              <a:rPr lang="en-AU" dirty="0" err="1" smtClean="0">
                <a:solidFill>
                  <a:srgbClr val="00B0F0"/>
                </a:solidFill>
              </a:rPr>
              <a:t>OrderByDescending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680" y="1464086"/>
            <a:ext cx="328955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numbers.Where(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% 2 == 0;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}).OrderByDescending(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num;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1130472"/>
            <a:ext cx="3283267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Same query – using method syntax (long hand)</a:t>
            </a:r>
            <a:endParaRPr lang="en-A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79155" y="3316798"/>
            <a:ext cx="328808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queryA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queryB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queryA.OrderByDescending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9" y="2766820"/>
            <a:ext cx="327580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Same as above, shows the return value of </a:t>
            </a:r>
            <a:r>
              <a:rPr lang="en-AU" sz="1200" dirty="0" err="1" smtClean="0"/>
              <a:t>queryA</a:t>
            </a:r>
            <a:r>
              <a:rPr lang="en-AU" sz="1200" dirty="0" smtClean="0"/>
              <a:t> can be further “filtered”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88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</a:t>
            </a:r>
            <a:r>
              <a:rPr lang="en-AU" baseline="30000" dirty="0" smtClean="0"/>
              <a:t>nd</a:t>
            </a:r>
            <a:r>
              <a:rPr lang="en-AU" dirty="0" smtClean="0"/>
              <a:t> LINQ Query Explained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456384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000" dirty="0" err="1" smtClean="0">
                <a:solidFill>
                  <a:srgbClr val="00B0F0"/>
                </a:solidFill>
              </a:rPr>
              <a:t>OrderByDescending</a:t>
            </a:r>
            <a:r>
              <a:rPr lang="en-AU" sz="2000" dirty="0" smtClean="0">
                <a:solidFill>
                  <a:srgbClr val="00B0F0"/>
                </a:solidFill>
              </a:rPr>
              <a:t> </a:t>
            </a:r>
            <a:r>
              <a:rPr lang="en-AU" sz="2000" dirty="0" smtClean="0"/>
              <a:t>takes a lambda function where each item available to the “</a:t>
            </a:r>
            <a:r>
              <a:rPr lang="en-AU" sz="2000" dirty="0" err="1" smtClean="0"/>
              <a:t>queryA</a:t>
            </a:r>
            <a:r>
              <a:rPr lang="en-AU" sz="2000" dirty="0" smtClean="0"/>
              <a:t>” is passed in as a parameter (</a:t>
            </a:r>
            <a:r>
              <a:rPr lang="en-AU" sz="2000" dirty="0" err="1" smtClean="0"/>
              <a:t>num</a:t>
            </a:r>
            <a:r>
              <a:rPr lang="en-AU" sz="2000" dirty="0" smtClean="0"/>
              <a:t>)</a:t>
            </a:r>
          </a:p>
          <a:p>
            <a:pPr lvl="1"/>
            <a:endParaRPr lang="en-AU" sz="1600" dirty="0"/>
          </a:p>
          <a:p>
            <a:r>
              <a:rPr lang="en-AU" sz="2000" dirty="0" smtClean="0"/>
              <a:t>The value to be sorted is returned by the lambda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205919"/>
            <a:ext cx="410445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queryA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queryB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queryA.OrderByDescending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7" name="Freeform 6"/>
          <p:cNvSpPr/>
          <p:nvPr/>
        </p:nvSpPr>
        <p:spPr>
          <a:xfrm>
            <a:off x="5145286" y="1759113"/>
            <a:ext cx="2406650" cy="908050"/>
          </a:xfrm>
          <a:custGeom>
            <a:avLst/>
            <a:gdLst>
              <a:gd name="connsiteX0" fmla="*/ 0 w 2406650"/>
              <a:gd name="connsiteY0" fmla="*/ 0 h 908050"/>
              <a:gd name="connsiteX1" fmla="*/ 1536700 w 2406650"/>
              <a:gd name="connsiteY1" fmla="*/ 254000 h 908050"/>
              <a:gd name="connsiteX2" fmla="*/ 2406650 w 240665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6650" h="908050">
                <a:moveTo>
                  <a:pt x="0" y="0"/>
                </a:moveTo>
                <a:cubicBezTo>
                  <a:pt x="567796" y="51329"/>
                  <a:pt x="1135592" y="102658"/>
                  <a:pt x="1536700" y="254000"/>
                </a:cubicBezTo>
                <a:cubicBezTo>
                  <a:pt x="1937808" y="405342"/>
                  <a:pt x="2273300" y="797983"/>
                  <a:pt x="2406650" y="908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44008" y="1998007"/>
            <a:ext cx="23402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/>
              <a:t>Items that return true here, are passed into the lambda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98404" y="3651870"/>
            <a:ext cx="234026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/>
              <a:t>Why are we just returning the same value?</a:t>
            </a:r>
            <a:endParaRPr lang="en-AU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65377" y="3219462"/>
            <a:ext cx="357262" cy="46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Order By – Return value explained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816424" cy="173163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Here, rather than a list of integers, we have a list of “Score” objects</a:t>
            </a:r>
          </a:p>
          <a:p>
            <a:pPr lvl="1"/>
            <a:endParaRPr lang="en-AU" dirty="0"/>
          </a:p>
          <a:p>
            <a:r>
              <a:rPr lang="en-AU" dirty="0" smtClean="0"/>
              <a:t>To sort the list of scores, we need to tell the query what value to use for sorting, where returning only even scores, sorted in descending order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01953" y="2715766"/>
            <a:ext cx="300595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251510"/>
            <a:ext cx="3147015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scores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populate list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scores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where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s.score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==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descending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(value.name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value.score.ToString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507854"/>
            <a:ext cx="314701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OrderByDescending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627784" y="3867893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Method syntax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91880" y="419561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</a:t>
            </a:r>
            <a:r>
              <a:rPr lang="en-AU" baseline="30000" dirty="0" smtClean="0"/>
              <a:t>rd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672408" cy="165963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You can modify the “Select” statement to return new values or data types.. For a simple example, we can just multiply the value by 5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499742"/>
            <a:ext cx="310668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1, 2, 3, 4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each of the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56167" y="1131590"/>
            <a:ext cx="3672408" cy="1227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With method syntax, there is a new Select function for us to use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26150" y="32198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outputs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6351" y="3546182"/>
            <a:ext cx="437768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10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15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20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2276763"/>
            <a:ext cx="349450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numbers.Select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5;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5036" y="3032238"/>
            <a:ext cx="349450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numbers.Select( num =&gt; num * 5 );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7429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538736" cy="7235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AU" sz="1800" dirty="0" smtClean="0"/>
              <a:t>Lets put our “where” statement to get only even numbers back in…</a:t>
            </a:r>
            <a:endParaRPr lang="en-A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139702"/>
            <a:ext cx="3106688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1, 2, 3, 4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5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 each of the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273624" y="1200151"/>
            <a:ext cx="3538736" cy="72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 smtClean="0"/>
              <a:t>With method syntax, there is a new Select function for use to use</a:t>
            </a:r>
            <a:endParaRPr lang="en-A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098776" y="2139702"/>
            <a:ext cx="388843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}).Select(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5;</a:t>
            </a:r>
          </a:p>
          <a:p>
            <a:pPr lvl="0"/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776" y="3340030"/>
            <a:ext cx="388843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numbers.Where( num =&gt; num % 2 == 0)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5 ); 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5806" y="379588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outputs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4739" y="4165218"/>
            <a:ext cx="437768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10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23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456384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You can query data from multiple datasets…</a:t>
            </a:r>
          </a:p>
          <a:p>
            <a:pPr lvl="1"/>
            <a:r>
              <a:rPr lang="en-AU" dirty="0" smtClean="0"/>
              <a:t>This example multiplies each number from data 1 with each number in data2, because there are 4 numbers in each, 4 x 4 = 16 results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131590"/>
            <a:ext cx="2864887" cy="270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data1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1, 2, 3, 4 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data2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5, 6, 7, 8 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data1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 * n2;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each of the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987574"/>
            <a:ext cx="437768" cy="35394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6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7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8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10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12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14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16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15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18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21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24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20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24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28</a:t>
            </a:r>
          </a:p>
          <a:p>
            <a:r>
              <a:rPr lang="en-AU" sz="1400" dirty="0" smtClean="0">
                <a:solidFill>
                  <a:schemeClr val="tx1"/>
                </a:solidFill>
              </a:rPr>
              <a:t>32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758" y="213138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outputs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34758" y="257175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79553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This gets a bit more complex with method syntax</a:t>
            </a:r>
            <a:endParaRPr lang="en-AU" dirty="0"/>
          </a:p>
          <a:p>
            <a:pPr lvl="1"/>
            <a:r>
              <a:rPr lang="en-AU" dirty="0" smtClean="0"/>
              <a:t>The query compiles down to using </a:t>
            </a:r>
            <a:r>
              <a:rPr lang="en-AU" dirty="0" err="1" smtClean="0"/>
              <a:t>SelectMany</a:t>
            </a:r>
            <a:r>
              <a:rPr lang="en-AU" dirty="0" smtClean="0"/>
              <a:t> with takes 2 anonymous functions as arguments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923678"/>
            <a:ext cx="335861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data1.SelectMany(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n1,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n1, n2 };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}).Select(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value.n1 * value.n2;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53852" y="4011910"/>
            <a:ext cx="50513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data1.SelectMany(n1 =&gt; data2, (n1, n2) =&gt; </a:t>
            </a:r>
            <a:r>
              <a:rPr lang="pt-BR" sz="10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n1, n2 })</a:t>
            </a:r>
          </a:p>
          <a:p>
            <a:r>
              <a:rPr lang="en-AU" sz="10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.Select( pair =&gt; pair.n1 * pair.n2);</a:t>
            </a:r>
            <a:endParaRPr lang="en-A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427734"/>
            <a:ext cx="381226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Yeah, ok, what is this mess!</a:t>
            </a:r>
          </a:p>
          <a:p>
            <a:r>
              <a:rPr lang="en-AU" dirty="0" smtClean="0"/>
              <a:t>Let us explain over the next few slides!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4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3598"/>
            <a:ext cx="8064896" cy="108356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first argument, our anonymous function that is highlighted, is the same for the select method</a:t>
            </a:r>
          </a:p>
          <a:p>
            <a:pPr lvl="1"/>
            <a:r>
              <a:rPr lang="en-AU" dirty="0" smtClean="0"/>
              <a:t>This function is called once for each item in data1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355726"/>
            <a:ext cx="3461204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data1.SelectMany(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data2;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delegate(</a:t>
            </a:r>
            <a:r>
              <a:rPr lang="en-AU" sz="1000" dirty="0" err="1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n1, 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new { n1, n2 };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}).Select(delegate( dynamic value 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value.n1 * value.n2;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V="1">
            <a:off x="3337585" y="3029472"/>
            <a:ext cx="1722968" cy="807525"/>
          </a:xfrm>
          <a:prstGeom prst="bentConnector3">
            <a:avLst>
              <a:gd name="adj1" fmla="val -1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3461042" y="2906017"/>
            <a:ext cx="1722968" cy="1054435"/>
          </a:xfrm>
          <a:prstGeom prst="bentConnector3">
            <a:avLst>
              <a:gd name="adj1" fmla="val -9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3561870" y="2805189"/>
            <a:ext cx="1722968" cy="1256092"/>
          </a:xfrm>
          <a:prstGeom prst="bentConnector3">
            <a:avLst>
              <a:gd name="adj1" fmla="val -1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3659864" y="2707195"/>
            <a:ext cx="1732772" cy="1461884"/>
          </a:xfrm>
          <a:prstGeom prst="bentConnector3">
            <a:avLst>
              <a:gd name="adj1" fmla="val -9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79712" y="2787775"/>
            <a:ext cx="24436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22526" y="3660862"/>
            <a:ext cx="251222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data1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1, 2, 3, 4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9685" y="2493183"/>
            <a:ext cx="40133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For each item, return an </a:t>
            </a:r>
            <a:r>
              <a:rPr lang="en-AU" dirty="0" err="1" smtClean="0"/>
              <a:t>IEnumerable</a:t>
            </a:r>
            <a:r>
              <a:rPr lang="en-AU" dirty="0" smtClean="0"/>
              <a:t> object (remember a List&lt;</a:t>
            </a:r>
            <a:r>
              <a:rPr lang="en-AU" dirty="0" err="1" smtClean="0"/>
              <a:t>int</a:t>
            </a:r>
            <a:r>
              <a:rPr lang="en-AU" dirty="0" smtClean="0"/>
              <a:t>&gt; is an </a:t>
            </a:r>
            <a:r>
              <a:rPr lang="en-AU" dirty="0" err="1" smtClean="0"/>
              <a:t>IEnumerable</a:t>
            </a:r>
            <a:r>
              <a:rPr lang="en-AU" dirty="0" smtClean="0"/>
              <a:t> collection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3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9395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AU" dirty="0" smtClean="0"/>
              <a:t>The second argument, our anonymous function that is highlighted is then called for all items in data2…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49800"/>
            <a:ext cx="3461204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data1.SelectMany(delegate(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data2;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n1,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n1, n2 };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).Select(delegate( dynamic value 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value.n1 * value.n2;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089760"/>
            <a:ext cx="251222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data1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1, 2, 3, 4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2828500"/>
            <a:ext cx="2512226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data2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5, 6, 7, 8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259381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619672" y="2737832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19672" y="2737832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339756" y="3169883"/>
            <a:ext cx="2874097" cy="378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3404708"/>
            <a:ext cx="0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56924" y="3404708"/>
            <a:ext cx="0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72948" y="3404708"/>
            <a:ext cx="0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13852" y="3404708"/>
            <a:ext cx="0" cy="1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339752" y="3601928"/>
            <a:ext cx="1633079" cy="33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72831" y="3673936"/>
            <a:ext cx="3911538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/>
              <a:t>Yep, new feature, this is a “dynamic” type. There is no structure defined to store the values. Everything returned here will be collected. Each item will then be passed into the anonymous function provided to the “Select” method…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682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What is LINQ?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Your first LINQ Query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LINQ to analyse data</a:t>
            </a:r>
          </a:p>
        </p:txBody>
      </p:sp>
    </p:spTree>
    <p:extLst>
      <p:ext uri="{BB962C8B-B14F-4D97-AF65-F5344CB8AC3E}">
        <p14:creationId xmlns:p14="http://schemas.microsoft.com/office/powerpoint/2010/main" val="22537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5</a:t>
            </a:r>
            <a:r>
              <a:rPr lang="en-AU" baseline="30000" dirty="0" smtClean="0"/>
              <a:t>th</a:t>
            </a:r>
            <a:r>
              <a:rPr lang="en-AU" dirty="0" smtClean="0"/>
              <a:t>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4032448" cy="34598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400" dirty="0" smtClean="0"/>
              <a:t>Finally, we can invoke the Select method</a:t>
            </a:r>
          </a:p>
          <a:p>
            <a:pPr lvl="1"/>
            <a:endParaRPr lang="en-AU" sz="2000" dirty="0"/>
          </a:p>
          <a:p>
            <a:r>
              <a:rPr lang="en-AU" sz="2400" dirty="0" smtClean="0"/>
              <a:t>Unlike our 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LINQ Query, this time we have access to both n1 and n2 from each dataset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1275606"/>
            <a:ext cx="3461204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data1.SelectMany(delegate(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data2;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},delegate(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n1, </a:t>
            </a:r>
            <a:r>
              <a:rPr lang="en-AU" sz="10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new { n1, n2 };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AU" sz="10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value.n1 * value.n2;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695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Analysing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816102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Performing some basic queries on a list or 2 of integers only goes so far, and you can easily write alternative methods for achieving the same results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Lets look at some more interesting information – lets assume that whenever the player dies, or completes the level, this information is recorded and added to our collection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1131590"/>
            <a:ext cx="335861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name of the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levelName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 of the player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playerName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players score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 until death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 </a:t>
            </a: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levelTime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of enemies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killed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enemiesKilled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was the level successfully passed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levelCompleated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gameScores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97215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Data Set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2952006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Lets assume we have collected some data and recorded the results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values have been someone randomly generated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meaningful information, you would want to obtain a much large collection of non-random data!</a:t>
            </a: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75856" y="1131590"/>
          <a:ext cx="4425873" cy="3394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763"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 err="1">
                          <a:effectLst/>
                        </a:rPr>
                        <a:t>LevelName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 err="1">
                          <a:effectLst/>
                        </a:rPr>
                        <a:t>PlayerName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>
                          <a:effectLst/>
                        </a:rPr>
                        <a:t>Score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 err="1">
                          <a:effectLst/>
                        </a:rPr>
                        <a:t>LevelTime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 err="1">
                          <a:effectLst/>
                        </a:rPr>
                        <a:t>EnemiesKilled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b="1" u="none" strike="noStrike" dirty="0" err="1">
                          <a:effectLst/>
                        </a:rPr>
                        <a:t>levelCompleated</a:t>
                      </a:r>
                      <a:endParaRPr lang="en-AU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30.00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93.00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124.00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Level1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21.00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75.00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50.00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104.00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Level2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180.00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61.00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135.00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Level3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127.00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Level3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88.00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69.00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95.00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Level2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63.00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75.00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161.00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Level3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38.00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157.00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Level2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30.00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>
                          <a:effectLst/>
                        </a:rPr>
                        <a:t>Level2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55.00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141.00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Level2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24.00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171.00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Level3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bob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28.00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109.00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Level3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174.00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smtClean="0">
                          <a:effectLst/>
                        </a:rPr>
                        <a:t>ted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39.00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67.00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10.00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85.00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92.00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152.00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3.00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68.00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68.00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9.00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Level1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 err="1" smtClean="0">
                          <a:effectLst/>
                        </a:rPr>
                        <a:t>fred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>
                          <a:effectLst/>
                        </a:rPr>
                        <a:t>82.00</a:t>
                      </a:r>
                      <a:endParaRPr lang="en-A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73.00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800" u="none" strike="noStrike" dirty="0">
                          <a:effectLst/>
                        </a:rPr>
                        <a:t>6.00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800" u="none" strike="noStrike" dirty="0">
                          <a:effectLst/>
                        </a:rPr>
                        <a:t>0</a:t>
                      </a:r>
                      <a:endParaRPr lang="en-A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Analysing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With this sort of information, we can analyse the data in interesting ways to collect information that couldn’t be obtained by simply looking at a few records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Simple stats can be obtained:	</a:t>
            </a:r>
          </a:p>
          <a:p>
            <a:pPr lvl="1"/>
            <a:r>
              <a:rPr lang="en-AU" dirty="0" smtClean="0"/>
              <a:t>How many times a person attempted a level</a:t>
            </a:r>
          </a:p>
          <a:p>
            <a:pPr lvl="1"/>
            <a:r>
              <a:rPr lang="en-AU" dirty="0" smtClean="0"/>
              <a:t>Average number of kills on a particular level</a:t>
            </a:r>
          </a:p>
          <a:p>
            <a:pPr lvl="1"/>
            <a:r>
              <a:rPr lang="en-AU" dirty="0" smtClean="0"/>
              <a:t>Average time spent on a level</a:t>
            </a:r>
          </a:p>
          <a:p>
            <a:pPr lvl="1"/>
            <a:r>
              <a:rPr lang="en-AU" dirty="0" smtClean="0"/>
              <a:t>Average score obtained on a level overall</a:t>
            </a:r>
          </a:p>
          <a:p>
            <a:pPr lvl="1"/>
            <a:r>
              <a:rPr lang="en-AU" dirty="0" smtClean="0"/>
              <a:t>Average score obtained on a level for a particular player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5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Analysing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How many times did someone play a level?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779662"/>
            <a:ext cx="568617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simple LINQ query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gameScores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score.levelName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"Level2"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score.playerName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how many times did "bob" play level2?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lvl2_attempted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query.Count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how many times did "bob" complete level2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</a:p>
          <a:p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method syntax here. Could also use query syntax…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lvl2_passed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=&gt;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s.levelCompleated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).Count();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87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Analysing Data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Average time “</a:t>
            </a:r>
            <a:r>
              <a:rPr lang="en-AU" dirty="0" err="1" smtClean="0"/>
              <a:t>fred</a:t>
            </a:r>
            <a:r>
              <a:rPr lang="en-AU" dirty="0" smtClean="0"/>
              <a:t>” spent on level2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2584" y="1819441"/>
            <a:ext cx="54745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simple LINQ query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score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gameScores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score.levelName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"Level2"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score.playerName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fred</a:t>
            </a:r>
            <a:r>
              <a:rPr lang="en-A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score.levelTime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averageTime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query.Average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AU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2864" y="2511068"/>
            <a:ext cx="9361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2904" y="3230115"/>
            <a:ext cx="3312368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/>
              <a:t>Notice here, where selecting </a:t>
            </a:r>
            <a:r>
              <a:rPr lang="en-AU" sz="1400" dirty="0" err="1" smtClean="0"/>
              <a:t>levelTime</a:t>
            </a:r>
            <a:r>
              <a:rPr lang="en-AU" sz="1400" dirty="0" smtClean="0"/>
              <a:t>, which is a float. If we just selected “score”,  the average could not be calculated…</a:t>
            </a:r>
          </a:p>
        </p:txBody>
      </p:sp>
    </p:spTree>
    <p:extLst>
      <p:ext uri="{BB962C8B-B14F-4D97-AF65-F5344CB8AC3E}">
        <p14:creationId xmlns:p14="http://schemas.microsoft.com/office/powerpoint/2010/main" val="3183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We’ve only scratched the surface regarding what LINQ can do, and have not covered many of the keywords available and its method syntax equivalent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What we have done is covered the basics and provided enough foundation to learn more about this topic on your own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31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Microsoft, </a:t>
            </a:r>
            <a:r>
              <a:rPr lang="en-AU" i="1" dirty="0" smtClean="0"/>
              <a:t>Getting Started with LINQ in C#</a:t>
            </a:r>
            <a:r>
              <a:rPr lang="en-AU" dirty="0" smtClean="0"/>
              <a:t>, MSDN</a:t>
            </a:r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msdn.microsoft.com/en-us/library/bb397933.aspx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3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LINQ?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LINQ was introduced to .NET 3.5 to work with data in powerful ways that were not available before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LINQ is a mammoth topic, so we will only be talking about the basics</a:t>
            </a:r>
          </a:p>
        </p:txBody>
      </p:sp>
    </p:spTree>
    <p:extLst>
      <p:ext uri="{BB962C8B-B14F-4D97-AF65-F5344CB8AC3E}">
        <p14:creationId xmlns:p14="http://schemas.microsoft.com/office/powerpoint/2010/main" val="15806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LINQ?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528392" cy="339447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LINQ is a query based language included with .NET 3.5</a:t>
            </a:r>
          </a:p>
          <a:p>
            <a:pPr lvl="1"/>
            <a:endParaRPr lang="en-AU" dirty="0"/>
          </a:p>
          <a:p>
            <a:r>
              <a:rPr lang="en-AU" dirty="0" smtClean="0"/>
              <a:t>LINQ enables you to easily query a data source for entries that meet set conditions, in a similar way to how SQL allows you to query a database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203598"/>
            <a:ext cx="3183136" cy="34470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tx1"/>
                </a:solidFill>
              </a:rPr>
              <a:t>This enables you to do some things really easily: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Calculate how many even or odd numbers are in a collection</a:t>
            </a:r>
            <a:br>
              <a:rPr lang="en-AU" sz="1200" dirty="0" smtClean="0">
                <a:solidFill>
                  <a:schemeClr val="tx1"/>
                </a:solidFill>
              </a:rPr>
            </a:br>
            <a:endParaRPr lang="en-AU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Create new collections where elements meet a condition.</a:t>
            </a:r>
            <a:br>
              <a:rPr lang="en-AU" sz="1200" dirty="0" smtClean="0">
                <a:solidFill>
                  <a:schemeClr val="tx1"/>
                </a:solidFill>
              </a:rPr>
            </a:br>
            <a:endParaRPr lang="en-AU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Iterate through items of a collection in a sorted manner, without actually sorting the collection</a:t>
            </a:r>
            <a:br>
              <a:rPr lang="en-AU" sz="1200" dirty="0" smtClean="0">
                <a:solidFill>
                  <a:schemeClr val="tx1"/>
                </a:solidFill>
              </a:rPr>
            </a:br>
            <a:endParaRPr lang="en-AU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Compare how many items in one collection match items in another collection.</a:t>
            </a:r>
            <a:br>
              <a:rPr lang="en-AU" sz="1200" dirty="0" smtClean="0">
                <a:solidFill>
                  <a:schemeClr val="tx1"/>
                </a:solidFill>
              </a:rPr>
            </a:br>
            <a:endParaRPr lang="en-AU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Lots and lots of complicated </a:t>
            </a:r>
            <a:r>
              <a:rPr lang="en-AU" sz="1200" dirty="0" err="1" smtClean="0">
                <a:solidFill>
                  <a:schemeClr val="tx1"/>
                </a:solidFill>
              </a:rPr>
              <a:t>analasys</a:t>
            </a:r>
            <a:r>
              <a:rPr lang="en-AU" sz="1200" dirty="0" smtClean="0">
                <a:solidFill>
                  <a:schemeClr val="tx1"/>
                </a:solidFill>
              </a:rPr>
              <a:t> fairly easy.</a:t>
            </a:r>
          </a:p>
          <a:p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16867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 datasource?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 data source is anything that stores a collection of data, such as:</a:t>
            </a:r>
          </a:p>
          <a:p>
            <a:pPr lvl="1"/>
            <a:r>
              <a:rPr lang="en-AU" dirty="0" smtClean="0"/>
              <a:t>Container types such as a </a:t>
            </a:r>
            <a:r>
              <a:rPr lang="en-AU" dirty="0" smtClean="0">
                <a:solidFill>
                  <a:srgbClr val="00B0F0"/>
                </a:solidFill>
              </a:rPr>
              <a:t>List&lt;T&gt; </a:t>
            </a:r>
            <a:r>
              <a:rPr lang="en-AU" dirty="0" smtClean="0"/>
              <a:t>or </a:t>
            </a:r>
            <a:r>
              <a:rPr lang="en-AU" dirty="0" smtClean="0">
                <a:solidFill>
                  <a:srgbClr val="00B0F0"/>
                </a:solidFill>
              </a:rPr>
              <a:t>Dictionary&lt;</a:t>
            </a:r>
            <a:r>
              <a:rPr lang="en-AU" dirty="0" err="1" smtClean="0">
                <a:solidFill>
                  <a:srgbClr val="00B0F0"/>
                </a:solidFill>
              </a:rPr>
              <a:t>key,value</a:t>
            </a:r>
            <a:r>
              <a:rPr lang="en-AU" dirty="0" smtClean="0">
                <a:solidFill>
                  <a:srgbClr val="00B0F0"/>
                </a:solidFill>
              </a:rPr>
              <a:t>&gt;</a:t>
            </a:r>
          </a:p>
          <a:p>
            <a:pPr lvl="1"/>
            <a:r>
              <a:rPr lang="en-AU" dirty="0" smtClean="0"/>
              <a:t>Relational Database – often queried through SQL, but we can use LINQ as well</a:t>
            </a:r>
          </a:p>
          <a:p>
            <a:pPr lvl="1"/>
            <a:r>
              <a:rPr lang="en-AU" dirty="0" smtClean="0"/>
              <a:t>XML files</a:t>
            </a:r>
          </a:p>
          <a:p>
            <a:pPr lvl="1"/>
            <a:r>
              <a:rPr lang="en-AU" dirty="0" smtClean="0"/>
              <a:t>And more…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will only be covering basic LINQ queries over a collection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first LINQ Query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456384" cy="3394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The following code snippet creates a list of numbers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LINQ query has been created for this</a:t>
            </a:r>
          </a:p>
          <a:p>
            <a:pPr lvl="1"/>
            <a:r>
              <a:rPr lang="en-AU" dirty="0" smtClean="0"/>
              <a:t>We can get the number of items that matched the condition via the </a:t>
            </a:r>
            <a:r>
              <a:rPr lang="en-AU" dirty="0" smtClean="0">
                <a:solidFill>
                  <a:srgbClr val="00B0F0"/>
                </a:solidFill>
              </a:rPr>
              <a:t>Count() </a:t>
            </a:r>
            <a:r>
              <a:rPr lang="en-AU" dirty="0" smtClean="0"/>
              <a:t>function</a:t>
            </a:r>
          </a:p>
          <a:p>
            <a:pPr lvl="1"/>
            <a:r>
              <a:rPr lang="en-AU" dirty="0" smtClean="0"/>
              <a:t>We can iterate through each other items retrieved by our query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203598"/>
            <a:ext cx="3076483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64, 41, 79, 48, 40, 28, 22, 92, 4, 15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 is a basic query that will select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only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0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how many even numbers are there?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query.Count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each of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2159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Behind the scenes: Method Syntax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3960440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When compiling your project, the query is converted to “method” syntax</a:t>
            </a:r>
          </a:p>
          <a:p>
            <a:pPr lvl="1"/>
            <a:r>
              <a:rPr lang="en-AU" dirty="0" smtClean="0"/>
              <a:t>Alternatively, you can skip LINQ and use method syntax instead. While method syntax looks easier, complex queries will quickly make method syntax impractical!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0998" y="2797103"/>
            <a:ext cx="354238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254991" y="2455779"/>
            <a:ext cx="352839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Using a lambda function (long hand)</a:t>
            </a:r>
            <a:endParaRPr lang="en-A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242212" y="3995715"/>
            <a:ext cx="357020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2 ==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6205" y="3654391"/>
            <a:ext cx="352001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Using </a:t>
            </a:r>
            <a:r>
              <a:rPr lang="en-AU" sz="1200" dirty="0"/>
              <a:t>a lambda </a:t>
            </a:r>
            <a:r>
              <a:rPr lang="en-AU" sz="1200" dirty="0" smtClean="0"/>
              <a:t>function (short hand)</a:t>
            </a:r>
            <a:endParaRPr lang="en-A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240998" y="1605180"/>
            <a:ext cx="354238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0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0998" y="1259720"/>
            <a:ext cx="3542384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Original LINQ Query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453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Method Syntax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882999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This “Where” function takes a lambda as its parameter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lambda function is called once for each value in the collection “numbers”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value is passed in as the parameter 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err="1" smtClean="0"/>
              <a:t>num</a:t>
            </a:r>
            <a:r>
              <a:rPr lang="en-AU" dirty="0" smtClean="0"/>
              <a:t> to our lambda function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lambda must return true if the value should be selected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467" y="555526"/>
            <a:ext cx="307648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64, 41, 79, 48, 40, 28, 22, 92, 4, 15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8467" y="1851670"/>
            <a:ext cx="354238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A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06849" y="3003798"/>
            <a:ext cx="357020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 2 ==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0);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0842" y="2643758"/>
            <a:ext cx="295232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Using </a:t>
            </a:r>
            <a:r>
              <a:rPr lang="en-AU" sz="1200" dirty="0"/>
              <a:t>a lambda </a:t>
            </a:r>
            <a:r>
              <a:rPr lang="en-AU" sz="1200" dirty="0" smtClean="0"/>
              <a:t>function (short hand)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206850" y="3363838"/>
            <a:ext cx="357020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how many even numbers are there?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 =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query.Count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each of the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45477" y="1122949"/>
            <a:ext cx="1514755" cy="72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61501" y="1122949"/>
            <a:ext cx="1298731" cy="72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85537" y="1122949"/>
            <a:ext cx="974695" cy="72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4692" y="1430655"/>
            <a:ext cx="2952328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/>
              <a:t>Using a lambda function (long hand)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1159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Please explain!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388811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Any object that inherits from </a:t>
            </a:r>
            <a:r>
              <a:rPr lang="en-AU" dirty="0" err="1" smtClean="0">
                <a:solidFill>
                  <a:srgbClr val="00B0F0"/>
                </a:solidFill>
              </a:rPr>
              <a:t>IEnumerable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has the option of providing functions for use with LINQ queries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“where” function that we’ve just seen is an extension method for </a:t>
            </a:r>
            <a:r>
              <a:rPr lang="en-AU" dirty="0" err="1" smtClean="0">
                <a:solidFill>
                  <a:srgbClr val="00B0F0"/>
                </a:solidFill>
              </a:rPr>
              <a:t>IEnumerable</a:t>
            </a:r>
            <a:r>
              <a:rPr lang="en-AU" dirty="0" smtClean="0">
                <a:solidFill>
                  <a:srgbClr val="00B0F0"/>
                </a:solidFill>
              </a:rPr>
              <a:t>&lt;T&gt;</a:t>
            </a:r>
            <a:r>
              <a:rPr lang="en-AU" dirty="0" smtClean="0"/>
              <a:t> which is called for each item in the collection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“where” function returns a new </a:t>
            </a:r>
            <a:r>
              <a:rPr lang="en-AU" dirty="0" err="1" smtClean="0">
                <a:solidFill>
                  <a:srgbClr val="00B0F0"/>
                </a:solidFill>
              </a:rPr>
              <a:t>IEnumerable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object, which will only enumerate of the items that returned true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1221596"/>
            <a:ext cx="328808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list of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numbers =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64, 41, 79, 48, 40, 28, 22, 92, 4, 15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 is a basic query that will select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only even 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numbers.Where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});</a:t>
            </a:r>
            <a:endParaRPr lang="en-AU" sz="1000" dirty="0"/>
          </a:p>
          <a:p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 each of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even </a:t>
            </a:r>
            <a:r>
              <a:rPr lang="en-A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endParaRPr lang="en-A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AU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query)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AU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value.ToString</a:t>
            </a:r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A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3974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2753</Words>
  <Application>Microsoft Office PowerPoint</Application>
  <PresentationFormat>On-screen Show (16:9)</PresentationFormat>
  <Paragraphs>626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LINQ</vt:lpstr>
      <vt:lpstr>Contents</vt:lpstr>
      <vt:lpstr>What is LINQ?</vt:lpstr>
      <vt:lpstr>What is LINQ?</vt:lpstr>
      <vt:lpstr>What is a datasource?</vt:lpstr>
      <vt:lpstr>Your first LINQ Query</vt:lpstr>
      <vt:lpstr>Behind the scenes: Method Syntax</vt:lpstr>
      <vt:lpstr>Method Syntax</vt:lpstr>
      <vt:lpstr>Please explain!</vt:lpstr>
      <vt:lpstr>2nd LINQ Query</vt:lpstr>
      <vt:lpstr>2nd LINQ Query Explained</vt:lpstr>
      <vt:lpstr>2nd LINQ Query Explained</vt:lpstr>
      <vt:lpstr>Order By – Return value explained</vt:lpstr>
      <vt:lpstr>3rd LINQ Query</vt:lpstr>
      <vt:lpstr>4th LINQ Query</vt:lpstr>
      <vt:lpstr>5th LINQ Query</vt:lpstr>
      <vt:lpstr>5th LINQ Query</vt:lpstr>
      <vt:lpstr>5th LINQ Query</vt:lpstr>
      <vt:lpstr>5th LINQ Query</vt:lpstr>
      <vt:lpstr>5th LINQ Query</vt:lpstr>
      <vt:lpstr>Analysing Data</vt:lpstr>
      <vt:lpstr>Data Set</vt:lpstr>
      <vt:lpstr>Analysing Data</vt:lpstr>
      <vt:lpstr>Analysing Data</vt:lpstr>
      <vt:lpstr>Analysing Data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32</cp:revision>
  <dcterms:created xsi:type="dcterms:W3CDTF">2014-07-14T04:04:52Z</dcterms:created>
  <dcterms:modified xsi:type="dcterms:W3CDTF">2016-12-12T03:31:45Z</dcterms:modified>
</cp:coreProperties>
</file>