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Geometry - Boxes and Cubes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</a:t>
            </a:r>
            <a:r>
              <a:rPr lang="en-AU" smtClean="0"/>
              <a:t>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OBB </a:t>
            </a:r>
            <a:r>
              <a:rPr lang="en-AU" dirty="0" err="1" smtClean="0"/>
              <a:t>vs</a:t>
            </a:r>
            <a:r>
              <a:rPr lang="en-AU" dirty="0" smtClean="0"/>
              <a:t> Point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163002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We can test a Point with an </a:t>
            </a:r>
            <a:r>
              <a:rPr lang="en-AU" dirty="0" smtClean="0"/>
              <a:t>OBB</a:t>
            </a:r>
          </a:p>
          <a:p>
            <a:pPr lvl="1"/>
            <a:r>
              <a:rPr lang="en-AU" dirty="0" smtClean="0"/>
              <a:t>First </a:t>
            </a:r>
            <a:r>
              <a:rPr lang="en-AU" dirty="0" smtClean="0"/>
              <a:t>calculating the </a:t>
            </a:r>
            <a:r>
              <a:rPr lang="en-AU" dirty="0" smtClean="0"/>
              <a:t>vector between them</a:t>
            </a:r>
            <a:endParaRPr lang="en-AU" dirty="0" smtClean="0"/>
          </a:p>
          <a:p>
            <a:pPr lvl="2"/>
            <a:r>
              <a:rPr lang="en-AU" dirty="0" smtClean="0"/>
              <a:t>Simply </a:t>
            </a:r>
            <a:r>
              <a:rPr lang="en-AU" dirty="0" smtClean="0"/>
              <a:t>subtract the point from the centre</a:t>
            </a:r>
            <a:endParaRPr lang="en-AU" dirty="0" smtClean="0"/>
          </a:p>
        </p:txBody>
      </p:sp>
      <p:sp>
        <p:nvSpPr>
          <p:cNvPr id="4" name="Flowchart: Process 3"/>
          <p:cNvSpPr/>
          <p:nvPr/>
        </p:nvSpPr>
        <p:spPr>
          <a:xfrm rot="18813829">
            <a:off x="2522596" y="3084189"/>
            <a:ext cx="1650614" cy="101399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8813829">
            <a:off x="2570675" y="3804944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endCxn id="6" idx="5"/>
          </p:cNvCxnSpPr>
          <p:nvPr/>
        </p:nvCxnSpPr>
        <p:spPr>
          <a:xfrm flipH="1">
            <a:off x="2642672" y="3597049"/>
            <a:ext cx="700205" cy="2429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652851" y="3274989"/>
                <a:ext cx="2008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𝑐𝑒𝑛𝑡𝑟𝑒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851" y="3274989"/>
                <a:ext cx="2008947" cy="276999"/>
              </a:xfrm>
              <a:prstGeom prst="rect">
                <a:avLst/>
              </a:prstGeom>
              <a:blipFill>
                <a:blip r:embed="rId2"/>
                <a:stretch>
                  <a:fillRect l="-2121" t="-2174" r="-21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833916" y="33956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18813829">
            <a:off x="3325558" y="3554536"/>
            <a:ext cx="72008" cy="72008"/>
          </a:xfrm>
          <a:prstGeom prst="ellipse">
            <a:avLst/>
          </a:prstGeom>
          <a:solidFill>
            <a:srgbClr val="4A7EBB"/>
          </a:solidFill>
          <a:ln>
            <a:solidFill>
              <a:srgbClr val="4A7EB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026386" y="3558794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centre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3052" y="3470714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point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OBB </a:t>
            </a:r>
            <a:r>
              <a:rPr lang="en-AU" dirty="0" err="1" smtClean="0"/>
              <a:t>vs</a:t>
            </a:r>
            <a:r>
              <a:rPr lang="en-AU" dirty="0" smtClean="0"/>
              <a:t> Point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560518" cy="126142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Then perform </a:t>
            </a:r>
            <a:r>
              <a:rPr lang="en-AU" i="1" dirty="0" smtClean="0">
                <a:solidFill>
                  <a:srgbClr val="00B0F0"/>
                </a:solidFill>
              </a:rPr>
              <a:t>Dot </a:t>
            </a:r>
            <a:r>
              <a:rPr lang="en-AU" i="1" dirty="0" smtClean="0">
                <a:solidFill>
                  <a:srgbClr val="00B0F0"/>
                </a:solidFill>
              </a:rPr>
              <a:t>Product </a:t>
            </a:r>
            <a:r>
              <a:rPr lang="en-AU" dirty="0" smtClean="0"/>
              <a:t>between the Vector </a:t>
            </a:r>
            <a:r>
              <a:rPr lang="en-AU" dirty="0" smtClean="0"/>
              <a:t>against each axis of the </a:t>
            </a:r>
            <a:r>
              <a:rPr lang="en-AU" dirty="0" smtClean="0"/>
              <a:t>extents</a:t>
            </a:r>
          </a:p>
          <a:p>
            <a:pPr lvl="1"/>
            <a:r>
              <a:rPr lang="en-AU" dirty="0" smtClean="0"/>
              <a:t>If </a:t>
            </a:r>
            <a:r>
              <a:rPr lang="en-AU" dirty="0" smtClean="0"/>
              <a:t>the </a:t>
            </a:r>
            <a:r>
              <a:rPr lang="en-AU" dirty="0" smtClean="0"/>
              <a:t>absolute of the result </a:t>
            </a:r>
            <a:r>
              <a:rPr lang="en-AU" dirty="0" smtClean="0"/>
              <a:t>is greater than the axis’ magnitude then there is no overlap</a:t>
            </a:r>
            <a:endParaRPr lang="en-AU" dirty="0"/>
          </a:p>
        </p:txBody>
      </p:sp>
      <p:sp>
        <p:nvSpPr>
          <p:cNvPr id="4" name="Flowchart: Process 3"/>
          <p:cNvSpPr/>
          <p:nvPr/>
        </p:nvSpPr>
        <p:spPr>
          <a:xfrm rot="18813829">
            <a:off x="1946532" y="3114328"/>
            <a:ext cx="1650614" cy="101399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8813829">
            <a:off x="1994611" y="3835083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>
            <a:endCxn id="4" idx="3"/>
          </p:cNvCxnSpPr>
          <p:nvPr/>
        </p:nvCxnSpPr>
        <p:spPr>
          <a:xfrm flipV="1">
            <a:off x="2771875" y="3023300"/>
            <a:ext cx="568735" cy="5979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>
            <a:off x="2771801" y="3621287"/>
            <a:ext cx="367411" cy="34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40946" y="3404151"/>
            <a:ext cx="238583" cy="226952"/>
          </a:xfrm>
          <a:prstGeom prst="straightConnector1">
            <a:avLst/>
          </a:prstGeom>
          <a:ln>
            <a:solidFill>
              <a:srgbClr val="FF0000">
                <a:alpha val="50196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</p:cNvCxnSpPr>
          <p:nvPr/>
        </p:nvCxnSpPr>
        <p:spPr>
          <a:xfrm flipH="1">
            <a:off x="2312183" y="3023300"/>
            <a:ext cx="1028427" cy="1081321"/>
          </a:xfrm>
          <a:prstGeom prst="straightConnector1">
            <a:avLst/>
          </a:prstGeom>
          <a:ln>
            <a:solidFill>
              <a:srgbClr val="00B050">
                <a:alpha val="50196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</p:cNvCxnSpPr>
          <p:nvPr/>
        </p:nvCxnSpPr>
        <p:spPr>
          <a:xfrm flipV="1">
            <a:off x="2055428" y="3379378"/>
            <a:ext cx="454630" cy="465620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</p:cNvCxnSpPr>
          <p:nvPr/>
        </p:nvCxnSpPr>
        <p:spPr>
          <a:xfrm>
            <a:off x="2056704" y="3895900"/>
            <a:ext cx="225934" cy="208721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5"/>
          </p:cNvCxnSpPr>
          <p:nvPr/>
        </p:nvCxnSpPr>
        <p:spPr>
          <a:xfrm flipH="1">
            <a:off x="2066608" y="3627188"/>
            <a:ext cx="700205" cy="2429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167600" y="3023300"/>
                <a:ext cx="348499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𝑣𝑒𝑟𝑙𝑎𝑝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𝑒𝑥𝑡𝑒𝑛𝑡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𝑒𝑥𝑡𝑒𝑛𝑡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1|| &amp;&amp;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𝑒𝑥𝑡𝑒𝑛𝑡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𝑒𝑥𝑡𝑒𝑛𝑡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00" y="3023300"/>
                <a:ext cx="3484992" cy="830997"/>
              </a:xfrm>
              <a:prstGeom prst="rect">
                <a:avLst/>
              </a:prstGeom>
              <a:blipFill>
                <a:blip r:embed="rId2"/>
                <a:stretch>
                  <a:fillRect l="-1226" r="-1401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3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Bounding Boxes are one of the simplest forms of Bounding Volumes</a:t>
            </a:r>
          </a:p>
          <a:p>
            <a:pPr lvl="1"/>
            <a:endParaRPr lang="en-AU" dirty="0"/>
          </a:p>
          <a:p>
            <a:r>
              <a:rPr lang="en-AU" dirty="0" smtClean="0"/>
              <a:t>Axis-Aligned Bounding Boxes (AABB) are easily computed and tested against Points and other AABBs</a:t>
            </a:r>
          </a:p>
          <a:p>
            <a:pPr lvl="1"/>
            <a:endParaRPr lang="en-AU" dirty="0"/>
          </a:p>
          <a:p>
            <a:r>
              <a:rPr lang="en-AU" dirty="0" smtClean="0"/>
              <a:t>Oriented Bounding Boxes (OBB) are more complex to calculate and use</a:t>
            </a:r>
          </a:p>
          <a:p>
            <a:pPr lvl="1"/>
            <a:r>
              <a:rPr lang="en-AU" dirty="0" smtClean="0"/>
              <a:t>We can test them against points using Dot Products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31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</a:t>
            </a:r>
            <a:r>
              <a:rPr lang="en-AU" dirty="0" smtClean="0"/>
              <a:t>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44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Definition of Boxes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Axis Aligned Bounding Boxes</a:t>
            </a:r>
          </a:p>
          <a:p>
            <a:pPr lvl="1"/>
            <a:r>
              <a:rPr lang="en-AU" dirty="0"/>
              <a:t>AABB </a:t>
            </a:r>
            <a:r>
              <a:rPr lang="en-AU" dirty="0" err="1"/>
              <a:t>vs</a:t>
            </a:r>
            <a:r>
              <a:rPr lang="en-AU" dirty="0"/>
              <a:t> Point Tests</a:t>
            </a:r>
          </a:p>
          <a:p>
            <a:pPr lvl="1"/>
            <a:r>
              <a:rPr lang="en-AU" dirty="0" smtClean="0"/>
              <a:t>AABB </a:t>
            </a:r>
            <a:r>
              <a:rPr lang="en-AU" dirty="0" err="1" smtClean="0"/>
              <a:t>vs</a:t>
            </a:r>
            <a:r>
              <a:rPr lang="en-AU" dirty="0" smtClean="0"/>
              <a:t> AABB Tests</a:t>
            </a:r>
          </a:p>
          <a:p>
            <a:pPr lvl="1"/>
            <a:endParaRPr lang="en-AU" dirty="0"/>
          </a:p>
          <a:p>
            <a:r>
              <a:rPr lang="en-AU" dirty="0" smtClean="0"/>
              <a:t>Oriented Bounding Boxes</a:t>
            </a:r>
          </a:p>
          <a:p>
            <a:pPr lvl="1"/>
            <a:r>
              <a:rPr lang="en-AU" dirty="0" smtClean="0"/>
              <a:t>OBB </a:t>
            </a:r>
            <a:r>
              <a:rPr lang="en-AU" dirty="0" err="1" smtClean="0"/>
              <a:t>vs</a:t>
            </a:r>
            <a:r>
              <a:rPr lang="en-AU" dirty="0" smtClean="0"/>
              <a:t> </a:t>
            </a:r>
            <a:r>
              <a:rPr lang="en-AU" smtClean="0"/>
              <a:t>Point Tests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104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A Box is a rectangular shape consisting of:</a:t>
            </a:r>
          </a:p>
          <a:p>
            <a:pPr lvl="1"/>
            <a:r>
              <a:rPr lang="en-AU" dirty="0" smtClean="0"/>
              <a:t>4-sides in 2D</a:t>
            </a:r>
          </a:p>
          <a:p>
            <a:pPr lvl="1"/>
            <a:r>
              <a:rPr lang="en-AU" dirty="0" smtClean="0"/>
              <a:t>6-sides in 3D</a:t>
            </a:r>
          </a:p>
          <a:p>
            <a:pPr lvl="1"/>
            <a:r>
              <a:rPr lang="en-AU" dirty="0" smtClean="0"/>
              <a:t>Typically has width, height and depth</a:t>
            </a:r>
          </a:p>
          <a:p>
            <a:pPr lvl="1"/>
            <a:endParaRPr lang="en-AU" dirty="0"/>
          </a:p>
          <a:p>
            <a:r>
              <a:rPr lang="en-AU" dirty="0" smtClean="0"/>
              <a:t>In games they are typically </a:t>
            </a:r>
            <a:br>
              <a:rPr lang="en-AU" dirty="0" smtClean="0"/>
            </a:br>
            <a:r>
              <a:rPr lang="en-AU" dirty="0" smtClean="0"/>
              <a:t>represented in one of two ways </a:t>
            </a:r>
          </a:p>
          <a:p>
            <a:pPr lvl="1"/>
            <a:r>
              <a:rPr lang="en-AU" dirty="0" smtClean="0"/>
              <a:t>Axis-Aligned Bounding Boxes (AABB)</a:t>
            </a:r>
          </a:p>
          <a:p>
            <a:pPr lvl="2"/>
            <a:r>
              <a:rPr lang="en-AU" dirty="0" smtClean="0"/>
              <a:t>Un-rotated</a:t>
            </a:r>
          </a:p>
          <a:p>
            <a:pPr lvl="1"/>
            <a:r>
              <a:rPr lang="en-AU" dirty="0" smtClean="0"/>
              <a:t>Oriented Bounding Boxes (OBB)</a:t>
            </a:r>
          </a:p>
          <a:p>
            <a:pPr lvl="2"/>
            <a:r>
              <a:rPr lang="en-AU" dirty="0" smtClean="0"/>
              <a:t>Can be rotated to any orientation</a:t>
            </a:r>
            <a:endParaRPr lang="en-AU" dirty="0"/>
          </a:p>
        </p:txBody>
      </p:sp>
      <p:sp>
        <p:nvSpPr>
          <p:cNvPr id="4" name="Flowchart: Process 3"/>
          <p:cNvSpPr/>
          <p:nvPr/>
        </p:nvSpPr>
        <p:spPr>
          <a:xfrm>
            <a:off x="5796136" y="1851670"/>
            <a:ext cx="864096" cy="1374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AABB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 rot="3852742">
            <a:off x="7253958" y="2957169"/>
            <a:ext cx="599101" cy="1374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Axis-Aligned Bounding Boxes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265500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AABB’s represent an un-rotated box</a:t>
                </a:r>
              </a:p>
              <a:p>
                <a:pPr lvl="1"/>
                <a:r>
                  <a:rPr lang="en-AU" dirty="0" smtClean="0"/>
                  <a:t>If used to bound a complex object, regardless of the object’s orientation the box is aligned to the global axis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Typically represented in two ways:</a:t>
                </a:r>
              </a:p>
              <a:p>
                <a:pPr lvl="1"/>
                <a:r>
                  <a:rPr lang="en-AU" i="1" dirty="0" smtClean="0">
                    <a:solidFill>
                      <a:srgbClr val="00B0F0"/>
                    </a:solidFill>
                  </a:rPr>
                  <a:t>Minimum </a:t>
                </a:r>
                <a:r>
                  <a:rPr lang="en-AU" dirty="0" smtClean="0"/>
                  <a:t>and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Maximum </a:t>
                </a:r>
                <a:r>
                  <a:rPr lang="en-AU" dirty="0" smtClean="0"/>
                  <a:t>corner points</a:t>
                </a:r>
              </a:p>
              <a:p>
                <a:pPr lvl="1"/>
                <a:r>
                  <a:rPr lang="en-AU" i="1" dirty="0" smtClean="0">
                    <a:solidFill>
                      <a:srgbClr val="00B0F0"/>
                    </a:solidFill>
                  </a:rPr>
                  <a:t>Position</a:t>
                </a:r>
                <a:r>
                  <a:rPr lang="en-AU" dirty="0" smtClean="0"/>
                  <a:t> and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Half-Extents</a:t>
                </a:r>
              </a:p>
              <a:p>
                <a:pPr lvl="2"/>
                <a:r>
                  <a:rPr lang="en-AU" dirty="0" smtClean="0"/>
                  <a:t>Position is at the centre of the box</a:t>
                </a:r>
              </a:p>
              <a:p>
                <a:pPr lvl="2"/>
                <a:r>
                  <a:rPr lang="en-AU" dirty="0" smtClean="0"/>
                  <a:t>Half-extents represent the half-width, half-height, half-depth of the box in each axis, usually represented as a single Vector storing each extent within the X, Y and Z</a:t>
                </a:r>
              </a:p>
              <a:p>
                <a:pPr lvl="1"/>
                <a:r>
                  <a:rPr lang="en-AU" dirty="0" smtClean="0"/>
                  <a:t>Can easily switch between the two representations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h𝑎𝑙𝑓𝐸𝑥𝑡𝑒𝑛𝑡𝑠</m:t>
                    </m:r>
                  </m:oMath>
                </a14:m>
                <a:endParaRPr lang="en-AU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h𝑎𝑙𝑓𝐸𝑥𝑡𝑒𝑛𝑡𝑠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265500" cy="3384649"/>
              </a:xfrm>
              <a:blipFill rotWithShape="0">
                <a:blip r:embed="rId2"/>
                <a:stretch>
                  <a:fillRect l="-694" t="-2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gamasutra.com/features/20000203/lander_figure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69" y="1032514"/>
            <a:ext cx="1103182" cy="11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gamasutra.com/features/20000203/lander_figure_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74" y="978619"/>
            <a:ext cx="971836" cy="129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5904148" y="2450252"/>
            <a:ext cx="2088232" cy="1011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66192" y="3152011"/>
            <a:ext cx="543739" cy="369332"/>
            <a:chOff x="5830188" y="1890872"/>
            <a:chExt cx="543739" cy="369332"/>
          </a:xfrm>
        </p:grpSpPr>
        <p:sp>
          <p:nvSpPr>
            <p:cNvPr id="8" name="Oval 7"/>
            <p:cNvSpPr/>
            <p:nvPr/>
          </p:nvSpPr>
          <p:spPr>
            <a:xfrm>
              <a:off x="5832365" y="216466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0188" y="189087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51270" y="2139702"/>
            <a:ext cx="577114" cy="369332"/>
            <a:chOff x="5343196" y="1890872"/>
            <a:chExt cx="577114" cy="369332"/>
          </a:xfrm>
        </p:grpSpPr>
        <p:sp>
          <p:nvSpPr>
            <p:cNvPr id="11" name="Oval 10"/>
            <p:cNvSpPr/>
            <p:nvPr/>
          </p:nvSpPr>
          <p:spPr>
            <a:xfrm>
              <a:off x="5848302" y="216541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3196" y="1890872"/>
              <a:ext cx="576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lowchart: Process 12"/>
          <p:cNvSpPr/>
          <p:nvPr/>
        </p:nvSpPr>
        <p:spPr>
          <a:xfrm>
            <a:off x="5671190" y="3579862"/>
            <a:ext cx="2088232" cy="1011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33465" y="4049637"/>
            <a:ext cx="944489" cy="393122"/>
            <a:chOff x="4758349" y="2671197"/>
            <a:chExt cx="944489" cy="393122"/>
          </a:xfrm>
        </p:grpSpPr>
        <p:sp>
          <p:nvSpPr>
            <p:cNvPr id="15" name="Oval 14"/>
            <p:cNvSpPr/>
            <p:nvPr/>
          </p:nvSpPr>
          <p:spPr>
            <a:xfrm>
              <a:off x="4804186" y="26711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8349" y="26949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position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6732240" y="4085641"/>
            <a:ext cx="100811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  <a:endCxn id="13" idx="0"/>
          </p:cNvCxnSpPr>
          <p:nvPr/>
        </p:nvCxnSpPr>
        <p:spPr>
          <a:xfrm flipV="1">
            <a:off x="6715306" y="3579862"/>
            <a:ext cx="0" cy="4697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37964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alf-width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7379" y="3588005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alf-height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Building an AABB from Points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608270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AABBs can be created explicitly, or generated automatically</a:t>
            </a:r>
          </a:p>
          <a:p>
            <a:pPr lvl="1"/>
            <a:r>
              <a:rPr lang="en-AU" dirty="0" smtClean="0"/>
              <a:t>The pseudocode to the right would build an AABB from a collection of points</a:t>
            </a:r>
          </a:p>
          <a:p>
            <a:pPr lvl="1"/>
            <a:endParaRPr lang="en-AU" dirty="0"/>
          </a:p>
          <a:p>
            <a:r>
              <a:rPr lang="en-AU" dirty="0" smtClean="0"/>
              <a:t>We can also enlarge an AABB to fit other points or AABB’s in a similar manner</a:t>
            </a:r>
          </a:p>
          <a:p>
            <a:pPr lvl="1"/>
            <a:r>
              <a:rPr lang="en-AU" dirty="0" smtClean="0"/>
              <a:t>Simply expand the </a:t>
            </a:r>
            <a:r>
              <a:rPr lang="en-AU" i="1" dirty="0" smtClean="0">
                <a:solidFill>
                  <a:srgbClr val="00B0F0"/>
                </a:solidFill>
              </a:rPr>
              <a:t>min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or </a:t>
            </a:r>
            <a:r>
              <a:rPr lang="en-AU" i="1" dirty="0" smtClean="0">
                <a:solidFill>
                  <a:srgbClr val="00B0F0"/>
                </a:solidFill>
              </a:rPr>
              <a:t>max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to fit the new points or object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508103" y="1244481"/>
            <a:ext cx="2088233" cy="165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s</a:t>
            </a:r>
            <a:r>
              <a:rPr lang="en-AU" sz="1200" dirty="0" smtClean="0">
                <a:solidFill>
                  <a:schemeClr val="tx1"/>
                </a:solidFill>
              </a:rPr>
              <a:t>et min to large number</a:t>
            </a:r>
          </a:p>
          <a:p>
            <a:r>
              <a:rPr lang="en-AU" sz="1200" dirty="0">
                <a:solidFill>
                  <a:schemeClr val="tx1"/>
                </a:solidFill>
              </a:rPr>
              <a:t>s</a:t>
            </a:r>
            <a:r>
              <a:rPr lang="en-AU" sz="1200" dirty="0" smtClean="0">
                <a:solidFill>
                  <a:schemeClr val="tx1"/>
                </a:solidFill>
              </a:rPr>
              <a:t>et max to –min</a:t>
            </a:r>
          </a:p>
          <a:p>
            <a:r>
              <a:rPr lang="en-AU" sz="1200" dirty="0">
                <a:solidFill>
                  <a:schemeClr val="tx1"/>
                </a:solidFill>
              </a:rPr>
              <a:t>f</a:t>
            </a:r>
            <a:r>
              <a:rPr lang="en-AU" sz="1200" dirty="0" smtClean="0">
                <a:solidFill>
                  <a:schemeClr val="tx1"/>
                </a:solidFill>
              </a:rPr>
              <a:t>or p in points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  if p less than min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     set min to p</a:t>
            </a:r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   if p greater than max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     set max to 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508104" y="3435846"/>
            <a:ext cx="2088232" cy="1011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70148" y="4137605"/>
            <a:ext cx="543739" cy="369332"/>
            <a:chOff x="5830188" y="1890872"/>
            <a:chExt cx="543739" cy="369332"/>
          </a:xfrm>
        </p:grpSpPr>
        <p:sp>
          <p:nvSpPr>
            <p:cNvPr id="8" name="Oval 7"/>
            <p:cNvSpPr/>
            <p:nvPr/>
          </p:nvSpPr>
          <p:spPr>
            <a:xfrm>
              <a:off x="5832365" y="216466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0188" y="189087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55226" y="3125296"/>
            <a:ext cx="577114" cy="369332"/>
            <a:chOff x="5343196" y="1890872"/>
            <a:chExt cx="577114" cy="369332"/>
          </a:xfrm>
        </p:grpSpPr>
        <p:sp>
          <p:nvSpPr>
            <p:cNvPr id="11" name="Oval 10"/>
            <p:cNvSpPr/>
            <p:nvPr/>
          </p:nvSpPr>
          <p:spPr>
            <a:xfrm>
              <a:off x="5848302" y="216541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3196" y="1890872"/>
              <a:ext cx="576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6372200" y="37958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6804248" y="371471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6677000" y="41006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6983889" y="41459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7290778" y="41912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213300" y="3857292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7488099" y="3445167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5580112" y="4339393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5652120" y="367871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5921665" y="349462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5993673" y="407397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6353604" y="4322271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8244408" y="364271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7596336" y="3678714"/>
            <a:ext cx="6480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60107" y="3701261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bg1"/>
                </a:solidFill>
              </a:rPr>
              <a:t>Expand to fit</a:t>
            </a:r>
            <a:endParaRPr lang="en-A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AABB </a:t>
            </a:r>
            <a:r>
              <a:rPr lang="en-AU" dirty="0" err="1" smtClean="0"/>
              <a:t>vs</a:t>
            </a:r>
            <a:r>
              <a:rPr lang="en-AU" dirty="0" smtClean="0"/>
              <a:t> Point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04134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We can use an AABB for various geometry intersection tests</a:t>
            </a:r>
          </a:p>
          <a:p>
            <a:pPr lvl="1"/>
            <a:endParaRPr lang="en-AU" dirty="0"/>
          </a:p>
          <a:p>
            <a:r>
              <a:rPr lang="en-AU" dirty="0" smtClean="0"/>
              <a:t>A simple test is against a Point</a:t>
            </a:r>
          </a:p>
          <a:p>
            <a:pPr lvl="1"/>
            <a:r>
              <a:rPr lang="en-AU" i="1" dirty="0" smtClean="0"/>
              <a:t>Is the point inside the box or outside the box?</a:t>
            </a:r>
          </a:p>
          <a:p>
            <a:pPr lvl="1"/>
            <a:endParaRPr lang="en-AU" dirty="0"/>
          </a:p>
          <a:p>
            <a:r>
              <a:rPr lang="en-AU" dirty="0" smtClean="0"/>
              <a:t>We can simply test if the point is within the range of the </a:t>
            </a:r>
            <a:r>
              <a:rPr lang="en-AU" i="1" dirty="0" smtClean="0">
                <a:solidFill>
                  <a:srgbClr val="00B0F0"/>
                </a:solidFill>
              </a:rPr>
              <a:t>Minimum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and </a:t>
            </a:r>
            <a:r>
              <a:rPr lang="en-AU" i="1" dirty="0" smtClean="0">
                <a:solidFill>
                  <a:srgbClr val="00B0F0"/>
                </a:solidFill>
              </a:rPr>
              <a:t>Maximum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corner pointers</a:t>
            </a:r>
            <a:endParaRPr lang="en-AU" dirty="0"/>
          </a:p>
        </p:txBody>
      </p:sp>
      <p:sp>
        <p:nvSpPr>
          <p:cNvPr id="4" name="Flowchart: Process 3"/>
          <p:cNvSpPr/>
          <p:nvPr/>
        </p:nvSpPr>
        <p:spPr>
          <a:xfrm>
            <a:off x="5544108" y="1932707"/>
            <a:ext cx="2088232" cy="1011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06152" y="2634466"/>
            <a:ext cx="543739" cy="369332"/>
            <a:chOff x="5830188" y="1890872"/>
            <a:chExt cx="543739" cy="369332"/>
          </a:xfrm>
        </p:grpSpPr>
        <p:sp>
          <p:nvSpPr>
            <p:cNvPr id="6" name="Oval 5"/>
            <p:cNvSpPr/>
            <p:nvPr/>
          </p:nvSpPr>
          <p:spPr>
            <a:xfrm>
              <a:off x="5832365" y="216466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30188" y="189087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1230" y="1622157"/>
            <a:ext cx="577114" cy="369332"/>
            <a:chOff x="5343196" y="1890872"/>
            <a:chExt cx="577114" cy="369332"/>
          </a:xfrm>
        </p:grpSpPr>
        <p:sp>
          <p:nvSpPr>
            <p:cNvPr id="9" name="Oval 8"/>
            <p:cNvSpPr/>
            <p:nvPr/>
          </p:nvSpPr>
          <p:spPr>
            <a:xfrm>
              <a:off x="5848302" y="216541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3196" y="1890872"/>
              <a:ext cx="576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6408204" y="2292747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6450406" y="2253820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point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87295" y="3287989"/>
                <a:ext cx="4147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𝑜𝑣𝑒𝑟𝑙𝑎𝑝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295" y="3287989"/>
                <a:ext cx="4147995" cy="276999"/>
              </a:xfrm>
              <a:prstGeom prst="rect">
                <a:avLst/>
              </a:prstGeom>
              <a:blipFill>
                <a:blip r:embed="rId2"/>
                <a:stretch>
                  <a:fillRect l="-1468" t="-2174" r="-1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27984" y="3653217"/>
                <a:ext cx="4313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𝑛𝑜𝑂𝑣𝑒𝑟𝑙𝑎𝑝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53217"/>
                <a:ext cx="4313938" cy="276999"/>
              </a:xfrm>
              <a:prstGeom prst="rect">
                <a:avLst/>
              </a:prstGeom>
              <a:blipFill>
                <a:blip r:embed="rId3"/>
                <a:stretch>
                  <a:fillRect l="-1412" t="-2174" r="-1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AABB </a:t>
            </a:r>
            <a:r>
              <a:rPr lang="en-AU" dirty="0" err="1" smtClean="0"/>
              <a:t>vs</a:t>
            </a:r>
            <a:r>
              <a:rPr lang="en-AU" dirty="0" smtClean="0"/>
              <a:t> AABB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5057829" cy="33846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We can also test if an AABB overlaps another AABB</a:t>
                </a:r>
              </a:p>
              <a:p>
                <a:pPr lvl="1"/>
                <a:r>
                  <a:rPr lang="en-AU" dirty="0" smtClean="0"/>
                  <a:t>For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ANY</a:t>
                </a:r>
                <a:r>
                  <a:rPr lang="en-AU" dirty="0" smtClean="0"/>
                  <a:t> axis, if the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min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AU" dirty="0" smtClean="0"/>
                  <a:t>and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max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AU" dirty="0" smtClean="0"/>
                  <a:t>values along that axis don’t overlap the corresponding axis of the second box, then there is no overlap</a:t>
                </a:r>
              </a:p>
              <a:p>
                <a:pPr lvl="1"/>
                <a:r>
                  <a:rPr lang="en-AU" dirty="0" smtClean="0"/>
                  <a:t>If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ALL</a:t>
                </a:r>
                <a:r>
                  <a:rPr lang="en-AU" dirty="0" smtClean="0"/>
                  <a:t> axes overlap then the boxes are overlapping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For example:</a:t>
                </a:r>
              </a:p>
              <a:p>
                <a:pPr lvl="1"/>
                <a:r>
                  <a:rPr lang="en-AU" b="0" dirty="0" smtClean="0"/>
                  <a:t>o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𝑣𝑒𝑟𝑙𝑎𝑝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AU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&amp;&amp;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AU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5057829" cy="3384649"/>
              </a:xfrm>
              <a:blipFill>
                <a:blip r:embed="rId2"/>
                <a:stretch>
                  <a:fillRect l="-1084" t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248212" y="1050117"/>
            <a:ext cx="2278986" cy="1381641"/>
            <a:chOff x="5830188" y="889601"/>
            <a:chExt cx="2278986" cy="1381641"/>
          </a:xfrm>
        </p:grpSpPr>
        <p:sp>
          <p:nvSpPr>
            <p:cNvPr id="5" name="Flowchart: Process 4"/>
            <p:cNvSpPr/>
            <p:nvPr/>
          </p:nvSpPr>
          <p:spPr>
            <a:xfrm>
              <a:off x="5868144" y="1200151"/>
              <a:ext cx="2088232" cy="1011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30188" y="1901910"/>
              <a:ext cx="660758" cy="369332"/>
              <a:chOff x="5830188" y="1890872"/>
              <a:chExt cx="660758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832365" y="216466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30188" y="189087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min1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15266" y="889601"/>
              <a:ext cx="693908" cy="369332"/>
              <a:chOff x="5343196" y="1890872"/>
              <a:chExt cx="693908" cy="36933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848302" y="216541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43196" y="1890872"/>
                <a:ext cx="693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max1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73107" y="2375277"/>
            <a:ext cx="2278986" cy="1381641"/>
            <a:chOff x="5830188" y="889601"/>
            <a:chExt cx="2278986" cy="1381641"/>
          </a:xfrm>
        </p:grpSpPr>
        <p:sp>
          <p:nvSpPr>
            <p:cNvPr id="13" name="Flowchart: Process 12"/>
            <p:cNvSpPr/>
            <p:nvPr/>
          </p:nvSpPr>
          <p:spPr>
            <a:xfrm>
              <a:off x="5868144" y="1200151"/>
              <a:ext cx="2088232" cy="1011559"/>
            </a:xfrm>
            <a:prstGeom prst="flowChartProcess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0188" y="1901910"/>
              <a:ext cx="660758" cy="369332"/>
              <a:chOff x="5830188" y="1890872"/>
              <a:chExt cx="660758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832365" y="216466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30188" y="189087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min2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15266" y="889601"/>
              <a:ext cx="693908" cy="369332"/>
              <a:chOff x="5343196" y="1890872"/>
              <a:chExt cx="693908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848302" y="216541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43196" y="1890872"/>
                <a:ext cx="693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max2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437840" y="1324477"/>
            <a:ext cx="72008" cy="2408727"/>
            <a:chOff x="4932040" y="1164147"/>
            <a:chExt cx="72008" cy="24087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932040" y="1164147"/>
              <a:ext cx="0" cy="240872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004048" y="2561315"/>
              <a:ext cx="0" cy="1011559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04048" y="1164147"/>
              <a:ext cx="0" cy="10835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890847" y="4017983"/>
            <a:ext cx="2548865" cy="122094"/>
            <a:chOff x="5452993" y="3673792"/>
            <a:chExt cx="2548865" cy="12209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452993" y="3795886"/>
              <a:ext cx="2548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5493039" y="3673792"/>
              <a:ext cx="2088232" cy="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904373" y="3732748"/>
              <a:ext cx="209748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961534" y="4182541"/>
            <a:ext cx="18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Overlap in X-Axis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4703499" y="2103409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Overlap in Y-Axis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79810" y="1324477"/>
            <a:ext cx="14095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9810" y="2406165"/>
            <a:ext cx="14095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77021" y="2721645"/>
            <a:ext cx="14095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77021" y="3736688"/>
            <a:ext cx="14095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930893" y="3939902"/>
            <a:ext cx="0" cy="1127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19125" y="3939902"/>
            <a:ext cx="0" cy="1127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42227" y="3996271"/>
            <a:ext cx="0" cy="1127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439712" y="3996271"/>
            <a:ext cx="0" cy="1127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Oriented Bounding Boxes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9622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Sometimes we do want a box to rotate with an object it bounds</a:t>
            </a:r>
          </a:p>
          <a:p>
            <a:pPr lvl="1"/>
            <a:r>
              <a:rPr lang="en-AU" dirty="0" smtClean="0"/>
              <a:t>Tighter fit in some instances</a:t>
            </a:r>
          </a:p>
          <a:p>
            <a:pPr lvl="1"/>
            <a:endParaRPr lang="en-AU" dirty="0"/>
          </a:p>
          <a:p>
            <a:r>
              <a:rPr lang="en-AU" dirty="0" smtClean="0"/>
              <a:t>An OBB is typically represented by:</a:t>
            </a:r>
          </a:p>
          <a:p>
            <a:pPr lvl="1"/>
            <a:r>
              <a:rPr lang="en-AU" i="1" dirty="0" smtClean="0">
                <a:solidFill>
                  <a:srgbClr val="00B0F0"/>
                </a:solidFill>
              </a:rPr>
              <a:t>Position </a:t>
            </a:r>
            <a:r>
              <a:rPr lang="en-AU" dirty="0" smtClean="0"/>
              <a:t>at the centre of the box</a:t>
            </a:r>
          </a:p>
          <a:p>
            <a:pPr lvl="1"/>
            <a:r>
              <a:rPr lang="en-AU" i="1" dirty="0" smtClean="0">
                <a:solidFill>
                  <a:srgbClr val="00B0F0"/>
                </a:solidFill>
              </a:rPr>
              <a:t>Half-extents</a:t>
            </a:r>
            <a:r>
              <a:rPr lang="en-AU" dirty="0" smtClean="0"/>
              <a:t> in each axis, as separate Vectors, that can be rotated</a:t>
            </a:r>
          </a:p>
          <a:p>
            <a:pPr lvl="1"/>
            <a:r>
              <a:rPr lang="en-AU" dirty="0" smtClean="0"/>
              <a:t>This representation almost matches a </a:t>
            </a:r>
            <a:r>
              <a:rPr lang="en-AU" i="1" dirty="0" smtClean="0">
                <a:solidFill>
                  <a:srgbClr val="00B0F0"/>
                </a:solidFill>
              </a:rPr>
              <a:t>Transform Matrix</a:t>
            </a:r>
          </a:p>
          <a:p>
            <a:pPr lvl="2"/>
            <a:r>
              <a:rPr lang="en-AU" dirty="0" smtClean="0"/>
              <a:t>Storing each axis of rotation, and a translation element</a:t>
            </a:r>
            <a:endParaRPr lang="en-AU" dirty="0"/>
          </a:p>
        </p:txBody>
      </p:sp>
      <p:pic>
        <p:nvPicPr>
          <p:cNvPr id="1026" name="Picture 2" descr="Image result for oriented bounding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75139"/>
            <a:ext cx="1334640" cy="13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gamasutra.com/features/20000203/lander_figure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48" y="1491630"/>
            <a:ext cx="971836" cy="129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231759" y="1762932"/>
            <a:ext cx="360040" cy="4320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31759" y="2194980"/>
            <a:ext cx="288032" cy="212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06286" y="3075806"/>
                <a:ext cx="1399486" cy="543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86" y="3075806"/>
                <a:ext cx="1399486" cy="5432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77876" y="3710511"/>
            <a:ext cx="18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The two axes store the half-extents and their orientation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Oriented Bounding Boxes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9622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Generating an OBB from a collection of points is not a simple task</a:t>
            </a:r>
          </a:p>
          <a:p>
            <a:pPr lvl="1"/>
            <a:r>
              <a:rPr lang="en-AU" dirty="0" smtClean="0"/>
              <a:t>There are various methods that are beyond the capabilities of this session</a:t>
            </a:r>
          </a:p>
          <a:p>
            <a:pPr lvl="1"/>
            <a:r>
              <a:rPr lang="en-AU" dirty="0" smtClean="0"/>
              <a:t>They typically involve finding the centre of the box, then determining the extents and orientation using various algorithms</a:t>
            </a:r>
          </a:p>
          <a:p>
            <a:pPr lvl="1"/>
            <a:endParaRPr lang="en-AU" dirty="0"/>
          </a:p>
          <a:p>
            <a:r>
              <a:rPr lang="en-AU" dirty="0" smtClean="0"/>
              <a:t>However, we can fairly easily perform an OBB </a:t>
            </a:r>
            <a:r>
              <a:rPr lang="en-AU" dirty="0" err="1" smtClean="0"/>
              <a:t>vs</a:t>
            </a:r>
            <a:r>
              <a:rPr lang="en-AU" dirty="0" smtClean="0"/>
              <a:t> Point overlap test</a:t>
            </a:r>
          </a:p>
          <a:p>
            <a:pPr lvl="1"/>
            <a:r>
              <a:rPr lang="en-AU" dirty="0" smtClean="0"/>
              <a:t>OBB </a:t>
            </a:r>
            <a:r>
              <a:rPr lang="en-AU" dirty="0" err="1" smtClean="0"/>
              <a:t>vs</a:t>
            </a:r>
            <a:r>
              <a:rPr lang="en-AU" dirty="0" smtClean="0"/>
              <a:t> OBB overlap tests are more complex and can be implemented with the </a:t>
            </a:r>
            <a:r>
              <a:rPr lang="en-AU" i="1" dirty="0" smtClean="0">
                <a:solidFill>
                  <a:srgbClr val="00B0F0"/>
                </a:solidFill>
              </a:rPr>
              <a:t>Separating Axis Theorem</a:t>
            </a:r>
            <a:r>
              <a:rPr lang="en-AU" dirty="0" smtClean="0"/>
              <a:t> mentioned in a later session</a:t>
            </a:r>
            <a:endParaRPr lang="en-AU" dirty="0"/>
          </a:p>
        </p:txBody>
      </p:sp>
      <p:sp>
        <p:nvSpPr>
          <p:cNvPr id="4" name="Flowchart: Process 3"/>
          <p:cNvSpPr/>
          <p:nvPr/>
        </p:nvSpPr>
        <p:spPr>
          <a:xfrm rot="18813829">
            <a:off x="5668018" y="2077515"/>
            <a:ext cx="2088232" cy="16681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8813829">
            <a:off x="6555172" y="278777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 rot="18813829">
            <a:off x="6987220" y="270660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 rot="18813829">
            <a:off x="6859972" y="309257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 rot="18813829">
            <a:off x="7166861" y="313787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 rot="18813829">
            <a:off x="7473750" y="318317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 rot="18813829">
            <a:off x="7396272" y="284918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 rot="18813829">
            <a:off x="7671071" y="2437055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 rot="18813829">
            <a:off x="5763084" y="3331281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 rot="18813829">
            <a:off x="5835092" y="2670602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 rot="18813829">
            <a:off x="6104637" y="248651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 rot="18813829">
            <a:off x="6176645" y="306586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 rot="18813829">
            <a:off x="6536576" y="3314159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 rot="18813829">
            <a:off x="6885416" y="3382183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 rot="18813829">
            <a:off x="6505227" y="3687891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/>
          <p:cNvSpPr/>
          <p:nvPr/>
        </p:nvSpPr>
        <p:spPr>
          <a:xfrm rot="18813829">
            <a:off x="6658245" y="2363193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 rot="18813829">
            <a:off x="6936319" y="199814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9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728</Words>
  <Application>Microsoft Office PowerPoint</Application>
  <PresentationFormat>On-screen Show (16:9)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Geometry - Boxes and Cubes</vt:lpstr>
      <vt:lpstr>Contents</vt:lpstr>
      <vt:lpstr>Definition</vt:lpstr>
      <vt:lpstr>Axis-Aligned Bounding Boxes</vt:lpstr>
      <vt:lpstr>Building an AABB from Points</vt:lpstr>
      <vt:lpstr>AABB vs Point Tests</vt:lpstr>
      <vt:lpstr>AABB vs AABB</vt:lpstr>
      <vt:lpstr>Oriented Bounding Boxes</vt:lpstr>
      <vt:lpstr>Oriented Bounding Boxes</vt:lpstr>
      <vt:lpstr>OBB vs Point</vt:lpstr>
      <vt:lpstr>OBB vs Point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59</cp:revision>
  <dcterms:created xsi:type="dcterms:W3CDTF">2014-07-14T04:04:52Z</dcterms:created>
  <dcterms:modified xsi:type="dcterms:W3CDTF">2017-04-13T01:10:25Z</dcterms:modified>
</cp:coreProperties>
</file>