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49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</a:t>
            </a:r>
            <a:r>
              <a:rPr lang="en-AU" baseline="0" dirty="0" smtClean="0"/>
              <a:t> completely avoid, just hide it as much as possible.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80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Sometimes</a:t>
            </a:r>
            <a:r>
              <a:rPr lang="en-AU" baseline="0" dirty="0" smtClean="0"/>
              <a:t> there’s an additional suite of </a:t>
            </a:r>
            <a:r>
              <a:rPr lang="en-AU" baseline="0" smtClean="0"/>
              <a:t>various mid-phases.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06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44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17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29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Geometry - Introduction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Broad-phase Collision Detection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</a:t>
            </a:r>
            <a:r>
              <a:rPr lang="en-AU" smtClean="0"/>
              <a:t>for Games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1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</a:t>
            </a:r>
            <a:r>
              <a:rPr lang="en-AU" dirty="0" smtClean="0"/>
              <a:t>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1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Collision Detection</a:t>
            </a:r>
          </a:p>
          <a:p>
            <a:pPr lvl="1"/>
            <a:endParaRPr lang="en-AU" dirty="0"/>
          </a:p>
          <a:p>
            <a:r>
              <a:rPr lang="en-AU" dirty="0" smtClean="0"/>
              <a:t>Two-phase Collision Detection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Bounding Volumes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2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Collision Detection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Collision Detection is a field of mathematics dedicated to determining when two shapes overlap</a:t>
            </a:r>
          </a:p>
          <a:p>
            <a:pPr lvl="1"/>
            <a:r>
              <a:rPr lang="en-AU" dirty="0" smtClean="0"/>
              <a:t>Volume Intersection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</a:t>
            </a:r>
            <a:r>
              <a:rPr lang="en-AU" dirty="0"/>
              <a:t>i</a:t>
            </a:r>
            <a:r>
              <a:rPr lang="en-AU" dirty="0" smtClean="0"/>
              <a:t>s used in physical simulations, triggering logical events in games, managing spatial relationships, determining object visibility and many more tasks</a:t>
            </a:r>
          </a:p>
          <a:p>
            <a:pPr lvl="1"/>
            <a:r>
              <a:rPr lang="en-AU" dirty="0" smtClean="0"/>
              <a:t>Some algorithms are accurate, providing intricate details about the object overlap</a:t>
            </a:r>
          </a:p>
          <a:p>
            <a:pPr lvl="1"/>
            <a:r>
              <a:rPr lang="en-AU" dirty="0" smtClean="0"/>
              <a:t>Others are fast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22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Collision Detection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328270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Accurate algorithms tend to be slow</a:t>
            </a:r>
          </a:p>
          <a:p>
            <a:pPr lvl="1"/>
            <a:r>
              <a:rPr lang="en-AU" dirty="0" smtClean="0"/>
              <a:t>In 2D, we could check the location of each pixel of a sprite against each pixel of every other sprite</a:t>
            </a:r>
          </a:p>
          <a:p>
            <a:pPr lvl="1"/>
            <a:r>
              <a:rPr lang="en-AU" dirty="0" smtClean="0"/>
              <a:t>In 3D, we could check the location of each polygon (triangle, or face) of a mesh against each polygon of every other mesh</a:t>
            </a:r>
          </a:p>
          <a:p>
            <a:pPr lvl="1"/>
            <a:r>
              <a:rPr lang="en-AU" dirty="0" smtClean="0"/>
              <a:t>In a physical simulation, we should consider dynamics, such as movement</a:t>
            </a:r>
            <a:r>
              <a:rPr lang="en-AU" dirty="0"/>
              <a:t>,</a:t>
            </a:r>
            <a:r>
              <a:rPr lang="en-AU" dirty="0" smtClean="0"/>
              <a:t> to avoid phasing through objects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Improvements are always being made, but it’s best to </a:t>
            </a:r>
            <a:r>
              <a:rPr lang="en-AU" i="1" dirty="0" smtClean="0"/>
              <a:t>avoid</a:t>
            </a:r>
            <a:r>
              <a:rPr lang="en-AU" dirty="0" smtClean="0"/>
              <a:t> ‘perfect’ collision detection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Simpler algorithms and simpler volumes are preferred for speed, rather than accuracy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57" y="843558"/>
            <a:ext cx="1524000" cy="1524000"/>
          </a:xfrm>
          <a:prstGeom prst="rect">
            <a:avLst/>
          </a:prstGeom>
        </p:spPr>
      </p:pic>
      <p:pic>
        <p:nvPicPr>
          <p:cNvPr id="10242" name="Picture 2" descr="http://http.developer.nvidia.com/GPUGems3/elementLinks/33fig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43758"/>
            <a:ext cx="2191275" cy="17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Two-phase Collision Detection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040238" cy="338464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Collision detection systems are usually arranged into two or more phases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Broad-Phase</a:t>
            </a:r>
          </a:p>
          <a:p>
            <a:pPr lvl="2"/>
            <a:r>
              <a:rPr lang="en-AU" dirty="0" smtClean="0"/>
              <a:t>Quick and dirty early-out </a:t>
            </a:r>
            <a:r>
              <a:rPr lang="en-AU" dirty="0" err="1" smtClean="0"/>
              <a:t>boolean</a:t>
            </a:r>
            <a:r>
              <a:rPr lang="en-AU" dirty="0" smtClean="0"/>
              <a:t> check using simple Bounding Volumes to see if further tests are required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Narrow-Phase</a:t>
            </a:r>
          </a:p>
          <a:p>
            <a:pPr lvl="2"/>
            <a:r>
              <a:rPr lang="en-AU" dirty="0" smtClean="0"/>
              <a:t>More thorough calculation to determine precise overlap information</a:t>
            </a:r>
          </a:p>
          <a:p>
            <a:pPr lvl="2"/>
            <a:r>
              <a:rPr lang="en-AU" dirty="0" smtClean="0"/>
              <a:t>Typically using more complex volumes like hulls or </a:t>
            </a:r>
            <a:r>
              <a:rPr lang="en-AU" dirty="0" err="1" smtClean="0"/>
              <a:t>polytopes</a:t>
            </a:r>
            <a:endParaRPr lang="en-AU" dirty="0" smtClean="0"/>
          </a:p>
        </p:txBody>
      </p:sp>
      <p:pic>
        <p:nvPicPr>
          <p:cNvPr id="15362" name="Picture 2" descr="http://myselph.de/gamePhysics/formulas/400px-Aa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9582"/>
            <a:ext cx="3521968" cy="191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esh collision detection bunn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52" y="3003798"/>
            <a:ext cx="2304256" cy="18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Bounding Volumes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272244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Simplifying the geometry speeds up the calculations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Complex objects or ideas can be represented as a composition or hierarchy of </a:t>
            </a:r>
            <a:r>
              <a:rPr lang="en-AU" dirty="0" smtClean="0">
                <a:solidFill>
                  <a:srgbClr val="00B0F0"/>
                </a:solidFill>
              </a:rPr>
              <a:t>Bounding Volumes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Algorithms exist to ‘wrap’ objects into groups of simple bounding volumes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solidFill>
                  <a:srgbClr val="00B0F0"/>
                </a:solidFill>
              </a:rPr>
              <a:t>Pass</a:t>
            </a:r>
            <a:r>
              <a:rPr lang="en-AU" dirty="0" smtClean="0"/>
              <a:t> or </a:t>
            </a:r>
            <a:r>
              <a:rPr lang="en-AU" dirty="0" smtClean="0">
                <a:solidFill>
                  <a:srgbClr val="00B0F0"/>
                </a:solidFill>
              </a:rPr>
              <a:t>Fail</a:t>
            </a:r>
            <a:r>
              <a:rPr lang="en-AU" dirty="0" smtClean="0"/>
              <a:t> algorithms involve less math</a:t>
            </a:r>
            <a:endParaRPr lang="en-AU" dirty="0"/>
          </a:p>
        </p:txBody>
      </p:sp>
      <p:pic>
        <p:nvPicPr>
          <p:cNvPr id="14340" name="Picture 4" descr="http://www.mathworks.com/matlabcentral/fileexchange/screenshots/23495/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94" y="1275606"/>
            <a:ext cx="3090706" cy="306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9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Bounding Volumes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5475182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Bounding Volumes are commonly used shapes for volumes and queries:</a:t>
            </a:r>
          </a:p>
          <a:p>
            <a:pPr lvl="1"/>
            <a:r>
              <a:rPr lang="en-AU" dirty="0" smtClean="0"/>
              <a:t>Circles and Spheres</a:t>
            </a:r>
          </a:p>
          <a:p>
            <a:pPr lvl="1"/>
            <a:r>
              <a:rPr lang="en-AU" dirty="0" smtClean="0"/>
              <a:t>Capsules or Swept-Circles/Spheres</a:t>
            </a:r>
          </a:p>
          <a:p>
            <a:pPr lvl="1"/>
            <a:r>
              <a:rPr lang="en-AU" dirty="0" smtClean="0"/>
              <a:t>Axis Aligned Bounding Boxes (AABB)</a:t>
            </a:r>
          </a:p>
          <a:p>
            <a:pPr lvl="1"/>
            <a:r>
              <a:rPr lang="en-AU" dirty="0" smtClean="0"/>
              <a:t>Ellipsoids</a:t>
            </a:r>
          </a:p>
          <a:p>
            <a:pPr lvl="1"/>
            <a:r>
              <a:rPr lang="en-AU" dirty="0" smtClean="0"/>
              <a:t>Oriented Bound Boxes (OBB)</a:t>
            </a:r>
          </a:p>
          <a:p>
            <a:pPr lvl="1"/>
            <a:r>
              <a:rPr lang="en-AU" dirty="0" smtClean="0"/>
              <a:t>Lines, Line Segments and Rays</a:t>
            </a:r>
          </a:p>
          <a:p>
            <a:pPr lvl="1"/>
            <a:r>
              <a:rPr lang="en-AU" dirty="0" smtClean="0"/>
              <a:t>Planes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Lots of different shapes to compare!</a:t>
            </a:r>
          </a:p>
          <a:p>
            <a:pPr lvl="1"/>
            <a:r>
              <a:rPr lang="en-AU" dirty="0" smtClean="0"/>
              <a:t>These are most useful for broad-phase collision detection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Algorithms are similar in 2D and 3D</a:t>
            </a:r>
          </a:p>
        </p:txBody>
      </p:sp>
      <p:sp>
        <p:nvSpPr>
          <p:cNvPr id="6" name="Flowchart: Terminator 5"/>
          <p:cNvSpPr/>
          <p:nvPr/>
        </p:nvSpPr>
        <p:spPr>
          <a:xfrm rot="1509910">
            <a:off x="6736572" y="778844"/>
            <a:ext cx="2004091" cy="72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Capsule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848627" y="531034"/>
            <a:ext cx="864096" cy="1374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AABB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358916" y="140974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3852742">
            <a:off x="7104020" y="2836980"/>
            <a:ext cx="599101" cy="1374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4072532">
            <a:off x="5252489" y="2962163"/>
            <a:ext cx="2184677" cy="369332"/>
            <a:chOff x="5862608" y="4299942"/>
            <a:chExt cx="2184677" cy="36933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862608" y="4594623"/>
              <a:ext cx="21846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29336" y="4299942"/>
              <a:ext cx="520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Ray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17538685">
            <a:off x="4676937" y="1440414"/>
            <a:ext cx="5586716" cy="2292580"/>
            <a:chOff x="4501004" y="1398078"/>
            <a:chExt cx="5586716" cy="2292580"/>
          </a:xfrm>
        </p:grpSpPr>
        <p:grpSp>
          <p:nvGrpSpPr>
            <p:cNvPr id="25" name="Group 24"/>
            <p:cNvGrpSpPr/>
            <p:nvPr/>
          </p:nvGrpSpPr>
          <p:grpSpPr>
            <a:xfrm>
              <a:off x="4501004" y="1398078"/>
              <a:ext cx="5586716" cy="2292580"/>
              <a:chOff x="3698698" y="3448333"/>
              <a:chExt cx="5586716" cy="229258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4061315" flipH="1">
                <a:off x="5345766" y="1801265"/>
                <a:ext cx="2292580" cy="55867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285401" y="4299942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Plane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7791746" y="2383206"/>
              <a:ext cx="0" cy="14401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 rot="16907946">
            <a:off x="7438790" y="1914714"/>
            <a:ext cx="1663675" cy="460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Ellipsoid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Bounding Volume Queries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Also important to consider that not all collision detection involves game objects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Some are just queries</a:t>
            </a:r>
          </a:p>
          <a:p>
            <a:pPr lvl="1"/>
            <a:r>
              <a:rPr lang="en-AU" dirty="0" smtClean="0"/>
              <a:t>Ray-Casting</a:t>
            </a:r>
          </a:p>
          <a:p>
            <a:pPr lvl="2"/>
            <a:r>
              <a:rPr lang="en-AU" dirty="0" smtClean="0"/>
              <a:t>Casting a line between two points, checking if it intersects anything</a:t>
            </a:r>
          </a:p>
          <a:p>
            <a:pPr lvl="1"/>
            <a:r>
              <a:rPr lang="en-AU" dirty="0" smtClean="0"/>
              <a:t>Plane or Boundary Crossing</a:t>
            </a:r>
          </a:p>
          <a:p>
            <a:pPr lvl="2"/>
            <a:r>
              <a:rPr lang="en-AU" dirty="0" smtClean="0"/>
              <a:t>Are we in front of or behind a boundary?</a:t>
            </a:r>
          </a:p>
          <a:p>
            <a:pPr lvl="2"/>
            <a:r>
              <a:rPr lang="en-AU" dirty="0" smtClean="0"/>
              <a:t>Is this object within the view of a camera?</a:t>
            </a:r>
          </a:p>
          <a:p>
            <a:pPr lvl="1"/>
            <a:r>
              <a:rPr lang="en-AU" dirty="0" smtClean="0"/>
              <a:t>Hypothetical or Temporal Tests</a:t>
            </a:r>
          </a:p>
          <a:p>
            <a:pPr lvl="2"/>
            <a:r>
              <a:rPr lang="en-AU" dirty="0" smtClean="0"/>
              <a:t>What all will be affected within this explosion’s radius?</a:t>
            </a:r>
          </a:p>
        </p:txBody>
      </p:sp>
    </p:spTree>
    <p:extLst>
      <p:ext uri="{BB962C8B-B14F-4D97-AF65-F5344CB8AC3E}">
        <p14:creationId xmlns:p14="http://schemas.microsoft.com/office/powerpoint/2010/main" val="33586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Collision Detection </a:t>
            </a:r>
            <a:r>
              <a:rPr lang="en-AU" dirty="0" smtClean="0"/>
              <a:t>is used to test for overlap between objects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Broad-phase Collision Detection </a:t>
            </a:r>
            <a:r>
              <a:rPr lang="en-AU" dirty="0" smtClean="0"/>
              <a:t>compares simple geometric shapes that have fast algorithms that trade off accuracy for speed</a:t>
            </a:r>
          </a:p>
          <a:p>
            <a:pPr lvl="1"/>
            <a:r>
              <a:rPr lang="en-AU" dirty="0" smtClean="0"/>
              <a:t>Complex objects are encased in Bounding Volumes that are used for the simply tests</a:t>
            </a:r>
          </a:p>
          <a:p>
            <a:pPr lvl="1"/>
            <a:endParaRPr lang="en-AU" dirty="0"/>
          </a:p>
          <a:p>
            <a:r>
              <a:rPr lang="en-AU" dirty="0" smtClean="0">
                <a:solidFill>
                  <a:srgbClr val="00B0F0"/>
                </a:solidFill>
              </a:rPr>
              <a:t>Narrow-phase Collision Detection </a:t>
            </a:r>
            <a:r>
              <a:rPr lang="en-AU" dirty="0" smtClean="0"/>
              <a:t>attempts to more accurately find the point of overlap and intersection between objects</a:t>
            </a:r>
          </a:p>
          <a:p>
            <a:pPr lvl="1"/>
            <a:r>
              <a:rPr lang="en-AU" dirty="0" smtClean="0"/>
              <a:t>Typically performed after a Broad-phase test has determined that the two objects might be overlapping</a:t>
            </a:r>
          </a:p>
          <a:p>
            <a:pPr lvl="1"/>
            <a:endParaRPr lang="en-AU" dirty="0"/>
          </a:p>
          <a:p>
            <a:r>
              <a:rPr lang="en-AU" dirty="0" smtClean="0"/>
              <a:t>We will look into Bounding Volumes and Narrow-phase techniques in further sessions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6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571</Words>
  <Application>Microsoft Office PowerPoint</Application>
  <PresentationFormat>On-screen Show (16:9)</PresentationFormat>
  <Paragraphs>94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Geometry - Introduction</vt:lpstr>
      <vt:lpstr>Contents</vt:lpstr>
      <vt:lpstr>Collision Detection</vt:lpstr>
      <vt:lpstr>Collision Detection</vt:lpstr>
      <vt:lpstr>Two-phase Collision Detection</vt:lpstr>
      <vt:lpstr>Bounding Volumes</vt:lpstr>
      <vt:lpstr>Bounding Volumes</vt:lpstr>
      <vt:lpstr>Bounding Volume Queries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46</cp:revision>
  <dcterms:created xsi:type="dcterms:W3CDTF">2014-07-14T04:04:52Z</dcterms:created>
  <dcterms:modified xsi:type="dcterms:W3CDTF">2017-04-03T06:26:21Z</dcterms:modified>
</cp:coreProperties>
</file>