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1" r:id="rId4"/>
    <p:sldId id="272" r:id="rId5"/>
    <p:sldId id="275" r:id="rId6"/>
    <p:sldId id="274" r:id="rId7"/>
    <p:sldId id="273" r:id="rId8"/>
    <p:sldId id="276" r:id="rId9"/>
    <p:sldId id="277" r:id="rId10"/>
    <p:sldId id="278" r:id="rId11"/>
    <p:sldId id="280" r:id="rId12"/>
    <p:sldId id="264" r:id="rId13"/>
  </p:sldIdLst>
  <p:sldSz cx="9144000" cy="5143500" type="screen16x9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9BBB59"/>
    <a:srgbClr val="0000FF"/>
    <a:srgbClr val="1A202C"/>
    <a:srgbClr val="4A7EBB"/>
    <a:srgbClr val="385D8A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59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u="none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b="0" i="0" u="none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Collision: Bounce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Resolving collision with a bounce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Maths for Games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9098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Calculating </a:t>
            </a:r>
            <a:r>
              <a:rPr lang="en-AU" dirty="0" err="1" smtClean="0"/>
              <a:t>Normals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6"/>
            <a:ext cx="7776542" cy="1359134"/>
          </a:xfrm>
        </p:spPr>
        <p:txBody>
          <a:bodyPr>
            <a:normAutofit/>
          </a:bodyPr>
          <a:lstStyle/>
          <a:p>
            <a:r>
              <a:rPr lang="en-AU" dirty="0" smtClean="0"/>
              <a:t>And finally rotate it by 90 degrees</a:t>
            </a:r>
            <a:endParaRPr lang="en-AU" dirty="0"/>
          </a:p>
        </p:txBody>
      </p:sp>
      <p:sp>
        <p:nvSpPr>
          <p:cNvPr id="27" name="Rectangle 26"/>
          <p:cNvSpPr/>
          <p:nvPr/>
        </p:nvSpPr>
        <p:spPr>
          <a:xfrm>
            <a:off x="1187624" y="4083918"/>
            <a:ext cx="56886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951312" y="3179173"/>
            <a:ext cx="37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N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3927" y="2276168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solidFill>
                  <a:schemeClr val="bg1"/>
                </a:solidFill>
              </a:rPr>
              <a:t>N.x</a:t>
            </a:r>
            <a:r>
              <a:rPr lang="en-US" sz="2400" i="1" dirty="0" smtClean="0">
                <a:solidFill>
                  <a:schemeClr val="bg1"/>
                </a:solidFill>
              </a:rPr>
              <a:t> = </a:t>
            </a:r>
            <a:r>
              <a:rPr lang="en-US" sz="2400" i="1" dirty="0" err="1" smtClean="0">
                <a:solidFill>
                  <a:schemeClr val="bg1"/>
                </a:solidFill>
              </a:rPr>
              <a:t>B.y</a:t>
            </a:r>
            <a:endParaRPr lang="en-US" sz="2400" i="1" dirty="0" smtClean="0">
              <a:solidFill>
                <a:schemeClr val="bg1"/>
              </a:solidFill>
            </a:endParaRPr>
          </a:p>
          <a:p>
            <a:r>
              <a:rPr lang="en-US" sz="2400" i="1" dirty="0" err="1" smtClean="0">
                <a:solidFill>
                  <a:schemeClr val="bg1"/>
                </a:solidFill>
              </a:rPr>
              <a:t>N.y</a:t>
            </a:r>
            <a:r>
              <a:rPr lang="en-US" sz="2400" i="1" dirty="0" smtClean="0">
                <a:solidFill>
                  <a:schemeClr val="bg1"/>
                </a:solidFill>
              </a:rPr>
              <a:t> = -</a:t>
            </a:r>
            <a:r>
              <a:rPr lang="en-US" sz="2400" i="1" dirty="0" err="1" smtClean="0">
                <a:solidFill>
                  <a:schemeClr val="bg1"/>
                </a:solidFill>
              </a:rPr>
              <a:t>B.x</a:t>
            </a:r>
            <a:endParaRPr lang="en-US" sz="2400" i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139952" y="3579862"/>
            <a:ext cx="0" cy="504058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16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Calculate the Bounce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 calculate the bounce we use the following formula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242018" y="2787774"/>
            <a:ext cx="360040" cy="3600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19196" y="2215357"/>
            <a:ext cx="241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R = V – </a:t>
            </a:r>
            <a:r>
              <a:rPr lang="en-US" sz="2400" i="1" dirty="0" smtClean="0">
                <a:solidFill>
                  <a:schemeClr val="bg1"/>
                </a:solidFill>
              </a:rPr>
              <a:t>2(V</a:t>
            </a:r>
            <a:r>
              <a:rPr lang="en-US" sz="2400" dirty="0" smtClean="0">
                <a:solidFill>
                  <a:schemeClr val="bg1"/>
                </a:solidFill>
              </a:rPr>
              <a:t>⋅</a:t>
            </a:r>
            <a:r>
              <a:rPr lang="en-US" sz="2400" i="1" dirty="0" smtClean="0">
                <a:solidFill>
                  <a:schemeClr val="bg1"/>
                </a:solidFill>
              </a:rPr>
              <a:t>N)N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1027" y="3395195"/>
            <a:ext cx="37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N</a:t>
            </a:r>
            <a:endParaRPr lang="en-US" sz="2400" i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049667" y="3816824"/>
            <a:ext cx="0" cy="504058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56856" y="3594818"/>
            <a:ext cx="37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V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39995" y="3606310"/>
            <a:ext cx="55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R</a:t>
            </a:r>
            <a:endParaRPr lang="en-US" sz="2400" i="1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843808" y="3157559"/>
            <a:ext cx="1205859" cy="1116259"/>
          </a:xfrm>
          <a:prstGeom prst="straightConnector1">
            <a:avLst/>
          </a:prstGeom>
          <a:ln w="63500">
            <a:solidFill>
              <a:srgbClr val="9BBB5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024464" y="3183682"/>
            <a:ext cx="1145546" cy="1113990"/>
          </a:xfrm>
          <a:prstGeom prst="straightConnector1">
            <a:avLst/>
          </a:prstGeom>
          <a:ln w="63500">
            <a:solidFill>
              <a:srgbClr val="9BBB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187624" y="4299942"/>
            <a:ext cx="56886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949990" y="2167575"/>
            <a:ext cx="20568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V: The velocity of the ball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N: The normal of the surface it hit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R: The new velocity of the ball after it has bounced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2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Bouncing in Code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5040238" cy="3384649"/>
          </a:xfrm>
        </p:spPr>
        <p:txBody>
          <a:bodyPr>
            <a:normAutofit/>
          </a:bodyPr>
          <a:lstStyle/>
          <a:p>
            <a:r>
              <a:rPr lang="en-AU" dirty="0" smtClean="0"/>
              <a:t>Here is the pseudocode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47664" y="2139702"/>
            <a:ext cx="5251412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600" dirty="0" smtClean="0">
                <a:solidFill>
                  <a:srgbClr val="009900"/>
                </a:solidFill>
              </a:rPr>
              <a:t>//Calculate Normal</a:t>
            </a:r>
          </a:p>
          <a:p>
            <a:r>
              <a:rPr lang="en-AU" sz="1600" dirty="0" err="1" smtClean="0"/>
              <a:t>Vec</a:t>
            </a:r>
            <a:r>
              <a:rPr lang="en-AU" sz="1600" dirty="0" smtClean="0"/>
              <a:t> = point2 – point1</a:t>
            </a:r>
          </a:p>
          <a:p>
            <a:r>
              <a:rPr lang="en-AU" sz="1600" dirty="0" err="1" smtClean="0"/>
              <a:t>Vec</a:t>
            </a:r>
            <a:r>
              <a:rPr lang="en-AU" sz="1600" dirty="0" smtClean="0"/>
              <a:t> = normalise(</a:t>
            </a:r>
            <a:r>
              <a:rPr lang="en-AU" sz="1600" dirty="0" err="1" smtClean="0"/>
              <a:t>Vec</a:t>
            </a:r>
            <a:r>
              <a:rPr lang="en-AU" sz="1600" dirty="0" smtClean="0"/>
              <a:t>)</a:t>
            </a:r>
          </a:p>
          <a:p>
            <a:r>
              <a:rPr lang="en-AU" sz="1600" dirty="0" err="1" smtClean="0"/>
              <a:t>Normal.x</a:t>
            </a:r>
            <a:r>
              <a:rPr lang="en-AU" sz="1600" dirty="0" smtClean="0"/>
              <a:t> = </a:t>
            </a:r>
            <a:r>
              <a:rPr lang="en-AU" sz="1600" dirty="0" err="1" smtClean="0"/>
              <a:t>Vec.y</a:t>
            </a:r>
            <a:endParaRPr lang="en-AU" sz="1600" dirty="0" smtClean="0"/>
          </a:p>
          <a:p>
            <a:r>
              <a:rPr lang="en-AU" sz="1600" dirty="0" err="1" smtClean="0"/>
              <a:t>Normal.y</a:t>
            </a:r>
            <a:r>
              <a:rPr lang="en-AU" sz="1600" dirty="0" smtClean="0"/>
              <a:t> = -</a:t>
            </a:r>
            <a:r>
              <a:rPr lang="en-AU" sz="1600" dirty="0" err="1" smtClean="0"/>
              <a:t>Vec.x</a:t>
            </a:r>
            <a:endParaRPr lang="en-AU" sz="1600" dirty="0" smtClean="0"/>
          </a:p>
          <a:p>
            <a:endParaRPr lang="en-AU" sz="1600" dirty="0" smtClean="0"/>
          </a:p>
          <a:p>
            <a:r>
              <a:rPr lang="en-AU" sz="1600" dirty="0" smtClean="0">
                <a:solidFill>
                  <a:srgbClr val="009900"/>
                </a:solidFill>
              </a:rPr>
              <a:t>//Calculate Bounce</a:t>
            </a:r>
          </a:p>
          <a:p>
            <a:r>
              <a:rPr lang="en-AU" sz="1600" dirty="0" err="1"/>
              <a:t>N</a:t>
            </a:r>
            <a:r>
              <a:rPr lang="en-AU" sz="1600" dirty="0" err="1" smtClean="0"/>
              <a:t>ewVelocity</a:t>
            </a:r>
            <a:r>
              <a:rPr lang="en-AU" sz="1600" dirty="0" smtClean="0"/>
              <a:t> = Velocity – 2 * Dot(Velocity, Normal) * Normal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849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Collision Resolution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When two objects collide, we need to separate them.</a:t>
            </a:r>
          </a:p>
          <a:p>
            <a:pPr lvl="1"/>
            <a:r>
              <a:rPr lang="en-AU" dirty="0" smtClean="0"/>
              <a:t>This often just means pushing them apart again.</a:t>
            </a:r>
          </a:p>
          <a:p>
            <a:pPr lvl="1"/>
            <a:endParaRPr lang="en-AU" dirty="0"/>
          </a:p>
          <a:p>
            <a:r>
              <a:rPr lang="en-AU" dirty="0" smtClean="0"/>
              <a:t>If that’s all we do, then they’ll collide again next frame.</a:t>
            </a:r>
          </a:p>
          <a:p>
            <a:pPr lvl="1"/>
            <a:r>
              <a:rPr lang="en-AU" dirty="0" smtClean="0"/>
              <a:t>A bounce is a nice way to change the direction of the object so it doesn’t keep colliding.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068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Bounce!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87624" y="3795886"/>
            <a:ext cx="56886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242018" y="2283718"/>
            <a:ext cx="360040" cy="3600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843808" y="2653503"/>
            <a:ext cx="1205859" cy="1116259"/>
          </a:xfrm>
          <a:prstGeom prst="straightConnector1">
            <a:avLst/>
          </a:prstGeom>
          <a:ln w="63500">
            <a:solidFill>
              <a:srgbClr val="9BBB5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024464" y="2679626"/>
            <a:ext cx="1145546" cy="1113990"/>
          </a:xfrm>
          <a:prstGeom prst="straightConnector1">
            <a:avLst/>
          </a:prstGeom>
          <a:ln w="63500">
            <a:solidFill>
              <a:srgbClr val="9BBB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7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/>
        </p:nvCxnSpPr>
        <p:spPr>
          <a:xfrm>
            <a:off x="4170905" y="3939902"/>
            <a:ext cx="13030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Normals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776542" cy="1690297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First we need to calculate the “normal”.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Every surface or face has a normal.</a:t>
            </a:r>
          </a:p>
          <a:p>
            <a:pPr lvl="1"/>
            <a:r>
              <a:rPr lang="en-AU" dirty="0" smtClean="0"/>
              <a:t>A Vector at right angles to the surface that points outwards.</a:t>
            </a:r>
          </a:p>
          <a:p>
            <a:pPr lvl="1"/>
            <a:r>
              <a:rPr lang="en-AU" dirty="0" smtClean="0"/>
              <a:t>Always normalised which is where it gets its name.</a:t>
            </a:r>
            <a:endParaRPr lang="en-AU" dirty="0"/>
          </a:p>
        </p:txBody>
      </p:sp>
      <p:sp>
        <p:nvSpPr>
          <p:cNvPr id="27" name="Rectangle 26"/>
          <p:cNvSpPr/>
          <p:nvPr/>
        </p:nvSpPr>
        <p:spPr>
          <a:xfrm>
            <a:off x="1187624" y="4083918"/>
            <a:ext cx="56886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139952" y="3435846"/>
            <a:ext cx="0" cy="648074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301208" y="3939902"/>
            <a:ext cx="0" cy="14401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51312" y="3037637"/>
            <a:ext cx="37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N</a:t>
            </a:r>
            <a:endParaRPr lang="en-US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35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 flipV="1">
            <a:off x="5910024" y="2211710"/>
            <a:ext cx="0" cy="422162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V="1">
            <a:off x="5910024" y="3713992"/>
            <a:ext cx="0" cy="422162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V="1">
            <a:off x="6655289" y="2959881"/>
            <a:ext cx="0" cy="422162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-5400000" flipV="1">
            <a:off x="5153007" y="2959881"/>
            <a:ext cx="0" cy="422162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Normals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6"/>
            <a:ext cx="7776542" cy="1359134"/>
          </a:xfrm>
        </p:spPr>
        <p:txBody>
          <a:bodyPr>
            <a:normAutofit/>
          </a:bodyPr>
          <a:lstStyle/>
          <a:p>
            <a:r>
              <a:rPr lang="en-AU" dirty="0" smtClean="0"/>
              <a:t>Every face of an object has its own normal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5364088" y="2633872"/>
            <a:ext cx="108012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10800000" flipV="1">
            <a:off x="2534836" y="3786596"/>
            <a:ext cx="0" cy="422162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6600000" flipV="1">
            <a:off x="3265163" y="3289979"/>
            <a:ext cx="0" cy="422162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5000000" flipV="1">
            <a:off x="1825004" y="3275647"/>
            <a:ext cx="0" cy="422162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2100000" flipV="1">
            <a:off x="2985820" y="2417745"/>
            <a:ext cx="0" cy="422162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-2100000" flipV="1">
            <a:off x="2095604" y="2403521"/>
            <a:ext cx="0" cy="422162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gular Pentagon 3"/>
          <p:cNvSpPr/>
          <p:nvPr/>
        </p:nvSpPr>
        <p:spPr>
          <a:xfrm>
            <a:off x="1907704" y="2562460"/>
            <a:ext cx="1285343" cy="1224136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7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Normals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6"/>
            <a:ext cx="3528070" cy="2592560"/>
          </a:xfrm>
        </p:spPr>
        <p:txBody>
          <a:bodyPr>
            <a:normAutofit fontScale="77500" lnSpcReduction="20000"/>
          </a:bodyPr>
          <a:lstStyle/>
          <a:p>
            <a:r>
              <a:rPr lang="en-AU" dirty="0" err="1" smtClean="0"/>
              <a:t>Normals</a:t>
            </a:r>
            <a:r>
              <a:rPr lang="en-AU" dirty="0" smtClean="0"/>
              <a:t> are very common in games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Every triangle in a 3D model has a normal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Used to calculate lighting, collision, and post-effects.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7" b="34814"/>
          <a:stretch/>
        </p:blipFill>
        <p:spPr>
          <a:xfrm>
            <a:off x="3995936" y="1203326"/>
            <a:ext cx="3776621" cy="316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5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/>
        </p:nvCxnSpPr>
        <p:spPr>
          <a:xfrm>
            <a:off x="4170905" y="3939902"/>
            <a:ext cx="13030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Calculating </a:t>
            </a:r>
            <a:r>
              <a:rPr lang="en-AU" dirty="0" err="1" smtClean="0"/>
              <a:t>Normals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6"/>
            <a:ext cx="7776542" cy="1359134"/>
          </a:xfrm>
        </p:spPr>
        <p:txBody>
          <a:bodyPr>
            <a:normAutofit/>
          </a:bodyPr>
          <a:lstStyle/>
          <a:p>
            <a:r>
              <a:rPr lang="en-AU" dirty="0" smtClean="0"/>
              <a:t>We can calculate the normal using the face’s corners</a:t>
            </a:r>
            <a:endParaRPr lang="en-AU" dirty="0"/>
          </a:p>
        </p:txBody>
      </p:sp>
      <p:sp>
        <p:nvSpPr>
          <p:cNvPr id="27" name="Rectangle 26"/>
          <p:cNvSpPr/>
          <p:nvPr/>
        </p:nvSpPr>
        <p:spPr>
          <a:xfrm>
            <a:off x="1187624" y="4083918"/>
            <a:ext cx="56886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139952" y="3147814"/>
            <a:ext cx="0" cy="936106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301208" y="3939902"/>
            <a:ext cx="0" cy="14401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51312" y="2706474"/>
            <a:ext cx="37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N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115616" y="4011910"/>
            <a:ext cx="144016" cy="1440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804248" y="4011910"/>
            <a:ext cx="144016" cy="1440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10344" y="3716962"/>
            <a:ext cx="5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P</a:t>
            </a:r>
            <a:r>
              <a:rPr lang="en-US" i="1" dirty="0" smtClean="0">
                <a:solidFill>
                  <a:schemeClr val="bg1"/>
                </a:solidFill>
              </a:rPr>
              <a:t>1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76256" y="3714586"/>
            <a:ext cx="5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P</a:t>
            </a:r>
            <a:r>
              <a:rPr lang="en-US" i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2571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Calculating </a:t>
            </a:r>
            <a:r>
              <a:rPr lang="en-AU" dirty="0" err="1" smtClean="0"/>
              <a:t>Normals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6"/>
            <a:ext cx="7776542" cy="1359134"/>
          </a:xfrm>
        </p:spPr>
        <p:txBody>
          <a:bodyPr>
            <a:normAutofit/>
          </a:bodyPr>
          <a:lstStyle/>
          <a:p>
            <a:r>
              <a:rPr lang="en-AU" dirty="0" smtClean="0"/>
              <a:t>First we subtract one from the other to get the Vector between them…</a:t>
            </a:r>
            <a:endParaRPr lang="en-AU" dirty="0"/>
          </a:p>
        </p:txBody>
      </p:sp>
      <p:sp>
        <p:nvSpPr>
          <p:cNvPr id="27" name="Rectangle 26"/>
          <p:cNvSpPr/>
          <p:nvPr/>
        </p:nvSpPr>
        <p:spPr>
          <a:xfrm>
            <a:off x="1187624" y="4083918"/>
            <a:ext cx="56886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15616" y="4011910"/>
            <a:ext cx="144016" cy="1440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804248" y="4011910"/>
            <a:ext cx="144016" cy="1440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10344" y="3716962"/>
            <a:ext cx="5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P</a:t>
            </a:r>
            <a:r>
              <a:rPr lang="en-US" i="1" dirty="0" smtClean="0">
                <a:solidFill>
                  <a:schemeClr val="bg1"/>
                </a:solidFill>
              </a:rPr>
              <a:t>1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76256" y="3714586"/>
            <a:ext cx="5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P</a:t>
            </a:r>
            <a:r>
              <a:rPr lang="en-US" i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50444" y="3867894"/>
            <a:ext cx="5544616" cy="0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04739" y="3437587"/>
            <a:ext cx="37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A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20033" y="2580657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A = P2 – P1</a:t>
            </a:r>
            <a:endParaRPr lang="en-US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68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Calculating </a:t>
            </a:r>
            <a:r>
              <a:rPr lang="en-AU" dirty="0" err="1" smtClean="0"/>
              <a:t>Normals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6"/>
            <a:ext cx="7776542" cy="1359134"/>
          </a:xfrm>
        </p:spPr>
        <p:txBody>
          <a:bodyPr>
            <a:normAutofit/>
          </a:bodyPr>
          <a:lstStyle/>
          <a:p>
            <a:r>
              <a:rPr lang="en-AU" dirty="0" smtClean="0"/>
              <a:t>Then we normalise it…</a:t>
            </a:r>
            <a:endParaRPr lang="en-AU" dirty="0"/>
          </a:p>
        </p:txBody>
      </p:sp>
      <p:sp>
        <p:nvSpPr>
          <p:cNvPr id="27" name="Rectangle 26"/>
          <p:cNvSpPr/>
          <p:nvPr/>
        </p:nvSpPr>
        <p:spPr>
          <a:xfrm>
            <a:off x="1187624" y="4083918"/>
            <a:ext cx="56886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004739" y="3867894"/>
            <a:ext cx="500425" cy="0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04739" y="3437587"/>
            <a:ext cx="37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85955" y="2439639"/>
            <a:ext cx="2592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B</a:t>
            </a:r>
            <a:r>
              <a:rPr lang="en-US" sz="2400" i="1" dirty="0" smtClean="0">
                <a:solidFill>
                  <a:schemeClr val="bg1"/>
                </a:solidFill>
              </a:rPr>
              <a:t> = normalize(A)</a:t>
            </a:r>
            <a:endParaRPr lang="en-US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59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Matrix Transformations&amp;quot;&quot;/&gt;&lt;property id=&quot;20307&quot; value=&quot;263&quot;/&gt;&lt;/object&gt;&lt;object type=&quot;3&quot; unique_id=&quot;10004&quot;&gt;&lt;property id=&quot;20148&quot; value=&quot;5&quot;/&gt;&lt;property id=&quot;20300&quot; value=&quot;Slide 2 - &amp;quot;Contents&amp;quot;&quot;/&gt;&lt;property id=&quot;20307&quot; value=&quot;265&quot;/&gt;&lt;/object&gt;&lt;object type=&quot;3&quot; unique_id=&quot;10009&quot;&gt;&lt;property id=&quot;20148&quot; value=&quot;5&quot;/&gt;&lt;property id=&quot;20300&quot; value=&quot;Slide 54 - &amp;quot;Summary&amp;quot;&quot;/&gt;&lt;property id=&quot;20307&quot; value=&quot;270&quot;/&gt;&lt;/object&gt;&lt;object type=&quot;3&quot; unique_id=&quot;10010&quot;&gt;&lt;property id=&quot;20148&quot; value=&quot;5&quot;/&gt;&lt;property id=&quot;20300&quot; value=&quot;Slide 55 - &amp;quot;References&amp;quot;&quot;/&gt;&lt;property id=&quot;20307&quot; value=&quot;271&quot;/&gt;&lt;/object&gt;&lt;object type=&quot;3&quot; unique_id=&quot;10709&quot;&gt;&lt;property id=&quot;20148&quot; value=&quot;5&quot;/&gt;&lt;property id=&quot;20300&quot; value=&quot;Slide 3 - &amp;quot;What is a matrix transformation?&amp;quot;&quot;/&gt;&lt;property id=&quot;20307&quot; value=&quot;273&quot;/&gt;&lt;/object&gt;&lt;object type=&quot;3&quot; unique_id=&quot;10710&quot;&gt;&lt;property id=&quot;20148&quot; value=&quot;5&quot;/&gt;&lt;property id=&quot;20300&quot; value=&quot;Slide 4 - &amp;quot;Coordinate spaces&amp;quot;&quot;/&gt;&lt;property id=&quot;20307&quot; value=&quot;274&quot;/&gt;&lt;/object&gt;&lt;object type=&quot;3&quot; unique_id=&quot;10711&quot;&gt;&lt;property id=&quot;20148&quot; value=&quot;5&quot;/&gt;&lt;property id=&quot;20300&quot; value=&quot;Slide 5&quot;/&gt;&lt;property id=&quot;20307&quot; value=&quot;275&quot;/&gt;&lt;/object&gt;&lt;object type=&quot;3&quot; unique_id=&quot;10712&quot;&gt;&lt;property id=&quot;20148&quot; value=&quot;5&quot;/&gt;&lt;property id=&quot;20300&quot; value=&quot;Slide 6&quot;/&gt;&lt;property id=&quot;20307&quot; value=&quot;276&quot;/&gt;&lt;/object&gt;&lt;object type=&quot;3&quot; unique_id=&quot;10713&quot;&gt;&lt;property id=&quot;20148&quot; value=&quot;5&quot;/&gt;&lt;property id=&quot;20300&quot; value=&quot;Slide 7&quot;/&gt;&lt;property id=&quot;20307&quot; value=&quot;277&quot;/&gt;&lt;/object&gt;&lt;object type=&quot;3&quot; unique_id=&quot;10714&quot;&gt;&lt;property id=&quot;20148&quot; value=&quot;5&quot;/&gt;&lt;property id=&quot;20300&quot; value=&quot;Slide 8&quot;/&gt;&lt;property id=&quot;20307&quot; value=&quot;278&quot;/&gt;&lt;/object&gt;&lt;object type=&quot;3&quot; unique_id=&quot;10715&quot;&gt;&lt;property id=&quot;20148&quot; value=&quot;5&quot;/&gt;&lt;property id=&quot;20300&quot; value=&quot;Slide 9&quot;/&gt;&lt;property id=&quot;20307&quot; value=&quot;279&quot;/&gt;&lt;/object&gt;&lt;object type=&quot;3&quot; unique_id=&quot;10716&quot;&gt;&lt;property id=&quot;20148&quot; value=&quot;5&quot;/&gt;&lt;property id=&quot;20300&quot; value=&quot;Slide 10 - &amp;quot;What does this have to do with matrices?&amp;quot;&quot;/&gt;&lt;property id=&quot;20307&quot; value=&quot;280&quot;/&gt;&lt;/object&gt;&lt;object type=&quot;3&quot; unique_id=&quot;10717&quot;&gt;&lt;property id=&quot;20148&quot; value=&quot;5&quot;/&gt;&lt;property id=&quot;20300&quot; value=&quot;Slide 11 - &amp;quot;Review of matrix multiplication&amp;quot;&quot;/&gt;&lt;property id=&quot;20307&quot; value=&quot;281&quot;/&gt;&lt;/object&gt;&lt;object type=&quot;3&quot; unique_id=&quot;10718&quot;&gt;&lt;property id=&quot;20148&quot; value=&quot;5&quot;/&gt;&lt;property id=&quot;20300&quot; value=&quot;Slide 12 - &amp;quot;Structure of a Transformation Matrix&amp;quot;&quot;/&gt;&lt;property id=&quot;20307&quot; value=&quot;282&quot;/&gt;&lt;/object&gt;&lt;object type=&quot;3&quot; unique_id=&quot;10719&quot;&gt;&lt;property id=&quot;20148&quot; value=&quot;5&quot;/&gt;&lt;property id=&quot;20300&quot; value=&quot;Slide 13 - &amp;quot;Structure of a Transformation Matrix&amp;quot;&quot;/&gt;&lt;property id=&quot;20307&quot; value=&quot;283&quot;/&gt;&lt;/object&gt;&lt;object type=&quot;3&quot; unique_id=&quot;10720&quot;&gt;&lt;property id=&quot;20148&quot; value=&quot;5&quot;/&gt;&lt;property id=&quot;20300&quot; value=&quot;Slide 14 - &amp;quot;How a transformation works?&amp;quot;&quot;/&gt;&lt;property id=&quot;20307&quot; value=&quot;284&quot;/&gt;&lt;/object&gt;&lt;object type=&quot;3&quot; unique_id=&quot;10721&quot;&gt;&lt;property id=&quot;20148&quot; value=&quot;5&quot;/&gt;&lt;property id=&quot;20300&quot; value=&quot;Slide 15&quot;/&gt;&lt;property id=&quot;20307&quot; value=&quot;285&quot;/&gt;&lt;/object&gt;&lt;object type=&quot;3&quot; unique_id=&quot;10722&quot;&gt;&lt;property id=&quot;20148&quot; value=&quot;5&quot;/&gt;&lt;property id=&quot;20300&quot; value=&quot;Slide 16&quot;/&gt;&lt;property id=&quot;20307&quot; value=&quot;286&quot;/&gt;&lt;/object&gt;&lt;object type=&quot;3&quot; unique_id=&quot;10723&quot;&gt;&lt;property id=&quot;20148&quot; value=&quot;5&quot;/&gt;&lt;property id=&quot;20300&quot; value=&quot;Slide 17 - &amp;quot;Translation&amp;quot;&quot;/&gt;&lt;property id=&quot;20307&quot; value=&quot;287&quot;/&gt;&lt;/object&gt;&lt;object type=&quot;3&quot; unique_id=&quot;10724&quot;&gt;&lt;property id=&quot;20148&quot; value=&quot;5&quot;/&gt;&lt;property id=&quot;20300&quot; value=&quot;Slide 18 - &amp;quot;Translation&amp;quot;&quot;/&gt;&lt;property id=&quot;20307&quot; value=&quot;288&quot;/&gt;&lt;/object&gt;&lt;object type=&quot;3&quot; unique_id=&quot;10725&quot;&gt;&lt;property id=&quot;20148&quot; value=&quot;5&quot;/&gt;&lt;property id=&quot;20300&quot; value=&quot;Slide 19&quot;/&gt;&lt;property id=&quot;20307&quot; value=&quot;289&quot;/&gt;&lt;/object&gt;&lt;object type=&quot;3&quot; unique_id=&quot;10726&quot;&gt;&lt;property id=&quot;20148&quot; value=&quot;5&quot;/&gt;&lt;property id=&quot;20300&quot; value=&quot;Slide 20&quot;/&gt;&lt;property id=&quot;20307&quot; value=&quot;290&quot;/&gt;&lt;/object&gt;&lt;object type=&quot;3&quot; unique_id=&quot;10727&quot;&gt;&lt;property id=&quot;20148&quot; value=&quot;5&quot;/&gt;&lt;property id=&quot;20300&quot; value=&quot;Slide 21 - &amp;quot;Rotations&amp;quot;&quot;/&gt;&lt;property id=&quot;20307&quot; value=&quot;291&quot;/&gt;&lt;/object&gt;&lt;object type=&quot;3&quot; unique_id=&quot;10728&quot;&gt;&lt;property id=&quot;20148&quot; value=&quot;5&quot;/&gt;&lt;property id=&quot;20300&quot; value=&quot;Slide 22&quot;/&gt;&lt;property id=&quot;20307&quot; value=&quot;292&quot;/&gt;&lt;/object&gt;&lt;object type=&quot;3&quot; unique_id=&quot;10729&quot;&gt;&lt;property id=&quot;20148&quot; value=&quot;5&quot;/&gt;&lt;property id=&quot;20300&quot; value=&quot;Slide 23&quot;/&gt;&lt;property id=&quot;20307&quot; value=&quot;293&quot;/&gt;&lt;/object&gt;&lt;object type=&quot;3&quot; unique_id=&quot;10730&quot;&gt;&lt;property id=&quot;20148&quot; value=&quot;5&quot;/&gt;&lt;property id=&quot;20300&quot; value=&quot;Slide 24&quot;/&gt;&lt;property id=&quot;20307&quot; value=&quot;294&quot;/&gt;&lt;/object&gt;&lt;object type=&quot;3&quot; unique_id=&quot;10731&quot;&gt;&lt;property id=&quot;20148&quot; value=&quot;5&quot;/&gt;&lt;property id=&quot;20300&quot; value=&quot;Slide 25&quot;/&gt;&lt;property id=&quot;20307&quot; value=&quot;295&quot;/&gt;&lt;/object&gt;&lt;object type=&quot;3&quot; unique_id=&quot;10732&quot;&gt;&lt;property id=&quot;20148&quot; value=&quot;5&quot;/&gt;&lt;property id=&quot;20300&quot; value=&quot;Slide 26 - &amp;quot;Rotation&amp;quot;&quot;/&gt;&lt;property id=&quot;20307&quot; value=&quot;296&quot;/&gt;&lt;/object&gt;&lt;object type=&quot;3&quot; unique_id=&quot;10733&quot;&gt;&lt;property id=&quot;20148&quot; value=&quot;5&quot;/&gt;&lt;property id=&quot;20300&quot; value=&quot;Slide 27 - &amp;quot;Rotation&amp;quot;&quot;/&gt;&lt;property id=&quot;20307&quot; value=&quot;297&quot;/&gt;&lt;/object&gt;&lt;object type=&quot;3&quot; unique_id=&quot;10734&quot;&gt;&lt;property id=&quot;20148&quot; value=&quot;5&quot;/&gt;&lt;property id=&quot;20300&quot; value=&quot;Slide 28&quot;/&gt;&lt;property id=&quot;20307&quot; value=&quot;298&quot;/&gt;&lt;/object&gt;&lt;object type=&quot;3&quot; unique_id=&quot;10735&quot;&gt;&lt;property id=&quot;20148&quot; value=&quot;5&quot;/&gt;&lt;property id=&quot;20300&quot; value=&quot;Slide 29&quot;/&gt;&lt;property id=&quot;20307&quot; value=&quot;299&quot;/&gt;&lt;/object&gt;&lt;object type=&quot;3&quot; unique_id=&quot;10736&quot;&gt;&lt;property id=&quot;20148&quot; value=&quot;5&quot;/&gt;&lt;property id=&quot;20300&quot; value=&quot;Slide 30 - &amp;quot;Rotation&amp;quot;&quot;/&gt;&lt;property id=&quot;20307&quot; value=&quot;300&quot;/&gt;&lt;/object&gt;&lt;object type=&quot;3&quot; unique_id=&quot;10737&quot;&gt;&lt;property id=&quot;20148&quot; value=&quot;5&quot;/&gt;&lt;property id=&quot;20300&quot; value=&quot;Slide 31 - &amp;quot;Rotation&amp;quot;&quot;/&gt;&lt;property id=&quot;20307&quot; value=&quot;301&quot;/&gt;&lt;/object&gt;&lt;object type=&quot;3&quot; unique_id=&quot;10738&quot;&gt;&lt;property id=&quot;20148&quot; value=&quot;5&quot;/&gt;&lt;property id=&quot;20300&quot; value=&quot;Slide 32 - &amp;quot;Rotation&amp;quot;&quot;/&gt;&lt;property id=&quot;20307&quot; value=&quot;302&quot;/&gt;&lt;/object&gt;&lt;object type=&quot;3&quot; unique_id=&quot;10739&quot;&gt;&lt;property id=&quot;20148&quot; value=&quot;5&quot;/&gt;&lt;property id=&quot;20300&quot; value=&quot;Slide 33 - &amp;quot;Rotation&amp;quot;&quot;/&gt;&lt;property id=&quot;20307&quot; value=&quot;303&quot;/&gt;&lt;/object&gt;&lt;object type=&quot;3&quot; unique_id=&quot;10740&quot;&gt;&lt;property id=&quot;20148&quot; value=&quot;5&quot;/&gt;&lt;property id=&quot;20300&quot; value=&quot;Slide 34 - &amp;quot;Rotation&amp;quot;&quot;/&gt;&lt;property id=&quot;20307&quot; value=&quot;304&quot;/&gt;&lt;/object&gt;&lt;object type=&quot;3&quot; unique_id=&quot;10741&quot;&gt;&lt;property id=&quot;20148&quot; value=&quot;5&quot;/&gt;&lt;property id=&quot;20300&quot; value=&quot;Slide 35 - &amp;quot;Rotation&amp;quot;&quot;/&gt;&lt;property id=&quot;20307&quot; value=&quot;305&quot;/&gt;&lt;/object&gt;&lt;object type=&quot;3&quot; unique_id=&quot;10742&quot;&gt;&lt;property id=&quot;20148&quot; value=&quot;5&quot;/&gt;&lt;property id=&quot;20300&quot; value=&quot;Slide 36 - &amp;quot;Rotation&amp;quot;&quot;/&gt;&lt;property id=&quot;20307&quot; value=&quot;306&quot;/&gt;&lt;/object&gt;&lt;object type=&quot;3&quot; unique_id=&quot;10743&quot;&gt;&lt;property id=&quot;20148&quot; value=&quot;5&quot;/&gt;&lt;property id=&quot;20300&quot; value=&quot;Slide 37 - &amp;quot;Rotation&amp;quot;&quot;/&gt;&lt;property id=&quot;20307&quot; value=&quot;307&quot;/&gt;&lt;/object&gt;&lt;object type=&quot;3&quot; unique_id=&quot;10744&quot;&gt;&lt;property id=&quot;20148&quot; value=&quot;5&quot;/&gt;&lt;property id=&quot;20300&quot; value=&quot;Slide 38 - &amp;quot;Rotation&amp;quot;&quot;/&gt;&lt;property id=&quot;20307&quot; value=&quot;308&quot;/&gt;&lt;/object&gt;&lt;object type=&quot;3&quot; unique_id=&quot;10745&quot;&gt;&lt;property id=&quot;20148&quot; value=&quot;5&quot;/&gt;&lt;property id=&quot;20300&quot; value=&quot;Slide 39 - &amp;quot;Rotation&amp;quot;&quot;/&gt;&lt;property id=&quot;20307&quot; value=&quot;309&quot;/&gt;&lt;/object&gt;&lt;object type=&quot;3&quot; unique_id=&quot;10746&quot;&gt;&lt;property id=&quot;20148&quot; value=&quot;5&quot;/&gt;&lt;property id=&quot;20300&quot; value=&quot;Slide 40 - &amp;quot;Scale&amp;quot;&quot;/&gt;&lt;property id=&quot;20307&quot; value=&quot;310&quot;/&gt;&lt;/object&gt;&lt;object type=&quot;3&quot; unique_id=&quot;10747&quot;&gt;&lt;property id=&quot;20148&quot; value=&quot;5&quot;/&gt;&lt;property id=&quot;20300&quot; value=&quot;Slide 41&quot;/&gt;&lt;property id=&quot;20307&quot; value=&quot;311&quot;/&gt;&lt;/object&gt;&lt;object type=&quot;3&quot; unique_id=&quot;10748&quot;&gt;&lt;property id=&quot;20148&quot; value=&quot;5&quot;/&gt;&lt;property id=&quot;20300&quot; value=&quot;Slide 42&quot;/&gt;&lt;property id=&quot;20307&quot; value=&quot;312&quot;/&gt;&lt;/object&gt;&lt;object type=&quot;3&quot; unique_id=&quot;10749&quot;&gt;&lt;property id=&quot;20148&quot; value=&quot;5&quot;/&gt;&lt;property id=&quot;20300&quot; value=&quot;Slide 43 - &amp;quot;Scale&amp;quot;&quot;/&gt;&lt;property id=&quot;20307&quot; value=&quot;313&quot;/&gt;&lt;/object&gt;&lt;object type=&quot;3&quot; unique_id=&quot;10750&quot;&gt;&lt;property id=&quot;20148&quot; value=&quot;5&quot;/&gt;&lt;property id=&quot;20300&quot; value=&quot;Slide 44 - &amp;quot;Scale&amp;quot;&quot;/&gt;&lt;property id=&quot;20307&quot; value=&quot;314&quot;/&gt;&lt;/object&gt;&lt;object type=&quot;3&quot; unique_id=&quot;10751&quot;&gt;&lt;property id=&quot;20148&quot; value=&quot;5&quot;/&gt;&lt;property id=&quot;20300&quot; value=&quot;Slide 45&quot;/&gt;&lt;property id=&quot;20307&quot; value=&quot;315&quot;/&gt;&lt;/object&gt;&lt;object type=&quot;3&quot; unique_id=&quot;10752&quot;&gt;&lt;property id=&quot;20148&quot; value=&quot;5&quot;/&gt;&lt;property id=&quot;20300&quot; value=&quot;Slide 46&quot;/&gt;&lt;property id=&quot;20307&quot; value=&quot;316&quot;/&gt;&lt;/object&gt;&lt;object type=&quot;3&quot; unique_id=&quot;10753&quot;&gt;&lt;property id=&quot;20148&quot; value=&quot;5&quot;/&gt;&lt;property id=&quot;20300&quot; value=&quot;Slide 47 - &amp;quot;Transformation Matrices are Orthogonal &amp;quot;&quot;/&gt;&lt;property id=&quot;20307&quot; value=&quot;317&quot;/&gt;&lt;/object&gt;&lt;object type=&quot;3&quot; unique_id=&quot;10754&quot;&gt;&lt;property id=&quot;20148&quot; value=&quot;5&quot;/&gt;&lt;property id=&quot;20300&quot; value=&quot;Slide 48 - &amp;quot;Concatenating Matrices&amp;quot;&quot;/&gt;&lt;property id=&quot;20307&quot; value=&quot;318&quot;/&gt;&lt;/object&gt;&lt;object type=&quot;3&quot; unique_id=&quot;10755&quot;&gt;&lt;property id=&quot;20148&quot; value=&quot;5&quot;/&gt;&lt;property id=&quot;20300&quot; value=&quot;Slide 49 - &amp;quot;Concatenating Matrices&amp;quot;&quot;/&gt;&lt;property id=&quot;20307&quot; value=&quot;319&quot;/&gt;&lt;/object&gt;&lt;object type=&quot;3&quot; unique_id=&quot;10756&quot;&gt;&lt;property id=&quot;20148&quot; value=&quot;5&quot;/&gt;&lt;property id=&quot;20300&quot; value=&quot;Slide 50 - &amp;quot;Is any of this useful, anyway?&amp;quot;&quot;/&gt;&lt;property id=&quot;20307&quot; value=&quot;320&quot;/&gt;&lt;/object&gt;&lt;object type=&quot;3&quot; unique_id=&quot;10757&quot;&gt;&lt;property id=&quot;20148&quot; value=&quot;5&quot;/&gt;&lt;property id=&quot;20300&quot; value=&quot;Slide 51 - &amp;quot;Instancing&amp;quot;&quot;/&gt;&lt;property id=&quot;20307&quot; value=&quot;321&quot;/&gt;&lt;/object&gt;&lt;object type=&quot;3&quot; unique_id=&quot;10758&quot;&gt;&lt;property id=&quot;20148&quot; value=&quot;5&quot;/&gt;&lt;property id=&quot;20300&quot; value=&quot;Slide 52 - &amp;quot;Parenting&amp;quot;&quot;/&gt;&lt;property id=&quot;20307&quot; value=&quot;322&quot;/&gt;&lt;/object&gt;&lt;object type=&quot;3&quot; unique_id=&quot;10759&quot;&gt;&lt;property id=&quot;20148&quot; value=&quot;5&quot;/&gt;&lt;property id=&quot;20300&quot; value=&quot;Slide 53 - &amp;quot;Cameras&amp;quot;&quot;/&gt;&lt;property id=&quot;20307&quot; value=&quot;323&quot;/&gt;&lt;/object&gt;&lt;/object&gt;&lt;object type=&quot;8&quot; unique_id=&quot;1002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1390</TotalTime>
  <Words>304</Words>
  <Application>Microsoft Office PowerPoint</Application>
  <PresentationFormat>On-screen Show (16:9)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Collision: Bounce</vt:lpstr>
      <vt:lpstr>Collision Resolution</vt:lpstr>
      <vt:lpstr>Bounce!</vt:lpstr>
      <vt:lpstr>Normals</vt:lpstr>
      <vt:lpstr>Normals</vt:lpstr>
      <vt:lpstr>Normals</vt:lpstr>
      <vt:lpstr>Calculating Normals</vt:lpstr>
      <vt:lpstr>Calculating Normals</vt:lpstr>
      <vt:lpstr>Calculating Normals</vt:lpstr>
      <vt:lpstr>Calculating Normals</vt:lpstr>
      <vt:lpstr>Calculate the Bounce</vt:lpstr>
      <vt:lpstr>Bouncing in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Richard Stern</cp:lastModifiedBy>
  <cp:revision>66</cp:revision>
  <dcterms:created xsi:type="dcterms:W3CDTF">2014-07-14T04:04:52Z</dcterms:created>
  <dcterms:modified xsi:type="dcterms:W3CDTF">2017-04-19T23:21:19Z</dcterms:modified>
</cp:coreProperties>
</file>