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1" r:id="rId8"/>
    <p:sldId id="263" r:id="rId9"/>
    <p:sldId id="264" r:id="rId10"/>
  </p:sldIdLst>
  <p:sldSz cx="9144000" cy="5143500" type="screen16x9"/>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4F81B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14" y="6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DE15-1CB2-4A24-AFFF-D3DDE89DC4AB}" type="datetimeFigureOut">
              <a:rPr lang="en-GB" smtClean="0"/>
              <a:t>04/04/2017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1121-D736-4287-BB14-2A76EC012B8F}" type="slidenum">
              <a:rPr lang="en-GB" smtClean="0"/>
              <a:t>‹#›</a:t>
            </a:fld>
            <a:endParaRPr lang="en-GB"/>
          </a:p>
        </p:txBody>
      </p:sp>
    </p:spTree>
    <p:extLst>
      <p:ext uri="{BB962C8B-B14F-4D97-AF65-F5344CB8AC3E}">
        <p14:creationId xmlns:p14="http://schemas.microsoft.com/office/powerpoint/2010/main" val="297216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94E1E-3C95-403D-9E2C-9E58B2F1E7A3}" type="slidenum">
              <a:rPr lang="en-AU" smtClean="0"/>
              <a:t>6</a:t>
            </a:fld>
            <a:endParaRPr lang="en-AU"/>
          </a:p>
        </p:txBody>
      </p:sp>
    </p:spTree>
    <p:extLst>
      <p:ext uri="{BB962C8B-B14F-4D97-AF65-F5344CB8AC3E}">
        <p14:creationId xmlns:p14="http://schemas.microsoft.com/office/powerpoint/2010/main" val="273850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5576" y="771550"/>
            <a:ext cx="7632848" cy="1728192"/>
          </a:xfrm>
        </p:spPr>
        <p:txBody>
          <a:bodyPr>
            <a:normAutofit/>
          </a:bodyPr>
          <a:lstStyle>
            <a:lvl1pPr algn="l">
              <a:defRPr sz="4800"/>
            </a:lvl1pPr>
          </a:lstStyle>
          <a:p>
            <a:r>
              <a:rPr lang="en-US" dirty="0"/>
              <a:t>Click to edit title</a:t>
            </a:r>
            <a:endParaRPr lang="en-AU" dirty="0"/>
          </a:p>
        </p:txBody>
      </p:sp>
      <p:sp>
        <p:nvSpPr>
          <p:cNvPr id="3" name="Subtitle 2"/>
          <p:cNvSpPr>
            <a:spLocks noGrp="1"/>
          </p:cNvSpPr>
          <p:nvPr>
            <p:ph type="subTitle" idx="1" hasCustomPrompt="1"/>
          </p:nvPr>
        </p:nvSpPr>
        <p:spPr>
          <a:xfrm>
            <a:off x="755576" y="2571750"/>
            <a:ext cx="7632848" cy="115212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endParaRPr lang="en-AU" dirty="0"/>
          </a:p>
        </p:txBody>
      </p:sp>
      <p:sp>
        <p:nvSpPr>
          <p:cNvPr id="8" name="Text Placeholder 7"/>
          <p:cNvSpPr>
            <a:spLocks noGrp="1"/>
          </p:cNvSpPr>
          <p:nvPr>
            <p:ph type="body" sz="quarter" idx="11" hasCustomPrompt="1"/>
          </p:nvPr>
        </p:nvSpPr>
        <p:spPr>
          <a:xfrm>
            <a:off x="755650" y="4386138"/>
            <a:ext cx="7272734" cy="345852"/>
          </a:xfrm>
        </p:spPr>
        <p:txBody>
          <a:bodyPr>
            <a:noAutofit/>
          </a:bodyPr>
          <a:lstStyle>
            <a:lvl1pPr marL="0" indent="0">
              <a:buNone/>
              <a:defRPr sz="1400" baseline="0">
                <a:solidFill>
                  <a:schemeClr val="bg1">
                    <a:lumMod val="75000"/>
                  </a:schemeClr>
                </a:solidFill>
              </a:defRPr>
            </a:lvl1pPr>
            <a:lvl2pPr marL="457200" indent="0">
              <a:buNone/>
              <a:defRPr sz="1200">
                <a:solidFill>
                  <a:schemeClr val="bg1">
                    <a:lumMod val="75000"/>
                  </a:schemeClr>
                </a:solidFill>
              </a:defRPr>
            </a:lvl2pPr>
            <a:lvl3pPr marL="914400" indent="0">
              <a:buNone/>
              <a:defRPr sz="1100">
                <a:solidFill>
                  <a:schemeClr val="bg1">
                    <a:lumMod val="75000"/>
                  </a:schemeClr>
                </a:solidFill>
              </a:defRPr>
            </a:lvl3pPr>
            <a:lvl4pPr marL="1371600" indent="0">
              <a:buNone/>
              <a:defRPr sz="1050">
                <a:solidFill>
                  <a:schemeClr val="bg1">
                    <a:lumMod val="75000"/>
                  </a:schemeClr>
                </a:solidFill>
              </a:defRPr>
            </a:lvl4pPr>
            <a:lvl5pPr marL="1828800" indent="0">
              <a:buNone/>
              <a:defRPr sz="1050">
                <a:solidFill>
                  <a:schemeClr val="bg1">
                    <a:lumMod val="75000"/>
                  </a:schemeClr>
                </a:solidFill>
              </a:defRPr>
            </a:lvl5pPr>
          </a:lstStyle>
          <a:p>
            <a:pPr lvl="0"/>
            <a:r>
              <a:rPr lang="en-US" dirty="0"/>
              <a:t>Click to add or edit date and editor</a:t>
            </a:r>
            <a:endParaRPr lang="en-GB" dirty="0"/>
          </a:p>
        </p:txBody>
      </p:sp>
      <p:sp>
        <p:nvSpPr>
          <p:cNvPr id="10" name="Text Placeholder 9"/>
          <p:cNvSpPr>
            <a:spLocks noGrp="1"/>
          </p:cNvSpPr>
          <p:nvPr>
            <p:ph type="body" sz="quarter" idx="12" hasCustomPrompt="1"/>
          </p:nvPr>
        </p:nvSpPr>
        <p:spPr>
          <a:xfrm>
            <a:off x="755650" y="3827810"/>
            <a:ext cx="7632774" cy="486320"/>
          </a:xfrm>
        </p:spPr>
        <p:txBody>
          <a:bodyPr>
            <a:noAutofit/>
          </a:bodyPr>
          <a:lstStyle>
            <a:lvl1pPr marL="0" indent="0">
              <a:buNone/>
              <a:defRPr sz="2400" baseline="0">
                <a:solidFill>
                  <a:srgbClr val="00B0F0"/>
                </a:solidFill>
              </a:defRPr>
            </a:lvl1pPr>
          </a:lstStyle>
          <a:p>
            <a:pPr lvl="0"/>
            <a:r>
              <a:rPr lang="en-US" dirty="0"/>
              <a:t>Click to edit COURSE AREA - Topic</a:t>
            </a:r>
            <a:endParaRPr lang="en-GB" dirty="0"/>
          </a:p>
        </p:txBody>
      </p:sp>
    </p:spTree>
    <p:extLst>
      <p:ext uri="{BB962C8B-B14F-4D97-AF65-F5344CB8AC3E}">
        <p14:creationId xmlns:p14="http://schemas.microsoft.com/office/powerpoint/2010/main" val="313187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lvl1pPr>
              <a:defRPr sz="3600"/>
            </a:lvl1pPr>
          </a:lstStyle>
          <a:p>
            <a:r>
              <a:rPr lang="en-US" dirty="0"/>
              <a:t>Click to edit title</a:t>
            </a:r>
            <a:endParaRPr lang="en-AU" dirty="0"/>
          </a:p>
        </p:txBody>
      </p:sp>
      <p:sp>
        <p:nvSpPr>
          <p:cNvPr id="11" name="Text Placeholder 10"/>
          <p:cNvSpPr>
            <a:spLocks noGrp="1"/>
          </p:cNvSpPr>
          <p:nvPr>
            <p:ph type="body" sz="quarter" idx="10" hasCustomPrompt="1"/>
          </p:nvPr>
        </p:nvSpPr>
        <p:spPr>
          <a:xfrm>
            <a:off x="323850" y="1203325"/>
            <a:ext cx="7776542" cy="3384649"/>
          </a:xfrm>
        </p:spPr>
        <p:txBody>
          <a:bodyPr/>
          <a:lstStyle>
            <a:lvl1pPr>
              <a:defRPr/>
            </a:lvl1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9810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notes">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23527" y="205979"/>
            <a:ext cx="8641085"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11" name="Text Placeholder 10"/>
          <p:cNvSpPr>
            <a:spLocks noGrp="1"/>
          </p:cNvSpPr>
          <p:nvPr>
            <p:ph type="body" sz="quarter" idx="11"/>
          </p:nvPr>
        </p:nvSpPr>
        <p:spPr>
          <a:xfrm>
            <a:off x="323850" y="1200150"/>
            <a:ext cx="6192838" cy="339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956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3528" y="1203598"/>
            <a:ext cx="5486400" cy="37444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hasCustomPrompt="1"/>
          </p:nvPr>
        </p:nvSpPr>
        <p:spPr>
          <a:xfrm>
            <a:off x="5950496" y="1203598"/>
            <a:ext cx="2736304" cy="283249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
        <p:nvSpPr>
          <p:cNvPr id="8" name="Title Placeholder 1"/>
          <p:cNvSpPr>
            <a:spLocks noGrp="1"/>
          </p:cNvSpPr>
          <p:nvPr>
            <p:ph type="title" hasCustomPrompt="1"/>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Tree>
    <p:extLst>
      <p:ext uri="{BB962C8B-B14F-4D97-AF65-F5344CB8AC3E}">
        <p14:creationId xmlns:p14="http://schemas.microsoft.com/office/powerpoint/2010/main" val="189625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5" name="Text Placeholder 4"/>
          <p:cNvSpPr>
            <a:spLocks noGrp="1"/>
          </p:cNvSpPr>
          <p:nvPr>
            <p:ph type="body" sz="quarter" idx="11"/>
          </p:nvPr>
        </p:nvSpPr>
        <p:spPr>
          <a:xfrm>
            <a:off x="250825" y="1200150"/>
            <a:ext cx="6265863" cy="3394075"/>
          </a:xfrm>
        </p:spPr>
        <p:txBody>
          <a:bodyPr/>
          <a:lstStyle>
            <a:lvl1pPr marL="514350" indent="-514350">
              <a:buFont typeface="+mj-lt"/>
              <a:buAutoNum type="arabicPeriod"/>
              <a:defRPr/>
            </a:lvl1pPr>
            <a:lvl2pPr marL="914400" indent="-457200">
              <a:buFont typeface="+mj-lt"/>
              <a:buAutoNum type="alphaLcParen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60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08520" y="205979"/>
            <a:ext cx="9433048" cy="857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1"/>
          <p:cNvSpPr>
            <a:spLocks noGrp="1"/>
          </p:cNvSpPr>
          <p:nvPr>
            <p:ph type="title" hasCustomPrompt="1"/>
          </p:nvPr>
        </p:nvSpPr>
        <p:spPr>
          <a:xfrm>
            <a:off x="2411760" y="205979"/>
            <a:ext cx="655285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sz="quarter" idx="10" hasCustomPrompt="1"/>
          </p:nvPr>
        </p:nvSpPr>
        <p:spPr>
          <a:xfrm>
            <a:off x="6659563" y="1200151"/>
            <a:ext cx="2305050" cy="3394074"/>
          </a:xfrm>
        </p:spPr>
        <p:txBody>
          <a:bodyPr>
            <a:normAutofit/>
          </a:bodyPr>
          <a:lstStyle>
            <a:lvl1pPr marL="0" indent="0">
              <a:buNone/>
              <a:defRPr sz="12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NOTES</a:t>
            </a:r>
          </a:p>
          <a:p>
            <a:pPr lvl="0"/>
            <a:r>
              <a:rPr lang="en-US" dirty="0"/>
              <a:t>Click to edit notes</a:t>
            </a:r>
            <a:endParaRPr lang="en-GB" dirty="0"/>
          </a:p>
        </p:txBody>
      </p:sp>
      <p:sp>
        <p:nvSpPr>
          <p:cNvPr id="2" name="TextBox 1"/>
          <p:cNvSpPr txBox="1"/>
          <p:nvPr userDrawn="1"/>
        </p:nvSpPr>
        <p:spPr>
          <a:xfrm>
            <a:off x="179513" y="311438"/>
            <a:ext cx="2160240" cy="646331"/>
          </a:xfrm>
          <a:prstGeom prst="rect">
            <a:avLst/>
          </a:prstGeom>
          <a:noFill/>
        </p:spPr>
        <p:txBody>
          <a:bodyPr wrap="square" rtlCol="0">
            <a:spAutoFit/>
          </a:bodyPr>
          <a:lstStyle/>
          <a:p>
            <a:r>
              <a:rPr lang="en-AU" sz="3600" dirty="0">
                <a:solidFill>
                  <a:schemeClr val="bg1"/>
                </a:solidFill>
              </a:rPr>
              <a:t>EXCERCISE</a:t>
            </a:r>
            <a:endParaRPr lang="en-GB" sz="3600" dirty="0">
              <a:solidFill>
                <a:schemeClr val="bg1"/>
              </a:solidFill>
            </a:endParaRPr>
          </a:p>
        </p:txBody>
      </p:sp>
      <p:sp>
        <p:nvSpPr>
          <p:cNvPr id="8" name="Text Placeholder 7"/>
          <p:cNvSpPr>
            <a:spLocks noGrp="1"/>
          </p:cNvSpPr>
          <p:nvPr>
            <p:ph type="body" sz="quarter" idx="11"/>
          </p:nvPr>
        </p:nvSpPr>
        <p:spPr>
          <a:xfrm>
            <a:off x="323850" y="1200150"/>
            <a:ext cx="6264275" cy="3394075"/>
          </a:xfrm>
        </p:spPr>
        <p:txBody>
          <a:bodyPr/>
          <a:lstStyle>
            <a:lvl1pPr marL="514350" indent="-514350">
              <a:buFont typeface="+mj-lt"/>
              <a:buAutoNum type="arabicPeriod"/>
              <a:defRPr>
                <a:solidFill>
                  <a:schemeClr val="tx1">
                    <a:lumMod val="95000"/>
                    <a:lumOff val="5000"/>
                  </a:schemeClr>
                </a:solidFill>
              </a:defRPr>
            </a:lvl1pPr>
            <a:lvl2pPr marL="914400" indent="-457200">
              <a:buFont typeface="+mj-lt"/>
              <a:buAutoNum type="alphaLcParenR"/>
              <a:defRPr>
                <a:solidFill>
                  <a:schemeClr val="tx1">
                    <a:lumMod val="95000"/>
                    <a:lumOff val="5000"/>
                  </a:schemeClr>
                </a:solidFill>
              </a:defRPr>
            </a:lvl2pPr>
            <a:lvl3pPr marL="1371600" indent="-457200">
              <a:buFont typeface="Arial" panose="020B0604020202020204" pitchFamily="34" charset="0"/>
              <a:buChar char="•"/>
              <a:defRPr>
                <a:solidFill>
                  <a:schemeClr val="tx1">
                    <a:lumMod val="95000"/>
                    <a:lumOff val="5000"/>
                  </a:schemeClr>
                </a:solidFill>
              </a:defRPr>
            </a:lvl3pPr>
            <a:lvl4pPr marL="1714500" indent="-342900">
              <a:buFont typeface="Arial" panose="020B0604020202020204" pitchFamily="34" charset="0"/>
              <a:buChar char="•"/>
              <a:defRPr>
                <a:solidFill>
                  <a:schemeClr val="tx1">
                    <a:lumMod val="95000"/>
                    <a:lumOff val="5000"/>
                  </a:schemeClr>
                </a:solidFill>
              </a:defRPr>
            </a:lvl4pPr>
            <a:lvl5pPr marL="2171700" indent="-342900">
              <a:buFont typeface="Arial" panose="020B0604020202020204" pitchFamily="34" charset="0"/>
              <a:buChar cha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277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528" y="205979"/>
            <a:ext cx="8363272" cy="857250"/>
          </a:xfrm>
          <a:prstGeom prst="rect">
            <a:avLst/>
          </a:prstGeom>
        </p:spPr>
        <p:txBody>
          <a:bodyPr vert="horz" lIns="91440" tIns="45720" rIns="91440" bIns="45720" rtlCol="0" anchor="ctr">
            <a:normAutofit/>
          </a:bodyPr>
          <a:lstStyle/>
          <a:p>
            <a:r>
              <a:rPr lang="en-US" dirty="0"/>
              <a:t>Click to edit title</a:t>
            </a:r>
            <a:endParaRPr lang="en-AU" dirty="0"/>
          </a:p>
        </p:txBody>
      </p:sp>
      <p:sp>
        <p:nvSpPr>
          <p:cNvPr id="3" name="Text Placeholder 2"/>
          <p:cNvSpPr>
            <a:spLocks noGrp="1"/>
          </p:cNvSpPr>
          <p:nvPr>
            <p:ph type="body" idx="1"/>
          </p:nvPr>
        </p:nvSpPr>
        <p:spPr>
          <a:xfrm>
            <a:off x="323528" y="1200151"/>
            <a:ext cx="7776864" cy="3394472"/>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231967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7" r:id="rId4"/>
    <p:sldLayoutId id="2147483659" r:id="rId5"/>
    <p:sldLayoutId id="2147483660" r:id="rId6"/>
  </p:sldLayoutIdLst>
  <p:hf hdr="0" ftr="0" dt="0"/>
  <p:txStyles>
    <p:titleStyle>
      <a:lvl1pPr algn="l" defTabSz="914400" rtl="0" eaLnBrk="1" latinLnBrk="0" hangingPunct="1">
        <a:spcBef>
          <a:spcPct val="0"/>
        </a:spcBef>
        <a:buNone/>
        <a:defRPr sz="3600" b="0" i="0" u="none" kern="1200">
          <a:solidFill>
            <a:srgbClr val="00B0F0"/>
          </a:solidFill>
          <a:latin typeface="+mj-lt"/>
          <a:ea typeface="+mj-ea"/>
          <a:cs typeface="+mj-cs"/>
        </a:defRPr>
      </a:lvl1pPr>
    </p:titleStyle>
    <p:bodyStyle>
      <a:lvl1pPr marL="342900" indent="-342900" algn="l" defTabSz="914400" rtl="0" eaLnBrk="1" latinLnBrk="0" hangingPunct="1">
        <a:spcBef>
          <a:spcPct val="20000"/>
        </a:spcBef>
        <a:buClr>
          <a:srgbClr val="92D050"/>
        </a:buClr>
        <a:buFont typeface="Arial" panose="020B0604020202020204"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Clr>
          <a:srgbClr val="00B0F0"/>
        </a:buClr>
        <a:buFont typeface="Arial" panose="020B0604020202020204" pitchFamily="34" charset="0"/>
        <a:buChar char="–"/>
        <a:defRPr sz="2400" b="0" i="0" u="none"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mtClean="0"/>
              <a:t>Geometry - Lines </a:t>
            </a:r>
            <a:r>
              <a:rPr lang="en-AU" dirty="0" smtClean="0"/>
              <a:t>and Rays</a:t>
            </a:r>
            <a:endParaRPr lang="en-AU" dirty="0"/>
          </a:p>
        </p:txBody>
      </p:sp>
      <p:sp>
        <p:nvSpPr>
          <p:cNvPr id="3" name="Subtitle 2"/>
          <p:cNvSpPr>
            <a:spLocks noGrp="1"/>
          </p:cNvSpPr>
          <p:nvPr>
            <p:ph type="subTitle" idx="1"/>
          </p:nvPr>
        </p:nvSpPr>
        <p:spPr/>
        <p:txBody>
          <a:bodyPr/>
          <a:lstStyle/>
          <a:p>
            <a:endParaRPr lang="en-AU"/>
          </a:p>
        </p:txBody>
      </p:sp>
      <p:sp>
        <p:nvSpPr>
          <p:cNvPr id="4" name="Text Placeholder 3"/>
          <p:cNvSpPr>
            <a:spLocks noGrp="1"/>
          </p:cNvSpPr>
          <p:nvPr>
            <p:ph type="body" sz="quarter" idx="11"/>
          </p:nvPr>
        </p:nvSpPr>
        <p:spPr/>
        <p:txBody>
          <a:bodyPr/>
          <a:lstStyle/>
          <a:p>
            <a:endParaRPr lang="en-AU"/>
          </a:p>
        </p:txBody>
      </p:sp>
      <p:sp>
        <p:nvSpPr>
          <p:cNvPr id="5" name="Text Placeholder 4"/>
          <p:cNvSpPr>
            <a:spLocks noGrp="1"/>
          </p:cNvSpPr>
          <p:nvPr>
            <p:ph type="body" sz="quarter" idx="12"/>
          </p:nvPr>
        </p:nvSpPr>
        <p:spPr/>
        <p:txBody>
          <a:bodyPr/>
          <a:lstStyle/>
          <a:p>
            <a:r>
              <a:rPr lang="en-AU" smtClean="0"/>
              <a:t>Programming – Maths for Games</a:t>
            </a:r>
            <a:endParaRPr lang="en-AU"/>
          </a:p>
        </p:txBody>
      </p:sp>
    </p:spTree>
    <p:extLst>
      <p:ext uri="{BB962C8B-B14F-4D97-AF65-F5344CB8AC3E}">
        <p14:creationId xmlns:p14="http://schemas.microsoft.com/office/powerpoint/2010/main" val="67241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a:t>
            </a:r>
            <a:endParaRPr lang="en-AU" dirty="0"/>
          </a:p>
        </p:txBody>
      </p:sp>
      <p:sp>
        <p:nvSpPr>
          <p:cNvPr id="3" name="Text Placeholder 2"/>
          <p:cNvSpPr>
            <a:spLocks noGrp="1"/>
          </p:cNvSpPr>
          <p:nvPr>
            <p:ph type="body" sz="quarter" idx="10"/>
          </p:nvPr>
        </p:nvSpPr>
        <p:spPr/>
        <p:txBody>
          <a:bodyPr/>
          <a:lstStyle/>
          <a:p>
            <a:r>
              <a:rPr lang="en-AU" dirty="0" smtClean="0"/>
              <a:t>Definitions</a:t>
            </a:r>
          </a:p>
          <a:p>
            <a:pPr lvl="1"/>
            <a:endParaRPr lang="en-AU" dirty="0"/>
          </a:p>
          <a:p>
            <a:r>
              <a:rPr lang="en-AU" dirty="0" smtClean="0"/>
              <a:t>Closest Point on a Ray</a:t>
            </a:r>
          </a:p>
          <a:p>
            <a:pPr lvl="1"/>
            <a:endParaRPr lang="en-AU" dirty="0"/>
          </a:p>
          <a:p>
            <a:r>
              <a:rPr lang="en-AU" dirty="0" smtClean="0"/>
              <a:t>Ray </a:t>
            </a:r>
            <a:r>
              <a:rPr lang="en-AU" dirty="0" err="1" smtClean="0"/>
              <a:t>vs</a:t>
            </a:r>
            <a:r>
              <a:rPr lang="en-AU" dirty="0" smtClean="0"/>
              <a:t> Circle</a:t>
            </a:r>
          </a:p>
          <a:p>
            <a:pPr lvl="1"/>
            <a:endParaRPr lang="en-AU" dirty="0"/>
          </a:p>
          <a:p>
            <a:r>
              <a:rPr lang="en-AU" dirty="0" smtClean="0"/>
              <a:t>Ray </a:t>
            </a:r>
            <a:r>
              <a:rPr lang="en-AU" dirty="0" err="1" smtClean="0"/>
              <a:t>vs</a:t>
            </a:r>
            <a:r>
              <a:rPr lang="en-AU" dirty="0" smtClean="0"/>
              <a:t> Box</a:t>
            </a:r>
            <a:endParaRPr lang="en-AU" dirty="0"/>
          </a:p>
        </p:txBody>
      </p:sp>
    </p:spTree>
    <p:extLst>
      <p:ext uri="{BB962C8B-B14F-4D97-AF65-F5344CB8AC3E}">
        <p14:creationId xmlns:p14="http://schemas.microsoft.com/office/powerpoint/2010/main" val="309525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Definitions</a:t>
            </a:r>
            <a:endParaRPr lang="en-AU" dirty="0"/>
          </a:p>
        </p:txBody>
      </p:sp>
      <p:sp>
        <p:nvSpPr>
          <p:cNvPr id="3" name="Text Placeholder 2"/>
          <p:cNvSpPr>
            <a:spLocks noGrp="1"/>
          </p:cNvSpPr>
          <p:nvPr>
            <p:ph type="body" sz="quarter" idx="10"/>
          </p:nvPr>
        </p:nvSpPr>
        <p:spPr>
          <a:xfrm>
            <a:off x="323849" y="1203325"/>
            <a:ext cx="4664051" cy="3384649"/>
          </a:xfrm>
        </p:spPr>
        <p:txBody>
          <a:bodyPr>
            <a:normAutofit fontScale="62500" lnSpcReduction="20000"/>
          </a:bodyPr>
          <a:lstStyle/>
          <a:p>
            <a:r>
              <a:rPr lang="en-AU" dirty="0" smtClean="0"/>
              <a:t>In mathematics and games there are multiple definitions for what would be thought of as a Line</a:t>
            </a:r>
          </a:p>
          <a:p>
            <a:pPr lvl="1"/>
            <a:r>
              <a:rPr lang="en-AU" i="1" dirty="0" smtClean="0">
                <a:solidFill>
                  <a:srgbClr val="00B0F0"/>
                </a:solidFill>
              </a:rPr>
              <a:t>Lines</a:t>
            </a:r>
            <a:r>
              <a:rPr lang="en-AU" dirty="0" smtClean="0"/>
              <a:t> in 2D that are infinite, and have no start point or end point</a:t>
            </a:r>
          </a:p>
          <a:p>
            <a:pPr lvl="2"/>
            <a:r>
              <a:rPr lang="en-AU" dirty="0" smtClean="0"/>
              <a:t>Not often used</a:t>
            </a:r>
          </a:p>
          <a:p>
            <a:pPr lvl="1"/>
            <a:r>
              <a:rPr lang="en-AU" i="1" dirty="0" smtClean="0">
                <a:solidFill>
                  <a:srgbClr val="00B0F0"/>
                </a:solidFill>
              </a:rPr>
              <a:t>Line Segment</a:t>
            </a:r>
            <a:r>
              <a:rPr lang="en-AU" dirty="0" smtClean="0"/>
              <a:t> that has a start and end point in 2D or 3D</a:t>
            </a:r>
          </a:p>
          <a:p>
            <a:pPr lvl="1"/>
            <a:r>
              <a:rPr lang="en-AU" i="1" dirty="0" smtClean="0">
                <a:solidFill>
                  <a:srgbClr val="00B0F0"/>
                </a:solidFill>
              </a:rPr>
              <a:t>Ray</a:t>
            </a:r>
            <a:r>
              <a:rPr lang="en-AU" dirty="0" smtClean="0"/>
              <a:t> in 2D or 3D, which has a start point and a direction</a:t>
            </a:r>
          </a:p>
          <a:p>
            <a:pPr lvl="2"/>
            <a:r>
              <a:rPr lang="en-AU" dirty="0" smtClean="0"/>
              <a:t>Usually infinite in length</a:t>
            </a:r>
          </a:p>
          <a:p>
            <a:pPr lvl="2"/>
            <a:r>
              <a:rPr lang="en-AU" dirty="0" smtClean="0"/>
              <a:t>Can also have finite length if needed</a:t>
            </a:r>
          </a:p>
          <a:p>
            <a:pPr lvl="1"/>
            <a:endParaRPr lang="en-AU" dirty="0" smtClean="0"/>
          </a:p>
          <a:p>
            <a:r>
              <a:rPr lang="en-AU" i="1" dirty="0" smtClean="0">
                <a:solidFill>
                  <a:srgbClr val="00B0F0"/>
                </a:solidFill>
              </a:rPr>
              <a:t>Line</a:t>
            </a:r>
            <a:r>
              <a:rPr lang="en-AU" dirty="0" smtClean="0">
                <a:solidFill>
                  <a:srgbClr val="00B0F0"/>
                </a:solidFill>
              </a:rPr>
              <a:t> </a:t>
            </a:r>
            <a:r>
              <a:rPr lang="en-AU" i="1" dirty="0" smtClean="0">
                <a:solidFill>
                  <a:srgbClr val="00B0F0"/>
                </a:solidFill>
              </a:rPr>
              <a:t>Segments</a:t>
            </a:r>
            <a:r>
              <a:rPr lang="en-AU" dirty="0" smtClean="0">
                <a:solidFill>
                  <a:srgbClr val="00B0F0"/>
                </a:solidFill>
              </a:rPr>
              <a:t> </a:t>
            </a:r>
            <a:r>
              <a:rPr lang="en-AU" dirty="0" smtClean="0"/>
              <a:t>and </a:t>
            </a:r>
            <a:r>
              <a:rPr lang="en-AU" i="1" dirty="0" smtClean="0">
                <a:solidFill>
                  <a:srgbClr val="00B0F0"/>
                </a:solidFill>
              </a:rPr>
              <a:t>Rays</a:t>
            </a:r>
            <a:r>
              <a:rPr lang="en-AU" dirty="0" smtClean="0">
                <a:solidFill>
                  <a:srgbClr val="00B0F0"/>
                </a:solidFill>
              </a:rPr>
              <a:t> </a:t>
            </a:r>
            <a:r>
              <a:rPr lang="en-AU" dirty="0" smtClean="0"/>
              <a:t>typically represented with the same code</a:t>
            </a:r>
            <a:endParaRPr lang="en-AU" dirty="0"/>
          </a:p>
        </p:txBody>
      </p:sp>
      <p:grpSp>
        <p:nvGrpSpPr>
          <p:cNvPr id="4" name="Group 3"/>
          <p:cNvGrpSpPr/>
          <p:nvPr/>
        </p:nvGrpSpPr>
        <p:grpSpPr>
          <a:xfrm rot="4072532">
            <a:off x="5252489" y="2962163"/>
            <a:ext cx="2184677" cy="369332"/>
            <a:chOff x="5862608" y="4299942"/>
            <a:chExt cx="2184677" cy="369332"/>
          </a:xfrm>
        </p:grpSpPr>
        <p:cxnSp>
          <p:nvCxnSpPr>
            <p:cNvPr id="5" name="Straight Arrow Connector 4"/>
            <p:cNvCxnSpPr/>
            <p:nvPr/>
          </p:nvCxnSpPr>
          <p:spPr>
            <a:xfrm flipH="1">
              <a:off x="5862608" y="4594623"/>
              <a:ext cx="2184677"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6729336" y="4299942"/>
              <a:ext cx="520207" cy="369332"/>
            </a:xfrm>
            <a:prstGeom prst="rect">
              <a:avLst/>
            </a:prstGeom>
            <a:noFill/>
          </p:spPr>
          <p:txBody>
            <a:bodyPr wrap="none" rtlCol="0">
              <a:spAutoFit/>
            </a:bodyPr>
            <a:lstStyle/>
            <a:p>
              <a:r>
                <a:rPr lang="en-US" dirty="0" smtClean="0">
                  <a:solidFill>
                    <a:schemeClr val="bg1"/>
                  </a:solidFill>
                </a:rPr>
                <a:t>Ray</a:t>
              </a:r>
              <a:endParaRPr lang="en-US" dirty="0">
                <a:solidFill>
                  <a:schemeClr val="bg1"/>
                </a:solidFill>
              </a:endParaRPr>
            </a:p>
          </p:txBody>
        </p:sp>
      </p:grpSp>
      <p:grpSp>
        <p:nvGrpSpPr>
          <p:cNvPr id="8" name="Group 7"/>
          <p:cNvGrpSpPr/>
          <p:nvPr/>
        </p:nvGrpSpPr>
        <p:grpSpPr>
          <a:xfrm rot="17538685">
            <a:off x="4676937" y="1440414"/>
            <a:ext cx="5586716" cy="2292580"/>
            <a:chOff x="3698698" y="3448333"/>
            <a:chExt cx="5586716" cy="2292580"/>
          </a:xfrm>
        </p:grpSpPr>
        <p:cxnSp>
          <p:nvCxnSpPr>
            <p:cNvPr id="10" name="Straight Arrow Connector 9"/>
            <p:cNvCxnSpPr/>
            <p:nvPr/>
          </p:nvCxnSpPr>
          <p:spPr>
            <a:xfrm rot="4061315" flipH="1">
              <a:off x="5345766" y="1801265"/>
              <a:ext cx="2292580" cy="5586716"/>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6351124" y="4299942"/>
              <a:ext cx="572593" cy="369332"/>
            </a:xfrm>
            <a:prstGeom prst="rect">
              <a:avLst/>
            </a:prstGeom>
            <a:noFill/>
          </p:spPr>
          <p:txBody>
            <a:bodyPr wrap="none" rtlCol="0">
              <a:spAutoFit/>
            </a:bodyPr>
            <a:lstStyle/>
            <a:p>
              <a:r>
                <a:rPr lang="en-US" dirty="0" smtClean="0">
                  <a:solidFill>
                    <a:schemeClr val="bg1"/>
                  </a:solidFill>
                </a:rPr>
                <a:t>Line</a:t>
              </a:r>
              <a:endParaRPr lang="en-US" dirty="0">
                <a:solidFill>
                  <a:schemeClr val="bg1"/>
                </a:solidFill>
              </a:endParaRPr>
            </a:p>
          </p:txBody>
        </p:sp>
      </p:grpSp>
      <p:grpSp>
        <p:nvGrpSpPr>
          <p:cNvPr id="12" name="Group 11"/>
          <p:cNvGrpSpPr/>
          <p:nvPr/>
        </p:nvGrpSpPr>
        <p:grpSpPr>
          <a:xfrm rot="20934371">
            <a:off x="5436182" y="1320582"/>
            <a:ext cx="2184677" cy="369332"/>
            <a:chOff x="5862608" y="4299942"/>
            <a:chExt cx="2184677" cy="369332"/>
          </a:xfrm>
        </p:grpSpPr>
        <p:cxnSp>
          <p:nvCxnSpPr>
            <p:cNvPr id="13" name="Straight Arrow Connector 12"/>
            <p:cNvCxnSpPr/>
            <p:nvPr/>
          </p:nvCxnSpPr>
          <p:spPr>
            <a:xfrm flipH="1">
              <a:off x="5862608" y="4594623"/>
              <a:ext cx="2184677" cy="1"/>
            </a:xfrm>
            <a:prstGeom prst="straightConnector1">
              <a:avLst/>
            </a:prstGeom>
            <a:ln>
              <a:tailEnd type="non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6263377" y="4299942"/>
              <a:ext cx="1452129" cy="369332"/>
            </a:xfrm>
            <a:prstGeom prst="rect">
              <a:avLst/>
            </a:prstGeom>
            <a:noFill/>
          </p:spPr>
          <p:txBody>
            <a:bodyPr wrap="none" rtlCol="0">
              <a:spAutoFit/>
            </a:bodyPr>
            <a:lstStyle/>
            <a:p>
              <a:r>
                <a:rPr lang="en-US" dirty="0" smtClean="0">
                  <a:solidFill>
                    <a:schemeClr val="bg1"/>
                  </a:solidFill>
                </a:rPr>
                <a:t>Line Segment</a:t>
              </a:r>
              <a:endParaRPr lang="en-US" dirty="0">
                <a:solidFill>
                  <a:schemeClr val="bg1"/>
                </a:solidFill>
              </a:endParaRPr>
            </a:p>
          </p:txBody>
        </p:sp>
      </p:grpSp>
      <p:sp>
        <p:nvSpPr>
          <p:cNvPr id="17" name="Oval 16"/>
          <p:cNvSpPr/>
          <p:nvPr/>
        </p:nvSpPr>
        <p:spPr>
          <a:xfrm>
            <a:off x="5451949" y="1768358"/>
            <a:ext cx="102350" cy="102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7600349" y="1337061"/>
            <a:ext cx="102350" cy="102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6603135" y="4134852"/>
            <a:ext cx="102350" cy="1023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9006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Definitions</a:t>
            </a:r>
            <a:endParaRPr lang="en-AU" dirty="0"/>
          </a:p>
        </p:txBody>
      </p:sp>
      <p:sp>
        <p:nvSpPr>
          <p:cNvPr id="3" name="Text Placeholder 2"/>
          <p:cNvSpPr>
            <a:spLocks noGrp="1"/>
          </p:cNvSpPr>
          <p:nvPr>
            <p:ph type="body" sz="quarter" idx="10"/>
          </p:nvPr>
        </p:nvSpPr>
        <p:spPr>
          <a:xfrm>
            <a:off x="323849" y="1203325"/>
            <a:ext cx="4752207" cy="3384649"/>
          </a:xfrm>
        </p:spPr>
        <p:txBody>
          <a:bodyPr>
            <a:normAutofit fontScale="62500" lnSpcReduction="20000"/>
          </a:bodyPr>
          <a:lstStyle/>
          <a:p>
            <a:r>
              <a:rPr lang="en-AU" dirty="0" smtClean="0"/>
              <a:t>A Ray is typically stored as</a:t>
            </a:r>
          </a:p>
          <a:p>
            <a:pPr lvl="1"/>
            <a:r>
              <a:rPr lang="en-AU" i="1" dirty="0" smtClean="0">
                <a:solidFill>
                  <a:srgbClr val="00B0F0"/>
                </a:solidFill>
              </a:rPr>
              <a:t>Origin</a:t>
            </a:r>
            <a:r>
              <a:rPr lang="en-AU" dirty="0" smtClean="0"/>
              <a:t> Point where the Ray starts</a:t>
            </a:r>
          </a:p>
          <a:p>
            <a:pPr lvl="1"/>
            <a:r>
              <a:rPr lang="en-AU" i="1" dirty="0" smtClean="0">
                <a:solidFill>
                  <a:srgbClr val="00B0F0"/>
                </a:solidFill>
              </a:rPr>
              <a:t>Direction</a:t>
            </a:r>
            <a:r>
              <a:rPr lang="en-AU" dirty="0" smtClean="0"/>
              <a:t> Vector, usually </a:t>
            </a:r>
            <a:r>
              <a:rPr lang="en-AU" i="1" dirty="0" smtClean="0"/>
              <a:t>Normalised</a:t>
            </a:r>
          </a:p>
          <a:p>
            <a:pPr lvl="1"/>
            <a:r>
              <a:rPr lang="en-AU" dirty="0" smtClean="0"/>
              <a:t>Can easily represent </a:t>
            </a:r>
            <a:r>
              <a:rPr lang="en-AU" i="1" dirty="0" smtClean="0">
                <a:solidFill>
                  <a:srgbClr val="00B0F0"/>
                </a:solidFill>
              </a:rPr>
              <a:t>Line Segment</a:t>
            </a:r>
          </a:p>
          <a:p>
            <a:pPr lvl="2"/>
            <a:r>
              <a:rPr lang="en-AU" dirty="0" smtClean="0"/>
              <a:t>Line end point is simply the origin + direction multiplied by a desired length</a:t>
            </a:r>
          </a:p>
          <a:p>
            <a:pPr lvl="1"/>
            <a:r>
              <a:rPr lang="en-AU" dirty="0" smtClean="0"/>
              <a:t>Finite length Rays can either store the length as the magnitude within the Direction, or as an additional property</a:t>
            </a:r>
            <a:endParaRPr lang="en-AU" dirty="0"/>
          </a:p>
          <a:p>
            <a:pPr lvl="1"/>
            <a:endParaRPr lang="en-AU" dirty="0" smtClean="0"/>
          </a:p>
          <a:p>
            <a:r>
              <a:rPr lang="en-AU" dirty="0" smtClean="0"/>
              <a:t>There are many techniques that use Rays</a:t>
            </a:r>
          </a:p>
          <a:p>
            <a:pPr lvl="1"/>
            <a:r>
              <a:rPr lang="en-AU" dirty="0" smtClean="0"/>
              <a:t>Mouse Picking of scene objects</a:t>
            </a:r>
          </a:p>
          <a:p>
            <a:pPr lvl="1"/>
            <a:r>
              <a:rPr lang="en-AU" dirty="0" smtClean="0"/>
              <a:t>Projectiles</a:t>
            </a:r>
          </a:p>
          <a:p>
            <a:pPr lvl="1"/>
            <a:r>
              <a:rPr lang="en-AU" dirty="0" smtClean="0"/>
              <a:t>Line of Sight checks</a:t>
            </a:r>
            <a:endParaRPr lang="en-AU" dirty="0"/>
          </a:p>
        </p:txBody>
      </p:sp>
      <p:grpSp>
        <p:nvGrpSpPr>
          <p:cNvPr id="4" name="Group 3"/>
          <p:cNvGrpSpPr/>
          <p:nvPr/>
        </p:nvGrpSpPr>
        <p:grpSpPr>
          <a:xfrm rot="18378799">
            <a:off x="6123921" y="1443574"/>
            <a:ext cx="1214439" cy="1606907"/>
            <a:chOff x="5868144" y="825497"/>
            <a:chExt cx="1214439" cy="1606907"/>
          </a:xfrm>
        </p:grpSpPr>
        <p:sp>
          <p:nvSpPr>
            <p:cNvPr id="5" name="TextBox 4"/>
            <p:cNvSpPr txBox="1"/>
            <p:nvPr/>
          </p:nvSpPr>
          <p:spPr>
            <a:xfrm rot="3221201">
              <a:off x="5580590" y="1601728"/>
              <a:ext cx="1292020" cy="369332"/>
            </a:xfrm>
            <a:prstGeom prst="rect">
              <a:avLst/>
            </a:prstGeom>
            <a:noFill/>
          </p:spPr>
          <p:txBody>
            <a:bodyPr wrap="none" rtlCol="0">
              <a:spAutoFit/>
            </a:bodyPr>
            <a:lstStyle/>
            <a:p>
              <a:r>
                <a:rPr lang="en-US" dirty="0" smtClean="0">
                  <a:solidFill>
                    <a:schemeClr val="bg1"/>
                  </a:solidFill>
                </a:rPr>
                <a:t>Origin </a:t>
              </a:r>
              <a:r>
                <a:rPr lang="en-US" dirty="0" smtClean="0">
                  <a:solidFill>
                    <a:schemeClr val="bg1"/>
                  </a:solidFill>
                </a:rPr>
                <a:t>Point</a:t>
              </a:r>
              <a:endParaRPr lang="en-US" dirty="0">
                <a:solidFill>
                  <a:schemeClr val="bg1"/>
                </a:solidFill>
              </a:endParaRPr>
            </a:p>
          </p:txBody>
        </p:sp>
        <p:sp>
          <p:nvSpPr>
            <p:cNvPr id="6" name="Oval 5"/>
            <p:cNvSpPr/>
            <p:nvPr/>
          </p:nvSpPr>
          <p:spPr>
            <a:xfrm>
              <a:off x="5868144" y="116414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6"/>
            </p:cNvCxnSpPr>
            <p:nvPr/>
          </p:nvCxnSpPr>
          <p:spPr>
            <a:xfrm rot="3221201" flipV="1">
              <a:off x="6198147" y="690368"/>
              <a:ext cx="749308" cy="101956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6040983" y="857859"/>
              <a:ext cx="948208" cy="338554"/>
            </a:xfrm>
            <a:prstGeom prst="rect">
              <a:avLst/>
            </a:prstGeom>
            <a:noFill/>
          </p:spPr>
          <p:txBody>
            <a:bodyPr wrap="none" rtlCol="0">
              <a:spAutoFit/>
            </a:bodyPr>
            <a:lstStyle/>
            <a:p>
              <a:r>
                <a:rPr lang="en-US" sz="1600" dirty="0" smtClean="0">
                  <a:solidFill>
                    <a:schemeClr val="bg1"/>
                  </a:solidFill>
                </a:rPr>
                <a:t>Direction</a:t>
              </a:r>
              <a:endParaRPr lang="en-US" sz="1600" dirty="0">
                <a:solidFill>
                  <a:schemeClr val="bg1"/>
                </a:solidFill>
              </a:endParaRPr>
            </a:p>
          </p:txBody>
        </p:sp>
      </p:grpSp>
      <p:sp>
        <p:nvSpPr>
          <p:cNvPr id="11" name="Rectangle 10"/>
          <p:cNvSpPr/>
          <p:nvPr/>
        </p:nvSpPr>
        <p:spPr>
          <a:xfrm>
            <a:off x="6002193" y="2988971"/>
            <a:ext cx="1296144" cy="878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50" dirty="0" err="1" smtClean="0">
                <a:solidFill>
                  <a:srgbClr val="0000FF"/>
                </a:solidFill>
                <a:latin typeface="Consolas" panose="020B0609020204030204" pitchFamily="49" charset="0"/>
                <a:cs typeface="Consolas" panose="020B0609020204030204" pitchFamily="49" charset="0"/>
              </a:rPr>
              <a:t>struct</a:t>
            </a:r>
            <a:r>
              <a:rPr lang="en-AU" sz="1050" dirty="0" smtClean="0">
                <a:solidFill>
                  <a:srgbClr val="0000FF"/>
                </a:solidFill>
                <a:latin typeface="Consolas" panose="020B0609020204030204" pitchFamily="49" charset="0"/>
                <a:cs typeface="Consolas" panose="020B0609020204030204" pitchFamily="49" charset="0"/>
              </a:rPr>
              <a:t> </a:t>
            </a:r>
            <a:r>
              <a:rPr lang="en-AU" sz="1050" dirty="0" smtClean="0">
                <a:solidFill>
                  <a:schemeClr val="tx1"/>
                </a:solidFill>
                <a:latin typeface="Consolas" panose="020B0609020204030204" pitchFamily="49" charset="0"/>
                <a:cs typeface="Consolas" panose="020B0609020204030204" pitchFamily="49" charset="0"/>
              </a:rPr>
              <a:t>Ray {</a:t>
            </a:r>
          </a:p>
          <a:p>
            <a:r>
              <a:rPr lang="en-AU" sz="1050" dirty="0">
                <a:solidFill>
                  <a:schemeClr val="tx1"/>
                </a:solidFill>
                <a:latin typeface="Consolas" panose="020B0609020204030204" pitchFamily="49" charset="0"/>
                <a:cs typeface="Consolas" panose="020B0609020204030204" pitchFamily="49" charset="0"/>
              </a:rPr>
              <a:t> </a:t>
            </a:r>
            <a:r>
              <a:rPr lang="en-AU" sz="1050" dirty="0" smtClean="0">
                <a:solidFill>
                  <a:schemeClr val="tx1"/>
                </a:solidFill>
                <a:latin typeface="Consolas" panose="020B0609020204030204" pitchFamily="49" charset="0"/>
                <a:cs typeface="Consolas" panose="020B0609020204030204" pitchFamily="49" charset="0"/>
              </a:rPr>
              <a:t>  </a:t>
            </a:r>
            <a:r>
              <a:rPr lang="en-AU" sz="1050" dirty="0" smtClean="0">
                <a:solidFill>
                  <a:schemeClr val="accent5">
                    <a:lumMod val="75000"/>
                  </a:schemeClr>
                </a:solidFill>
                <a:latin typeface="Consolas" panose="020B0609020204030204" pitchFamily="49" charset="0"/>
                <a:cs typeface="Consolas" panose="020B0609020204030204" pitchFamily="49" charset="0"/>
              </a:rPr>
              <a:t>Vector2</a:t>
            </a:r>
            <a:r>
              <a:rPr lang="en-AU" sz="1050" dirty="0" smtClean="0">
                <a:solidFill>
                  <a:schemeClr val="tx1"/>
                </a:solidFill>
                <a:latin typeface="Consolas" panose="020B0609020204030204" pitchFamily="49" charset="0"/>
                <a:cs typeface="Consolas" panose="020B0609020204030204" pitchFamily="49" charset="0"/>
              </a:rPr>
              <a:t> o;</a:t>
            </a:r>
          </a:p>
          <a:p>
            <a:r>
              <a:rPr lang="en-AU" sz="1050" dirty="0" smtClean="0">
                <a:solidFill>
                  <a:schemeClr val="tx1"/>
                </a:solidFill>
                <a:latin typeface="Consolas" panose="020B0609020204030204" pitchFamily="49" charset="0"/>
                <a:cs typeface="Consolas" panose="020B0609020204030204" pitchFamily="49" charset="0"/>
              </a:rPr>
              <a:t>   </a:t>
            </a:r>
            <a:r>
              <a:rPr lang="en-AU" sz="1050" dirty="0" smtClean="0">
                <a:solidFill>
                  <a:schemeClr val="accent5">
                    <a:lumMod val="75000"/>
                  </a:schemeClr>
                </a:solidFill>
                <a:latin typeface="Consolas" panose="020B0609020204030204" pitchFamily="49" charset="0"/>
                <a:cs typeface="Consolas" panose="020B0609020204030204" pitchFamily="49" charset="0"/>
              </a:rPr>
              <a:t>Vector2</a:t>
            </a:r>
            <a:r>
              <a:rPr lang="en-AU" sz="1050" dirty="0" smtClean="0">
                <a:solidFill>
                  <a:schemeClr val="tx1"/>
                </a:solidFill>
                <a:latin typeface="Consolas" panose="020B0609020204030204" pitchFamily="49" charset="0"/>
                <a:cs typeface="Consolas" panose="020B0609020204030204" pitchFamily="49" charset="0"/>
              </a:rPr>
              <a:t> d;</a:t>
            </a:r>
          </a:p>
          <a:p>
            <a:r>
              <a:rPr lang="en-AU" sz="1050" dirty="0" smtClean="0">
                <a:solidFill>
                  <a:schemeClr val="tx1"/>
                </a:solidFill>
                <a:latin typeface="Consolas" panose="020B0609020204030204" pitchFamily="49" charset="0"/>
                <a:cs typeface="Consolas" panose="020B0609020204030204" pitchFamily="49" charset="0"/>
              </a:rPr>
              <a:t>};</a:t>
            </a:r>
            <a:endParaRPr lang="en-AU" sz="105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3600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Closest Point on Ray</a:t>
            </a:r>
            <a:endParaRPr lang="en-AU" dirty="0"/>
          </a:p>
        </p:txBody>
      </p:sp>
      <p:sp>
        <p:nvSpPr>
          <p:cNvPr id="3" name="Text Placeholder 2"/>
          <p:cNvSpPr>
            <a:spLocks noGrp="1"/>
          </p:cNvSpPr>
          <p:nvPr>
            <p:ph type="body" sz="quarter" idx="10"/>
          </p:nvPr>
        </p:nvSpPr>
        <p:spPr>
          <a:xfrm>
            <a:off x="323850" y="1203325"/>
            <a:ext cx="4700276" cy="3384649"/>
          </a:xfrm>
        </p:spPr>
        <p:txBody>
          <a:bodyPr>
            <a:normAutofit fontScale="62500" lnSpcReduction="20000"/>
          </a:bodyPr>
          <a:lstStyle/>
          <a:p>
            <a:r>
              <a:rPr lang="en-AU" dirty="0" smtClean="0"/>
              <a:t>One technique is to find the closest point along a Ray to another Point</a:t>
            </a:r>
          </a:p>
          <a:p>
            <a:pPr lvl="1"/>
            <a:endParaRPr lang="en-AU" dirty="0"/>
          </a:p>
          <a:p>
            <a:r>
              <a:rPr lang="en-AU" dirty="0" smtClean="0"/>
              <a:t>To do this we simply </a:t>
            </a:r>
            <a:r>
              <a:rPr lang="en-AU" i="1" dirty="0" smtClean="0">
                <a:solidFill>
                  <a:srgbClr val="00B0F0"/>
                </a:solidFill>
              </a:rPr>
              <a:t>project</a:t>
            </a:r>
            <a:r>
              <a:rPr lang="en-AU" dirty="0" smtClean="0">
                <a:solidFill>
                  <a:srgbClr val="00B0F0"/>
                </a:solidFill>
              </a:rPr>
              <a:t> </a:t>
            </a:r>
            <a:r>
              <a:rPr lang="en-AU" dirty="0" smtClean="0"/>
              <a:t>the Point onto the Ray:</a:t>
            </a:r>
          </a:p>
          <a:p>
            <a:pPr lvl="1"/>
            <a:r>
              <a:rPr lang="en-AU" dirty="0" smtClean="0"/>
              <a:t>Calculate a Vector from the Ray origin to the Point</a:t>
            </a:r>
          </a:p>
          <a:p>
            <a:pPr lvl="1"/>
            <a:r>
              <a:rPr lang="en-AU" dirty="0" smtClean="0"/>
              <a:t>Dot Product the Vector against the Ray direction to find out how far along the Ray the Point projects</a:t>
            </a:r>
          </a:p>
          <a:p>
            <a:pPr lvl="1"/>
            <a:r>
              <a:rPr lang="en-AU" dirty="0" smtClean="0"/>
              <a:t>Clamp this value to be in the range [0,Length]</a:t>
            </a:r>
          </a:p>
          <a:p>
            <a:pPr lvl="1"/>
            <a:r>
              <a:rPr lang="en-AU" dirty="0" smtClean="0"/>
              <a:t>Result is multiplied by the Ray direction and added to the Ray origin to find the exact point</a:t>
            </a:r>
            <a:endParaRPr lang="en-AU" dirty="0"/>
          </a:p>
        </p:txBody>
      </p:sp>
      <p:grpSp>
        <p:nvGrpSpPr>
          <p:cNvPr id="4" name="Group 3"/>
          <p:cNvGrpSpPr/>
          <p:nvPr/>
        </p:nvGrpSpPr>
        <p:grpSpPr>
          <a:xfrm rot="16200000">
            <a:off x="5060562" y="926242"/>
            <a:ext cx="3014802" cy="1841324"/>
            <a:chOff x="5830439" y="904797"/>
            <a:chExt cx="1819673" cy="1318136"/>
          </a:xfrm>
        </p:grpSpPr>
        <mc:AlternateContent xmlns:mc="http://schemas.openxmlformats.org/markup-compatibility/2006">
          <mc:Choice xmlns:a14="http://schemas.microsoft.com/office/drawing/2010/main" Requires="a14">
            <p:sp>
              <p:nvSpPr>
                <p:cNvPr id="5" name="TextBox 4"/>
                <p:cNvSpPr txBox="1"/>
                <p:nvPr/>
              </p:nvSpPr>
              <p:spPr>
                <a:xfrm rot="5400000">
                  <a:off x="5799193" y="1207635"/>
                  <a:ext cx="285414" cy="2229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i="1">
                            <a:solidFill>
                              <a:schemeClr val="bg1"/>
                            </a:solidFill>
                            <a:latin typeface="Cambria Math" panose="02040503050406030204" pitchFamily="18" charset="0"/>
                          </a:rPr>
                          <m:t>𝑂</m:t>
                        </m:r>
                      </m:oMath>
                    </m:oMathPara>
                  </a14:m>
                  <a:endParaRPr lang="en-AU" dirty="0"/>
                </a:p>
              </p:txBody>
            </p:sp>
          </mc:Choice>
          <mc:Fallback>
            <p:sp>
              <p:nvSpPr>
                <p:cNvPr id="5" name="TextBox 4"/>
                <p:cNvSpPr txBox="1">
                  <a:spLocks noRot="1" noChangeAspect="1" noMove="1" noResize="1" noEditPoints="1" noAdjustHandles="1" noChangeArrowheads="1" noChangeShapeType="1" noTextEdit="1"/>
                </p:cNvSpPr>
                <p:nvPr/>
              </p:nvSpPr>
              <p:spPr>
                <a:xfrm rot="5400000">
                  <a:off x="5799193" y="1207635"/>
                  <a:ext cx="285414" cy="222921"/>
                </a:xfrm>
                <a:prstGeom prst="rect">
                  <a:avLst/>
                </a:prstGeom>
                <a:blipFill rotWithShape="0">
                  <a:blip r:embed="rId2"/>
                  <a:stretch>
                    <a:fillRect/>
                  </a:stretch>
                </a:blipFill>
              </p:spPr>
              <p:txBody>
                <a:bodyPr/>
                <a:lstStyle/>
                <a:p>
                  <a:r>
                    <a:rPr lang="en-AU">
                      <a:noFill/>
                    </a:rPr>
                    <a:t> </a:t>
                  </a:r>
                </a:p>
              </p:txBody>
            </p:sp>
          </mc:Fallback>
        </mc:AlternateContent>
        <p:sp>
          <p:nvSpPr>
            <p:cNvPr id="6" name="Oval 5"/>
            <p:cNvSpPr/>
            <p:nvPr/>
          </p:nvSpPr>
          <p:spPr>
            <a:xfrm>
              <a:off x="5940423" y="110438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rot="5400000" flipV="1">
              <a:off x="6302769" y="836146"/>
              <a:ext cx="0" cy="60847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p:cNvSpPr txBox="1"/>
                <p:nvPr/>
              </p:nvSpPr>
              <p:spPr>
                <a:xfrm>
                  <a:off x="6195162" y="904797"/>
                  <a:ext cx="229269" cy="24235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AU" sz="1600" i="1">
                            <a:solidFill>
                              <a:schemeClr val="bg1"/>
                            </a:solidFill>
                            <a:latin typeface="Cambria Math" panose="02040503050406030204" pitchFamily="18" charset="0"/>
                          </a:rPr>
                          <m:t>𝐷</m:t>
                        </m:r>
                      </m:oMath>
                    </m:oMathPara>
                  </a14:m>
                  <a:endParaRPr lang="en-US" sz="1600" dirty="0">
                    <a:solidFill>
                      <a:schemeClr val="bg1"/>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6195162" y="904797"/>
                  <a:ext cx="229269" cy="242358"/>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rot="5400000">
                  <a:off x="7049459" y="1973355"/>
                  <a:ext cx="276234" cy="2229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AU" i="1">
                            <a:solidFill>
                              <a:schemeClr val="bg1"/>
                            </a:solidFill>
                            <a:latin typeface="Cambria Math" panose="02040503050406030204" pitchFamily="18" charset="0"/>
                          </a:rPr>
                          <m:t>𝑃</m:t>
                        </m:r>
                      </m:oMath>
                    </m:oMathPara>
                  </a14:m>
                  <a:endParaRPr lang="en-US" dirty="0">
                    <a:solidFill>
                      <a:schemeClr val="bg1"/>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rot="5400000">
                  <a:off x="7049459" y="1973355"/>
                  <a:ext cx="276234" cy="222921"/>
                </a:xfrm>
                <a:prstGeom prst="rect">
                  <a:avLst/>
                </a:prstGeom>
                <a:blipFill rotWithShape="0">
                  <a:blip r:embed="rId4"/>
                  <a:stretch>
                    <a:fillRect/>
                  </a:stretch>
                </a:blipFill>
              </p:spPr>
              <p:txBody>
                <a:bodyPr/>
                <a:lstStyle/>
                <a:p>
                  <a:r>
                    <a:rPr lang="en-AU">
                      <a:noFill/>
                    </a:rPr>
                    <a:t> </a:t>
                  </a:r>
                </a:p>
              </p:txBody>
            </p:sp>
          </mc:Fallback>
        </mc:AlternateContent>
        <p:cxnSp>
          <p:nvCxnSpPr>
            <p:cNvPr id="15" name="Straight Arrow Connector 14"/>
            <p:cNvCxnSpPr>
              <a:stCxn id="6" idx="6"/>
            </p:cNvCxnSpPr>
            <p:nvPr/>
          </p:nvCxnSpPr>
          <p:spPr>
            <a:xfrm rot="5400000" flipH="1" flipV="1">
              <a:off x="6831271" y="321544"/>
              <a:ext cx="1" cy="1637681"/>
            </a:xfrm>
            <a:prstGeom prst="straightConnector1">
              <a:avLst/>
            </a:prstGeom>
            <a:ln>
              <a:solidFill>
                <a:srgbClr val="4F81BD">
                  <a:alpha val="50196"/>
                </a:srgbClr>
              </a:solidFill>
              <a:prstDash val="sysDash"/>
              <a:tailEnd type="triangle"/>
            </a:ln>
          </p:spPr>
          <p:style>
            <a:lnRef idx="3">
              <a:schemeClr val="accent1"/>
            </a:lnRef>
            <a:fillRef idx="0">
              <a:schemeClr val="accent1"/>
            </a:fillRef>
            <a:effectRef idx="2">
              <a:schemeClr val="accent1"/>
            </a:effectRef>
            <a:fontRef idx="minor">
              <a:schemeClr val="tx1"/>
            </a:fontRef>
          </p:style>
        </p:cxnSp>
      </p:grpSp>
      <p:sp>
        <p:nvSpPr>
          <p:cNvPr id="11" name="Oval 10"/>
          <p:cNvSpPr/>
          <p:nvPr/>
        </p:nvSpPr>
        <p:spPr>
          <a:xfrm>
            <a:off x="7133164" y="1290487"/>
            <a:ext cx="144016" cy="14401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cxnSp>
        <p:nvCxnSpPr>
          <p:cNvPr id="14" name="Straight Arrow Connector 13"/>
          <p:cNvCxnSpPr>
            <a:stCxn id="6" idx="5"/>
            <a:endCxn id="11" idx="3"/>
          </p:cNvCxnSpPr>
          <p:nvPr/>
        </p:nvCxnSpPr>
        <p:spPr>
          <a:xfrm flipV="1">
            <a:off x="6011960" y="1413412"/>
            <a:ext cx="1142295" cy="1656843"/>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p:cNvCxnSpPr>
          <p:nvPr/>
        </p:nvCxnSpPr>
        <p:spPr>
          <a:xfrm flipH="1" flipV="1">
            <a:off x="6011960" y="1358299"/>
            <a:ext cx="1121204" cy="4196"/>
          </a:xfrm>
          <a:prstGeom prst="straightConnector1">
            <a:avLst/>
          </a:prstGeom>
          <a:ln w="19050">
            <a:solidFill>
              <a:srgbClr val="92D050">
                <a:alpha val="50196"/>
              </a:srgb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 name="Multiply 21"/>
          <p:cNvSpPr/>
          <p:nvPr/>
        </p:nvSpPr>
        <p:spPr>
          <a:xfrm>
            <a:off x="5814738" y="1190383"/>
            <a:ext cx="288032" cy="360040"/>
          </a:xfrm>
          <a:prstGeom prst="mathMultiply">
            <a:avLst>
              <a:gd name="adj1" fmla="val 114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mc:AlternateContent xmlns:mc="http://schemas.openxmlformats.org/markup-compatibility/2006">
        <mc:Choice xmlns:a14="http://schemas.microsoft.com/office/drawing/2010/main" Requires="a14">
          <p:sp>
            <p:nvSpPr>
              <p:cNvPr id="23" name="TextBox 22"/>
              <p:cNvSpPr txBox="1"/>
              <p:nvPr/>
            </p:nvSpPr>
            <p:spPr>
              <a:xfrm>
                <a:off x="6085726" y="4051145"/>
                <a:ext cx="12747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i="1" smtClean="0">
                              <a:solidFill>
                                <a:schemeClr val="bg1"/>
                              </a:solidFill>
                              <a:latin typeface="Cambria Math" panose="02040503050406030204" pitchFamily="18" charset="0"/>
                            </a:rPr>
                          </m:ctrlPr>
                        </m:sSubPr>
                        <m:e>
                          <m:r>
                            <a:rPr lang="en-AU" b="0" i="1" smtClean="0">
                              <a:solidFill>
                                <a:schemeClr val="bg1"/>
                              </a:solidFill>
                              <a:latin typeface="Cambria Math" panose="02040503050406030204" pitchFamily="18" charset="0"/>
                            </a:rPr>
                            <m:t>𝑃</m:t>
                          </m:r>
                        </m:e>
                        <m:sub>
                          <m:r>
                            <a:rPr lang="en-AU" b="0" i="1" smtClean="0">
                              <a:solidFill>
                                <a:schemeClr val="bg1"/>
                              </a:solidFill>
                              <a:latin typeface="Cambria Math" panose="02040503050406030204" pitchFamily="18" charset="0"/>
                            </a:rPr>
                            <m:t>2</m:t>
                          </m:r>
                        </m:sub>
                      </m:sSub>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𝑂</m:t>
                      </m:r>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𝑡𝐷</m:t>
                      </m:r>
                    </m:oMath>
                  </m:oMathPara>
                </a14:m>
                <a:endParaRPr lang="en-AU" dirty="0"/>
              </a:p>
            </p:txBody>
          </p:sp>
        </mc:Choice>
        <mc:Fallback>
          <p:sp>
            <p:nvSpPr>
              <p:cNvPr id="23" name="TextBox 22"/>
              <p:cNvSpPr txBox="1">
                <a:spLocks noRot="1" noChangeAspect="1" noMove="1" noResize="1" noEditPoints="1" noAdjustHandles="1" noChangeArrowheads="1" noChangeShapeType="1" noTextEdit="1"/>
              </p:cNvSpPr>
              <p:nvPr/>
            </p:nvSpPr>
            <p:spPr>
              <a:xfrm>
                <a:off x="6085726" y="4051145"/>
                <a:ext cx="1274708" cy="276999"/>
              </a:xfrm>
              <a:prstGeom prst="rect">
                <a:avLst/>
              </a:prstGeom>
              <a:blipFill rotWithShape="0">
                <a:blip r:embed="rId5"/>
                <a:stretch>
                  <a:fillRect l="-3828" r="-3828" b="-1555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Rectangle 23"/>
              <p:cNvSpPr/>
              <p:nvPr/>
            </p:nvSpPr>
            <p:spPr>
              <a:xfrm>
                <a:off x="5454503" y="1137899"/>
                <a:ext cx="462755"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AU" i="1">
                              <a:solidFill>
                                <a:schemeClr val="bg1"/>
                              </a:solidFill>
                              <a:latin typeface="Cambria Math" panose="02040503050406030204" pitchFamily="18" charset="0"/>
                            </a:rPr>
                          </m:ctrlPr>
                        </m:sSubPr>
                        <m:e>
                          <m:r>
                            <a:rPr lang="en-AU" i="1">
                              <a:solidFill>
                                <a:schemeClr val="bg1"/>
                              </a:solidFill>
                              <a:latin typeface="Cambria Math" panose="02040503050406030204" pitchFamily="18" charset="0"/>
                            </a:rPr>
                            <m:t>𝑃</m:t>
                          </m:r>
                        </m:e>
                        <m:sub>
                          <m:r>
                            <a:rPr lang="en-AU" i="1">
                              <a:solidFill>
                                <a:schemeClr val="bg1"/>
                              </a:solidFill>
                              <a:latin typeface="Cambria Math" panose="02040503050406030204" pitchFamily="18" charset="0"/>
                            </a:rPr>
                            <m:t>2</m:t>
                          </m:r>
                        </m:sub>
                      </m:sSub>
                    </m:oMath>
                  </m:oMathPara>
                </a14:m>
                <a:endParaRPr lang="en-AU" dirty="0"/>
              </a:p>
            </p:txBody>
          </p:sp>
        </mc:Choice>
        <mc:Fallback>
          <p:sp>
            <p:nvSpPr>
              <p:cNvPr id="24" name="Rectangle 23"/>
              <p:cNvSpPr>
                <a:spLocks noRot="1" noChangeAspect="1" noMove="1" noResize="1" noEditPoints="1" noAdjustHandles="1" noChangeArrowheads="1" noChangeShapeType="1" noTextEdit="1"/>
              </p:cNvSpPr>
              <p:nvPr/>
            </p:nvSpPr>
            <p:spPr>
              <a:xfrm>
                <a:off x="5454503" y="1137899"/>
                <a:ext cx="462755" cy="369332"/>
              </a:xfrm>
              <a:prstGeom prst="rect">
                <a:avLst/>
              </a:prstGeom>
              <a:blipFill rotWithShape="0">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6526762" y="2140714"/>
                <a:ext cx="822725"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AU" i="1">
                          <a:solidFill>
                            <a:schemeClr val="bg1"/>
                          </a:solidFill>
                          <a:latin typeface="Cambria Math" panose="02040503050406030204" pitchFamily="18" charset="0"/>
                        </a:rPr>
                        <m:t>𝑃</m:t>
                      </m:r>
                      <m:r>
                        <a:rPr lang="en-AU" i="1">
                          <a:solidFill>
                            <a:schemeClr val="bg1"/>
                          </a:solidFill>
                          <a:latin typeface="Cambria Math" panose="02040503050406030204" pitchFamily="18" charset="0"/>
                        </a:rPr>
                        <m:t>−</m:t>
                      </m:r>
                      <m:r>
                        <a:rPr lang="en-AU" i="1">
                          <a:solidFill>
                            <a:schemeClr val="bg1"/>
                          </a:solidFill>
                          <a:latin typeface="Cambria Math" panose="02040503050406030204" pitchFamily="18" charset="0"/>
                        </a:rPr>
                        <m:t>𝑂</m:t>
                      </m:r>
                    </m:oMath>
                  </m:oMathPara>
                </a14:m>
                <a:endParaRPr lang="en-AU" dirty="0"/>
              </a:p>
            </p:txBody>
          </p:sp>
        </mc:Choice>
        <mc:Fallback>
          <p:sp>
            <p:nvSpPr>
              <p:cNvPr id="25" name="Rectangle 24"/>
              <p:cNvSpPr>
                <a:spLocks noRot="1" noChangeAspect="1" noMove="1" noResize="1" noEditPoints="1" noAdjustHandles="1" noChangeArrowheads="1" noChangeShapeType="1" noTextEdit="1"/>
              </p:cNvSpPr>
              <p:nvPr/>
            </p:nvSpPr>
            <p:spPr>
              <a:xfrm>
                <a:off x="6526762" y="2140714"/>
                <a:ext cx="822725" cy="369332"/>
              </a:xfrm>
              <a:prstGeom prst="rect">
                <a:avLst/>
              </a:prstGeom>
              <a:blipFill rotWithShape="0">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5339206" y="3738416"/>
                <a:ext cx="276774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i="1" smtClean="0">
                          <a:solidFill>
                            <a:schemeClr val="bg1"/>
                          </a:solidFill>
                          <a:latin typeface="Cambria Math" panose="02040503050406030204" pitchFamily="18" charset="0"/>
                        </a:rPr>
                        <m:t>𝑡</m:t>
                      </m:r>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𝑐𝑙𝑎𝑚𝑝</m:t>
                      </m:r>
                      <m:r>
                        <a:rPr lang="en-AU" b="0" i="1" smtClean="0">
                          <a:solidFill>
                            <a:schemeClr val="bg1"/>
                          </a:solidFill>
                          <a:latin typeface="Cambria Math" panose="02040503050406030204" pitchFamily="18" charset="0"/>
                        </a:rPr>
                        <m:t>(</m:t>
                      </m:r>
                      <m:d>
                        <m:dPr>
                          <m:ctrlPr>
                            <a:rPr lang="en-AU" b="0" i="1" smtClean="0">
                              <a:solidFill>
                                <a:schemeClr val="bg1"/>
                              </a:solidFill>
                              <a:latin typeface="Cambria Math" panose="02040503050406030204" pitchFamily="18" charset="0"/>
                            </a:rPr>
                          </m:ctrlPr>
                        </m:dPr>
                        <m:e>
                          <m:r>
                            <a:rPr lang="en-AU" b="0" i="1" smtClean="0">
                              <a:solidFill>
                                <a:schemeClr val="bg1"/>
                              </a:solidFill>
                              <a:latin typeface="Cambria Math" panose="02040503050406030204" pitchFamily="18" charset="0"/>
                            </a:rPr>
                            <m:t>𝑃</m:t>
                          </m:r>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𝑂</m:t>
                          </m:r>
                        </m:e>
                      </m:d>
                      <m:r>
                        <a:rPr lang="en-AU" b="0" i="1" smtClean="0">
                          <a:solidFill>
                            <a:schemeClr val="bg1"/>
                          </a:solidFill>
                          <a:latin typeface="Cambria Math" panose="02040503050406030204" pitchFamily="18" charset="0"/>
                          <a:ea typeface="Cambria Math" panose="02040503050406030204" pitchFamily="18" charset="0"/>
                        </a:rPr>
                        <m:t>∙</m:t>
                      </m:r>
                      <m:r>
                        <a:rPr lang="en-AU" b="0" i="1" smtClean="0">
                          <a:solidFill>
                            <a:schemeClr val="bg1"/>
                          </a:solidFill>
                          <a:latin typeface="Cambria Math" panose="02040503050406030204" pitchFamily="18" charset="0"/>
                          <a:ea typeface="Cambria Math" panose="02040503050406030204" pitchFamily="18" charset="0"/>
                        </a:rPr>
                        <m:t>𝐷</m:t>
                      </m:r>
                      <m:r>
                        <a:rPr lang="en-AU" b="0" i="1" smtClean="0">
                          <a:solidFill>
                            <a:schemeClr val="bg1"/>
                          </a:solidFill>
                          <a:latin typeface="Cambria Math" panose="02040503050406030204" pitchFamily="18" charset="0"/>
                          <a:ea typeface="Cambria Math" panose="02040503050406030204" pitchFamily="18" charset="0"/>
                        </a:rPr>
                        <m:t>,0,</m:t>
                      </m:r>
                      <m:r>
                        <a:rPr lang="en-AU" b="0" i="1" smtClean="0">
                          <a:solidFill>
                            <a:schemeClr val="bg1"/>
                          </a:solidFill>
                          <a:latin typeface="Cambria Math" panose="02040503050406030204" pitchFamily="18" charset="0"/>
                          <a:ea typeface="Cambria Math" panose="02040503050406030204" pitchFamily="18" charset="0"/>
                        </a:rPr>
                        <m:t>𝑙</m:t>
                      </m:r>
                      <m:r>
                        <a:rPr lang="en-AU" b="0" i="1" smtClean="0">
                          <a:solidFill>
                            <a:schemeClr val="bg1"/>
                          </a:solidFill>
                          <a:latin typeface="Cambria Math" panose="02040503050406030204" pitchFamily="18" charset="0"/>
                          <a:ea typeface="Cambria Math" panose="02040503050406030204" pitchFamily="18" charset="0"/>
                        </a:rPr>
                        <m:t>)</m:t>
                      </m:r>
                    </m:oMath>
                  </m:oMathPara>
                </a14:m>
                <a:endParaRPr lang="en-AU" dirty="0"/>
              </a:p>
            </p:txBody>
          </p:sp>
        </mc:Choice>
        <mc:Fallback>
          <p:sp>
            <p:nvSpPr>
              <p:cNvPr id="26" name="TextBox 25"/>
              <p:cNvSpPr txBox="1">
                <a:spLocks noRot="1" noChangeAspect="1" noMove="1" noResize="1" noEditPoints="1" noAdjustHandles="1" noChangeArrowheads="1" noChangeShapeType="1" noTextEdit="1"/>
              </p:cNvSpPr>
              <p:nvPr/>
            </p:nvSpPr>
            <p:spPr>
              <a:xfrm>
                <a:off x="5339206" y="3738416"/>
                <a:ext cx="2767745" cy="276999"/>
              </a:xfrm>
              <a:prstGeom prst="rect">
                <a:avLst/>
              </a:prstGeom>
              <a:blipFill rotWithShape="0">
                <a:blip r:embed="rId8"/>
                <a:stretch>
                  <a:fillRect l="-1542" t="-2174" r="-2643" b="-3260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5373062" y="3429408"/>
                <a:ext cx="270003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i="1" smtClean="0">
                          <a:solidFill>
                            <a:schemeClr val="bg1"/>
                          </a:solidFill>
                          <a:latin typeface="Cambria Math" panose="02040503050406030204" pitchFamily="18" charset="0"/>
                        </a:rPr>
                        <m:t>𝑙</m:t>
                      </m:r>
                      <m:r>
                        <a:rPr lang="en-AU" b="0" i="1" smtClean="0">
                          <a:solidFill>
                            <a:schemeClr val="bg1"/>
                          </a:solidFill>
                          <a:latin typeface="Cambria Math" panose="02040503050406030204" pitchFamily="18" charset="0"/>
                        </a:rPr>
                        <m:t>=</m:t>
                      </m:r>
                      <m:r>
                        <a:rPr lang="en-AU" b="0" i="1" smtClean="0">
                          <a:solidFill>
                            <a:schemeClr val="bg1"/>
                          </a:solidFill>
                          <a:latin typeface="Cambria Math" panose="02040503050406030204" pitchFamily="18" charset="0"/>
                        </a:rPr>
                        <m:t>𝑟𝑎𝑦𝐿𝑒𝑛𝑔𝑡h</m:t>
                      </m:r>
                      <m:r>
                        <a:rPr lang="en-AU" b="0" i="1" smtClean="0">
                          <a:solidFill>
                            <a:schemeClr val="bg1"/>
                          </a:solidFill>
                          <a:latin typeface="Cambria Math" panose="02040503050406030204" pitchFamily="18" charset="0"/>
                        </a:rPr>
                        <m:t> </m:t>
                      </m:r>
                      <m:r>
                        <m:rPr>
                          <m:sty m:val="p"/>
                        </m:rPr>
                        <a:rPr lang="en-AU" b="0" i="0" smtClean="0">
                          <a:solidFill>
                            <a:schemeClr val="bg1"/>
                          </a:solidFill>
                          <a:latin typeface="Cambria Math" panose="02040503050406030204" pitchFamily="18" charset="0"/>
                        </a:rPr>
                        <m:t>or</m:t>
                      </m:r>
                      <m:r>
                        <a:rPr lang="en-AU" b="0" i="1" smtClean="0">
                          <a:solidFill>
                            <a:schemeClr val="bg1"/>
                          </a:solidFill>
                          <a:latin typeface="Cambria Math" panose="02040503050406030204" pitchFamily="18" charset="0"/>
                        </a:rPr>
                        <m:t> </m:t>
                      </m:r>
                      <m:r>
                        <a:rPr lang="en-AU" b="0" i="1" smtClean="0">
                          <a:solidFill>
                            <a:schemeClr val="bg1"/>
                          </a:solidFill>
                          <a:latin typeface="Cambria Math" panose="02040503050406030204" pitchFamily="18" charset="0"/>
                        </a:rPr>
                        <m:t>𝑖𝑛𝑓𝑖𝑛𝑖𝑡𝑒</m:t>
                      </m:r>
                    </m:oMath>
                  </m:oMathPara>
                </a14:m>
                <a:endParaRPr lang="en-AU" dirty="0"/>
              </a:p>
            </p:txBody>
          </p:sp>
        </mc:Choice>
        <mc:Fallback>
          <p:sp>
            <p:nvSpPr>
              <p:cNvPr id="27" name="TextBox 26"/>
              <p:cNvSpPr txBox="1">
                <a:spLocks noRot="1" noChangeAspect="1" noMove="1" noResize="1" noEditPoints="1" noAdjustHandles="1" noChangeArrowheads="1" noChangeShapeType="1" noTextEdit="1"/>
              </p:cNvSpPr>
              <p:nvPr/>
            </p:nvSpPr>
            <p:spPr>
              <a:xfrm>
                <a:off x="5373062" y="3429408"/>
                <a:ext cx="2700035" cy="276999"/>
              </a:xfrm>
              <a:prstGeom prst="rect">
                <a:avLst/>
              </a:prstGeom>
              <a:blipFill rotWithShape="0">
                <a:blip r:embed="rId9"/>
                <a:stretch>
                  <a:fillRect l="-1354" t="-4444" r="-2257" b="-35556"/>
                </a:stretch>
              </a:blipFill>
            </p:spPr>
            <p:txBody>
              <a:bodyPr/>
              <a:lstStyle/>
              <a:p>
                <a:r>
                  <a:rPr lang="en-AU">
                    <a:noFill/>
                  </a:rPr>
                  <a:t> </a:t>
                </a:r>
              </a:p>
            </p:txBody>
          </p:sp>
        </mc:Fallback>
      </mc:AlternateContent>
    </p:spTree>
    <p:extLst>
      <p:ext uri="{BB962C8B-B14F-4D97-AF65-F5344CB8AC3E}">
        <p14:creationId xmlns:p14="http://schemas.microsoft.com/office/powerpoint/2010/main" val="7274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Ray </a:t>
            </a:r>
            <a:r>
              <a:rPr lang="en-AU" dirty="0" err="1" smtClean="0"/>
              <a:t>vs</a:t>
            </a:r>
            <a:r>
              <a:rPr lang="en-AU" dirty="0" smtClean="0"/>
              <a:t> Circle</a:t>
            </a:r>
            <a:endParaRPr lang="en-AU" dirty="0"/>
          </a:p>
        </p:txBody>
      </p:sp>
      <p:sp>
        <p:nvSpPr>
          <p:cNvPr id="5" name="Content Placeholder 4"/>
          <p:cNvSpPr>
            <a:spLocks noGrp="1"/>
          </p:cNvSpPr>
          <p:nvPr>
            <p:ph idx="4294967295"/>
          </p:nvPr>
        </p:nvSpPr>
        <p:spPr>
          <a:xfrm>
            <a:off x="323529" y="1200151"/>
            <a:ext cx="4824536" cy="3394472"/>
          </a:xfrm>
          <a:prstGeom prst="rect">
            <a:avLst/>
          </a:prstGeom>
        </p:spPr>
        <p:txBody>
          <a:bodyPr>
            <a:normAutofit lnSpcReduction="10000"/>
          </a:bodyPr>
          <a:lstStyle/>
          <a:p>
            <a:r>
              <a:rPr lang="en-US" dirty="0" smtClean="0"/>
              <a:t>We can test if a Ray intersects a Circle</a:t>
            </a:r>
          </a:p>
          <a:p>
            <a:pPr lvl="1"/>
            <a:r>
              <a:rPr lang="en-US" dirty="0" smtClean="0"/>
              <a:t>Combine the previous </a:t>
            </a:r>
            <a:r>
              <a:rPr lang="en-US" dirty="0" smtClean="0"/>
              <a:t>Closest Point test with a Circle </a:t>
            </a:r>
            <a:r>
              <a:rPr lang="en-US" dirty="0" err="1" smtClean="0"/>
              <a:t>vs</a:t>
            </a:r>
            <a:r>
              <a:rPr lang="en-US" dirty="0" smtClean="0"/>
              <a:t> Point test</a:t>
            </a:r>
          </a:p>
          <a:p>
            <a:pPr lvl="2"/>
            <a:r>
              <a:rPr lang="en-US" dirty="0" smtClean="0"/>
              <a:t>Find the closest point on the Ray to the Circle’s </a:t>
            </a:r>
            <a:r>
              <a:rPr lang="en-US" dirty="0" err="1" smtClean="0"/>
              <a:t>centre</a:t>
            </a:r>
            <a:endParaRPr lang="en-US" dirty="0"/>
          </a:p>
          <a:p>
            <a:pPr lvl="2"/>
            <a:r>
              <a:rPr lang="en-US" dirty="0" smtClean="0"/>
              <a:t>Test if the new point is within the Circle’s radius</a:t>
            </a:r>
            <a:endParaRPr lang="en-US" dirty="0" smtClean="0"/>
          </a:p>
        </p:txBody>
      </p:sp>
      <p:grpSp>
        <p:nvGrpSpPr>
          <p:cNvPr id="19" name="Group 18"/>
          <p:cNvGrpSpPr/>
          <p:nvPr/>
        </p:nvGrpSpPr>
        <p:grpSpPr>
          <a:xfrm>
            <a:off x="5867738" y="1297565"/>
            <a:ext cx="1740874" cy="2911486"/>
            <a:chOff x="6331756" y="1563638"/>
            <a:chExt cx="1740874" cy="2911486"/>
          </a:xfrm>
        </p:grpSpPr>
        <p:sp>
          <p:nvSpPr>
            <p:cNvPr id="20" name="Oval 19"/>
            <p:cNvSpPr/>
            <p:nvPr/>
          </p:nvSpPr>
          <p:spPr>
            <a:xfrm>
              <a:off x="6372200" y="1563638"/>
              <a:ext cx="1656184" cy="1656184"/>
            </a:xfrm>
            <a:prstGeom prst="ellipse">
              <a:avLst/>
            </a:prstGeom>
            <a:noFill/>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p:cNvSpPr/>
            <p:nvPr/>
          </p:nvSpPr>
          <p:spPr>
            <a:xfrm>
              <a:off x="7164288" y="23557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21" idx="2"/>
              <a:endCxn id="20" idx="2"/>
            </p:cNvCxnSpPr>
            <p:nvPr/>
          </p:nvCxnSpPr>
          <p:spPr>
            <a:xfrm flipH="1">
              <a:off x="6372200" y="2391730"/>
              <a:ext cx="792088"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6331756" y="2057130"/>
                  <a:ext cx="92679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AU" i="1" smtClean="0">
                            <a:solidFill>
                              <a:schemeClr val="bg1"/>
                            </a:solidFill>
                            <a:latin typeface="Cambria Math" panose="02040503050406030204" pitchFamily="18" charset="0"/>
                          </a:rPr>
                          <m:t>𝑟</m:t>
                        </m:r>
                        <m:r>
                          <a:rPr lang="en-AU" b="0" i="1" smtClean="0">
                            <a:solidFill>
                              <a:schemeClr val="bg1"/>
                            </a:solidFill>
                            <a:latin typeface="Cambria Math" panose="02040503050406030204" pitchFamily="18" charset="0"/>
                          </a:rPr>
                          <m:t>𝑎𝑑𝑖𝑢𝑠</m:t>
                        </m:r>
                      </m:oMath>
                    </m:oMathPara>
                  </a14:m>
                  <a:endParaRPr lang="en-US" dirty="0">
                    <a:solidFill>
                      <a:schemeClr val="bg1"/>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6331756" y="2057130"/>
                  <a:ext cx="926792" cy="369332"/>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7163150" y="2146856"/>
                  <a:ext cx="90948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AU" b="0" i="1" smtClean="0">
                            <a:solidFill>
                              <a:schemeClr val="bg1"/>
                            </a:solidFill>
                            <a:latin typeface="Cambria Math" panose="02040503050406030204" pitchFamily="18" charset="0"/>
                          </a:rPr>
                          <m:t>𝑐𝑒𝑛𝑡𝑟𝑒</m:t>
                        </m:r>
                      </m:oMath>
                    </m:oMathPara>
                  </a14:m>
                  <a:endParaRPr lang="en-US" dirty="0">
                    <a:solidFill>
                      <a:schemeClr val="bg1"/>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7163150" y="2146856"/>
                  <a:ext cx="909480" cy="369332"/>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6679507" y="4105792"/>
                  <a:ext cx="89556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AU" b="0" i="1" smtClean="0">
                            <a:solidFill>
                              <a:schemeClr val="bg1"/>
                            </a:solidFill>
                            <a:latin typeface="Cambria Math" panose="02040503050406030204" pitchFamily="18" charset="0"/>
                          </a:rPr>
                          <m:t>𝑜𝑟𝑖𝑔𝑖𝑛</m:t>
                        </m:r>
                      </m:oMath>
                    </m:oMathPara>
                  </a14:m>
                  <a:endParaRPr lang="en-US" dirty="0">
                    <a:solidFill>
                      <a:schemeClr val="bg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6679507" y="4105792"/>
                  <a:ext cx="895566" cy="369332"/>
                </a:xfrm>
                <a:prstGeom prst="rect">
                  <a:avLst/>
                </a:prstGeom>
                <a:blipFill rotWithShape="0">
                  <a:blip r:embed="rId5"/>
                  <a:stretch>
                    <a:fillRect b="-13333"/>
                  </a:stretch>
                </a:blipFill>
              </p:spPr>
              <p:txBody>
                <a:bodyPr/>
                <a:lstStyle/>
                <a:p>
                  <a:r>
                    <a:rPr lang="en-AU">
                      <a:noFill/>
                    </a:rPr>
                    <a:t> </a:t>
                  </a:r>
                </a:p>
              </p:txBody>
            </p:sp>
          </mc:Fallback>
        </mc:AlternateContent>
      </p:grpSp>
      <p:cxnSp>
        <p:nvCxnSpPr>
          <p:cNvPr id="3" name="Straight Connector 2"/>
          <p:cNvCxnSpPr/>
          <p:nvPr/>
        </p:nvCxnSpPr>
        <p:spPr>
          <a:xfrm flipH="1" flipV="1">
            <a:off x="6772280" y="2154818"/>
            <a:ext cx="525816" cy="387540"/>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rot="18378799">
            <a:off x="5835885" y="3126968"/>
            <a:ext cx="2024412" cy="72008"/>
            <a:chOff x="5868144" y="1164147"/>
            <a:chExt cx="2024412" cy="72008"/>
          </a:xfrm>
        </p:grpSpPr>
        <p:sp>
          <p:nvSpPr>
            <p:cNvPr id="29" name="Oval 28"/>
            <p:cNvSpPr/>
            <p:nvPr/>
          </p:nvSpPr>
          <p:spPr>
            <a:xfrm>
              <a:off x="5868144" y="116414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29" idx="6"/>
            </p:cNvCxnSpPr>
            <p:nvPr/>
          </p:nvCxnSpPr>
          <p:spPr>
            <a:xfrm>
              <a:off x="5940152" y="1200151"/>
              <a:ext cx="195240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cxnSp>
        <p:nvCxnSpPr>
          <p:cNvPr id="13" name="Straight Arrow Connector 12"/>
          <p:cNvCxnSpPr>
            <a:stCxn id="29" idx="7"/>
            <a:endCxn id="21" idx="4"/>
          </p:cNvCxnSpPr>
          <p:nvPr/>
        </p:nvCxnSpPr>
        <p:spPr>
          <a:xfrm flipV="1">
            <a:off x="6264546" y="2161661"/>
            <a:ext cx="471728" cy="1752334"/>
          </a:xfrm>
          <a:prstGeom prst="straightConnector1">
            <a:avLst/>
          </a:prstGeom>
          <a:ln>
            <a:prstDash val="dash"/>
            <a:tailEnd type="triangle"/>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mc:Choice xmlns:a14="http://schemas.microsoft.com/office/drawing/2010/main" Requires="a14">
          <p:sp>
            <p:nvSpPr>
              <p:cNvPr id="34" name="TextBox 33"/>
              <p:cNvSpPr txBox="1"/>
              <p:nvPr/>
            </p:nvSpPr>
            <p:spPr>
              <a:xfrm>
                <a:off x="6811390" y="3072601"/>
                <a:ext cx="11985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b="0" i="1" smtClean="0">
                          <a:solidFill>
                            <a:schemeClr val="bg1"/>
                          </a:solidFill>
                          <a:latin typeface="Cambria Math" panose="02040503050406030204" pitchFamily="18" charset="0"/>
                        </a:rPr>
                        <m:t>𝑑𝑖𝑟𝑒𝑐𝑡𝑖𝑜𝑛</m:t>
                      </m:r>
                    </m:oMath>
                  </m:oMathPara>
                </a14:m>
                <a:endParaRPr lang="en-US" dirty="0">
                  <a:solidFill>
                    <a:schemeClr val="bg1"/>
                  </a:solidFill>
                </a:endParaRPr>
              </a:p>
            </p:txBody>
          </p:sp>
        </mc:Choice>
        <mc:Fallback>
          <p:sp>
            <p:nvSpPr>
              <p:cNvPr id="34" name="TextBox 33"/>
              <p:cNvSpPr txBox="1">
                <a:spLocks noRot="1" noChangeAspect="1" noMove="1" noResize="1" noEditPoints="1" noAdjustHandles="1" noChangeArrowheads="1" noChangeShapeType="1" noTextEdit="1"/>
              </p:cNvSpPr>
              <p:nvPr/>
            </p:nvSpPr>
            <p:spPr>
              <a:xfrm>
                <a:off x="6811390" y="3072601"/>
                <a:ext cx="1198533" cy="369332"/>
              </a:xfrm>
              <a:prstGeom prst="rect">
                <a:avLst/>
              </a:prstGeom>
              <a:blipFill rotWithShape="0">
                <a:blip r:embed="rId6"/>
                <a:stretch>
                  <a:fillRect/>
                </a:stretch>
              </a:blipFill>
            </p:spPr>
            <p:txBody>
              <a:bodyPr/>
              <a:lstStyle/>
              <a:p>
                <a:r>
                  <a:rPr lang="en-AU">
                    <a:noFill/>
                  </a:rPr>
                  <a:t> </a:t>
                </a:r>
              </a:p>
            </p:txBody>
          </p:sp>
        </mc:Fallback>
      </mc:AlternateContent>
      <p:sp>
        <p:nvSpPr>
          <p:cNvPr id="41" name="Oval 40"/>
          <p:cNvSpPr/>
          <p:nvPr/>
        </p:nvSpPr>
        <p:spPr>
          <a:xfrm rot="18378799">
            <a:off x="7262910" y="2512933"/>
            <a:ext cx="72008" cy="720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p:cNvSpPr txBox="1"/>
              <p:nvPr/>
            </p:nvSpPr>
            <p:spPr>
              <a:xfrm>
                <a:off x="7289565" y="2422507"/>
                <a:ext cx="15288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b="0" i="1" smtClean="0">
                          <a:solidFill>
                            <a:schemeClr val="bg1"/>
                          </a:solidFill>
                          <a:latin typeface="Cambria Math" panose="02040503050406030204" pitchFamily="18" charset="0"/>
                        </a:rPr>
                        <m:t>𝑐𝑙𝑜𝑠𝑒𝑠𝑡𝑃𝑜𝑖𝑛𝑡</m:t>
                      </m:r>
                    </m:oMath>
                  </m:oMathPara>
                </a14:m>
                <a:endParaRPr lang="en-US" dirty="0">
                  <a:solidFill>
                    <a:schemeClr val="bg1"/>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7289565" y="2422507"/>
                <a:ext cx="1528816" cy="369332"/>
              </a:xfrm>
              <a:prstGeom prst="rect">
                <a:avLst/>
              </a:prstGeom>
              <a:blipFill rotWithShape="0">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70793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Ray </a:t>
            </a:r>
            <a:r>
              <a:rPr lang="en-AU" dirty="0" err="1" smtClean="0"/>
              <a:t>vs</a:t>
            </a:r>
            <a:r>
              <a:rPr lang="en-AU" dirty="0" smtClean="0"/>
              <a:t> Box</a:t>
            </a:r>
            <a:endParaRPr lang="en-AU" dirty="0"/>
          </a:p>
        </p:txBody>
      </p:sp>
      <p:sp>
        <p:nvSpPr>
          <p:cNvPr id="3" name="Text Placeholder 2"/>
          <p:cNvSpPr>
            <a:spLocks noGrp="1"/>
          </p:cNvSpPr>
          <p:nvPr>
            <p:ph type="body" sz="quarter" idx="10"/>
          </p:nvPr>
        </p:nvSpPr>
        <p:spPr>
          <a:xfrm>
            <a:off x="323849" y="1203325"/>
            <a:ext cx="5177185" cy="3384649"/>
          </a:xfrm>
        </p:spPr>
        <p:txBody>
          <a:bodyPr>
            <a:normAutofit fontScale="62500" lnSpcReduction="20000"/>
          </a:bodyPr>
          <a:lstStyle/>
          <a:p>
            <a:r>
              <a:rPr lang="en-AU" dirty="0" smtClean="0"/>
              <a:t>Rays can also be used to intersect Boxes</a:t>
            </a:r>
          </a:p>
          <a:p>
            <a:pPr lvl="1"/>
            <a:r>
              <a:rPr lang="en-AU" dirty="0" smtClean="0"/>
              <a:t>Various techniques exist</a:t>
            </a:r>
          </a:p>
          <a:p>
            <a:pPr lvl="1"/>
            <a:endParaRPr lang="en-AU" dirty="0"/>
          </a:p>
          <a:p>
            <a:r>
              <a:rPr lang="en-AU" dirty="0" smtClean="0"/>
              <a:t>One technique requires</a:t>
            </a:r>
          </a:p>
          <a:p>
            <a:pPr lvl="1"/>
            <a:r>
              <a:rPr lang="en-AU" dirty="0" smtClean="0"/>
              <a:t>Finding which face of the box the Ray would intersect</a:t>
            </a:r>
          </a:p>
          <a:p>
            <a:pPr lvl="1"/>
            <a:r>
              <a:rPr lang="en-AU" dirty="0" smtClean="0"/>
              <a:t>Find point of intersection on the face</a:t>
            </a:r>
          </a:p>
          <a:p>
            <a:pPr lvl="1"/>
            <a:r>
              <a:rPr lang="en-AU" dirty="0" smtClean="0"/>
              <a:t>Test if the point is within the Box</a:t>
            </a:r>
          </a:p>
          <a:p>
            <a:pPr lvl="1"/>
            <a:endParaRPr lang="en-AU" dirty="0"/>
          </a:p>
          <a:p>
            <a:r>
              <a:rPr lang="en-AU" dirty="0" smtClean="0"/>
              <a:t>Can be performed on an </a:t>
            </a:r>
            <a:r>
              <a:rPr lang="en-AU" i="1" dirty="0" smtClean="0">
                <a:solidFill>
                  <a:srgbClr val="00B0F0"/>
                </a:solidFill>
              </a:rPr>
              <a:t>Axis-Aligned Bounding Box</a:t>
            </a:r>
          </a:p>
          <a:p>
            <a:pPr lvl="1"/>
            <a:r>
              <a:rPr lang="en-AU" i="1" dirty="0" smtClean="0">
                <a:solidFill>
                  <a:srgbClr val="00B0F0"/>
                </a:solidFill>
              </a:rPr>
              <a:t>Oriented Bounding Box </a:t>
            </a:r>
            <a:r>
              <a:rPr lang="en-AU" dirty="0" smtClean="0"/>
              <a:t>is possible, requires inverting the OBB’s rotation back to Identity and applying the inverse to the Ray’s origin and direction so that the Ray is relative to the OBB as if it was an AABB</a:t>
            </a:r>
            <a:endParaRPr lang="en-AU" dirty="0"/>
          </a:p>
        </p:txBody>
      </p:sp>
      <p:grpSp>
        <p:nvGrpSpPr>
          <p:cNvPr id="4" name="Group 3"/>
          <p:cNvGrpSpPr/>
          <p:nvPr/>
        </p:nvGrpSpPr>
        <p:grpSpPr>
          <a:xfrm rot="18378799">
            <a:off x="6130234" y="2608695"/>
            <a:ext cx="2024412" cy="625432"/>
            <a:chOff x="5868144" y="908046"/>
            <a:chExt cx="2024412" cy="625432"/>
          </a:xfrm>
        </p:grpSpPr>
        <p:sp>
          <p:nvSpPr>
            <p:cNvPr id="5" name="TextBox 4"/>
            <p:cNvSpPr txBox="1"/>
            <p:nvPr/>
          </p:nvSpPr>
          <p:spPr>
            <a:xfrm>
              <a:off x="5878485" y="1164146"/>
              <a:ext cx="184731" cy="369332"/>
            </a:xfrm>
            <a:prstGeom prst="rect">
              <a:avLst/>
            </a:prstGeom>
            <a:noFill/>
          </p:spPr>
          <p:txBody>
            <a:bodyPr wrap="none" rtlCol="0">
              <a:spAutoFit/>
            </a:bodyPr>
            <a:lstStyle/>
            <a:p>
              <a:endParaRPr lang="en-US" dirty="0">
                <a:solidFill>
                  <a:schemeClr val="bg1"/>
                </a:solidFill>
              </a:endParaRPr>
            </a:p>
          </p:txBody>
        </p:sp>
        <p:sp>
          <p:nvSpPr>
            <p:cNvPr id="6" name="Oval 5"/>
            <p:cNvSpPr/>
            <p:nvPr/>
          </p:nvSpPr>
          <p:spPr>
            <a:xfrm>
              <a:off x="5868144" y="116414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6"/>
            </p:cNvCxnSpPr>
            <p:nvPr/>
          </p:nvCxnSpPr>
          <p:spPr>
            <a:xfrm>
              <a:off x="5940152" y="1200151"/>
              <a:ext cx="195240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6872256" y="908046"/>
              <a:ext cx="184731" cy="369332"/>
            </a:xfrm>
            <a:prstGeom prst="rect">
              <a:avLst/>
            </a:prstGeom>
            <a:noFill/>
          </p:spPr>
          <p:txBody>
            <a:bodyPr wrap="none" rtlCol="0">
              <a:spAutoFit/>
            </a:bodyPr>
            <a:lstStyle/>
            <a:p>
              <a:endParaRPr lang="en-US" dirty="0">
                <a:solidFill>
                  <a:schemeClr val="bg1"/>
                </a:solidFill>
              </a:endParaRPr>
            </a:p>
          </p:txBody>
        </p:sp>
      </p:grpSp>
      <p:cxnSp>
        <p:nvCxnSpPr>
          <p:cNvPr id="20" name="Straight Connector 19"/>
          <p:cNvCxnSpPr/>
          <p:nvPr/>
        </p:nvCxnSpPr>
        <p:spPr>
          <a:xfrm flipH="1">
            <a:off x="7291790" y="2166761"/>
            <a:ext cx="348096" cy="473668"/>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a:off x="5504093" y="1629644"/>
            <a:ext cx="3265574" cy="522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p:nvPr/>
        </p:nvCxnSpPr>
        <p:spPr>
          <a:xfrm>
            <a:off x="5504093" y="2643064"/>
            <a:ext cx="3265574" cy="522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grpSp>
        <p:nvGrpSpPr>
          <p:cNvPr id="23" name="Group 22"/>
          <p:cNvGrpSpPr/>
          <p:nvPr/>
        </p:nvGrpSpPr>
        <p:grpSpPr>
          <a:xfrm rot="5400000">
            <a:off x="6095346" y="1052051"/>
            <a:ext cx="2088235" cy="2110592"/>
            <a:chOff x="5661297" y="1411643"/>
            <a:chExt cx="3265576" cy="1029550"/>
          </a:xfrm>
        </p:grpSpPr>
        <p:cxnSp>
          <p:nvCxnSpPr>
            <p:cNvPr id="24" name="Straight Arrow Connector 23"/>
            <p:cNvCxnSpPr/>
            <p:nvPr/>
          </p:nvCxnSpPr>
          <p:spPr>
            <a:xfrm>
              <a:off x="5661299" y="1411643"/>
              <a:ext cx="3265574" cy="522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5" name="Straight Arrow Connector 24"/>
            <p:cNvCxnSpPr/>
            <p:nvPr/>
          </p:nvCxnSpPr>
          <p:spPr>
            <a:xfrm>
              <a:off x="5661297" y="2435971"/>
              <a:ext cx="3265574" cy="5222"/>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grpSp>
      <p:cxnSp>
        <p:nvCxnSpPr>
          <p:cNvPr id="26" name="Straight Arrow Connector 25"/>
          <p:cNvCxnSpPr/>
          <p:nvPr/>
        </p:nvCxnSpPr>
        <p:spPr>
          <a:xfrm flipV="1">
            <a:off x="8209861" y="2121840"/>
            <a:ext cx="183769" cy="122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flipV="1">
            <a:off x="7165745" y="1425744"/>
            <a:ext cx="0" cy="2025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p:cNvCxnSpPr/>
          <p:nvPr/>
        </p:nvCxnSpPr>
        <p:spPr>
          <a:xfrm flipH="1" flipV="1">
            <a:off x="5872658" y="2121840"/>
            <a:ext cx="225273" cy="122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6851179" y="2648287"/>
            <a:ext cx="10123" cy="19967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10" name="Group 9"/>
          <p:cNvGrpSpPr/>
          <p:nvPr/>
        </p:nvGrpSpPr>
        <p:grpSpPr>
          <a:xfrm>
            <a:off x="6054808" y="1320955"/>
            <a:ext cx="2162192" cy="1381641"/>
            <a:chOff x="5830188" y="889601"/>
            <a:chExt cx="2162192" cy="1381641"/>
          </a:xfrm>
        </p:grpSpPr>
        <p:sp>
          <p:nvSpPr>
            <p:cNvPr id="11" name="Flowchart: Process 10"/>
            <p:cNvSpPr/>
            <p:nvPr/>
          </p:nvSpPr>
          <p:spPr>
            <a:xfrm>
              <a:off x="5868144" y="1200151"/>
              <a:ext cx="2088232" cy="101155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830188" y="1901910"/>
              <a:ext cx="543739" cy="369332"/>
              <a:chOff x="5830188" y="1890872"/>
              <a:chExt cx="543739" cy="369332"/>
            </a:xfrm>
          </p:grpSpPr>
          <p:sp>
            <p:nvSpPr>
              <p:cNvPr id="16" name="Oval 15"/>
              <p:cNvSpPr/>
              <p:nvPr/>
            </p:nvSpPr>
            <p:spPr>
              <a:xfrm>
                <a:off x="5832365" y="216466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30188" y="1890872"/>
                <a:ext cx="543739" cy="369332"/>
              </a:xfrm>
              <a:prstGeom prst="rect">
                <a:avLst/>
              </a:prstGeom>
              <a:noFill/>
            </p:spPr>
            <p:txBody>
              <a:bodyPr wrap="none" rtlCol="0">
                <a:spAutoFit/>
              </a:bodyPr>
              <a:lstStyle/>
              <a:p>
                <a:r>
                  <a:rPr lang="en-US" dirty="0" smtClean="0">
                    <a:solidFill>
                      <a:schemeClr val="bg1"/>
                    </a:solidFill>
                  </a:rPr>
                  <a:t>min</a:t>
                </a:r>
                <a:endParaRPr lang="en-US" dirty="0">
                  <a:solidFill>
                    <a:schemeClr val="bg1"/>
                  </a:solidFill>
                </a:endParaRPr>
              </a:p>
            </p:txBody>
          </p:sp>
        </p:grpSp>
        <p:grpSp>
          <p:nvGrpSpPr>
            <p:cNvPr id="13" name="Group 12"/>
            <p:cNvGrpSpPr/>
            <p:nvPr/>
          </p:nvGrpSpPr>
          <p:grpSpPr>
            <a:xfrm>
              <a:off x="7415266" y="889601"/>
              <a:ext cx="577114" cy="369332"/>
              <a:chOff x="5343196" y="1890872"/>
              <a:chExt cx="577114" cy="369332"/>
            </a:xfrm>
          </p:grpSpPr>
          <p:sp>
            <p:nvSpPr>
              <p:cNvPr id="14" name="Oval 13"/>
              <p:cNvSpPr/>
              <p:nvPr/>
            </p:nvSpPr>
            <p:spPr>
              <a:xfrm>
                <a:off x="5848302" y="216541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43196" y="1890872"/>
                <a:ext cx="576889" cy="369332"/>
              </a:xfrm>
              <a:prstGeom prst="rect">
                <a:avLst/>
              </a:prstGeom>
              <a:noFill/>
            </p:spPr>
            <p:txBody>
              <a:bodyPr wrap="none" rtlCol="0">
                <a:spAutoFit/>
              </a:bodyPr>
              <a:lstStyle/>
              <a:p>
                <a:r>
                  <a:rPr lang="en-US" dirty="0" smtClean="0">
                    <a:solidFill>
                      <a:schemeClr val="bg1"/>
                    </a:solidFill>
                  </a:rPr>
                  <a:t>max</a:t>
                </a:r>
                <a:endParaRPr lang="en-US" dirty="0">
                  <a:solidFill>
                    <a:schemeClr val="bg1"/>
                  </a:solidFill>
                </a:endParaRPr>
              </a:p>
            </p:txBody>
          </p:sp>
        </p:grpSp>
      </p:grpSp>
    </p:spTree>
    <p:extLst>
      <p:ext uri="{BB962C8B-B14F-4D97-AF65-F5344CB8AC3E}">
        <p14:creationId xmlns:p14="http://schemas.microsoft.com/office/powerpoint/2010/main" val="304688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Text Placeholder 2"/>
          <p:cNvSpPr>
            <a:spLocks noGrp="1"/>
          </p:cNvSpPr>
          <p:nvPr>
            <p:ph type="body" sz="quarter" idx="10"/>
          </p:nvPr>
        </p:nvSpPr>
        <p:spPr/>
        <p:txBody>
          <a:bodyPr>
            <a:normAutofit fontScale="92500" lnSpcReduction="10000"/>
          </a:bodyPr>
          <a:lstStyle/>
          <a:p>
            <a:r>
              <a:rPr lang="en-AU" dirty="0" smtClean="0"/>
              <a:t>Lines are defined as</a:t>
            </a:r>
          </a:p>
          <a:p>
            <a:pPr lvl="1"/>
            <a:r>
              <a:rPr lang="en-AU" dirty="0" smtClean="0"/>
              <a:t>Infinite 2D lines</a:t>
            </a:r>
          </a:p>
          <a:p>
            <a:pPr lvl="1"/>
            <a:r>
              <a:rPr lang="en-AU" dirty="0" smtClean="0"/>
              <a:t>Line Segments</a:t>
            </a:r>
          </a:p>
          <a:p>
            <a:pPr lvl="2"/>
            <a:r>
              <a:rPr lang="en-AU" dirty="0" smtClean="0"/>
              <a:t>Start and End points</a:t>
            </a:r>
          </a:p>
          <a:p>
            <a:pPr lvl="1"/>
            <a:r>
              <a:rPr lang="en-AU" dirty="0" smtClean="0"/>
              <a:t>Rays</a:t>
            </a:r>
          </a:p>
          <a:p>
            <a:pPr lvl="2"/>
            <a:r>
              <a:rPr lang="en-AU" dirty="0" smtClean="0"/>
              <a:t>Origin point and Direction vector</a:t>
            </a:r>
          </a:p>
          <a:p>
            <a:pPr lvl="2"/>
            <a:r>
              <a:rPr lang="en-AU" dirty="0" smtClean="0"/>
              <a:t>Can be infinite in length or specify length</a:t>
            </a:r>
          </a:p>
          <a:p>
            <a:pPr lvl="1"/>
            <a:endParaRPr lang="en-AU" dirty="0"/>
          </a:p>
          <a:p>
            <a:r>
              <a:rPr lang="en-AU" dirty="0" smtClean="0"/>
              <a:t>Typically used to intersect other objects</a:t>
            </a:r>
            <a:endParaRPr lang="en-AU" dirty="0"/>
          </a:p>
        </p:txBody>
      </p:sp>
    </p:spTree>
    <p:extLst>
      <p:ext uri="{BB962C8B-B14F-4D97-AF65-F5344CB8AC3E}">
        <p14:creationId xmlns:p14="http://schemas.microsoft.com/office/powerpoint/2010/main" val="248555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p:txBody>
          <a:bodyPr/>
          <a:lstStyle/>
          <a:p>
            <a:r>
              <a:rPr lang="en-AU" dirty="0"/>
              <a:t>Dunn, F, </a:t>
            </a:r>
            <a:r>
              <a:rPr lang="en-AU" dirty="0" err="1"/>
              <a:t>Parberry</a:t>
            </a:r>
            <a:r>
              <a:rPr lang="en-AU" dirty="0"/>
              <a:t>, I, 2011, </a:t>
            </a:r>
            <a:r>
              <a:rPr lang="en-AU" i="1" dirty="0"/>
              <a:t>3D Math Primer For Graphics And Game Development</a:t>
            </a:r>
            <a:r>
              <a:rPr lang="en-AU" dirty="0"/>
              <a:t>, 2</a:t>
            </a:r>
            <a:r>
              <a:rPr lang="en-AU" baseline="30000" dirty="0"/>
              <a:t>nd</a:t>
            </a:r>
            <a:r>
              <a:rPr lang="en-AU" dirty="0"/>
              <a:t> Edition, CRC Press</a:t>
            </a:r>
          </a:p>
          <a:p>
            <a:pPr lvl="1"/>
            <a:endParaRPr lang="en-AU" dirty="0"/>
          </a:p>
          <a:p>
            <a:r>
              <a:rPr lang="en-AU" dirty="0" err="1"/>
              <a:t>Lengyel</a:t>
            </a:r>
            <a:r>
              <a:rPr lang="en-AU" dirty="0"/>
              <a:t>, E, 2012, </a:t>
            </a:r>
            <a:r>
              <a:rPr lang="en-AU" i="1" dirty="0"/>
              <a:t>Mathematics for 3D Game Programming and Computer Graphics</a:t>
            </a:r>
            <a:r>
              <a:rPr lang="en-AU" dirty="0"/>
              <a:t>, 3</a:t>
            </a:r>
            <a:r>
              <a:rPr lang="en-AU" baseline="30000" dirty="0"/>
              <a:t>rd</a:t>
            </a:r>
            <a:r>
              <a:rPr lang="en-AU" dirty="0"/>
              <a:t> Edition, CENGAGE </a:t>
            </a:r>
            <a:r>
              <a:rPr lang="en-AU" dirty="0" smtClean="0"/>
              <a:t>Learning</a:t>
            </a:r>
            <a:endParaRPr lang="en-AU" dirty="0"/>
          </a:p>
        </p:txBody>
      </p:sp>
    </p:spTree>
    <p:extLst>
      <p:ext uri="{BB962C8B-B14F-4D97-AF65-F5344CB8AC3E}">
        <p14:creationId xmlns:p14="http://schemas.microsoft.com/office/powerpoint/2010/main" val="20850513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Matrix Transformations&amp;quot;&quot;/&gt;&lt;property id=&quot;20307&quot; value=&quot;263&quot;/&gt;&lt;/object&gt;&lt;object type=&quot;3&quot; unique_id=&quot;10004&quot;&gt;&lt;property id=&quot;20148&quot; value=&quot;5&quot;/&gt;&lt;property id=&quot;20300&quot; value=&quot;Slide 2 - &amp;quot;Contents&amp;quot;&quot;/&gt;&lt;property id=&quot;20307&quot; value=&quot;265&quot;/&gt;&lt;/object&gt;&lt;object type=&quot;3&quot; unique_id=&quot;10009&quot;&gt;&lt;property id=&quot;20148&quot; value=&quot;5&quot;/&gt;&lt;property id=&quot;20300&quot; value=&quot;Slide 54 - &amp;quot;Summary&amp;quot;&quot;/&gt;&lt;property id=&quot;20307&quot; value=&quot;270&quot;/&gt;&lt;/object&gt;&lt;object type=&quot;3&quot; unique_id=&quot;10010&quot;&gt;&lt;property id=&quot;20148&quot; value=&quot;5&quot;/&gt;&lt;property id=&quot;20300&quot; value=&quot;Slide 55 - &amp;quot;References&amp;quot;&quot;/&gt;&lt;property id=&quot;20307&quot; value=&quot;271&quot;/&gt;&lt;/object&gt;&lt;object type=&quot;3&quot; unique_id=&quot;10709&quot;&gt;&lt;property id=&quot;20148&quot; value=&quot;5&quot;/&gt;&lt;property id=&quot;20300&quot; value=&quot;Slide 3 - &amp;quot;What is a matrix transformation?&amp;quot;&quot;/&gt;&lt;property id=&quot;20307&quot; value=&quot;273&quot;/&gt;&lt;/object&gt;&lt;object type=&quot;3&quot; unique_id=&quot;10710&quot;&gt;&lt;property id=&quot;20148&quot; value=&quot;5&quot;/&gt;&lt;property id=&quot;20300&quot; value=&quot;Slide 4 - &amp;quot;Coordinate spaces&amp;quot;&quot;/&gt;&lt;property id=&quot;20307&quot; value=&quot;274&quot;/&gt;&lt;/object&gt;&lt;object type=&quot;3&quot; unique_id=&quot;10711&quot;&gt;&lt;property id=&quot;20148&quot; value=&quot;5&quot;/&gt;&lt;property id=&quot;20300&quot; value=&quot;Slide 5&quot;/&gt;&lt;property id=&quot;20307&quot; value=&quot;275&quot;/&gt;&lt;/object&gt;&lt;object type=&quot;3&quot; unique_id=&quot;10712&quot;&gt;&lt;property id=&quot;20148&quot; value=&quot;5&quot;/&gt;&lt;property id=&quot;20300&quot; value=&quot;Slide 6&quot;/&gt;&lt;property id=&quot;20307&quot; value=&quot;276&quot;/&gt;&lt;/object&gt;&lt;object type=&quot;3&quot; unique_id=&quot;10713&quot;&gt;&lt;property id=&quot;20148&quot; value=&quot;5&quot;/&gt;&lt;property id=&quot;20300&quot; value=&quot;Slide 7&quot;/&gt;&lt;property id=&quot;20307&quot; value=&quot;277&quot;/&gt;&lt;/object&gt;&lt;object type=&quot;3&quot; unique_id=&quot;10714&quot;&gt;&lt;property id=&quot;20148&quot; value=&quot;5&quot;/&gt;&lt;property id=&quot;20300&quot; value=&quot;Slide 8&quot;/&gt;&lt;property id=&quot;20307&quot; value=&quot;278&quot;/&gt;&lt;/object&gt;&lt;object type=&quot;3&quot; unique_id=&quot;10715&quot;&gt;&lt;property id=&quot;20148&quot; value=&quot;5&quot;/&gt;&lt;property id=&quot;20300&quot; value=&quot;Slide 9&quot;/&gt;&lt;property id=&quot;20307&quot; value=&quot;279&quot;/&gt;&lt;/object&gt;&lt;object type=&quot;3&quot; unique_id=&quot;10716&quot;&gt;&lt;property id=&quot;20148&quot; value=&quot;5&quot;/&gt;&lt;property id=&quot;20300&quot; value=&quot;Slide 10 - &amp;quot;What does this have to do with matrices?&amp;quot;&quot;/&gt;&lt;property id=&quot;20307&quot; value=&quot;280&quot;/&gt;&lt;/object&gt;&lt;object type=&quot;3&quot; unique_id=&quot;10717&quot;&gt;&lt;property id=&quot;20148&quot; value=&quot;5&quot;/&gt;&lt;property id=&quot;20300&quot; value=&quot;Slide 11 - &amp;quot;Review of matrix multiplication&amp;quot;&quot;/&gt;&lt;property id=&quot;20307&quot; value=&quot;281&quot;/&gt;&lt;/object&gt;&lt;object type=&quot;3&quot; unique_id=&quot;10718&quot;&gt;&lt;property id=&quot;20148&quot; value=&quot;5&quot;/&gt;&lt;property id=&quot;20300&quot; value=&quot;Slide 12 - &amp;quot;Structure of a Transformation Matrix&amp;quot;&quot;/&gt;&lt;property id=&quot;20307&quot; value=&quot;282&quot;/&gt;&lt;/object&gt;&lt;object type=&quot;3&quot; unique_id=&quot;10719&quot;&gt;&lt;property id=&quot;20148&quot; value=&quot;5&quot;/&gt;&lt;property id=&quot;20300&quot; value=&quot;Slide 13 - &amp;quot;Structure of a Transformation Matrix&amp;quot;&quot;/&gt;&lt;property id=&quot;20307&quot; value=&quot;283&quot;/&gt;&lt;/object&gt;&lt;object type=&quot;3&quot; unique_id=&quot;10720&quot;&gt;&lt;property id=&quot;20148&quot; value=&quot;5&quot;/&gt;&lt;property id=&quot;20300&quot; value=&quot;Slide 14 - &amp;quot;How a transformation works?&amp;quot;&quot;/&gt;&lt;property id=&quot;20307&quot; value=&quot;284&quot;/&gt;&lt;/object&gt;&lt;object type=&quot;3&quot; unique_id=&quot;10721&quot;&gt;&lt;property id=&quot;20148&quot; value=&quot;5&quot;/&gt;&lt;property id=&quot;20300&quot; value=&quot;Slide 15&quot;/&gt;&lt;property id=&quot;20307&quot; value=&quot;285&quot;/&gt;&lt;/object&gt;&lt;object type=&quot;3&quot; unique_id=&quot;10722&quot;&gt;&lt;property id=&quot;20148&quot; value=&quot;5&quot;/&gt;&lt;property id=&quot;20300&quot; value=&quot;Slide 16&quot;/&gt;&lt;property id=&quot;20307&quot; value=&quot;286&quot;/&gt;&lt;/object&gt;&lt;object type=&quot;3&quot; unique_id=&quot;10723&quot;&gt;&lt;property id=&quot;20148&quot; value=&quot;5&quot;/&gt;&lt;property id=&quot;20300&quot; value=&quot;Slide 17 - &amp;quot;Translation&amp;quot;&quot;/&gt;&lt;property id=&quot;20307&quot; value=&quot;287&quot;/&gt;&lt;/object&gt;&lt;object type=&quot;3&quot; unique_id=&quot;10724&quot;&gt;&lt;property id=&quot;20148&quot; value=&quot;5&quot;/&gt;&lt;property id=&quot;20300&quot; value=&quot;Slide 18 - &amp;quot;Translation&amp;quot;&quot;/&gt;&lt;property id=&quot;20307&quot; value=&quot;288&quot;/&gt;&lt;/object&gt;&lt;object type=&quot;3&quot; unique_id=&quot;10725&quot;&gt;&lt;property id=&quot;20148&quot; value=&quot;5&quot;/&gt;&lt;property id=&quot;20300&quot; value=&quot;Slide 19&quot;/&gt;&lt;property id=&quot;20307&quot; value=&quot;289&quot;/&gt;&lt;/object&gt;&lt;object type=&quot;3&quot; unique_id=&quot;10726&quot;&gt;&lt;property id=&quot;20148&quot; value=&quot;5&quot;/&gt;&lt;property id=&quot;20300&quot; value=&quot;Slide 20&quot;/&gt;&lt;property id=&quot;20307&quot; value=&quot;290&quot;/&gt;&lt;/object&gt;&lt;object type=&quot;3&quot; unique_id=&quot;10727&quot;&gt;&lt;property id=&quot;20148&quot; value=&quot;5&quot;/&gt;&lt;property id=&quot;20300&quot; value=&quot;Slide 21 - &amp;quot;Rotations&amp;quot;&quot;/&gt;&lt;property id=&quot;20307&quot; value=&quot;291&quot;/&gt;&lt;/object&gt;&lt;object type=&quot;3&quot; unique_id=&quot;10728&quot;&gt;&lt;property id=&quot;20148&quot; value=&quot;5&quot;/&gt;&lt;property id=&quot;20300&quot; value=&quot;Slide 22&quot;/&gt;&lt;property id=&quot;20307&quot; value=&quot;292&quot;/&gt;&lt;/object&gt;&lt;object type=&quot;3&quot; unique_id=&quot;10729&quot;&gt;&lt;property id=&quot;20148&quot; value=&quot;5&quot;/&gt;&lt;property id=&quot;20300&quot; value=&quot;Slide 23&quot;/&gt;&lt;property id=&quot;20307&quot; value=&quot;293&quot;/&gt;&lt;/object&gt;&lt;object type=&quot;3&quot; unique_id=&quot;10730&quot;&gt;&lt;property id=&quot;20148&quot; value=&quot;5&quot;/&gt;&lt;property id=&quot;20300&quot; value=&quot;Slide 24&quot;/&gt;&lt;property id=&quot;20307&quot; value=&quot;294&quot;/&gt;&lt;/object&gt;&lt;object type=&quot;3&quot; unique_id=&quot;10731&quot;&gt;&lt;property id=&quot;20148&quot; value=&quot;5&quot;/&gt;&lt;property id=&quot;20300&quot; value=&quot;Slide 25&quot;/&gt;&lt;property id=&quot;20307&quot; value=&quot;295&quot;/&gt;&lt;/object&gt;&lt;object type=&quot;3&quot; unique_id=&quot;10732&quot;&gt;&lt;property id=&quot;20148&quot; value=&quot;5&quot;/&gt;&lt;property id=&quot;20300&quot; value=&quot;Slide 26 - &amp;quot;Rotation&amp;quot;&quot;/&gt;&lt;property id=&quot;20307&quot; value=&quot;296&quot;/&gt;&lt;/object&gt;&lt;object type=&quot;3&quot; unique_id=&quot;10733&quot;&gt;&lt;property id=&quot;20148&quot; value=&quot;5&quot;/&gt;&lt;property id=&quot;20300&quot; value=&quot;Slide 27 - &amp;quot;Rotation&amp;quot;&quot;/&gt;&lt;property id=&quot;20307&quot; value=&quot;297&quot;/&gt;&lt;/object&gt;&lt;object type=&quot;3&quot; unique_id=&quot;10734&quot;&gt;&lt;property id=&quot;20148&quot; value=&quot;5&quot;/&gt;&lt;property id=&quot;20300&quot; value=&quot;Slide 28&quot;/&gt;&lt;property id=&quot;20307&quot; value=&quot;298&quot;/&gt;&lt;/object&gt;&lt;object type=&quot;3&quot; unique_id=&quot;10735&quot;&gt;&lt;property id=&quot;20148&quot; value=&quot;5&quot;/&gt;&lt;property id=&quot;20300&quot; value=&quot;Slide 29&quot;/&gt;&lt;property id=&quot;20307&quot; value=&quot;299&quot;/&gt;&lt;/object&gt;&lt;object type=&quot;3&quot; unique_id=&quot;10736&quot;&gt;&lt;property id=&quot;20148&quot; value=&quot;5&quot;/&gt;&lt;property id=&quot;20300&quot; value=&quot;Slide 30 - &amp;quot;Rotation&amp;quot;&quot;/&gt;&lt;property id=&quot;20307&quot; value=&quot;300&quot;/&gt;&lt;/object&gt;&lt;object type=&quot;3&quot; unique_id=&quot;10737&quot;&gt;&lt;property id=&quot;20148&quot; value=&quot;5&quot;/&gt;&lt;property id=&quot;20300&quot; value=&quot;Slide 31 - &amp;quot;Rotation&amp;quot;&quot;/&gt;&lt;property id=&quot;20307&quot; value=&quot;301&quot;/&gt;&lt;/object&gt;&lt;object type=&quot;3&quot; unique_id=&quot;10738&quot;&gt;&lt;property id=&quot;20148&quot; value=&quot;5&quot;/&gt;&lt;property id=&quot;20300&quot; value=&quot;Slide 32 - &amp;quot;Rotation&amp;quot;&quot;/&gt;&lt;property id=&quot;20307&quot; value=&quot;302&quot;/&gt;&lt;/object&gt;&lt;object type=&quot;3&quot; unique_id=&quot;10739&quot;&gt;&lt;property id=&quot;20148&quot; value=&quot;5&quot;/&gt;&lt;property id=&quot;20300&quot; value=&quot;Slide 33 - &amp;quot;Rotation&amp;quot;&quot;/&gt;&lt;property id=&quot;20307&quot; value=&quot;303&quot;/&gt;&lt;/object&gt;&lt;object type=&quot;3&quot; unique_id=&quot;10740&quot;&gt;&lt;property id=&quot;20148&quot; value=&quot;5&quot;/&gt;&lt;property id=&quot;20300&quot; value=&quot;Slide 34 - &amp;quot;Rotation&amp;quot;&quot;/&gt;&lt;property id=&quot;20307&quot; value=&quot;304&quot;/&gt;&lt;/object&gt;&lt;object type=&quot;3&quot; unique_id=&quot;10741&quot;&gt;&lt;property id=&quot;20148&quot; value=&quot;5&quot;/&gt;&lt;property id=&quot;20300&quot; value=&quot;Slide 35 - &amp;quot;Rotation&amp;quot;&quot;/&gt;&lt;property id=&quot;20307&quot; value=&quot;305&quot;/&gt;&lt;/object&gt;&lt;object type=&quot;3&quot; unique_id=&quot;10742&quot;&gt;&lt;property id=&quot;20148&quot; value=&quot;5&quot;/&gt;&lt;property id=&quot;20300&quot; value=&quot;Slide 36 - &amp;quot;Rotation&amp;quot;&quot;/&gt;&lt;property id=&quot;20307&quot; value=&quot;306&quot;/&gt;&lt;/object&gt;&lt;object type=&quot;3&quot; unique_id=&quot;10743&quot;&gt;&lt;property id=&quot;20148&quot; value=&quot;5&quot;/&gt;&lt;property id=&quot;20300&quot; value=&quot;Slide 37 - &amp;quot;Rotation&amp;quot;&quot;/&gt;&lt;property id=&quot;20307&quot; value=&quot;307&quot;/&gt;&lt;/object&gt;&lt;object type=&quot;3&quot; unique_id=&quot;10744&quot;&gt;&lt;property id=&quot;20148&quot; value=&quot;5&quot;/&gt;&lt;property id=&quot;20300&quot; value=&quot;Slide 38 - &amp;quot;Rotation&amp;quot;&quot;/&gt;&lt;property id=&quot;20307&quot; value=&quot;308&quot;/&gt;&lt;/object&gt;&lt;object type=&quot;3&quot; unique_id=&quot;10745&quot;&gt;&lt;property id=&quot;20148&quot; value=&quot;5&quot;/&gt;&lt;property id=&quot;20300&quot; value=&quot;Slide 39 - &amp;quot;Rotation&amp;quot;&quot;/&gt;&lt;property id=&quot;20307&quot; value=&quot;309&quot;/&gt;&lt;/object&gt;&lt;object type=&quot;3&quot; unique_id=&quot;10746&quot;&gt;&lt;property id=&quot;20148&quot; value=&quot;5&quot;/&gt;&lt;property id=&quot;20300&quot; value=&quot;Slide 40 - &amp;quot;Scale&amp;quot;&quot;/&gt;&lt;property id=&quot;20307&quot; value=&quot;310&quot;/&gt;&lt;/object&gt;&lt;object type=&quot;3&quot; unique_id=&quot;10747&quot;&gt;&lt;property id=&quot;20148&quot; value=&quot;5&quot;/&gt;&lt;property id=&quot;20300&quot; value=&quot;Slide 41&quot;/&gt;&lt;property id=&quot;20307&quot; value=&quot;311&quot;/&gt;&lt;/object&gt;&lt;object type=&quot;3&quot; unique_id=&quot;10748&quot;&gt;&lt;property id=&quot;20148&quot; value=&quot;5&quot;/&gt;&lt;property id=&quot;20300&quot; value=&quot;Slide 42&quot;/&gt;&lt;property id=&quot;20307&quot; value=&quot;312&quot;/&gt;&lt;/object&gt;&lt;object type=&quot;3&quot; unique_id=&quot;10749&quot;&gt;&lt;property id=&quot;20148&quot; value=&quot;5&quot;/&gt;&lt;property id=&quot;20300&quot; value=&quot;Slide 43 - &amp;quot;Scale&amp;quot;&quot;/&gt;&lt;property id=&quot;20307&quot; value=&quot;313&quot;/&gt;&lt;/object&gt;&lt;object type=&quot;3&quot; unique_id=&quot;10750&quot;&gt;&lt;property id=&quot;20148&quot; value=&quot;5&quot;/&gt;&lt;property id=&quot;20300&quot; value=&quot;Slide 44 - &amp;quot;Scale&amp;quot;&quot;/&gt;&lt;property id=&quot;20307&quot; value=&quot;314&quot;/&gt;&lt;/object&gt;&lt;object type=&quot;3&quot; unique_id=&quot;10751&quot;&gt;&lt;property id=&quot;20148&quot; value=&quot;5&quot;/&gt;&lt;property id=&quot;20300&quot; value=&quot;Slide 45&quot;/&gt;&lt;property id=&quot;20307&quot; value=&quot;315&quot;/&gt;&lt;/object&gt;&lt;object type=&quot;3&quot; unique_id=&quot;10752&quot;&gt;&lt;property id=&quot;20148&quot; value=&quot;5&quot;/&gt;&lt;property id=&quot;20300&quot; value=&quot;Slide 46&quot;/&gt;&lt;property id=&quot;20307&quot; value=&quot;316&quot;/&gt;&lt;/object&gt;&lt;object type=&quot;3&quot; unique_id=&quot;10753&quot;&gt;&lt;property id=&quot;20148&quot; value=&quot;5&quot;/&gt;&lt;property id=&quot;20300&quot; value=&quot;Slide 47 - &amp;quot;Transformation Matrices are Orthogonal &amp;quot;&quot;/&gt;&lt;property id=&quot;20307&quot; value=&quot;317&quot;/&gt;&lt;/object&gt;&lt;object type=&quot;3&quot; unique_id=&quot;10754&quot;&gt;&lt;property id=&quot;20148&quot; value=&quot;5&quot;/&gt;&lt;property id=&quot;20300&quot; value=&quot;Slide 48 - &amp;quot;Concatenating Matrices&amp;quot;&quot;/&gt;&lt;property id=&quot;20307&quot; value=&quot;318&quot;/&gt;&lt;/object&gt;&lt;object type=&quot;3&quot; unique_id=&quot;10755&quot;&gt;&lt;property id=&quot;20148&quot; value=&quot;5&quot;/&gt;&lt;property id=&quot;20300&quot; value=&quot;Slide 49 - &amp;quot;Concatenating Matrices&amp;quot;&quot;/&gt;&lt;property id=&quot;20307&quot; value=&quot;319&quot;/&gt;&lt;/object&gt;&lt;object type=&quot;3&quot; unique_id=&quot;10756&quot;&gt;&lt;property id=&quot;20148&quot; value=&quot;5&quot;/&gt;&lt;property id=&quot;20300&quot; value=&quot;Slide 50 - &amp;quot;Is any of this useful, anyway?&amp;quot;&quot;/&gt;&lt;property id=&quot;20307&quot; value=&quot;320&quot;/&gt;&lt;/object&gt;&lt;object type=&quot;3&quot; unique_id=&quot;10757&quot;&gt;&lt;property id=&quot;20148&quot; value=&quot;5&quot;/&gt;&lt;property id=&quot;20300&quot; value=&quot;Slide 51 - &amp;quot;Instancing&amp;quot;&quot;/&gt;&lt;property id=&quot;20307&quot; value=&quot;321&quot;/&gt;&lt;/object&gt;&lt;object type=&quot;3&quot; unique_id=&quot;10758&quot;&gt;&lt;property id=&quot;20148&quot; value=&quot;5&quot;/&gt;&lt;property id=&quot;20300&quot; value=&quot;Slide 52 - &amp;quot;Parenting&amp;quot;&quot;/&gt;&lt;property id=&quot;20307&quot; value=&quot;322&quot;/&gt;&lt;/object&gt;&lt;object type=&quot;3&quot; unique_id=&quot;10759&quot;&gt;&lt;property id=&quot;20148&quot; value=&quot;5&quot;/&gt;&lt;property id=&quot;20300&quot; value=&quot;Slide 53 - &amp;quot;Cameras&amp;quot;&quot;/&gt;&lt;property id=&quot;20307&quot; value=&quot;323&quot;/&gt;&lt;/object&gt;&lt;/object&gt;&lt;object type=&quot;8&quot; unique_id=&quot;1002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957</TotalTime>
  <Words>530</Words>
  <Application>Microsoft Office PowerPoint</Application>
  <PresentationFormat>On-screen Show (16:9)</PresentationFormat>
  <Paragraphs>95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Consolas</vt:lpstr>
      <vt:lpstr>Office Theme</vt:lpstr>
      <vt:lpstr>Geometry - Lines and Rays</vt:lpstr>
      <vt:lpstr>Contents</vt:lpstr>
      <vt:lpstr>Definitions</vt:lpstr>
      <vt:lpstr>Definitions</vt:lpstr>
      <vt:lpstr>Closest Point on Ray</vt:lpstr>
      <vt:lpstr>Ray vs Circle</vt:lpstr>
      <vt:lpstr>Ray vs Box</vt:lpstr>
      <vt:lpstr>Summary</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dc:creator>
  <cp:lastModifiedBy>Conan Bourke</cp:lastModifiedBy>
  <cp:revision>46</cp:revision>
  <dcterms:created xsi:type="dcterms:W3CDTF">2014-07-14T04:04:52Z</dcterms:created>
  <dcterms:modified xsi:type="dcterms:W3CDTF">2017-04-04T04:58:03Z</dcterms:modified>
</cp:coreProperties>
</file>